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364" r:id="rId3"/>
    <p:sldId id="396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2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89733" autoAdjust="0"/>
  </p:normalViewPr>
  <p:slideViewPr>
    <p:cSldViewPr>
      <p:cViewPr varScale="1">
        <p:scale>
          <a:sx n="80" d="100"/>
          <a:sy n="80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37AF-A023-4095-9C77-2D6EEE9295D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2D9D7-E1C4-43D4-9CD3-D8AB0CC2F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за отсылки на видео??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1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3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Biceps femoris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двуглавая мышца бедра, </a:t>
            </a:r>
            <a:r>
              <a:rPr lang="en-US" dirty="0"/>
              <a:t>semitendinosus </a:t>
            </a:r>
            <a:r>
              <a:rPr lang="ru-RU" dirty="0"/>
              <a:t>–полусухожильная, </a:t>
            </a:r>
            <a:r>
              <a:rPr lang="en-US" dirty="0"/>
              <a:t>semimembranosus </a:t>
            </a:r>
            <a:r>
              <a:rPr lang="ru-RU" dirty="0"/>
              <a:t>-</a:t>
            </a:r>
            <a:r>
              <a:rPr lang="ru-RU" dirty="0" err="1"/>
              <a:t>полусперепончатая</a:t>
            </a:r>
            <a:endParaRPr lang="ru-RU" dirty="0"/>
          </a:p>
          <a:p>
            <a:r>
              <a:rPr lang="en-US" dirty="0"/>
              <a:t>-</a:t>
            </a:r>
            <a:r>
              <a:rPr lang="ru-RU" dirty="0"/>
              <a:t>седалищный бугор ИТ</a:t>
            </a:r>
            <a:endParaRPr lang="en-US" dirty="0"/>
          </a:p>
          <a:p>
            <a:r>
              <a:rPr lang="ru-RU" dirty="0"/>
              <a:t>См. </a:t>
            </a:r>
            <a:r>
              <a:rPr lang="ru-RU" dirty="0" err="1"/>
              <a:t>стр</a:t>
            </a:r>
            <a:r>
              <a:rPr lang="ru-RU" dirty="0"/>
              <a:t> 114 Лукас Бернс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0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тендинит, частичные или полные разрывы</a:t>
            </a:r>
            <a:r>
              <a:rPr lang="en-US" sz="1200" b="1" dirty="0"/>
              <a:t>;</a:t>
            </a:r>
            <a:endParaRPr lang="ru-RU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Ретракция – сокращение, сужение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хамстринги</a:t>
            </a:r>
            <a:r>
              <a:rPr lang="ru-RU" dirty="0"/>
              <a:t> ( мышцы задней поверхности бедра) </a:t>
            </a:r>
          </a:p>
          <a:p>
            <a:r>
              <a:rPr lang="ru-RU" dirty="0"/>
              <a:t>Ретракция – уменьшение объема органа</a:t>
            </a:r>
            <a:br>
              <a:rPr lang="ru-RU" dirty="0"/>
            </a:br>
            <a:r>
              <a:rPr lang="ru-RU" dirty="0"/>
              <a:t>55-летнего футболиста, который почувствовал хлопок после удара ногой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7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Ишиоглютеальный</a:t>
            </a:r>
            <a:r>
              <a:rPr lang="ru-RU" b="1" dirty="0"/>
              <a:t> – </a:t>
            </a:r>
            <a:r>
              <a:rPr lang="ru-RU" b="1" dirty="0" err="1"/>
              <a:t>седалищно</a:t>
            </a:r>
            <a:r>
              <a:rPr lang="ru-RU" b="1" dirty="0"/>
              <a:t> - ягодичный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0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212121"/>
                </a:solidFill>
                <a:effectLst/>
                <a:latin typeface="+mj-lt"/>
              </a:rPr>
              <a:t>Ишиофеморальный</a:t>
            </a:r>
            <a:r>
              <a:rPr lang="ru-RU" b="1" dirty="0">
                <a:solidFill>
                  <a:srgbClr val="212121"/>
                </a:solidFill>
                <a:effectLst/>
                <a:latin typeface="+mj-lt"/>
              </a:rPr>
              <a:t> - </a:t>
            </a:r>
            <a:r>
              <a:rPr lang="ru-RU" dirty="0"/>
              <a:t>Седалищно-бедренный. </a:t>
            </a:r>
            <a:r>
              <a:rPr lang="ru-RU" b="1" dirty="0" err="1">
                <a:solidFill>
                  <a:srgbClr val="212121"/>
                </a:solidFill>
                <a:effectLst/>
                <a:latin typeface="+mj-lt"/>
              </a:rPr>
              <a:t>Импинджмент</a:t>
            </a:r>
            <a:r>
              <a:rPr lang="ru-RU" b="1" dirty="0">
                <a:solidFill>
                  <a:srgbClr val="212121"/>
                </a:solidFill>
                <a:effectLst/>
                <a:latin typeface="+mj-lt"/>
              </a:rPr>
              <a:t> – </a:t>
            </a:r>
            <a:r>
              <a:rPr lang="ru-RU" dirty="0"/>
              <a:t>соударение. </a:t>
            </a:r>
            <a:r>
              <a:rPr lang="ru-RU" b="1" dirty="0">
                <a:solidFill>
                  <a:srgbClr val="FF0000"/>
                </a:solidFill>
              </a:rPr>
              <a:t>В статье есть ссылка на видео?</a:t>
            </a:r>
            <a:r>
              <a:rPr lang="ru-RU" b="1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1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42D33"/>
                </a:solidFill>
                <a:effectLst/>
                <a:latin typeface="Open Sans" panose="020B0606030504020204" pitchFamily="34" charset="0"/>
              </a:rPr>
              <a:t>Абдукция — отведение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8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1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0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9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8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04448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/>
              <a:t>Оценка тазобедренного сустава у взрослых с помощью ультразвуковых датчиков высокого разрешения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41" y="5805264"/>
            <a:ext cx="3471547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Linda </a:t>
            </a:r>
            <a:r>
              <a:rPr lang="en-US" sz="1200" dirty="0" err="1">
                <a:solidFill>
                  <a:schemeClr val="tx1"/>
                </a:solidFill>
              </a:rPr>
              <a:t>Probyn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Dyan</a:t>
            </a:r>
            <a:r>
              <a:rPr lang="en-US" sz="1200" dirty="0">
                <a:solidFill>
                  <a:schemeClr val="tx1"/>
                </a:solidFill>
              </a:rPr>
              <a:t> Flores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Emma </a:t>
            </a:r>
            <a:r>
              <a:rPr lang="en-US" sz="1200" dirty="0" err="1">
                <a:solidFill>
                  <a:schemeClr val="tx1"/>
                </a:solidFill>
              </a:rPr>
              <a:t>Rowbotham</a:t>
            </a:r>
            <a:r>
              <a:rPr lang="ru-RU" sz="1200" dirty="0">
                <a:solidFill>
                  <a:schemeClr val="tx1"/>
                </a:solidFill>
              </a:rPr>
              <a:t>,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Emma </a:t>
            </a:r>
            <a:r>
              <a:rPr lang="en-US" sz="1200" dirty="0" err="1">
                <a:solidFill>
                  <a:schemeClr val="tx1"/>
                </a:solidFill>
              </a:rPr>
              <a:t>Rowbotham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Angela </a:t>
            </a:r>
            <a:r>
              <a:rPr lang="en-US" sz="1200" dirty="0" err="1">
                <a:solidFill>
                  <a:schemeClr val="tx1"/>
                </a:solidFill>
              </a:rPr>
              <a:t>Atinga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Published online 2023 Nov 23.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38298" r="52740" b="51063"/>
          <a:stretch/>
        </p:blipFill>
        <p:spPr bwMode="auto">
          <a:xfrm>
            <a:off x="62624" y="4419994"/>
            <a:ext cx="4754775" cy="7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5952" y="50422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pPr algn="r"/>
            <a:r>
              <a:rPr lang="ru-RU" dirty="0">
                <a:cs typeface="Calibri" panose="020F0502020204030204" pitchFamily="34" charset="0"/>
              </a:rPr>
              <a:t>Ординатор 1 года обучения </a:t>
            </a:r>
          </a:p>
          <a:p>
            <a:pPr algn="r"/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pPr algn="r"/>
            <a:r>
              <a:rPr lang="ru-RU" b="1" spc="100" dirty="0" err="1"/>
              <a:t>Ионкина</a:t>
            </a:r>
            <a:r>
              <a:rPr lang="ru-RU" b="1" spc="100" dirty="0"/>
              <a:t> Анастасия Игоревна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7BB224-8F01-4A1C-80AD-CAD69852F271}"/>
              </a:ext>
            </a:extLst>
          </p:cNvPr>
          <p:cNvSpPr/>
          <p:nvPr/>
        </p:nvSpPr>
        <p:spPr>
          <a:xfrm>
            <a:off x="323528" y="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sz="1600" dirty="0" err="1">
                <a:latin typeface="+mj-lt"/>
                <a:cs typeface="Calibri" panose="020F0502020204030204" pitchFamily="34" charset="0"/>
              </a:rPr>
              <a:t>Войно-Ясенецкого</a:t>
            </a: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sz="1600" dirty="0">
                <a:latin typeface="+mj-lt"/>
                <a:cs typeface="Calibri" panose="020F0502020204030204" pitchFamily="34" charset="0"/>
              </a:rPr>
            </a:b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" y="5198207"/>
            <a:ext cx="472505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1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Задняя поверхность бедра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5922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 данной области оцениваются:</a:t>
            </a:r>
            <a:endParaRPr lang="ru-RU" sz="2000" dirty="0"/>
          </a:p>
          <a:p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Проксимальные сухожилия задней группы мышц</a:t>
            </a:r>
            <a:r>
              <a:rPr lang="en-US" sz="2000" dirty="0"/>
              <a:t> </a:t>
            </a:r>
            <a:r>
              <a:rPr lang="ru-RU" sz="2000" dirty="0"/>
              <a:t>бедра,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Седалищно-бедренное (</a:t>
            </a:r>
            <a:r>
              <a:rPr lang="ru-RU" sz="2000" dirty="0" err="1"/>
              <a:t>ишиофеморальное</a:t>
            </a:r>
            <a:r>
              <a:rPr lang="ru-RU" sz="2000" dirty="0"/>
              <a:t>) пространство,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Седалищный нерв,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Окружающие синовиальные сумки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A0DFD-6D9A-4747-A905-7D7C07F7A96A}"/>
              </a:ext>
            </a:extLst>
          </p:cNvPr>
          <p:cNvSpPr txBox="1"/>
          <p:nvPr/>
        </p:nvSpPr>
        <p:spPr>
          <a:xfrm>
            <a:off x="457200" y="4941168"/>
            <a:ext cx="82296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222222"/>
                </a:solidFill>
                <a:effectLst/>
              </a:rPr>
              <a:t>Методика: </a:t>
            </a:r>
            <a:r>
              <a:rPr lang="ru-RU" sz="2000" b="0" i="0" dirty="0">
                <a:solidFill>
                  <a:srgbClr val="222222"/>
                </a:solidFill>
                <a:effectLst/>
              </a:rPr>
              <a:t>пациента укладывают  на живот; сгибание в коленном </a:t>
            </a:r>
            <a:r>
              <a:rPr lang="ru-RU" sz="2000" dirty="0">
                <a:solidFill>
                  <a:srgbClr val="222222"/>
                </a:solidFill>
              </a:rPr>
              <a:t>суставе может потребоваться для </a:t>
            </a:r>
            <a:r>
              <a:rPr lang="ru-RU" sz="2000" b="0" i="0" dirty="0">
                <a:solidFill>
                  <a:srgbClr val="222222"/>
                </a:solidFill>
                <a:effectLst/>
              </a:rPr>
              <a:t>облегчения внутренней и внешней ротации для оценки </a:t>
            </a:r>
            <a:r>
              <a:rPr lang="ru-RU" sz="2000" dirty="0"/>
              <a:t>седалищно-бедренного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32055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168" y="1721974"/>
            <a:ext cx="8443664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Большая ягодичная мышца </a:t>
            </a:r>
            <a:r>
              <a:rPr lang="ru-RU" dirty="0"/>
              <a:t>— самая поверхностная структура задней поверхности бедра</a:t>
            </a:r>
            <a:r>
              <a:rPr lang="en-US" dirty="0"/>
              <a:t>;</a:t>
            </a:r>
            <a:r>
              <a:rPr lang="ru-RU" dirty="0"/>
              <a:t> 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Глубокое ягодичное клетчаточное пространство</a:t>
            </a:r>
            <a:r>
              <a:rPr lang="ru-RU" dirty="0"/>
              <a:t> залегает глубже большой ягодичной мышцы и ограничено: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спереди</a:t>
            </a:r>
            <a:r>
              <a:rPr lang="ru-RU" b="1" dirty="0"/>
              <a:t> - </a:t>
            </a:r>
            <a:r>
              <a:rPr lang="ru-RU" dirty="0"/>
              <a:t>шейкой бедренной кости, капсулой сустава и задней частью вертлужной впадины</a:t>
            </a:r>
            <a:r>
              <a:rPr lang="en-US" dirty="0"/>
              <a:t>;</a:t>
            </a:r>
            <a:br>
              <a:rPr lang="ru-RU" dirty="0"/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снизу</a:t>
            </a:r>
            <a:r>
              <a:rPr lang="ru-RU" b="1" dirty="0"/>
              <a:t> </a:t>
            </a:r>
            <a:r>
              <a:rPr lang="ru-RU" dirty="0"/>
              <a:t>седалищным бугром</a:t>
            </a:r>
            <a:r>
              <a:rPr lang="en-US" dirty="0"/>
              <a:t>, </a:t>
            </a:r>
            <a:r>
              <a:rPr lang="ru-RU" dirty="0"/>
              <a:t>сухожилиями задней группы мышц бедра</a:t>
            </a:r>
            <a:r>
              <a:rPr lang="en-US" dirty="0"/>
              <a:t>;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медиально</a:t>
            </a:r>
            <a:r>
              <a:rPr lang="ru-RU" b="1" dirty="0"/>
              <a:t> </a:t>
            </a:r>
            <a:r>
              <a:rPr lang="ru-RU" dirty="0"/>
              <a:t>крестцово-бугорной и серповидной фасциями, </a:t>
            </a:r>
            <a:br>
              <a:rPr lang="ru-RU" dirty="0"/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латерально</a:t>
            </a:r>
            <a:r>
              <a:rPr lang="ru-RU" dirty="0"/>
              <a:t> </a:t>
            </a:r>
            <a:r>
              <a:rPr lang="en-US" dirty="0"/>
              <a:t>- </a:t>
            </a:r>
            <a:r>
              <a:rPr lang="ru-RU" dirty="0"/>
              <a:t>шероховатой линией и большим вертелом</a:t>
            </a:r>
            <a:r>
              <a:rPr lang="en-US" dirty="0"/>
              <a:t>;</a:t>
            </a:r>
            <a:r>
              <a:rPr lang="ru-RU" dirty="0"/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168" y="255635"/>
            <a:ext cx="8443664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+mj-lt"/>
              </a:rPr>
              <a:t>Задняя </a:t>
            </a:r>
            <a:r>
              <a:rPr lang="ru-RU" b="1" dirty="0">
                <a:solidFill>
                  <a:schemeClr val="tx1"/>
                </a:solidFill>
              </a:rPr>
              <a:t>поверхность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бедра.</a:t>
            </a:r>
            <a:br>
              <a:rPr lang="ru-RU" b="1" dirty="0">
                <a:solidFill>
                  <a:schemeClr val="tx1"/>
                </a:solidFill>
                <a:latin typeface="+mj-lt"/>
              </a:rPr>
            </a:br>
            <a:r>
              <a:rPr lang="ru-RU" b="1" dirty="0">
                <a:solidFill>
                  <a:schemeClr val="tx1"/>
                </a:solidFill>
                <a:latin typeface="+mj-lt"/>
              </a:rPr>
              <a:t>Анатомия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0168" y="5016303"/>
            <a:ext cx="844366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Пространство содержит также </a:t>
            </a:r>
            <a:r>
              <a:rPr lang="ru-RU" sz="2000" b="1" dirty="0">
                <a:solidFill>
                  <a:schemeClr val="tx2"/>
                </a:solidFill>
              </a:rPr>
              <a:t>наружные ротаторы бедра </a:t>
            </a:r>
            <a:r>
              <a:rPr lang="ru-RU" sz="2000" dirty="0"/>
              <a:t>(</a:t>
            </a:r>
            <a:r>
              <a:rPr lang="ru-RU" i="1" dirty="0"/>
              <a:t>грушевидная мышца, верхняя близнецовая мышца, внутренняя запирательная мышца, нижняя близнецовая мышца и квадратная мышца бедра</a:t>
            </a:r>
            <a:r>
              <a:rPr lang="ru-RU" sz="2000" dirty="0"/>
              <a:t>), </a:t>
            </a:r>
            <a:r>
              <a:rPr lang="ru-RU" sz="2000" b="1" dirty="0">
                <a:solidFill>
                  <a:schemeClr val="tx2"/>
                </a:solidFill>
              </a:rPr>
              <a:t>подкожно-жировую клетчатку и многочисленные сосудисто-нервные структуры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i="1" dirty="0"/>
              <a:t>в первую очередь седалищный нерв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893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Сухожилия мышц задней поверхности бедра </a:t>
            </a:r>
            <a:r>
              <a:rPr lang="ru-RU" b="1" dirty="0"/>
              <a:t>берут начало от седалищного бугра</a:t>
            </a:r>
            <a:r>
              <a:rPr lang="en-US" b="1" dirty="0"/>
              <a:t>;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Сухожилия двуглавой мышцы бедра и полусухожильной мышцы прикрепляются к </a:t>
            </a:r>
            <a:r>
              <a:rPr lang="ru-RU" b="1" dirty="0" err="1"/>
              <a:t>задне</a:t>
            </a:r>
            <a:r>
              <a:rPr lang="ru-RU" b="1" dirty="0"/>
              <a:t>-медиальной фасетке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а сухожилие полуперепончатой ​​мышцы прикрепляется </a:t>
            </a:r>
            <a:r>
              <a:rPr lang="ru-RU" b="1" dirty="0" err="1"/>
              <a:t>передне</a:t>
            </a:r>
            <a:r>
              <a:rPr lang="ru-RU" b="1" dirty="0"/>
              <a:t>-латеральной</a:t>
            </a:r>
            <a:r>
              <a:rPr lang="ru-RU" dirty="0"/>
              <a:t> фасетке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Ниже места крепления, </a:t>
            </a:r>
            <a:r>
              <a:rPr lang="ru-RU" b="1" dirty="0"/>
              <a:t>сухожилия двуглавой и полусухожильной мышц </a:t>
            </a:r>
            <a:r>
              <a:rPr lang="ru-RU" dirty="0"/>
              <a:t>в проксимальной трети бедренной кости располагаются поверхностно </a:t>
            </a:r>
            <a:r>
              <a:rPr lang="ru-RU" b="1" dirty="0"/>
              <a:t>к сухожилию полуперепончатой ​​мышцы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Сухожилие большой приводящей</a:t>
            </a:r>
            <a:r>
              <a:rPr lang="ru-RU" dirty="0"/>
              <a:t> мышцы считается «мини-</a:t>
            </a:r>
            <a:r>
              <a:rPr lang="ru-RU" dirty="0" err="1"/>
              <a:t>хамстринг</a:t>
            </a:r>
            <a:r>
              <a:rPr lang="ru-RU" dirty="0"/>
              <a:t> мышцей», которое неотличимо от сухожилий </a:t>
            </a:r>
            <a:r>
              <a:rPr lang="ru-RU" dirty="0" err="1"/>
              <a:t>хамстрингов</a:t>
            </a:r>
            <a:r>
              <a:rPr lang="ru-RU" dirty="0"/>
              <a:t> как функционально, так и проведении УЗИ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E58388-615A-4843-EF71-5462F166E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+mj-lt"/>
              </a:rPr>
              <a:t>Задняя </a:t>
            </a:r>
            <a:r>
              <a:rPr lang="ru-RU" b="1" dirty="0">
                <a:solidFill>
                  <a:schemeClr val="tx1"/>
                </a:solidFill>
              </a:rPr>
              <a:t>поверхность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бедра.</a:t>
            </a:r>
            <a:br>
              <a:rPr lang="ru-RU" b="1" dirty="0">
                <a:solidFill>
                  <a:schemeClr val="tx1"/>
                </a:solidFill>
                <a:latin typeface="+mj-lt"/>
              </a:rPr>
            </a:br>
            <a:r>
              <a:rPr lang="ru-RU" b="1" dirty="0">
                <a:solidFill>
                  <a:schemeClr val="tx1"/>
                </a:solidFill>
                <a:latin typeface="+mj-lt"/>
              </a:rPr>
              <a:t>Анатомия</a:t>
            </a:r>
          </a:p>
        </p:txBody>
      </p:sp>
    </p:spTree>
    <p:extLst>
      <p:ext uri="{BB962C8B-B14F-4D97-AF65-F5344CB8AC3E}">
        <p14:creationId xmlns:p14="http://schemas.microsoft.com/office/powerpoint/2010/main" val="24450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784977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УЗИ, В-режим. Задняя поверхность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3185" y="1489971"/>
            <a:ext cx="2808313" cy="33791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dirty="0"/>
              <a:t>(</a:t>
            </a:r>
            <a:r>
              <a:rPr lang="ru-RU" sz="1900" b="1" dirty="0"/>
              <a:t>А</a:t>
            </a:r>
            <a:r>
              <a:rPr lang="ru-RU" sz="1900" dirty="0"/>
              <a:t>) Схема расположения датчика</a:t>
            </a:r>
            <a:r>
              <a:rPr lang="en-US" sz="1900" dirty="0"/>
              <a:t>;</a:t>
            </a:r>
            <a:r>
              <a:rPr lang="ru-RU" sz="1900" dirty="0"/>
              <a:t> </a:t>
            </a:r>
          </a:p>
          <a:p>
            <a:r>
              <a:rPr lang="ru-RU" sz="1900" b="1" dirty="0"/>
              <a:t>(В</a:t>
            </a:r>
            <a:r>
              <a:rPr lang="ru-RU" sz="1900" dirty="0"/>
              <a:t>) Поперечное сканирование. Эхограмма на уровне седалищного бугра</a:t>
            </a:r>
            <a:r>
              <a:rPr lang="en-US" sz="1900" dirty="0"/>
              <a:t>;</a:t>
            </a:r>
            <a:endParaRPr lang="ru-RU" sz="1900" dirty="0"/>
          </a:p>
          <a:p>
            <a:r>
              <a:rPr lang="ru-RU" sz="1900" dirty="0"/>
              <a:t>(</a:t>
            </a:r>
            <a:r>
              <a:rPr lang="ru-RU" sz="1900" b="1" dirty="0"/>
              <a:t>С</a:t>
            </a:r>
            <a:r>
              <a:rPr lang="ru-RU" sz="1900" dirty="0"/>
              <a:t>) Эхограмма</a:t>
            </a:r>
            <a:r>
              <a:rPr lang="en-US" sz="1900" dirty="0"/>
              <a:t> </a:t>
            </a:r>
            <a:r>
              <a:rPr lang="ru-RU" sz="1900" dirty="0"/>
              <a:t>проксимальной части бедра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24569" r="30570" b="8189"/>
          <a:stretch/>
        </p:blipFill>
        <p:spPr bwMode="auto">
          <a:xfrm>
            <a:off x="251520" y="1656261"/>
            <a:ext cx="5832648" cy="321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05662-37C3-48DC-9C8F-2D427C7A05EE}"/>
              </a:ext>
            </a:extLst>
          </p:cNvPr>
          <p:cNvSpPr txBox="1"/>
          <p:nvPr/>
        </p:nvSpPr>
        <p:spPr>
          <a:xfrm>
            <a:off x="251519" y="4964725"/>
            <a:ext cx="864096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-m</a:t>
            </a:r>
            <a:r>
              <a:rPr lang="ru-RU" b="1" dirty="0">
                <a:solidFill>
                  <a:schemeClr val="tx1"/>
                </a:solidFill>
              </a:rPr>
              <a:t> - </a:t>
            </a:r>
            <a:r>
              <a:rPr lang="ru-RU" dirty="0"/>
              <a:t>полусухожильная мышца,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b="1" dirty="0"/>
              <a:t>головки стрелок </a:t>
            </a:r>
            <a:r>
              <a:rPr lang="ru-RU" sz="1800" dirty="0"/>
              <a:t>– объединенное сухожилие двуглавой и полусухожильной мышц; </a:t>
            </a:r>
            <a:br>
              <a:rPr lang="ru-RU" sz="1800" dirty="0"/>
            </a:br>
            <a:r>
              <a:rPr lang="ru-RU" sz="1800" b="1" dirty="0"/>
              <a:t>стрелки</a:t>
            </a:r>
            <a:r>
              <a:rPr lang="ru-RU" sz="1800" dirty="0"/>
              <a:t> – седалищный нерв; </a:t>
            </a:r>
            <a:br>
              <a:rPr lang="ru-RU" sz="1800" dirty="0"/>
            </a:br>
            <a:r>
              <a:rPr lang="ru-RU" sz="1800" b="1" dirty="0"/>
              <a:t>изогнутые стрелки </a:t>
            </a:r>
            <a:r>
              <a:rPr lang="ru-RU" sz="1800" dirty="0"/>
              <a:t>– полуперепончатая мышца; </a:t>
            </a:r>
          </a:p>
          <a:p>
            <a:r>
              <a:rPr lang="ru-RU" sz="1800" b="1" dirty="0" err="1"/>
              <a:t>am</a:t>
            </a:r>
            <a:r>
              <a:rPr lang="ru-RU" sz="1800" dirty="0"/>
              <a:t> – большая приводящая мышца; </a:t>
            </a:r>
            <a:br>
              <a:rPr lang="ru-RU" sz="1800" dirty="0"/>
            </a:br>
            <a:r>
              <a:rPr lang="ru-RU" sz="1800" b="1" dirty="0" err="1"/>
              <a:t>bf</a:t>
            </a:r>
            <a:r>
              <a:rPr lang="ru-RU" sz="1800" dirty="0"/>
              <a:t> – сухожилие двуглавой мышцы бедра</a:t>
            </a:r>
          </a:p>
        </p:txBody>
      </p:sp>
    </p:spTree>
    <p:extLst>
      <p:ext uri="{BB962C8B-B14F-4D97-AF65-F5344CB8AC3E}">
        <p14:creationId xmlns:p14="http://schemas.microsoft.com/office/powerpoint/2010/main" val="365241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/>
              <a:t>УЗИ задней поверхности бедра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Ориентир для визуализации структур задней поверхности бедра -  </a:t>
            </a:r>
            <a:r>
              <a:rPr lang="ru-RU" b="1" dirty="0"/>
              <a:t>ягодичная складка</a:t>
            </a:r>
            <a:r>
              <a:rPr lang="en-US" b="1" dirty="0"/>
              <a:t>;</a:t>
            </a:r>
            <a:endParaRPr lang="ru-RU" b="1" dirty="0"/>
          </a:p>
          <a:p>
            <a:endParaRPr lang="ru-RU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u="sng" dirty="0"/>
              <a:t>В поперечном сечении визуализируются:</a:t>
            </a:r>
            <a:br>
              <a:rPr lang="ru-RU" u="sng" dirty="0"/>
            </a:br>
            <a:r>
              <a:rPr lang="ru-RU" b="1" dirty="0"/>
              <a:t>- подкожная жировая клетчатка, </a:t>
            </a:r>
            <a:br>
              <a:rPr lang="ru-RU" b="1" dirty="0"/>
            </a:br>
            <a:r>
              <a:rPr lang="ru-RU" b="1" dirty="0"/>
              <a:t>- большая ягодичная мышца</a:t>
            </a:r>
            <a:r>
              <a:rPr lang="ru-RU" dirty="0"/>
              <a:t>, </a:t>
            </a:r>
            <a:br>
              <a:rPr lang="ru-RU" dirty="0"/>
            </a:br>
            <a:r>
              <a:rPr lang="ru-RU" b="1" dirty="0"/>
              <a:t>-</a:t>
            </a:r>
            <a:r>
              <a:rPr lang="ru-RU" dirty="0"/>
              <a:t> глубже — </a:t>
            </a:r>
            <a:r>
              <a:rPr lang="ru-RU" b="1" dirty="0"/>
              <a:t>седалищный бугор в виде горизонтальной гиперэхогенной линии</a:t>
            </a:r>
            <a:r>
              <a:rPr lang="en-US" b="1" dirty="0"/>
              <a:t>;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-</a:t>
            </a:r>
            <a:r>
              <a:rPr lang="ru-RU" dirty="0"/>
              <a:t> </a:t>
            </a:r>
            <a:r>
              <a:rPr lang="ru-RU" b="1" dirty="0"/>
              <a:t>сухожилия </a:t>
            </a:r>
            <a:r>
              <a:rPr lang="ru-RU" dirty="0"/>
              <a:t>– </a:t>
            </a:r>
            <a:r>
              <a:rPr lang="ru-RU" b="1" dirty="0"/>
              <a:t>округлые гипоэхогенные структуры</a:t>
            </a:r>
            <a:r>
              <a:rPr lang="ru-RU" dirty="0"/>
              <a:t>, расположенные поверхностно к </a:t>
            </a:r>
            <a:r>
              <a:rPr lang="ru-RU" dirty="0">
                <a:solidFill>
                  <a:schemeClr val="tx1"/>
                </a:solidFill>
              </a:rPr>
              <a:t>гиперэхогенной линии седалищного бугра</a:t>
            </a:r>
            <a:r>
              <a:rPr lang="en-US" dirty="0">
                <a:solidFill>
                  <a:schemeClr val="tx1"/>
                </a:solidFill>
              </a:rPr>
              <a:t>;</a:t>
            </a:r>
            <a:br>
              <a:rPr lang="ru-RU" dirty="0"/>
            </a:br>
            <a:r>
              <a:rPr lang="ru-RU" b="1" dirty="0"/>
              <a:t>-</a:t>
            </a:r>
            <a:r>
              <a:rPr lang="ru-RU" dirty="0"/>
              <a:t> </a:t>
            </a:r>
            <a:r>
              <a:rPr lang="ru-RU" b="1" dirty="0"/>
              <a:t>седалищный нерв </a:t>
            </a:r>
            <a:r>
              <a:rPr lang="ru-RU" dirty="0"/>
              <a:t>- </a:t>
            </a:r>
            <a:r>
              <a:rPr lang="ru-RU" b="1" dirty="0"/>
              <a:t>гиперэхогенная структура</a:t>
            </a:r>
            <a:r>
              <a:rPr lang="ru-RU" dirty="0"/>
              <a:t>, расположенная латеральнее сухожилий подколенного сухожилия. 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Седалищно-бедренное пространство исследуется на уровне квадратной мышцы бедра (перемещение датчика </a:t>
            </a:r>
            <a:r>
              <a:rPr lang="ru-RU" dirty="0" err="1"/>
              <a:t>краниально</a:t>
            </a:r>
            <a:r>
              <a:rPr lang="ru-RU" dirty="0"/>
              <a:t> и латерально от седалищного бугра)</a:t>
            </a:r>
          </a:p>
        </p:txBody>
      </p:sp>
    </p:spTree>
    <p:extLst>
      <p:ext uri="{BB962C8B-B14F-4D97-AF65-F5344CB8AC3E}">
        <p14:creationId xmlns:p14="http://schemas.microsoft.com/office/powerpoint/2010/main" val="329435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УЗИ, В-режим.</a:t>
            </a:r>
            <a:r>
              <a:rPr lang="ru-RU" sz="3600" dirty="0"/>
              <a:t> </a:t>
            </a:r>
            <a:r>
              <a:rPr lang="ru-RU" sz="3600" b="1" dirty="0"/>
              <a:t>Седалищно-бедренное пространство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97" y="5314897"/>
            <a:ext cx="8219256" cy="114300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(</a:t>
            </a:r>
            <a:r>
              <a:rPr lang="ru-RU" sz="2000" b="1" dirty="0"/>
              <a:t>А</a:t>
            </a:r>
            <a:r>
              <a:rPr lang="ru-RU" sz="2000" dirty="0"/>
              <a:t>) Схема положения датчика </a:t>
            </a:r>
          </a:p>
          <a:p>
            <a:r>
              <a:rPr lang="ru-RU" sz="2000" dirty="0"/>
              <a:t>(</a:t>
            </a:r>
            <a:r>
              <a:rPr lang="ru-RU" sz="2000" b="1" dirty="0"/>
              <a:t>B</a:t>
            </a:r>
            <a:r>
              <a:rPr lang="ru-RU" sz="2000" dirty="0"/>
              <a:t>) Поперечное сканирование 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1800" i="1" dirty="0" err="1"/>
              <a:t>qf</a:t>
            </a:r>
            <a:r>
              <a:rPr lang="ru-RU" sz="1800" i="1" dirty="0"/>
              <a:t> – квадратная мышца бедра; стрелка – седалищный нерв</a:t>
            </a:r>
            <a:r>
              <a:rPr lang="ru-RU" sz="2000" dirty="0"/>
              <a:t>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18535" r="30813" b="40733"/>
          <a:stretch/>
        </p:blipFill>
        <p:spPr bwMode="auto">
          <a:xfrm>
            <a:off x="638503" y="1876426"/>
            <a:ext cx="7866994" cy="2979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4069979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седалищная кость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3286725"/>
            <a:ext cx="153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бедренная кость</a:t>
            </a:r>
          </a:p>
        </p:txBody>
      </p:sp>
    </p:spTree>
    <p:extLst>
      <p:ext uri="{BB962C8B-B14F-4D97-AF65-F5344CB8AC3E}">
        <p14:creationId xmlns:p14="http://schemas.microsoft.com/office/powerpoint/2010/main" val="140216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212121"/>
                </a:solidFill>
                <a:effectLst/>
                <a:latin typeface="+mj-lt"/>
              </a:rPr>
              <a:t>Патологические изменения сухожилий </a:t>
            </a:r>
            <a:r>
              <a:rPr lang="ru-RU" sz="3600" b="1" dirty="0"/>
              <a:t>мышц задней поверхности бедра</a:t>
            </a:r>
            <a:endParaRPr lang="ru-RU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8C2C7-B357-4A10-B072-9CD4A3A002E3}"/>
              </a:ext>
            </a:extLst>
          </p:cNvPr>
          <p:cNvSpPr txBox="1"/>
          <p:nvPr/>
        </p:nvSpPr>
        <p:spPr>
          <a:xfrm>
            <a:off x="454296" y="1844824"/>
            <a:ext cx="82296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/>
              <a:t>ТЕНДИНОЗ</a:t>
            </a:r>
            <a:r>
              <a:rPr lang="ru-RU" sz="2000" dirty="0"/>
              <a:t> проявляется </a:t>
            </a:r>
            <a:r>
              <a:rPr lang="ru-RU" sz="2000" b="1" dirty="0"/>
              <a:t>снижением эхогенности и утолщением </a:t>
            </a:r>
            <a:r>
              <a:rPr lang="ru-RU" sz="2000" dirty="0"/>
              <a:t>сухожилий. Гетерогенная структура указывает на </a:t>
            </a:r>
            <a:r>
              <a:rPr lang="ru-RU" sz="2000" b="1" dirty="0" err="1"/>
              <a:t>кальцифицирующий</a:t>
            </a:r>
            <a:r>
              <a:rPr lang="ru-RU" sz="2000" b="1" dirty="0"/>
              <a:t> </a:t>
            </a:r>
            <a:r>
              <a:rPr lang="ru-RU" sz="2000" b="1" dirty="0" err="1"/>
              <a:t>тендиноз</a:t>
            </a:r>
            <a:r>
              <a:rPr lang="ru-RU" sz="2000" dirty="0"/>
              <a:t>;</a:t>
            </a:r>
            <a:r>
              <a:rPr lang="en-US" sz="2000" dirty="0"/>
              <a:t> </a:t>
            </a:r>
            <a:endParaRPr lang="ru-RU" sz="2000" dirty="0"/>
          </a:p>
          <a:p>
            <a:pPr algn="just"/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</a:rPr>
              <a:t>ЧАСТИЧНЫЙ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разрыв - снижение эхогенности в местах нарушения целостности волокон с наличием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анэхогенных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промежутков.</a:t>
            </a:r>
            <a:endParaRPr lang="en-US" sz="2000" b="1" i="0" dirty="0">
              <a:solidFill>
                <a:srgbClr val="000000"/>
              </a:solidFill>
              <a:effectLst/>
            </a:endParaRP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ПОЛНЫЙ РАЗРЫВ</a:t>
            </a:r>
            <a:r>
              <a:rPr lang="ru-RU" sz="2000" dirty="0"/>
              <a:t> - проявляется выраженным отрывом или существенной </a:t>
            </a:r>
            <a:r>
              <a:rPr lang="ru-RU" sz="2000" dirty="0" err="1"/>
              <a:t>ретракцией</a:t>
            </a:r>
            <a:r>
              <a:rPr lang="ru-RU" sz="2000" dirty="0"/>
              <a:t> волокон сухожилий с наличием гипоэхогенной гематомы</a:t>
            </a:r>
          </a:p>
        </p:txBody>
      </p:sp>
    </p:spTree>
    <p:extLst>
      <p:ext uri="{BB962C8B-B14F-4D97-AF65-F5344CB8AC3E}">
        <p14:creationId xmlns:p14="http://schemas.microsoft.com/office/powerpoint/2010/main" val="246338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Полный разрыв сухожилия мышц задней поверхности бедра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4970627"/>
            <a:ext cx="3322712" cy="14799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/>
              <a:t>(В) МРТ. Режим с </a:t>
            </a:r>
            <a:r>
              <a:rPr lang="ru-RU" sz="2000" b="1" dirty="0" err="1"/>
              <a:t>жироподавлением</a:t>
            </a:r>
            <a:r>
              <a:rPr lang="ru-RU" sz="2000" b="1" dirty="0"/>
              <a:t>. </a:t>
            </a:r>
            <a:r>
              <a:rPr lang="ru-RU" sz="2000" b="1" dirty="0" err="1"/>
              <a:t>Сагиттальная</a:t>
            </a:r>
            <a:r>
              <a:rPr lang="ru-RU" sz="2000" b="1" dirty="0"/>
              <a:t> плоскость. </a:t>
            </a:r>
          </a:p>
          <a:p>
            <a:pPr marL="0" indent="0">
              <a:buNone/>
            </a:pPr>
            <a:r>
              <a:rPr lang="ru-RU" sz="2000" dirty="0"/>
              <a:t>Подтверждает наличие разрыва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23123" r="30569" b="34619"/>
          <a:stretch/>
        </p:blipFill>
        <p:spPr bwMode="auto">
          <a:xfrm>
            <a:off x="731912" y="1631231"/>
            <a:ext cx="760148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2AF04-2664-48CE-8F40-78F85F5D90CD}"/>
              </a:ext>
            </a:extLst>
          </p:cNvPr>
          <p:cNvSpPr txBox="1"/>
          <p:nvPr/>
        </p:nvSpPr>
        <p:spPr>
          <a:xfrm>
            <a:off x="1115616" y="2708920"/>
            <a:ext cx="1296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седалищный бугор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EB3DB-A08F-440D-8A6E-BEDBC44F1721}"/>
              </a:ext>
            </a:extLst>
          </p:cNvPr>
          <p:cNvSpPr txBox="1"/>
          <p:nvPr/>
        </p:nvSpPr>
        <p:spPr>
          <a:xfrm>
            <a:off x="731912" y="4511551"/>
            <a:ext cx="4333763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 (</a:t>
            </a:r>
            <a:r>
              <a:rPr lang="ru-RU" sz="2000" b="1" dirty="0"/>
              <a:t>А</a:t>
            </a:r>
            <a:r>
              <a:rPr lang="ru-RU" sz="2000" dirty="0"/>
              <a:t>) </a:t>
            </a:r>
            <a:r>
              <a:rPr lang="ru-RU" sz="2000" b="1" dirty="0"/>
              <a:t>УЗИ, В-режим, продольное сканирование</a:t>
            </a:r>
            <a:r>
              <a:rPr lang="ru-RU" sz="2000" dirty="0"/>
              <a:t>. </a:t>
            </a:r>
            <a:r>
              <a:rPr lang="ru-RU" sz="2000" dirty="0" err="1"/>
              <a:t>Визуализируется</a:t>
            </a:r>
            <a:r>
              <a:rPr lang="ru-RU" sz="2000" dirty="0"/>
              <a:t> </a:t>
            </a:r>
            <a:r>
              <a:rPr lang="ru-RU" sz="2000" dirty="0" err="1"/>
              <a:t>дистальная</a:t>
            </a:r>
            <a:r>
              <a:rPr lang="ru-RU" sz="2000" dirty="0"/>
              <a:t> ретракция разорванных сухожильных волокон до уровня проксимального отдела бедра</a:t>
            </a:r>
          </a:p>
        </p:txBody>
      </p:sp>
    </p:spTree>
    <p:extLst>
      <p:ext uri="{BB962C8B-B14F-4D97-AF65-F5344CB8AC3E}">
        <p14:creationId xmlns:p14="http://schemas.microsoft.com/office/powerpoint/2010/main" val="60920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C832-BE61-451F-8BEC-81ACE75116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 err="1"/>
              <a:t>Седалищно</a:t>
            </a:r>
            <a:r>
              <a:rPr lang="ru-RU" sz="4400" b="1" dirty="0"/>
              <a:t> - ягодичный (</a:t>
            </a:r>
            <a:r>
              <a:rPr lang="ru-RU" sz="4400" b="1" dirty="0" err="1"/>
              <a:t>ишиоглютеальный</a:t>
            </a:r>
            <a:r>
              <a:rPr lang="ru-RU" sz="4400" b="1" dirty="0"/>
              <a:t>) бурсит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9DAF01-65C6-4B8C-9600-8E721175E3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72816"/>
            <a:ext cx="8229600" cy="3933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212121"/>
                </a:solidFill>
                <a:effectLst/>
              </a:rPr>
              <a:t>Седалищно-ягодичная сумка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, расположенная между седалищным бугром и большой ягодичной мышцей, может развиваться воспалительный процесс </a:t>
            </a:r>
            <a:r>
              <a:rPr lang="ru-RU" sz="2400" b="1" i="0" dirty="0">
                <a:solidFill>
                  <a:srgbClr val="212121"/>
                </a:solidFill>
                <a:effectLst/>
              </a:rPr>
              <a:t>при патологии сухожилий мышц задней поверхности бедра</a:t>
            </a:r>
            <a:r>
              <a:rPr lang="ru-RU" sz="2400" b="0" i="0" dirty="0">
                <a:solidFill>
                  <a:srgbClr val="212121"/>
                </a:solidFill>
                <a:effectLst/>
              </a:rPr>
              <a:t>, (после физических упражнений или длительного сидения)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;</a:t>
            </a:r>
          </a:p>
          <a:p>
            <a:endParaRPr lang="ru-RU" sz="2400" b="0" i="0" dirty="0">
              <a:solidFill>
                <a:srgbClr val="212121"/>
              </a:solidFill>
              <a:effectLst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Болезненность определяется над седалищным бугром,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иррадиирует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вниз по задней поверхности бедра и по ходу его сгибателей, </a:t>
            </a:r>
            <a:r>
              <a:rPr lang="ru-RU" sz="2400" b="0" i="0" u="sng" dirty="0">
                <a:solidFill>
                  <a:srgbClr val="000000"/>
                </a:solidFill>
                <a:effectLst/>
              </a:rPr>
              <a:t>симулируя грыжу межпозвоночного диска</a:t>
            </a:r>
          </a:p>
        </p:txBody>
      </p:sp>
    </p:spTree>
    <p:extLst>
      <p:ext uri="{BB962C8B-B14F-4D97-AF65-F5344CB8AC3E}">
        <p14:creationId xmlns:p14="http://schemas.microsoft.com/office/powerpoint/2010/main" val="163239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16" y="295431"/>
            <a:ext cx="843916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err="1"/>
              <a:t>Седалищно</a:t>
            </a:r>
            <a:r>
              <a:rPr lang="ru-RU" sz="3600" b="1" dirty="0"/>
              <a:t> - ягодичный (</a:t>
            </a:r>
            <a:r>
              <a:rPr lang="ru-RU" sz="3600" b="1" dirty="0" err="1"/>
              <a:t>ишиоглютеальный</a:t>
            </a:r>
            <a:r>
              <a:rPr lang="ru-RU" sz="3600" b="1" dirty="0"/>
              <a:t>) бурсит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16" y="5106977"/>
            <a:ext cx="8439169" cy="14555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/>
              <a:t>А</a:t>
            </a:r>
            <a:r>
              <a:rPr lang="ru-RU" sz="2000" dirty="0"/>
              <a:t>) </a:t>
            </a:r>
            <a:r>
              <a:rPr lang="ru-RU" sz="2000" b="1" dirty="0"/>
              <a:t>УЗИ, В-режим. Поперечное сканирование. </a:t>
            </a:r>
          </a:p>
          <a:p>
            <a:pPr marL="0" indent="0">
              <a:buNone/>
            </a:pPr>
            <a:r>
              <a:rPr lang="ru-RU" sz="2000" b="1" dirty="0"/>
              <a:t>В</a:t>
            </a:r>
            <a:r>
              <a:rPr lang="ru-RU" sz="2000" dirty="0"/>
              <a:t>) </a:t>
            </a:r>
            <a:r>
              <a:rPr lang="ru-RU" sz="2000" b="1" dirty="0"/>
              <a:t>МРТ. Режим с </a:t>
            </a:r>
            <a:r>
              <a:rPr lang="ru-RU" sz="2000" b="1" dirty="0" err="1"/>
              <a:t>жироподавлением</a:t>
            </a:r>
            <a:r>
              <a:rPr lang="ru-RU" sz="2000" b="1" dirty="0"/>
              <a:t>. </a:t>
            </a:r>
            <a:r>
              <a:rPr lang="ru-RU" sz="2000" b="1" dirty="0" err="1"/>
              <a:t>Сагиттальная</a:t>
            </a:r>
            <a:r>
              <a:rPr lang="ru-RU" sz="2000" b="1" dirty="0"/>
              <a:t> плоскость.</a:t>
            </a:r>
            <a:br>
              <a:rPr lang="ru-RU" sz="2000" b="1" dirty="0"/>
            </a:br>
            <a:r>
              <a:rPr lang="ru-RU" sz="2000" dirty="0"/>
              <a:t>Визуализируется скопление жидкости, расположенной поверхностно от седалищного бугра, что соответствует жидкости седалищно-ягодичной сумки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24354" r="30691" b="34267"/>
          <a:stretch/>
        </p:blipFill>
        <p:spPr bwMode="auto">
          <a:xfrm>
            <a:off x="881294" y="1735975"/>
            <a:ext cx="7374152" cy="31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Синдром наружного </a:t>
            </a:r>
            <a:br>
              <a:rPr lang="ru-RU" b="1" dirty="0"/>
            </a:br>
            <a:r>
              <a:rPr lang="ru-RU" b="1" dirty="0"/>
              <a:t>щелкающего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00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Характеристика:</a:t>
            </a:r>
          </a:p>
          <a:p>
            <a:pPr marL="0" indent="0">
              <a:buNone/>
            </a:pPr>
            <a:r>
              <a:rPr lang="ru-RU" sz="2200" dirty="0"/>
              <a:t>«Отрывистое» движение и преходящий подвывих соединения между подвздошно-большеберцовым трактом и передним краем большой ягодичной мышцы над большим вертелом</a:t>
            </a:r>
            <a:r>
              <a:rPr lang="en-US" sz="2200" dirty="0"/>
              <a:t>;</a:t>
            </a:r>
            <a:endParaRPr lang="ru-RU" sz="2200" dirty="0"/>
          </a:p>
          <a:p>
            <a:endParaRPr lang="ru-RU" sz="2200" dirty="0"/>
          </a:p>
          <a:p>
            <a:pPr marL="0" indent="0">
              <a:buNone/>
            </a:pPr>
            <a:r>
              <a:rPr lang="ru-RU" sz="2200" b="1" i="0" dirty="0">
                <a:solidFill>
                  <a:srgbClr val="212121"/>
                </a:solidFill>
                <a:effectLst/>
              </a:rPr>
              <a:t>Причины:</a:t>
            </a:r>
          </a:p>
          <a:p>
            <a:r>
              <a:rPr lang="ru-RU" sz="2200" b="0" i="0" dirty="0">
                <a:solidFill>
                  <a:srgbClr val="212121"/>
                </a:solidFill>
                <a:effectLst/>
              </a:rPr>
              <a:t>Большинство случаев - идиопатические, </a:t>
            </a:r>
          </a:p>
          <a:p>
            <a:r>
              <a:rPr lang="ru-RU" sz="2200" dirty="0"/>
              <a:t>В связи с </a:t>
            </a:r>
            <a:r>
              <a:rPr lang="ru-RU" sz="2200" dirty="0" err="1"/>
              <a:t>остеохондромой</a:t>
            </a:r>
            <a:r>
              <a:rPr lang="ru-RU" sz="2200" dirty="0"/>
              <a:t> бедренной кости и другими объемными образованиями</a:t>
            </a:r>
            <a:r>
              <a:rPr lang="en-US" sz="2200" dirty="0"/>
              <a:t>;</a:t>
            </a:r>
            <a:endParaRPr lang="ru-R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067B0-ADB4-4CB8-B836-2D305074788F}"/>
              </a:ext>
            </a:extLst>
          </p:cNvPr>
          <p:cNvSpPr txBox="1"/>
          <p:nvPr/>
        </p:nvSpPr>
        <p:spPr>
          <a:xfrm>
            <a:off x="457200" y="5661248"/>
            <a:ext cx="8229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Повышенному риску</a:t>
            </a:r>
            <a:r>
              <a:rPr lang="en-US" sz="2000" dirty="0"/>
              <a:t> </a:t>
            </a:r>
            <a:r>
              <a:rPr lang="ru-RU" sz="2000" dirty="0"/>
              <a:t>подвержены</a:t>
            </a:r>
            <a:r>
              <a:rPr lang="en-US" sz="2000" dirty="0"/>
              <a:t> </a:t>
            </a:r>
            <a:r>
              <a:rPr lang="ru-RU" sz="2000" dirty="0"/>
              <a:t>спортсмены молодого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88774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212121"/>
                </a:solidFill>
                <a:effectLst/>
                <a:latin typeface="+mj-lt"/>
              </a:rPr>
              <a:t>Ишиофеморальный</a:t>
            </a:r>
            <a:r>
              <a:rPr lang="ru-RU" b="1" dirty="0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ru-RU" b="1" dirty="0" err="1">
                <a:solidFill>
                  <a:srgbClr val="212121"/>
                </a:solidFill>
                <a:effectLst/>
                <a:latin typeface="+mj-lt"/>
              </a:rPr>
              <a:t>импинджмент</a:t>
            </a:r>
            <a:r>
              <a:rPr lang="ru-RU" b="1" dirty="0">
                <a:solidFill>
                  <a:srgbClr val="212121"/>
                </a:solidFill>
                <a:effectLst/>
                <a:latin typeface="+mj-lt"/>
              </a:rPr>
              <a:t> синдром</a:t>
            </a:r>
            <a:endParaRPr lang="ru-RU" b="1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89457"/>
            <a:ext cx="8640960" cy="1105088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Причины:</a:t>
            </a:r>
            <a:r>
              <a:rPr lang="ru-RU" sz="2000" dirty="0"/>
              <a:t> воспаление квадратной мышцы бедра и его сухожилия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r>
              <a:rPr lang="ru-RU" sz="2000" dirty="0"/>
              <a:t>Величина пространства оценивается с отведением, приведением, вращением бедра внутрь и наружу;</a:t>
            </a:r>
            <a:endParaRPr lang="en-US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64096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12121"/>
                </a:solidFill>
                <a:latin typeface="+mj-lt"/>
              </a:rPr>
              <a:t> Синдром седалищно-бедренного ущемления/соударения. </a:t>
            </a:r>
            <a:r>
              <a:rPr lang="ru-RU" sz="2000" dirty="0">
                <a:solidFill>
                  <a:srgbClr val="212121"/>
                </a:solidFill>
                <a:latin typeface="+mj-lt"/>
              </a:rPr>
              <a:t>Возникает в связи с сужением </a:t>
            </a:r>
            <a:r>
              <a:rPr lang="ru-RU" sz="2000" dirty="0"/>
              <a:t>пространства</a:t>
            </a:r>
            <a:r>
              <a:rPr lang="ru-RU" sz="2000" b="1" dirty="0"/>
              <a:t> </a:t>
            </a:r>
            <a:r>
              <a:rPr lang="ru-RU" sz="2000" dirty="0"/>
              <a:t>между бугристостью седалищной кости и малым вертелом бедренной кости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норме (</a:t>
            </a:r>
            <a:r>
              <a:rPr lang="ru-RU" sz="2000" b="0" i="0" dirty="0">
                <a:solidFill>
                  <a:srgbClr val="212121"/>
                </a:solidFill>
                <a:effectLst/>
              </a:rPr>
              <a:t>при приведении, наружной ротации и разгибании бедра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)</a:t>
            </a:r>
            <a:r>
              <a:rPr lang="ru-RU" sz="2000" b="0" i="0" dirty="0">
                <a:solidFill>
                  <a:srgbClr val="212121"/>
                </a:solidFill>
                <a:effectLst/>
              </a:rPr>
              <a:t>, интервал = 2 см</a:t>
            </a:r>
            <a:r>
              <a:rPr lang="en-US" sz="2000" b="0" i="0" dirty="0">
                <a:solidFill>
                  <a:srgbClr val="212121"/>
                </a:solidFill>
                <a:effectLst/>
              </a:rPr>
              <a:t>;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57B4B-5527-43D2-83C1-44FBA5623A10}"/>
              </a:ext>
            </a:extLst>
          </p:cNvPr>
          <p:cNvSpPr txBox="1"/>
          <p:nvPr/>
        </p:nvSpPr>
        <p:spPr>
          <a:xfrm>
            <a:off x="251520" y="4396591"/>
            <a:ext cx="864096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/>
              <a:t>УЗ-признаки ущемления</a:t>
            </a:r>
            <a:r>
              <a:rPr lang="ru-RU" sz="2000" u="sng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Увеличенная квадратная мышца бедра, появление болевых симптомов с ротацией </a:t>
            </a:r>
            <a:r>
              <a:rPr lang="ru-RU" sz="2000" dirty="0" err="1"/>
              <a:t>снутри</a:t>
            </a:r>
            <a:r>
              <a:rPr lang="ru-RU" sz="2000" dirty="0"/>
              <a:t> наружу, уменьшение </a:t>
            </a:r>
            <a:r>
              <a:rPr lang="ru-RU" sz="2000" dirty="0" err="1"/>
              <a:t>ишиофеморального</a:t>
            </a:r>
            <a:r>
              <a:rPr lang="ru-RU" sz="2000" dirty="0"/>
              <a:t> пространства</a:t>
            </a:r>
            <a:r>
              <a:rPr lang="en-US" sz="2000" dirty="0"/>
              <a:t>;</a:t>
            </a:r>
            <a:r>
              <a:rPr lang="ru-RU" sz="2000" dirty="0"/>
              <a:t>  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4217F-A85B-4475-B483-E4599F6EA7FF}"/>
              </a:ext>
            </a:extLst>
          </p:cNvPr>
          <p:cNvSpPr txBox="1"/>
          <p:nvPr/>
        </p:nvSpPr>
        <p:spPr>
          <a:xfrm>
            <a:off x="251520" y="5877272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После УЗИ, следует провести МРТ для визуализации отека в области квадратной мышцы бедра</a:t>
            </a:r>
          </a:p>
        </p:txBody>
      </p:sp>
    </p:spTree>
    <p:extLst>
      <p:ext uri="{BB962C8B-B14F-4D97-AF65-F5344CB8AC3E}">
        <p14:creationId xmlns:p14="http://schemas.microsoft.com/office/powerpoint/2010/main" val="325976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+mj-lt"/>
              </a:rPr>
              <a:t>Малоинвазивные вмешательства на задней поверхности бедра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74" y="1988840"/>
            <a:ext cx="8229600" cy="44196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Пациент находится в положении лежа на животе. Иглу вводят до уровня начала сухожилия и седалищного бугра</a:t>
            </a:r>
            <a:r>
              <a:rPr lang="en-US" sz="2000" dirty="0"/>
              <a:t>;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b="1" dirty="0"/>
              <a:t>Метод сухой иглы</a:t>
            </a:r>
            <a:r>
              <a:rPr lang="ru-RU" sz="2000" dirty="0"/>
              <a:t> (уменьшение боли, например, при хронической </a:t>
            </a:r>
            <a:r>
              <a:rPr lang="ru-RU" sz="2000" dirty="0" err="1"/>
              <a:t>тендинопати</a:t>
            </a:r>
            <a:r>
              <a:rPr lang="ru-RU" sz="2000" dirty="0"/>
              <a:t>,</a:t>
            </a:r>
            <a:r>
              <a:rPr lang="ru-RU" sz="2000" b="0" i="0" dirty="0">
                <a:solidFill>
                  <a:srgbClr val="353745"/>
                </a:solidFill>
                <a:effectLst/>
              </a:rPr>
              <a:t> путем стимуляции рецепторов, </a:t>
            </a:r>
            <a:r>
              <a:rPr lang="ru-RU" sz="2000" b="0" i="0" dirty="0" err="1">
                <a:solidFill>
                  <a:srgbClr val="353745"/>
                </a:solidFill>
                <a:effectLst/>
              </a:rPr>
              <a:t>миофасциальных</a:t>
            </a:r>
            <a:r>
              <a:rPr lang="ru-RU" sz="2000" b="0" i="0" dirty="0">
                <a:solidFill>
                  <a:srgbClr val="353745"/>
                </a:solidFill>
                <a:effectLst/>
              </a:rPr>
              <a:t> триггерных точек</a:t>
            </a:r>
            <a:r>
              <a:rPr lang="ru-RU" sz="2000" dirty="0"/>
              <a:t>)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Инъекции кортикостероидов</a:t>
            </a:r>
            <a:r>
              <a:rPr lang="en-US" sz="2000" b="1" dirty="0"/>
              <a:t>;</a:t>
            </a:r>
            <a:endParaRPr lang="ru-RU" sz="2000" dirty="0"/>
          </a:p>
          <a:p>
            <a:endParaRPr lang="en-US" sz="2000" b="0" i="0" dirty="0">
              <a:solidFill>
                <a:srgbClr val="333333"/>
              </a:solidFill>
              <a:effectLst/>
            </a:endParaRPr>
          </a:p>
          <a:p>
            <a:r>
              <a:rPr lang="ru-RU" sz="2000" b="1" i="0" dirty="0" err="1">
                <a:solidFill>
                  <a:srgbClr val="333333"/>
                </a:solidFill>
                <a:effectLst/>
              </a:rPr>
              <a:t>Пролотерапия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 (пролиферативная терапия)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- 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инъекции растворов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 (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декстроза и обогащенная тромбоцитами плазма, вокруг сухожилий или связок с целью укрепления соединительной ткани и уменьшения скелетно-мышечной боли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930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/>
              <a:t>Медиальная поверхность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41612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Длинная приводящая мышца </a:t>
            </a:r>
            <a:r>
              <a:rPr lang="ru-RU" sz="2000" dirty="0"/>
              <a:t>начинается </a:t>
            </a:r>
            <a:r>
              <a:rPr lang="ru-RU" sz="2000" u="sng" dirty="0"/>
              <a:t>от верхней ветви лобковой кости </a:t>
            </a:r>
            <a:r>
              <a:rPr lang="ru-RU" sz="2000" dirty="0"/>
              <a:t>(наиболее поверхностная), затем, постепенно расширяясь, направляется книзу и прикрепляется </a:t>
            </a:r>
            <a:r>
              <a:rPr lang="ru-RU" sz="2000" u="sng" dirty="0"/>
              <a:t>к средней трети медиальной губы шероховатой линии</a:t>
            </a:r>
            <a:r>
              <a:rPr lang="ru-RU" sz="2000" dirty="0"/>
              <a:t> бедренной кости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b="1" dirty="0"/>
              <a:t>Короткая приводящая </a:t>
            </a:r>
            <a:r>
              <a:rPr lang="ru-RU" sz="2000" dirty="0"/>
              <a:t>располагается глубже длинной приводящей. Начинается </a:t>
            </a:r>
            <a:r>
              <a:rPr lang="ru-RU" sz="2000" u="sng" dirty="0"/>
              <a:t>на передней</a:t>
            </a:r>
            <a:r>
              <a:rPr lang="en-US" sz="2000" u="sng" dirty="0"/>
              <a:t> </a:t>
            </a:r>
            <a:r>
              <a:rPr lang="ru-RU" sz="2000" u="sng" dirty="0"/>
              <a:t>поверхности нижней ветви лобковой кости, </a:t>
            </a:r>
            <a:r>
              <a:rPr lang="ru-RU" sz="2000" dirty="0"/>
              <a:t>латеральнее тонкой ​​мышцы. Направляясь вниз и кнаружи, слегка расширяется</a:t>
            </a:r>
            <a:r>
              <a:rPr lang="en-US" sz="2000" dirty="0"/>
              <a:t>; </a:t>
            </a:r>
            <a:r>
              <a:rPr lang="ru-RU" sz="2000" dirty="0"/>
              <a:t>прикрепляется </a:t>
            </a:r>
            <a:r>
              <a:rPr lang="ru-RU" sz="2000" u="sng" dirty="0"/>
              <a:t>к верхней трети медиальной губы шероховатой линии</a:t>
            </a:r>
            <a:r>
              <a:rPr lang="ru-RU" sz="2000" dirty="0"/>
              <a:t> бедренной кости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b="1" dirty="0"/>
              <a:t>Большая приводящая мышца </a:t>
            </a:r>
            <a:r>
              <a:rPr lang="ru-RU" sz="2000" dirty="0"/>
              <a:t>залегает глубже длинной и короткой,</a:t>
            </a:r>
            <a:r>
              <a:rPr lang="ru-RU" sz="2000" b="1" dirty="0"/>
              <a:t> </a:t>
            </a:r>
            <a:r>
              <a:rPr lang="ru-RU" sz="2000" dirty="0"/>
              <a:t>начинается от седалищного бугра, ветви седалищной и лобковой костей</a:t>
            </a:r>
            <a:r>
              <a:rPr lang="en-US" sz="2000" dirty="0"/>
              <a:t>;</a:t>
            </a:r>
            <a:r>
              <a:rPr lang="ru-RU" sz="2000" dirty="0"/>
              <a:t> прикрепляется к верхней части медиальной губы шероховатой линии бедренной кости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64523-B990-4CE4-AD63-2419B92FC0DA}"/>
              </a:ext>
            </a:extLst>
          </p:cNvPr>
          <p:cNvSpPr txBox="1"/>
          <p:nvPr/>
        </p:nvSpPr>
        <p:spPr>
          <a:xfrm>
            <a:off x="323528" y="1483320"/>
            <a:ext cx="849694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Мышцы: длинная приводящая мышца, короткая приводящая мышца большая приводящая мышца, тонкая</a:t>
            </a:r>
            <a:r>
              <a:rPr lang="en-US" sz="2000" dirty="0"/>
              <a:t> </a:t>
            </a:r>
            <a:r>
              <a:rPr lang="ru-RU" sz="2000" dirty="0"/>
              <a:t>и гребенчатая мышцы</a:t>
            </a:r>
            <a:r>
              <a:rPr lang="en-US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43804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УЗИ медиальной поверхности бедра. Техника сканирования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722" y="2996951"/>
            <a:ext cx="8568952" cy="1142999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 dirty="0"/>
              <a:t>Датчик перемещается проксимально от места прикрепления сухожилий на лобковой кости. Место крепления отводящих мышц исследуется продольно сухожилиям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568952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Положение пациента</a:t>
            </a:r>
            <a:r>
              <a:rPr lang="ru-RU" sz="2000" dirty="0"/>
              <a:t>: лежа на спине, бедро - в положении отведения и наружной ротации, колено согнуто</a:t>
            </a:r>
            <a:r>
              <a:rPr lang="en-US" sz="2000" dirty="0"/>
              <a:t>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4191"/>
            <a:ext cx="8568952" cy="163121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При поперечном сканировании визуализируются </a:t>
            </a:r>
            <a:r>
              <a:rPr lang="ru-RU" sz="2000" b="1" dirty="0"/>
              <a:t>3 слоя мышц: </a:t>
            </a:r>
            <a:br>
              <a:rPr lang="ru-RU" sz="2000" b="1" dirty="0"/>
            </a:br>
            <a:r>
              <a:rPr lang="ru-RU" sz="2000" b="1" dirty="0"/>
              <a:t>- поверхностный</a:t>
            </a:r>
            <a:r>
              <a:rPr lang="ru-RU" sz="2000" dirty="0"/>
              <a:t> (длинная приводящая мышца (латерально) и тонкая мышца (медиально),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dirty="0"/>
              <a:t>средний слой </a:t>
            </a:r>
            <a:r>
              <a:rPr lang="ru-RU" sz="2000" dirty="0"/>
              <a:t>- короткая приводящая мышца,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dirty="0"/>
              <a:t>глубокий слой </a:t>
            </a:r>
            <a:r>
              <a:rPr lang="ru-RU" sz="2000" dirty="0"/>
              <a:t>–</a:t>
            </a:r>
            <a:r>
              <a:rPr lang="ru-RU" sz="2000" b="1" dirty="0"/>
              <a:t> </a:t>
            </a:r>
            <a:r>
              <a:rPr lang="ru-RU" sz="2000" dirty="0"/>
              <a:t>большая приводящая мышца </a:t>
            </a:r>
          </a:p>
        </p:txBody>
      </p:sp>
    </p:spTree>
    <p:extLst>
      <p:ext uri="{BB962C8B-B14F-4D97-AF65-F5344CB8AC3E}">
        <p14:creationId xmlns:p14="http://schemas.microsoft.com/office/powerpoint/2010/main" val="198749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02" y="188640"/>
            <a:ext cx="8448699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Сухожилия приводящих мышц бедра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4354" r="29722" b="32112"/>
          <a:stretch/>
        </p:blipFill>
        <p:spPr bwMode="auto">
          <a:xfrm>
            <a:off x="345257" y="1556792"/>
            <a:ext cx="8560989" cy="287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260" y="4581128"/>
            <a:ext cx="8856984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А.</a:t>
            </a:r>
            <a:r>
              <a:rPr lang="ru-RU" sz="2000" dirty="0"/>
              <a:t> Схема расположения датчика. </a:t>
            </a:r>
            <a:r>
              <a:rPr lang="en-US" sz="2000" b="1" dirty="0"/>
              <a:t>B</a:t>
            </a:r>
            <a:r>
              <a:rPr lang="ru-RU" sz="2000" b="1" dirty="0"/>
              <a:t>.</a:t>
            </a:r>
            <a:r>
              <a:rPr lang="ru-RU" sz="2000" dirty="0"/>
              <a:t> УЗИ. В-режим. Продольное сканирование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AL</a:t>
            </a:r>
            <a:r>
              <a:rPr lang="ru-RU" sz="2000" dirty="0"/>
              <a:t> – длинная приводящая; </a:t>
            </a:r>
            <a:br>
              <a:rPr lang="ru-RU" sz="2000" dirty="0"/>
            </a:br>
            <a:r>
              <a:rPr lang="en-US" sz="2000" b="1" dirty="0">
                <a:solidFill>
                  <a:srgbClr val="FF0000"/>
                </a:solidFill>
              </a:rPr>
              <a:t>AB</a:t>
            </a:r>
            <a:r>
              <a:rPr lang="ru-RU" sz="2000" dirty="0"/>
              <a:t> – короткая приводящая;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А</a:t>
            </a:r>
            <a:r>
              <a:rPr lang="en-US" sz="2000" b="1" dirty="0">
                <a:solidFill>
                  <a:srgbClr val="00B050"/>
                </a:solidFill>
              </a:rPr>
              <a:t>M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- большая приводящая мышца</a:t>
            </a:r>
          </a:p>
        </p:txBody>
      </p:sp>
    </p:spTree>
    <p:extLst>
      <p:ext uri="{BB962C8B-B14F-4D97-AF65-F5344CB8AC3E}">
        <p14:creationId xmlns:p14="http://schemas.microsoft.com/office/powerpoint/2010/main" val="259467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Травмы приводящих мышц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6642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Обычно возникают при </a:t>
            </a:r>
            <a:r>
              <a:rPr lang="ru-RU" sz="2400" b="1" dirty="0" err="1"/>
              <a:t>гиперабдукции</a:t>
            </a:r>
            <a:r>
              <a:rPr lang="ru-RU" sz="2400" dirty="0"/>
              <a:t> (значительном отведении бедра в сторону) и </a:t>
            </a:r>
            <a:r>
              <a:rPr lang="ru-RU" sz="2400" b="1" dirty="0" err="1"/>
              <a:t>переразгибании</a:t>
            </a:r>
            <a:r>
              <a:rPr lang="ru-RU" sz="2400" dirty="0"/>
              <a:t> брюшной стенки, иногда с </a:t>
            </a:r>
            <a:r>
              <a:rPr lang="ru-RU" sz="2400" b="1" dirty="0"/>
              <a:t>принудительной ротацией ноги </a:t>
            </a:r>
            <a:r>
              <a:rPr lang="ru-RU" sz="2400" dirty="0"/>
              <a:t>наружу</a:t>
            </a:r>
            <a:r>
              <a:rPr lang="en-US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Чаще всего поражаются длинная и тонкая приводящие мышцы</a:t>
            </a:r>
            <a:r>
              <a:rPr lang="en-US" sz="2400" dirty="0"/>
              <a:t>;</a:t>
            </a: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D1495-E25D-4CF0-A20F-EB751132F0B9}"/>
              </a:ext>
            </a:extLst>
          </p:cNvPr>
          <p:cNvSpPr txBox="1"/>
          <p:nvPr/>
        </p:nvSpPr>
        <p:spPr>
          <a:xfrm>
            <a:off x="457200" y="4648437"/>
            <a:ext cx="82296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УЗИ: сухожилия мышц визуализируется </a:t>
            </a:r>
            <a:r>
              <a:rPr lang="ru-RU" sz="2400" b="1" dirty="0"/>
              <a:t>утолщенными, со снижением </a:t>
            </a:r>
            <a:r>
              <a:rPr lang="ru-RU" sz="2400" b="1" dirty="0" err="1"/>
              <a:t>эхогенности</a:t>
            </a:r>
            <a:r>
              <a:rPr lang="ru-RU" sz="2400" b="1" dirty="0"/>
              <a:t> 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30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80" y="1916832"/>
            <a:ext cx="8561040" cy="30963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u="sng" dirty="0"/>
              <a:t>Чаще всего используется во время:</a:t>
            </a:r>
          </a:p>
          <a:p>
            <a:endParaRPr lang="ru-RU" sz="2400" dirty="0"/>
          </a:p>
          <a:p>
            <a:r>
              <a:rPr lang="ru-RU" sz="2400" b="1" dirty="0" err="1">
                <a:solidFill>
                  <a:schemeClr val="tx1"/>
                </a:solidFill>
              </a:rPr>
              <a:t>Тенотомии</a:t>
            </a:r>
            <a:r>
              <a:rPr lang="ru-RU" sz="2400" b="1" dirty="0">
                <a:solidFill>
                  <a:schemeClr val="tx1"/>
                </a:solidFill>
              </a:rPr>
              <a:t> (пластика сухожилий)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Метода сухой иглы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инвазивный способ глубокого воздействия на </a:t>
            </a:r>
            <a:r>
              <a:rPr lang="ru-RU" sz="2400" b="0" i="0" dirty="0" err="1">
                <a:solidFill>
                  <a:schemeClr val="tx1"/>
                </a:solidFill>
                <a:effectLst/>
              </a:rPr>
              <a:t>миофасциальные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 триггерные точки),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Инъекции</a:t>
            </a:r>
            <a:r>
              <a:rPr lang="ru-RU" sz="2400" dirty="0">
                <a:solidFill>
                  <a:schemeClr val="tx1"/>
                </a:solidFill>
              </a:rPr>
              <a:t> в зону лонного сочленения (облегчение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хронических спортивных болей в паху)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480" y="332656"/>
            <a:ext cx="856104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УЗИ медиальной поверхности бедра</a:t>
            </a:r>
          </a:p>
        </p:txBody>
      </p:sp>
    </p:spTree>
    <p:extLst>
      <p:ext uri="{BB962C8B-B14F-4D97-AF65-F5344CB8AC3E}">
        <p14:creationId xmlns:p14="http://schemas.microsoft.com/office/powerpoint/2010/main" val="220081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ru-RU" sz="2400" dirty="0"/>
              <a:t>УЗИ тазобедренного сустава у взрослых – часто «запрашиваемое» исследование при болевом синдроме, уточнение этиологии «щелкающего» бедра, степени травматического повреждения сустава и окружающих его тканей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УЗИ тазобедренного сустава проводится в </a:t>
            </a:r>
            <a:r>
              <a:rPr lang="ru-RU" sz="2400" dirty="0" err="1"/>
              <a:t>предоперационном</a:t>
            </a:r>
            <a:r>
              <a:rPr lang="ru-RU" sz="2400" dirty="0"/>
              <a:t> периоде и используется при </a:t>
            </a:r>
            <a:r>
              <a:rPr lang="ru-RU" sz="2400" dirty="0" err="1"/>
              <a:t>малоинвазивных</a:t>
            </a:r>
            <a:r>
              <a:rPr lang="ru-RU" sz="2400" dirty="0"/>
              <a:t> вмешательствах</a:t>
            </a:r>
            <a:r>
              <a:rPr lang="en-US" sz="2400" dirty="0"/>
              <a:t> (</a:t>
            </a:r>
            <a:r>
              <a:rPr lang="ru-RU" sz="2400" dirty="0"/>
              <a:t>аспирации, биопсии и инъекций</a:t>
            </a:r>
            <a:r>
              <a:rPr lang="en-US" sz="2400" dirty="0"/>
              <a:t>);</a:t>
            </a:r>
            <a:endParaRPr lang="ru-RU" sz="2400" dirty="0"/>
          </a:p>
          <a:p>
            <a:r>
              <a:rPr lang="ru-RU" sz="2400" dirty="0"/>
              <a:t>Знание анатомии данной области исследования имеет решающее значение, как и понимание спектра патологии в каждой области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В исследовании тазобедренного сустава важно правильное позиционирование пациента (включая динамические маневры) и использование частоты датчика в зависимости от глубины расположения сустава;</a:t>
            </a:r>
          </a:p>
        </p:txBody>
      </p:sp>
    </p:spTree>
    <p:extLst>
      <p:ext uri="{BB962C8B-B14F-4D97-AF65-F5344CB8AC3E}">
        <p14:creationId xmlns:p14="http://schemas.microsoft.com/office/powerpoint/2010/main" val="2271071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36912"/>
            <a:ext cx="5454352" cy="1446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ndara" pitchFamily="34" charset="0"/>
              </a:rPr>
              <a:t>СПАСИБО ЗА </a:t>
            </a:r>
            <a:br>
              <a:rPr lang="ru-RU" sz="4400" b="1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ru-RU" sz="4400" b="1" dirty="0">
                <a:solidFill>
                  <a:schemeClr val="bg1"/>
                </a:solidFill>
                <a:latin typeface="Candara" pitchFamily="34" charset="0"/>
              </a:rPr>
              <a:t>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8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809A3A-232B-4906-9BA0-973F77C4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/>
              <a:t>УЗ-признаки: </a:t>
            </a:r>
            <a:r>
              <a:rPr lang="ru-RU" sz="2200" b="1" dirty="0"/>
              <a:t>утолщенная, гипоэхогенная</a:t>
            </a:r>
            <a:r>
              <a:rPr lang="ru-RU" sz="2200" dirty="0"/>
              <a:t> подвздошно-большеберцовая связка, а также заполненная жидкостью синовиальная сумка большого вертела</a:t>
            </a:r>
            <a:r>
              <a:rPr lang="en-US" sz="2200" dirty="0"/>
              <a:t>;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Динамическую оценку щелкающего бедра лучше выполнять при поперечном сканировании</a:t>
            </a:r>
            <a:r>
              <a:rPr lang="en-US" sz="2200" dirty="0"/>
              <a:t>;</a:t>
            </a:r>
            <a:endParaRPr lang="ru-RU" sz="2200" dirty="0"/>
          </a:p>
          <a:p>
            <a:endParaRPr lang="ru-RU" sz="2200" dirty="0"/>
          </a:p>
          <a:p>
            <a:r>
              <a:rPr lang="ru-RU" sz="2200" u="sng" dirty="0"/>
              <a:t>Сгибание и разгибание бедра в норме: </a:t>
            </a:r>
            <a:r>
              <a:rPr lang="ru-RU" sz="2200" dirty="0"/>
              <a:t>плавное скользящее движение подвздошно-большеберцовой связки и переднего края большой ягодичной мышцы вперед во время сгибания и назад во время разгибания над большим вертелом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B55C714-1491-4641-9121-C995C0C1E07D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/>
              <a:t>Синдром наружного </a:t>
            </a:r>
            <a:br>
              <a:rPr lang="ru-RU" sz="4000" b="1" dirty="0"/>
            </a:br>
            <a:r>
              <a:rPr lang="ru-RU" sz="4000" b="1" dirty="0"/>
              <a:t>щелкающего бедра</a:t>
            </a:r>
          </a:p>
        </p:txBody>
      </p:sp>
    </p:spTree>
    <p:extLst>
      <p:ext uri="{BB962C8B-B14F-4D97-AF65-F5344CB8AC3E}">
        <p14:creationId xmlns:p14="http://schemas.microsoft.com/office/powerpoint/2010/main" val="73619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/>
              <a:t>Щелчок характеризуется </a:t>
            </a:r>
            <a:r>
              <a:rPr lang="ru-RU" sz="2200" u="sng" dirty="0"/>
              <a:t>временным ущемлением </a:t>
            </a:r>
            <a:r>
              <a:rPr lang="ru-RU" sz="2200" dirty="0"/>
              <a:t>подвздошно-большеберцовой связки и большой ягодичной мышцы у заднелатеральной поверхности большого вертела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dirty="0"/>
              <a:t>Во время сгибания подвздошно-большеберцового тракта большая ягодичная мышца расслабляется, а затем резко перемещается вперед над передним краем латеральной фасетки большого вертела, вызывая слышимое «щелканье»</a:t>
            </a:r>
            <a:r>
              <a:rPr lang="en-US" sz="2200" dirty="0"/>
              <a:t>;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Щелчок также может возникать</a:t>
            </a:r>
            <a:r>
              <a:rPr lang="en-US" sz="2200" dirty="0"/>
              <a:t> </a:t>
            </a:r>
            <a:r>
              <a:rPr lang="ru-RU" sz="2200" dirty="0"/>
              <a:t>в</a:t>
            </a:r>
            <a:r>
              <a:rPr lang="en-US" sz="2200" dirty="0"/>
              <a:t> </a:t>
            </a:r>
            <a:r>
              <a:rPr lang="ru-RU" sz="2200" dirty="0"/>
              <a:t>положении стоя или наклоне на сторону данного симптома, а также во время разгибания бедра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1A46A6-6751-43B4-9124-E5A9ED8B4A11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/>
              <a:t>Синдром наружного </a:t>
            </a:r>
            <a:br>
              <a:rPr lang="ru-RU" sz="4000" b="1" dirty="0"/>
            </a:br>
            <a:r>
              <a:rPr lang="ru-RU" sz="4000" b="1" dirty="0"/>
              <a:t>щелкающего бедра</a:t>
            </a:r>
          </a:p>
        </p:txBody>
      </p:sp>
    </p:spTree>
    <p:extLst>
      <p:ext uri="{BB962C8B-B14F-4D97-AF65-F5344CB8AC3E}">
        <p14:creationId xmlns:p14="http://schemas.microsoft.com/office/powerpoint/2010/main" val="396493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3281"/>
            <a:ext cx="8229600" cy="18117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Или посттравматическая гематома (</a:t>
            </a:r>
            <a:r>
              <a:rPr lang="ru-RU" sz="2000" b="1" dirty="0" err="1"/>
              <a:t>серома</a:t>
            </a:r>
            <a:r>
              <a:rPr lang="ru-RU" sz="2000" b="1" dirty="0"/>
              <a:t>)</a:t>
            </a:r>
            <a:r>
              <a:rPr lang="ru-RU" sz="2000" dirty="0"/>
              <a:t>, которая распространяется вдоль области большого вертела и проксимальной части бедра; </a:t>
            </a:r>
          </a:p>
          <a:p>
            <a:endParaRPr lang="ru-RU" sz="2000" b="1" dirty="0"/>
          </a:p>
          <a:p>
            <a:pPr marL="0" indent="0">
              <a:buNone/>
            </a:pPr>
            <a:r>
              <a:rPr lang="ru-RU" sz="2000" b="1" dirty="0">
                <a:solidFill>
                  <a:srgbClr val="212121"/>
                </a:solidFill>
              </a:rPr>
              <a:t>Причины: </a:t>
            </a:r>
            <a:br>
              <a:rPr lang="en-US" sz="2000" b="1" dirty="0">
                <a:solidFill>
                  <a:srgbClr val="212121"/>
                </a:solidFill>
              </a:rPr>
            </a:br>
            <a:r>
              <a:rPr lang="ru-RU" sz="2000" b="1" dirty="0">
                <a:solidFill>
                  <a:srgbClr val="212121"/>
                </a:solidFill>
              </a:rPr>
              <a:t>- </a:t>
            </a:r>
            <a:r>
              <a:rPr lang="ru-RU" sz="2000" dirty="0">
                <a:solidFill>
                  <a:srgbClr val="212121"/>
                </a:solidFill>
              </a:rPr>
              <a:t>травмы при столкновении, контактные виды спорта (футбол, борьба)</a:t>
            </a:r>
            <a:r>
              <a:rPr lang="en-US" sz="2000" dirty="0">
                <a:solidFill>
                  <a:srgbClr val="212121"/>
                </a:solidFill>
              </a:rPr>
              <a:t>;</a:t>
            </a:r>
            <a:endParaRPr lang="ru-RU" sz="2000" dirty="0">
              <a:solidFill>
                <a:srgbClr val="21212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BF29694-4F9E-2ABA-89AE-B3EBFB19D3A2}"/>
              </a:ext>
            </a:extLst>
          </p:cNvPr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Синдром Мореля-Лавалле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1F581-7B9A-4FF4-8472-A5C077FD35D4}"/>
              </a:ext>
            </a:extLst>
          </p:cNvPr>
          <p:cNvSpPr txBox="1"/>
          <p:nvPr/>
        </p:nvSpPr>
        <p:spPr>
          <a:xfrm>
            <a:off x="461027" y="4149080"/>
            <a:ext cx="82296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222222"/>
                </a:solidFill>
                <a:effectLst/>
              </a:rPr>
              <a:t>В латеральной части бедра подкожно-жировая клетчатка и дерма подвижны по сравнению с относительно неподвижным </a:t>
            </a:r>
            <a:r>
              <a:rPr lang="ru-RU" sz="2000" dirty="0"/>
              <a:t>подвздошно-большеберцовым трактом</a:t>
            </a:r>
            <a:r>
              <a:rPr lang="ru-RU" sz="2000" b="0" i="0" dirty="0">
                <a:solidFill>
                  <a:srgbClr val="222222"/>
                </a:solidFill>
                <a:effectLst/>
              </a:rPr>
              <a:t>, что создает риск сдвиговой травмы с накоплением гемолимфы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;</a:t>
            </a:r>
          </a:p>
          <a:p>
            <a:endParaRPr lang="en-US" sz="2000" b="0" i="0" dirty="0">
              <a:solidFill>
                <a:srgbClr val="222222"/>
              </a:solidFill>
              <a:effectLst/>
            </a:endParaRPr>
          </a:p>
          <a:p>
            <a:r>
              <a:rPr lang="ru-RU" sz="2000" b="1" i="0" dirty="0">
                <a:solidFill>
                  <a:srgbClr val="212121"/>
                </a:solidFill>
                <a:effectLst/>
              </a:rPr>
              <a:t>Может возникать изолированно, но чаще связано с сопутствующими переломами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1339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4515"/>
            <a:ext cx="8229600" cy="13967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Клиника</a:t>
            </a:r>
            <a:r>
              <a:rPr lang="ru-RU" sz="2000" dirty="0"/>
              <a:t>: боль, припухлость, мягкая, флюктуирующая область, подвижность кожных покровов</a:t>
            </a:r>
            <a:r>
              <a:rPr lang="en-US" sz="2000" dirty="0"/>
              <a:t>;</a:t>
            </a:r>
            <a:r>
              <a:rPr lang="ru-RU" sz="2000" dirty="0"/>
              <a:t> в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области скальпированной раны (полной или частичной отслойки кожи) - п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овреждение нервов со снижением кожной чувствительности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E3635D5-C959-2E08-C1FB-64A7308A6D3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/>
                </a:solidFill>
              </a:rPr>
              <a:t>Синдром Мореля-Лавалле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CAEE6-C07E-4617-AAAE-57B195FB0716}"/>
              </a:ext>
            </a:extLst>
          </p:cNvPr>
          <p:cNvSpPr txBox="1"/>
          <p:nvPr/>
        </p:nvSpPr>
        <p:spPr>
          <a:xfrm>
            <a:off x="483169" y="3401354"/>
            <a:ext cx="82296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Острые и подострые (&lt;1 месяца) травмы: </a:t>
            </a:r>
            <a:r>
              <a:rPr lang="ru-RU" sz="2000" dirty="0"/>
              <a:t>образование </a:t>
            </a:r>
            <a:r>
              <a:rPr lang="ru-RU" sz="2000" dirty="0" err="1"/>
              <a:t>анэхогенной</a:t>
            </a:r>
            <a:r>
              <a:rPr lang="ru-RU" sz="2000" dirty="0"/>
              <a:t> неоднородной структуры с неровными контурами;</a:t>
            </a:r>
          </a:p>
          <a:p>
            <a:r>
              <a:rPr lang="ru-RU" sz="2000" b="1" dirty="0"/>
              <a:t>Травмы (&gt;18 месяцев): </a:t>
            </a:r>
            <a:r>
              <a:rPr lang="ru-RU" sz="2000" dirty="0"/>
              <a:t>образование веретенообразной формы однородной структуры с ровными контурами;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944AE-EB51-4B19-9C20-FC71A9B6858C}"/>
              </a:ext>
            </a:extLst>
          </p:cNvPr>
          <p:cNvSpPr txBox="1"/>
          <p:nvPr/>
        </p:nvSpPr>
        <p:spPr>
          <a:xfrm>
            <a:off x="475137" y="5373216"/>
            <a:ext cx="82296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УЗИ проводится с минимальной </a:t>
            </a:r>
            <a:r>
              <a:rPr lang="ru-RU" sz="2000" b="1" dirty="0"/>
              <a:t>компрессией датчиком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577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7"/>
            <a:ext cx="8496944" cy="7920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Травмы с атипичными признаками (выраженная неоднородность) могут имитировать опухоли мягких тканей, что требует проведения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FB0C43-5567-6CE9-0E94-A6DFB1AB9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8" y="271249"/>
            <a:ext cx="8496944" cy="925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/>
                </a:solidFill>
              </a:rPr>
              <a:t>Синдром </a:t>
            </a:r>
            <a:r>
              <a:rPr lang="ru-RU" sz="4000" b="1" dirty="0" err="1">
                <a:solidFill>
                  <a:schemeClr val="tx1"/>
                </a:solidFill>
              </a:rPr>
              <a:t>Мореля-Лавалле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0DEB4-077E-45A3-832D-E57FE5553F93}"/>
              </a:ext>
            </a:extLst>
          </p:cNvPr>
          <p:cNvSpPr txBox="1"/>
          <p:nvPr/>
        </p:nvSpPr>
        <p:spPr>
          <a:xfrm>
            <a:off x="329866" y="5878865"/>
            <a:ext cx="849060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</a:rPr>
              <a:t>Аспирация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гематомы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под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ru-RU" sz="2000" b="1" i="0" dirty="0">
                <a:solidFill>
                  <a:srgbClr val="333333"/>
                </a:solidFill>
                <a:effectLst/>
              </a:rPr>
              <a:t>ультразвуковым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 контролем </a:t>
            </a:r>
            <a:r>
              <a:rPr lang="ru-RU" sz="2000" dirty="0"/>
              <a:t> показана в случае неэффективности компрессионного бандажа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6249F-D918-4711-B0DB-96676D7C83B9}"/>
              </a:ext>
            </a:extLst>
          </p:cNvPr>
          <p:cNvSpPr txBox="1"/>
          <p:nvPr/>
        </p:nvSpPr>
        <p:spPr>
          <a:xfrm>
            <a:off x="323528" y="2525837"/>
            <a:ext cx="849060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r>
              <a:rPr lang="ru-RU" sz="2000" b="1" u="sng" dirty="0"/>
              <a:t>МРТ. Классификация:</a:t>
            </a:r>
            <a:br>
              <a:rPr lang="ru-RU" sz="2000" b="1" u="sng" dirty="0"/>
            </a:br>
            <a:endParaRPr lang="ru-RU" sz="2000" b="1" u="sng" dirty="0"/>
          </a:p>
          <a:p>
            <a:r>
              <a:rPr lang="ru-RU" sz="2000" b="1" dirty="0"/>
              <a:t>Тип I </a:t>
            </a:r>
            <a:r>
              <a:rPr lang="ru-RU" sz="2000" dirty="0"/>
              <a:t>– гемолимфатический выпот </a:t>
            </a:r>
            <a:br>
              <a:rPr lang="ru-RU" sz="2000" dirty="0"/>
            </a:br>
            <a:r>
              <a:rPr lang="ru-RU" sz="2000" dirty="0"/>
              <a:t>или </a:t>
            </a:r>
            <a:r>
              <a:rPr lang="ru-RU" sz="2000" dirty="0" err="1"/>
              <a:t>серома</a:t>
            </a:r>
            <a:r>
              <a:rPr lang="en-US" sz="2000" dirty="0"/>
              <a:t>;</a:t>
            </a:r>
            <a:r>
              <a:rPr lang="ru-RU" sz="2000" dirty="0"/>
              <a:t> </a:t>
            </a:r>
            <a:endParaRPr lang="en-US" sz="2000" dirty="0"/>
          </a:p>
          <a:p>
            <a:r>
              <a:rPr lang="ru-RU" sz="2000" b="1" dirty="0"/>
              <a:t>II </a:t>
            </a:r>
            <a:r>
              <a:rPr lang="ru-RU" sz="2000" dirty="0"/>
              <a:t>—подострая гематома</a:t>
            </a:r>
            <a:r>
              <a:rPr lang="en-US" sz="2000" dirty="0"/>
              <a:t>;</a:t>
            </a:r>
            <a:r>
              <a:rPr lang="ru-RU" sz="2000" dirty="0"/>
              <a:t> </a:t>
            </a:r>
            <a:endParaRPr lang="en-US" sz="2000" dirty="0"/>
          </a:p>
          <a:p>
            <a:r>
              <a:rPr lang="ru-RU" sz="2000" b="1" dirty="0"/>
              <a:t>III</a:t>
            </a:r>
            <a:r>
              <a:rPr lang="ru-RU" sz="2000" dirty="0"/>
              <a:t> —хроническая, организовавшаяся гематома</a:t>
            </a:r>
            <a:r>
              <a:rPr lang="en-US" sz="2000" dirty="0"/>
              <a:t>;</a:t>
            </a:r>
            <a:r>
              <a:rPr lang="ru-RU" sz="2000" dirty="0"/>
              <a:t> </a:t>
            </a:r>
            <a:endParaRPr lang="en-US" sz="2000" dirty="0"/>
          </a:p>
          <a:p>
            <a:r>
              <a:rPr lang="ru-RU" sz="2000" b="1" dirty="0"/>
              <a:t>Типы IV и V </a:t>
            </a:r>
            <a:r>
              <a:rPr lang="ru-RU" sz="2000" dirty="0"/>
              <a:t>включают </a:t>
            </a:r>
            <a:r>
              <a:rPr lang="ru-RU" sz="2000" dirty="0" err="1"/>
              <a:t>перифасциальные</a:t>
            </a:r>
            <a:r>
              <a:rPr lang="ru-RU" sz="2000" dirty="0"/>
              <a:t> поражения: </a:t>
            </a:r>
            <a:endParaRPr lang="en-US" sz="2000" dirty="0"/>
          </a:p>
          <a:p>
            <a:endParaRPr lang="ru-RU" sz="2000" b="1" dirty="0"/>
          </a:p>
          <a:p>
            <a:r>
              <a:rPr lang="ru-RU" sz="2000" b="1" dirty="0"/>
              <a:t>IV </a:t>
            </a:r>
            <a:r>
              <a:rPr lang="ru-RU" sz="2000" dirty="0"/>
              <a:t>- </a:t>
            </a:r>
            <a:r>
              <a:rPr lang="ru-RU" sz="2000" dirty="0" err="1"/>
              <a:t>перифасциальное</a:t>
            </a:r>
            <a:r>
              <a:rPr lang="ru-RU" sz="2000" dirty="0"/>
              <a:t> расслоение с повреждением подкожно-жировой клетчатки, </a:t>
            </a:r>
          </a:p>
          <a:p>
            <a:r>
              <a:rPr lang="ru-RU" sz="2000" b="1" dirty="0"/>
              <a:t>V</a:t>
            </a:r>
            <a:r>
              <a:rPr lang="ru-RU" sz="2000" dirty="0"/>
              <a:t> - </a:t>
            </a:r>
            <a:r>
              <a:rPr lang="ru-RU" sz="2000" dirty="0" err="1"/>
              <a:t>перифасциальное</a:t>
            </a:r>
            <a:r>
              <a:rPr lang="ru-RU" sz="2000" dirty="0"/>
              <a:t> </a:t>
            </a:r>
            <a:r>
              <a:rPr lang="ru-RU" sz="2000" dirty="0" err="1"/>
              <a:t>псевдоузловое</a:t>
            </a:r>
            <a:r>
              <a:rPr lang="ru-RU" sz="2000" dirty="0"/>
              <a:t> поражение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b="1" dirty="0"/>
              <a:t>VI </a:t>
            </a:r>
            <a:r>
              <a:rPr lang="ru-RU" sz="2000" dirty="0"/>
              <a:t>- инфицированное поражение с формированием свищевого хода, внутренними перегородками и с утолщенной капсулой</a:t>
            </a:r>
            <a:r>
              <a:rPr lang="en-US" sz="2000" dirty="0"/>
              <a:t>;</a:t>
            </a:r>
            <a:endParaRPr lang="ru-RU" sz="20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42DF9E8-CD67-46EC-B6B3-DA4C53F52A4A}"/>
              </a:ext>
            </a:extLst>
          </p:cNvPr>
          <p:cNvCxnSpPr>
            <a:cxnSpLocks/>
          </p:cNvCxnSpPr>
          <p:nvPr/>
        </p:nvCxnSpPr>
        <p:spPr>
          <a:xfrm>
            <a:off x="4427984" y="2644029"/>
            <a:ext cx="0" cy="2862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91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Синдром Мореля-Лавалле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121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А, В. </a:t>
            </a:r>
            <a:r>
              <a:rPr lang="ru-RU" sz="2000" dirty="0"/>
              <a:t>Фотографии с иллюстрацией тазобедренного сустава спортсмена по лыжному кроссу после падения.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1800" i="1" dirty="0"/>
              <a:t>Отек боковой поверхности бедра </a:t>
            </a:r>
            <a:r>
              <a:rPr lang="ru-RU" sz="1800" b="1" i="1" dirty="0"/>
              <a:t>(стрелки) </a:t>
            </a:r>
            <a:r>
              <a:rPr lang="ru-RU" sz="1800" i="1" dirty="0"/>
              <a:t>в центре большого вертела </a:t>
            </a:r>
            <a:r>
              <a:rPr lang="ru-RU" sz="1800" b="1" i="1" dirty="0"/>
              <a:t>(*)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28810" r="31841" b="32208"/>
          <a:stretch/>
        </p:blipFill>
        <p:spPr bwMode="auto">
          <a:xfrm>
            <a:off x="854048" y="1916832"/>
            <a:ext cx="7425559" cy="2851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4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Синдром </a:t>
            </a:r>
            <a:r>
              <a:rPr lang="ru-RU" b="1" dirty="0" err="1">
                <a:solidFill>
                  <a:schemeClr val="tx1"/>
                </a:solidFill>
              </a:rPr>
              <a:t>Мореля-Лавалле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5013176"/>
            <a:ext cx="8219257" cy="11079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Визуализируется</a:t>
            </a:r>
            <a:r>
              <a:rPr lang="ru-RU" sz="2000" dirty="0"/>
              <a:t> </a:t>
            </a:r>
            <a:r>
              <a:rPr lang="ru-RU" sz="2000" dirty="0" err="1"/>
              <a:t>анэхогенное</a:t>
            </a:r>
            <a:r>
              <a:rPr lang="ru-RU" sz="2000"/>
              <a:t> образование </a:t>
            </a:r>
            <a:r>
              <a:rPr lang="ru-RU" sz="2000" dirty="0"/>
              <a:t>веретенообразной формы, прилегающее к большому вертелу (</a:t>
            </a:r>
            <a:r>
              <a:rPr lang="en-US" sz="2000" dirty="0"/>
              <a:t>GT)</a:t>
            </a:r>
            <a:r>
              <a:rPr lang="ru-RU" sz="2000" dirty="0"/>
              <a:t>, распространяющееся на переднюю верхнюю подвздошную ость</a:t>
            </a:r>
            <a:r>
              <a:rPr lang="en-US" sz="2000" dirty="0"/>
              <a:t> (ASIS)</a:t>
            </a:r>
            <a:endParaRPr lang="ru-RU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44102" r="30570" b="34457"/>
          <a:stretch/>
        </p:blipFill>
        <p:spPr bwMode="auto">
          <a:xfrm>
            <a:off x="457199" y="1844824"/>
            <a:ext cx="8229600" cy="2065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EE5D4-5494-4C95-A58B-4293D8F402DD}"/>
              </a:ext>
            </a:extLst>
          </p:cNvPr>
          <p:cNvSpPr txBox="1"/>
          <p:nvPr/>
        </p:nvSpPr>
        <p:spPr>
          <a:xfrm>
            <a:off x="467542" y="4261586"/>
            <a:ext cx="821925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(</a:t>
            </a:r>
            <a:r>
              <a:rPr lang="ru-RU" sz="2000" b="1" dirty="0"/>
              <a:t>A</a:t>
            </a:r>
            <a:r>
              <a:rPr lang="ru-RU" sz="2000" dirty="0"/>
              <a:t>,</a:t>
            </a:r>
            <a:r>
              <a:rPr lang="en-US" sz="2000" dirty="0"/>
              <a:t> </a:t>
            </a:r>
            <a:r>
              <a:rPr lang="ru-RU" sz="2000" b="1" dirty="0"/>
              <a:t>B</a:t>
            </a:r>
            <a:r>
              <a:rPr lang="ru-RU" sz="2000" dirty="0"/>
              <a:t>) </a:t>
            </a:r>
            <a:r>
              <a:rPr lang="ru-RU" sz="2000" b="1" dirty="0"/>
              <a:t>УЗИ, В-режим. Продольное сканирование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1193612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18536</TotalTime>
  <Words>1579</Words>
  <Application>Microsoft Office PowerPoint</Application>
  <PresentationFormat>Экран (4:3)</PresentationFormat>
  <Paragraphs>144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Оценка тазобедренного сустава у взрослых с помощью ультразвуковых датчиков высокого разрешения</vt:lpstr>
      <vt:lpstr>Синдром наружного  щелкающего бедра</vt:lpstr>
      <vt:lpstr>Презентация PowerPoint</vt:lpstr>
      <vt:lpstr>Презентация PowerPoint</vt:lpstr>
      <vt:lpstr>Презентация PowerPoint</vt:lpstr>
      <vt:lpstr>Синдром Мореля-Лавалле</vt:lpstr>
      <vt:lpstr>Синдром Мореля-Лавалле</vt:lpstr>
      <vt:lpstr>Синдром Мореля-Лавалле</vt:lpstr>
      <vt:lpstr>Синдром Мореля-Лавалле</vt:lpstr>
      <vt:lpstr>Задняя поверхность бедра</vt:lpstr>
      <vt:lpstr>Презентация PowerPoint</vt:lpstr>
      <vt:lpstr>Задняя поверхность бедра. Анатомия</vt:lpstr>
      <vt:lpstr>УЗИ, В-режим. Задняя поверхность бедра</vt:lpstr>
      <vt:lpstr>УЗИ задней поверхности бедра</vt:lpstr>
      <vt:lpstr>УЗИ, В-режим. Седалищно-бедренное пространство</vt:lpstr>
      <vt:lpstr>Патологические изменения сухожилий мышц задней поверхности бедра</vt:lpstr>
      <vt:lpstr>Полный разрыв сухожилия мышц задней поверхности бедра</vt:lpstr>
      <vt:lpstr>Седалищно - ягодичный (ишиоглютеальный) бурсит</vt:lpstr>
      <vt:lpstr>Седалищно - ягодичный (ишиоглютеальный) бурсит</vt:lpstr>
      <vt:lpstr>Ишиофеморальный импинджмент синдром</vt:lpstr>
      <vt:lpstr>Малоинвазивные вмешательства на задней поверхности бедра</vt:lpstr>
      <vt:lpstr>Медиальная поверхность бедра</vt:lpstr>
      <vt:lpstr>УЗИ медиальной поверхности бедра. Техника сканирования</vt:lpstr>
      <vt:lpstr>Сухожилия приводящих мышц бедра </vt:lpstr>
      <vt:lpstr>Травмы приводящих мышц бедра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 высокого разрешения при оценке тазобедренного сустава взрослого человека</dc:title>
  <dc:creator>Admin</dc:creator>
  <cp:lastModifiedBy>Анастасия Ионкина</cp:lastModifiedBy>
  <cp:revision>237</cp:revision>
  <dcterms:created xsi:type="dcterms:W3CDTF">2024-01-30T07:58:07Z</dcterms:created>
  <dcterms:modified xsi:type="dcterms:W3CDTF">2024-03-25T08:57:10Z</dcterms:modified>
</cp:coreProperties>
</file>