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90" r:id="rId5"/>
    <p:sldId id="283" r:id="rId6"/>
    <p:sldId id="263" r:id="rId7"/>
    <p:sldId id="269" r:id="rId8"/>
    <p:sldId id="286" r:id="rId9"/>
    <p:sldId id="287" r:id="rId10"/>
    <p:sldId id="268" r:id="rId11"/>
    <p:sldId id="291" r:id="rId12"/>
    <p:sldId id="294" r:id="rId13"/>
    <p:sldId id="266" r:id="rId14"/>
    <p:sldId id="292" r:id="rId15"/>
    <p:sldId id="296" r:id="rId16"/>
    <p:sldId id="295" r:id="rId17"/>
    <p:sldId id="297" r:id="rId18"/>
    <p:sldId id="289" r:id="rId19"/>
    <p:sldId id="298" r:id="rId20"/>
    <p:sldId id="299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41E6D-B616-4D96-B1AA-64BDEC2D0403}" v="255" dt="2024-03-06T17:58:23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85084" autoAdjust="0"/>
  </p:normalViewPr>
  <p:slideViewPr>
    <p:cSldViewPr>
      <p:cViewPr varScale="1">
        <p:scale>
          <a:sx n="78" d="100"/>
          <a:sy n="7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0A3F4A-5E2B-80D3-F3E2-DD34599559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3C4C03-F6AC-A4C1-D2E7-4EF4026EA9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EA37BE-2150-4306-A887-01CE0E9EBF10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6486D95F-E9A5-FB45-7D17-55F374A98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03F8104D-1058-B76B-0CA5-275CD4973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3A66B6-FA3E-1E12-6B6B-5E9AE9184A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A668ED-426D-4BCA-D7C0-95EFAD6CF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D19100-A82D-42F7-A4F1-98993219D2CD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371377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Мембранозная часть стенки трахеи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9100-A82D-42F7-A4F1-98993219D2CD}" type="slidenum">
              <a:rPr lang="ru-RU" altLang="pl-PL" smtClean="0"/>
              <a:pPr/>
              <a:t>2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05663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16F3DFA4-7261-C6C4-5B07-A0E2034E2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9710F970-880A-710D-B51A-EA054BAE5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pl-PL" b="1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7E9BA8E4-22AD-ABFA-F29E-0EC766E38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EC83E-F141-46FC-80BD-D9B3E0D91227}" type="slidenum">
              <a:rPr lang="ru-RU" altLang="pl-PL"/>
              <a:pPr/>
              <a:t>12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30648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="" xmlns:a16="http://schemas.microsoft.com/office/drawing/2014/main" id="{1D09DC5F-6C61-FA1F-4A13-5DA85DB07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="" xmlns:a16="http://schemas.microsoft.com/office/drawing/2014/main" id="{714C9C97-34D4-453A-5D36-DB4B7A28F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 smtClean="0"/>
              <a:t>.правый</a:t>
            </a:r>
            <a:r>
              <a:rPr lang="ru-RU" altLang="pl-PL" baseline="0" dirty="0" smtClean="0"/>
              <a:t> промежуточного бронха со скоплением газа за его задней стенкой </a:t>
            </a:r>
            <a:endParaRPr lang="ru-RU" altLang="pl-PL" dirty="0"/>
          </a:p>
        </p:txBody>
      </p:sp>
      <p:sp>
        <p:nvSpPr>
          <p:cNvPr id="37892" name="Номер слайда 3">
            <a:extLst>
              <a:ext uri="{FF2B5EF4-FFF2-40B4-BE49-F238E27FC236}">
                <a16:creationId xmlns="" xmlns:a16="http://schemas.microsoft.com/office/drawing/2014/main" id="{F9B73FDB-6A59-D5CC-4BAD-9415FF646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8DF73A-DCF5-47F6-988D-3BBF557C7E9B}" type="slidenum">
              <a:rPr lang="ru-RU" altLang="pl-PL"/>
              <a:pPr/>
              <a:t>13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="" xmlns:a16="http://schemas.microsoft.com/office/drawing/2014/main" id="{1D09DC5F-6C61-FA1F-4A13-5DA85DB07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="" xmlns:a16="http://schemas.microsoft.com/office/drawing/2014/main" id="{714C9C97-34D4-453A-5D36-DB4B7A28F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 smtClean="0"/>
              <a:t>Посттравматический рубцовый</a:t>
            </a:r>
            <a:r>
              <a:rPr lang="ru-RU" altLang="pl-PL" baseline="0" dirty="0" smtClean="0"/>
              <a:t> стеноз промежуточного бронха  с развитием ателектаза средней и нижней долей правого легкого</a:t>
            </a:r>
            <a:endParaRPr lang="ru-RU" altLang="pl-PL" dirty="0"/>
          </a:p>
        </p:txBody>
      </p:sp>
      <p:sp>
        <p:nvSpPr>
          <p:cNvPr id="37892" name="Номер слайда 3">
            <a:extLst>
              <a:ext uri="{FF2B5EF4-FFF2-40B4-BE49-F238E27FC236}">
                <a16:creationId xmlns="" xmlns:a16="http://schemas.microsoft.com/office/drawing/2014/main" id="{F9B73FDB-6A59-D5CC-4BAD-9415FF646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8DF73A-DCF5-47F6-988D-3BBF557C7E9B}" type="slidenum">
              <a:rPr lang="ru-RU" altLang="pl-PL"/>
              <a:pPr/>
              <a:t>14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16F3DFA4-7261-C6C4-5B07-A0E2034E2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9710F970-880A-710D-B51A-EA054BAE5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b="1" dirty="0" err="1" smtClean="0"/>
              <a:t>торакостернотомии</a:t>
            </a:r>
            <a:endParaRPr lang="ru-RU" altLang="pl-PL" b="1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7E9BA8E4-22AD-ABFA-F29E-0EC766E38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EC83E-F141-46FC-80BD-D9B3E0D91227}" type="slidenum">
              <a:rPr lang="ru-RU" altLang="pl-PL"/>
              <a:pPr/>
              <a:t>15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415517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="" xmlns:a16="http://schemas.microsoft.com/office/drawing/2014/main" id="{1D09DC5F-6C61-FA1F-4A13-5DA85DB07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="" xmlns:a16="http://schemas.microsoft.com/office/drawing/2014/main" id="{714C9C97-34D4-453A-5D36-DB4B7A28F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pl-PL" dirty="0"/>
          </a:p>
        </p:txBody>
      </p:sp>
      <p:sp>
        <p:nvSpPr>
          <p:cNvPr id="37892" name="Номер слайда 3">
            <a:extLst>
              <a:ext uri="{FF2B5EF4-FFF2-40B4-BE49-F238E27FC236}">
                <a16:creationId xmlns="" xmlns:a16="http://schemas.microsoft.com/office/drawing/2014/main" id="{F9B73FDB-6A59-D5CC-4BAD-9415FF646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8DF73A-DCF5-47F6-988D-3BBF557C7E9B}" type="slidenum">
              <a:rPr lang="ru-RU" altLang="pl-PL"/>
              <a:pPr/>
              <a:t>16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981216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16F3DFA4-7261-C6C4-5B07-A0E2034E2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9710F970-880A-710D-B51A-EA054BAE5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pl-PL" b="1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7E9BA8E4-22AD-ABFA-F29E-0EC766E38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EC83E-F141-46FC-80BD-D9B3E0D91227}" type="slidenum">
              <a:rPr lang="ru-RU" altLang="pl-PL"/>
              <a:pPr/>
              <a:t>17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2470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..разрыв стенки</a:t>
            </a:r>
            <a:r>
              <a:rPr lang="ru-RU" baseline="0" dirty="0" smtClean="0"/>
              <a:t> трахеи на границе хрящевого и мембранозного отделов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9100-A82D-42F7-A4F1-98993219D2CD}" type="slidenum">
              <a:rPr lang="ru-RU" altLang="pl-PL" smtClean="0"/>
              <a:pPr/>
              <a:t>18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278701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16F3DFA4-7261-C6C4-5B07-A0E2034E2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9710F970-880A-710D-B51A-EA054BAE5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b="0" dirty="0" smtClean="0"/>
              <a:t>Знание соответствующих…позволяет выбрать</a:t>
            </a:r>
            <a:r>
              <a:rPr lang="ru-RU" altLang="pl-PL" b="0" baseline="0" dirty="0" smtClean="0"/>
              <a:t> оптимальную тактику лечения</a:t>
            </a:r>
            <a:endParaRPr lang="ru-RU" altLang="pl-PL" b="0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7E9BA8E4-22AD-ABFA-F29E-0EC766E38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EC83E-F141-46FC-80BD-D9B3E0D91227}" type="slidenum">
              <a:rPr lang="ru-RU" altLang="pl-PL"/>
              <a:pPr/>
              <a:t>20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17710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="" xmlns:a16="http://schemas.microsoft.com/office/drawing/2014/main" id="{68F8F4AE-3529-9A35-AE59-28B80920A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="" xmlns:a16="http://schemas.microsoft.com/office/drawing/2014/main" id="{3774A55D-2882-3444-7B0A-3381B367E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pl-PL" dirty="0"/>
          </a:p>
        </p:txBody>
      </p:sp>
      <p:sp>
        <p:nvSpPr>
          <p:cNvPr id="32772" name="Номер слайда 3">
            <a:extLst>
              <a:ext uri="{FF2B5EF4-FFF2-40B4-BE49-F238E27FC236}">
                <a16:creationId xmlns="" xmlns:a16="http://schemas.microsoft.com/office/drawing/2014/main" id="{4300ACA6-72D2-0441-6E70-7B1576EFE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B4EEA5-57D0-4E63-B746-197036EDB6B6}" type="slidenum">
              <a:rPr lang="ru-RU" altLang="pl-PL"/>
              <a:pPr/>
              <a:t>3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="" xmlns:a16="http://schemas.microsoft.com/office/drawing/2014/main" id="{24F71381-415D-C67E-F2AB-F7A9DD01A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="" xmlns:a16="http://schemas.microsoft.com/office/drawing/2014/main" id="{86F96373-CF4C-1969-CE3A-BA4874CD52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pl-PL" dirty="0"/>
          </a:p>
        </p:txBody>
      </p:sp>
      <p:sp>
        <p:nvSpPr>
          <p:cNvPr id="33796" name="Номер слайда 3">
            <a:extLst>
              <a:ext uri="{FF2B5EF4-FFF2-40B4-BE49-F238E27FC236}">
                <a16:creationId xmlns="" xmlns:a16="http://schemas.microsoft.com/office/drawing/2014/main" id="{0311FAFD-8D27-F605-FDC1-6EADB8385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9595C5-576E-4E81-8F03-5A741797175B}" type="slidenum">
              <a:rPr lang="ru-RU" altLang="pl-PL"/>
              <a:pPr/>
              <a:t>4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AC9C1CEF-B6D5-4F42-9092-7CDDC5259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E18EE204-F19C-164C-647E-4D75616818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 smtClean="0"/>
              <a:t>…</a:t>
            </a:r>
            <a:r>
              <a:rPr lang="ru-RU" altLang="pl-PL" dirty="0" err="1" smtClean="0"/>
              <a:t>аателектазом</a:t>
            </a:r>
            <a:r>
              <a:rPr lang="ru-RU" altLang="pl-PL" dirty="0" smtClean="0"/>
              <a:t> и смещением</a:t>
            </a:r>
            <a:r>
              <a:rPr lang="ru-RU" altLang="pl-PL" baseline="0" dirty="0" smtClean="0"/>
              <a:t> средостения и грудного отдела трахеи вправо</a:t>
            </a:r>
            <a:endParaRPr lang="ru-RU" altLang="pl-PL" dirty="0" smtClean="0"/>
          </a:p>
          <a:p>
            <a:pPr>
              <a:spcBef>
                <a:spcPct val="0"/>
              </a:spcBef>
            </a:pPr>
            <a:r>
              <a:rPr lang="ru-RU" altLang="pl-PL" dirty="0" smtClean="0"/>
              <a:t>Размер </a:t>
            </a:r>
            <a:r>
              <a:rPr lang="ru-RU" altLang="pl-PL" dirty="0"/>
              <a:t>шрифта (подпись под снимками) 20-24</a:t>
            </a:r>
          </a:p>
          <a:p>
            <a:pPr>
              <a:spcBef>
                <a:spcPct val="0"/>
              </a:spcBef>
            </a:pPr>
            <a:endParaRPr lang="ru-RU" altLang="pl-PL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5CB26908-C5B1-89D4-5AD5-7F310F8BB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A9464E-1A7D-4C8C-9F69-B9D0B2052AB7}" type="slidenum">
              <a:rPr lang="ru-RU" altLang="pl-PL"/>
              <a:pPr/>
              <a:t>5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="" xmlns:a16="http://schemas.microsoft.com/office/drawing/2014/main" id="{28E11CC3-9DC0-A61A-4689-DCBAFF695D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="" xmlns:a16="http://schemas.microsoft.com/office/drawing/2014/main" id="{BE7D9EB0-10DA-FD64-358B-96A6DBB5D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 smtClean="0"/>
              <a:t>…бифуркации  главных бронхов..</a:t>
            </a:r>
            <a:endParaRPr lang="ru-RU" altLang="pl-PL" dirty="0"/>
          </a:p>
        </p:txBody>
      </p:sp>
      <p:sp>
        <p:nvSpPr>
          <p:cNvPr id="34820" name="Номер слайда 3">
            <a:extLst>
              <a:ext uri="{FF2B5EF4-FFF2-40B4-BE49-F238E27FC236}">
                <a16:creationId xmlns="" xmlns:a16="http://schemas.microsoft.com/office/drawing/2014/main" id="{9D40814C-9007-BA58-B0B0-DDD9A9052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D34407-7640-4C2B-9CFB-D1F46A2B456A}" type="slidenum">
              <a:rPr lang="ru-RU" altLang="pl-PL"/>
              <a:pPr/>
              <a:t>6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="" xmlns:a16="http://schemas.microsoft.com/office/drawing/2014/main" id="{1C6E984F-8FFE-7D59-CA5F-EFD341F4E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="" xmlns:a16="http://schemas.microsoft.com/office/drawing/2014/main" id="{9F30BBBB-1C1C-33E9-26D8-F51F3D9E0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pl-PL" dirty="0" smtClean="0"/>
              <a:t>Гортань и шейный отдел трахеи</a:t>
            </a:r>
          </a:p>
          <a:p>
            <a:pPr>
              <a:spcBef>
                <a:spcPct val="0"/>
              </a:spcBef>
            </a:pPr>
            <a:endParaRPr lang="ru-RU" altLang="pl-PL" dirty="0" smtClean="0"/>
          </a:p>
          <a:p>
            <a:pPr>
              <a:spcBef>
                <a:spcPct val="0"/>
              </a:spcBef>
            </a:pPr>
            <a:r>
              <a:rPr lang="ru-RU" altLang="pl-PL" dirty="0" smtClean="0"/>
              <a:t>Эмфизема мягких тканей шеи и средостения …прогрессируют</a:t>
            </a:r>
            <a:r>
              <a:rPr lang="ru-RU" altLang="pl-PL" dirty="0"/>
              <a:t>..</a:t>
            </a:r>
          </a:p>
          <a:p>
            <a:pPr>
              <a:spcBef>
                <a:spcPct val="0"/>
              </a:spcBef>
            </a:pPr>
            <a:r>
              <a:rPr lang="ru-RU" altLang="pl-PL" dirty="0"/>
              <a:t>…приводит к </a:t>
            </a:r>
            <a:r>
              <a:rPr lang="ru-RU" altLang="pl-PL" dirty="0" err="1"/>
              <a:t>стенозированию</a:t>
            </a:r>
            <a:r>
              <a:rPr lang="ru-RU" altLang="pl-PL" dirty="0" smtClean="0"/>
              <a:t>…, пневмоторакс.</a:t>
            </a:r>
          </a:p>
          <a:p>
            <a:pPr>
              <a:spcBef>
                <a:spcPct val="0"/>
              </a:spcBef>
            </a:pPr>
            <a:endParaRPr lang="ru-RU" altLang="pl-PL" dirty="0"/>
          </a:p>
        </p:txBody>
      </p:sp>
      <p:sp>
        <p:nvSpPr>
          <p:cNvPr id="35844" name="Номер слайда 3">
            <a:extLst>
              <a:ext uri="{FF2B5EF4-FFF2-40B4-BE49-F238E27FC236}">
                <a16:creationId xmlns="" xmlns:a16="http://schemas.microsoft.com/office/drawing/2014/main" id="{AAD9BCB6-D500-4D13-1407-58CBC030B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911F86-1F08-44BB-B220-DF93F963A312}" type="slidenum">
              <a:rPr lang="ru-RU" altLang="pl-PL"/>
              <a:pPr/>
              <a:t>7</a:t>
            </a:fld>
            <a:endParaRPr lang="ru-RU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..с расширением межостистого промежутка ..</a:t>
            </a:r>
          </a:p>
          <a:p>
            <a:r>
              <a:rPr lang="ru-RU" dirty="0" smtClean="0"/>
              <a:t>Отрыв гортани...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9100-A82D-42F7-A4F1-98993219D2CD}" type="slidenum">
              <a:rPr lang="ru-RU" altLang="pl-PL" smtClean="0"/>
              <a:pPr/>
              <a:t>8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34747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..наложение </a:t>
            </a:r>
            <a:r>
              <a:rPr lang="ru-RU" dirty="0" err="1" smtClean="0"/>
              <a:t>трахеостомы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9100-A82D-42F7-A4F1-98993219D2CD}" type="slidenum">
              <a:rPr lang="ru-RU" altLang="pl-PL" smtClean="0"/>
              <a:pPr/>
              <a:t>9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280908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="" xmlns:a16="http://schemas.microsoft.com/office/drawing/2014/main" id="{16F3DFA4-7261-C6C4-5B07-A0E2034E2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="" xmlns:a16="http://schemas.microsoft.com/office/drawing/2014/main" id="{9710F970-880A-710D-B51A-EA054BAE5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pl-PL" b="1" dirty="0"/>
          </a:p>
        </p:txBody>
      </p:sp>
      <p:sp>
        <p:nvSpPr>
          <p:cNvPr id="36868" name="Номер слайда 3">
            <a:extLst>
              <a:ext uri="{FF2B5EF4-FFF2-40B4-BE49-F238E27FC236}">
                <a16:creationId xmlns="" xmlns:a16="http://schemas.microsoft.com/office/drawing/2014/main" id="{7E9BA8E4-22AD-ABFA-F29E-0EC766E38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EC83E-F141-46FC-80BD-D9B3E0D91227}" type="slidenum">
              <a:rPr lang="ru-RU" altLang="pl-PL"/>
              <a:pPr/>
              <a:t>10</a:t>
            </a:fld>
            <a:endParaRPr lang="ru-RU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C2A5B51-176C-C5E8-0F48-15960583101B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622AC5-BD91-5BC0-B5D5-32E40A0366A0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86FAF6-B3A4-60F1-9498-1D6B7364154E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02F4DD-C88F-36D3-B522-55203504B284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7">
            <a:extLst>
              <a:ext uri="{FF2B5EF4-FFF2-40B4-BE49-F238E27FC236}">
                <a16:creationId xmlns="" xmlns:a16="http://schemas.microsoft.com/office/drawing/2014/main" id="{7A38EB72-FFB0-7FD1-4376-C33E7852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CB3BCDF-EDFB-4603-8301-C8987F5EA951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Нижний колонтитул 16">
            <a:extLst>
              <a:ext uri="{FF2B5EF4-FFF2-40B4-BE49-F238E27FC236}">
                <a16:creationId xmlns="" xmlns:a16="http://schemas.microsoft.com/office/drawing/2014/main" id="{E691C217-2E82-AF74-96DE-107F4E52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>
            <a:extLst>
              <a:ext uri="{FF2B5EF4-FFF2-40B4-BE49-F238E27FC236}">
                <a16:creationId xmlns="" xmlns:a16="http://schemas.microsoft.com/office/drawing/2014/main" id="{40930F1A-5220-2598-78E1-9209B8DA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5D6171FA-DA1C-40F5-9A01-3EDC562ACB22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987829448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2E9DBADB-5BF1-5E8C-A3C6-9F54CE57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F32B-5F6F-49F8-AB76-4899621B49C7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56507041-E535-7A88-E3B6-F93CB3E7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3F952CFC-BE28-173F-6D9C-BE913B08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AA5D3-DE77-4BAF-9620-F1D177039261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55532474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>
            <a:extLst>
              <a:ext uri="{FF2B5EF4-FFF2-40B4-BE49-F238E27FC236}">
                <a16:creationId xmlns="" xmlns:a16="http://schemas.microsoft.com/office/drawing/2014/main" id="{834C1FC8-F938-6CEE-413C-46D6420CB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1AD1C016-73F4-DF66-B6B4-6E94CFCA365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14">
            <a:extLst>
              <a:ext uri="{FF2B5EF4-FFF2-40B4-BE49-F238E27FC236}">
                <a16:creationId xmlns="" xmlns:a16="http://schemas.microsoft.com/office/drawing/2014/main" id="{FBEB050F-31EE-06DC-B580-E4D8BD9DD8C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D33B08E3-A6BD-54FE-4819-8562050D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ED59-E9AF-4016-9517-3BD47FB49CC2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84CEAC89-C521-DF2D-ECBD-8B171C6B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084F07A-666D-26FE-E30D-F185733C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6EBA3-3756-4787-A977-C0023A118EBE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3038694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F21C6279-AB1A-806A-35AB-E6C9755A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7EC8-5CD8-432F-9764-C2618AF0A549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91CCF344-6CFE-BDDD-E03F-6C527C6A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F56FCD1B-974C-F158-1595-F92212CD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31EF8-21AD-45D6-B678-CEF7F357CCC0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91193892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540C2D2-91D6-B14E-4539-B33FAA179F2B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B960BD-141E-F952-890F-DA0074476042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="" xmlns:a16="http://schemas.microsoft.com/office/drawing/2014/main" id="{565D9474-5D1B-48AE-BBE0-A8871B73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0881-BD94-4CE8-AAE0-0FB1806AC27B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CB3D168D-3400-C261-F24F-CFA0DDAB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EC5623B3-D22C-7209-5723-243F97E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fld id="{53CD4215-1711-4A9C-90D0-104898BD6CC9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25264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422C15CD-9949-192D-B4F7-D2210E87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FE8-7D16-4E09-8983-D11F333E0A7E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54DAA613-43FE-1284-7D31-36E2153E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F3F47A56-01FC-DB51-76FE-A4DBD8F1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3760-602C-48CE-B1B4-BFA3EAD6A529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73369857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7073D136-70FB-31B6-500C-FE836CDB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A788-D049-41DD-9678-B63CFA42596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436C8DC5-2A54-A2D5-9EBB-DBE6E1EC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3C7E41A1-BBAD-160B-62BE-F271B10A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9E3CE-A17A-45AB-82A6-C94F7629B43F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3334769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E3880FB5-EED0-32CC-CF4F-F725A31D5F85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>
            <a:extLst>
              <a:ext uri="{FF2B5EF4-FFF2-40B4-BE49-F238E27FC236}">
                <a16:creationId xmlns="" xmlns:a16="http://schemas.microsoft.com/office/drawing/2014/main" id="{BF4D65D6-AFAD-B27D-80F1-BDAB52B1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B649-FB27-4DC4-8FEC-54FACAB06DF4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A8D29275-7834-733E-8CAA-3629ADEF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1FADC59A-24DF-6D73-B7E1-152D6C1E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D30AB-2501-4448-8518-40F87BF53E27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312045711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>
            <a:extLst>
              <a:ext uri="{FF2B5EF4-FFF2-40B4-BE49-F238E27FC236}">
                <a16:creationId xmlns="" xmlns:a16="http://schemas.microsoft.com/office/drawing/2014/main" id="{6C791499-E4F0-1DF8-C6A5-0C8D1C61D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CBBCAA3D-4D78-4156-C8FA-EDA3CDC84AFD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="" xmlns:a16="http://schemas.microsoft.com/office/drawing/2014/main" id="{EE6D5CFB-A3E2-CF11-7CEB-D0BB9076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1AB4-1BAA-424A-AE30-B0660E15D9FD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1450D723-002D-0FBA-D2CB-8FDF7F7E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7B9FD0CC-B964-27BC-0AC0-63BE6D49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04AF-078A-42F1-8C71-694C8C2C2322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62629864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>
            <a:extLst>
              <a:ext uri="{FF2B5EF4-FFF2-40B4-BE49-F238E27FC236}">
                <a16:creationId xmlns="" xmlns:a16="http://schemas.microsoft.com/office/drawing/2014/main" id="{78AE9F90-83D0-A5BB-2806-C43F2A770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Прямая соединительная линия 11">
            <a:extLst>
              <a:ext uri="{FF2B5EF4-FFF2-40B4-BE49-F238E27FC236}">
                <a16:creationId xmlns="" xmlns:a16="http://schemas.microsoft.com/office/drawing/2014/main" id="{4A87A003-5B94-99EA-2A4D-9AA7EE2E9B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56F03DA7-E80D-0812-957B-7D6E65B2CD96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="" xmlns:a16="http://schemas.microsoft.com/office/drawing/2014/main" id="{47E5E9E8-4AC2-A6DD-0258-53334E81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8517-1B9B-472B-A1B0-2A16D46927A6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9C22A3EE-3A0C-7902-F51F-04945DE6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4BCA6B6C-AEB5-0B48-25DA-68B072C7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8524-BB6C-45A7-A0EA-0D4C4EBB0562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2321798366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>
            <a:extLst>
              <a:ext uri="{FF2B5EF4-FFF2-40B4-BE49-F238E27FC236}">
                <a16:creationId xmlns="" xmlns:a16="http://schemas.microsoft.com/office/drawing/2014/main" id="{A833EAC5-F864-8487-6B98-06A7DE022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5AE34727-E8AA-54CF-426A-B63E1ED4022B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6613E5-EDB4-0B42-AF3B-04832BD04C11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="" xmlns:a16="http://schemas.microsoft.com/office/drawing/2014/main" id="{2FDDD766-1A41-3761-E7AA-DAEF211D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6A5F-0DA6-4063-BFA2-1EA943E1F31A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C369E354-518E-C6B2-36BA-DF643761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6C9B7E1B-60FC-BAE0-6A7C-99F3F6C1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84D6-8EEC-4141-A3E5-387854264563}" type="slidenum">
              <a:rPr lang="ru-RU" altLang="pl-PL"/>
              <a:pPr/>
              <a:t>‹#›</a:t>
            </a:fld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xmlns="" val="16121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>
            <a:extLst>
              <a:ext uri="{FF2B5EF4-FFF2-40B4-BE49-F238E27FC236}">
                <a16:creationId xmlns="" xmlns:a16="http://schemas.microsoft.com/office/drawing/2014/main" id="{32F468A7-E8C7-F4B1-B2F0-41987D8552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pl-PL"/>
              <a:t>Образец заголовка</a:t>
            </a:r>
            <a:endParaRPr lang="en-US" altLang="pl-PL"/>
          </a:p>
        </p:txBody>
      </p:sp>
      <p:sp>
        <p:nvSpPr>
          <p:cNvPr id="1027" name="Текст 12">
            <a:extLst>
              <a:ext uri="{FF2B5EF4-FFF2-40B4-BE49-F238E27FC236}">
                <a16:creationId xmlns="" xmlns:a16="http://schemas.microsoft.com/office/drawing/2014/main" id="{E16B5E72-9BEE-81A6-F3CE-8D859625D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pl-PL"/>
              <a:t>Образец текста</a:t>
            </a:r>
          </a:p>
          <a:p>
            <a:pPr lvl="1"/>
            <a:r>
              <a:rPr lang="ru-RU" altLang="pl-PL"/>
              <a:t>Второй уровень</a:t>
            </a:r>
          </a:p>
          <a:p>
            <a:pPr lvl="2"/>
            <a:r>
              <a:rPr lang="ru-RU" altLang="pl-PL"/>
              <a:t>Третий уровень</a:t>
            </a:r>
          </a:p>
          <a:p>
            <a:pPr lvl="3"/>
            <a:r>
              <a:rPr lang="ru-RU" altLang="pl-PL"/>
              <a:t>Четвертый уровень</a:t>
            </a:r>
          </a:p>
          <a:p>
            <a:pPr lvl="4"/>
            <a:r>
              <a:rPr lang="ru-RU" altLang="pl-PL"/>
              <a:t>Пятый уровень</a:t>
            </a:r>
            <a:endParaRPr lang="en-US" altLang="pl-PL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62511985-AD55-9555-2572-2FF84C2D8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20A67-3BE6-4F33-9A3B-7065F8E0F653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3ED9AE-511A-83CB-B072-1966C3692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7193A3A2-A93F-E7FF-78F9-3801C0CEC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FCB95DA5-D5B9-45CE-A3A2-68CF14CA6F52}" type="slidenum">
              <a:rPr lang="ru-RU" altLang="pl-PL"/>
              <a:pPr/>
              <a:t>‹#›</a:t>
            </a:fld>
            <a:endParaRPr lang="ru-RU" altLang="pl-PL"/>
          </a:p>
        </p:txBody>
      </p:sp>
      <p:sp>
        <p:nvSpPr>
          <p:cNvPr id="1031" name="Прямая соединительная линия 27">
            <a:extLst>
              <a:ext uri="{FF2B5EF4-FFF2-40B4-BE49-F238E27FC236}">
                <a16:creationId xmlns="" xmlns:a16="http://schemas.microsoft.com/office/drawing/2014/main" id="{F8BD0DB9-DBC3-1D53-33CD-3E56DEAFF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2" name="Прямая соединительная линия 28">
            <a:extLst>
              <a:ext uri="{FF2B5EF4-FFF2-40B4-BE49-F238E27FC236}">
                <a16:creationId xmlns="" xmlns:a16="http://schemas.microsoft.com/office/drawing/2014/main" id="{C96D9699-DDEC-4580-6DFF-9BCCFEC00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264ADB26-4281-A897-6B3A-263BB0737032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0" r:id="rId4"/>
    <p:sldLayoutId id="2147483681" r:id="rId5"/>
    <p:sldLayoutId id="2147483685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EFC05067-11D8-D829-B601-0D71296A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altLang="pl-PL" sz="1600" b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«Красноярский государственный медицинский университет имени профессора В. Ф. Войно-Ясенецкого» Министерства здравоохранения Российской Федерации</a:t>
            </a:r>
            <a:endParaRPr lang="ru-RU" altLang="pl-PL" sz="1600"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156BD6-0BDA-C523-B352-B67EE1FF24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altLang="pl-PL" sz="1000" b="1" dirty="0">
              <a:solidFill>
                <a:srgbClr val="202122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1600" b="1" dirty="0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Кафедра лучевой диагностики ИПО </a:t>
            </a: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dirty="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dirty="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2200" b="1" dirty="0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Оценка визуализации трахеобронхиальных травм </a:t>
            </a: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2200" b="1" dirty="0">
                <a:solidFill>
                  <a:srgbClr val="36363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Часть 2</a:t>
            </a: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2200" b="1" dirty="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b="1" dirty="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b="1" dirty="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pl-PL" sz="1600" b="1" dirty="0">
              <a:solidFill>
                <a:srgbClr val="36363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Выполнил: </a:t>
            </a:r>
            <a:endParaRPr lang="en-US" altLang="pl-PL" sz="22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Ординатор 1 года обучения</a:t>
            </a:r>
            <a:endParaRPr lang="en-US" altLang="pl-PL" sz="22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специальности Рентгенология </a:t>
            </a:r>
            <a:endParaRPr lang="en-US" altLang="pl-PL" sz="22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ru-RU" altLang="pl-PL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Козырь Сергей Сергеевич</a:t>
            </a:r>
            <a:endParaRPr lang="en-US" altLang="pl-PL" sz="22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pl-PL" sz="1600" b="1" dirty="0" err="1">
                <a:solidFill>
                  <a:srgbClr val="363636"/>
                </a:solidFill>
                <a:latin typeface="Tahoma"/>
                <a:ea typeface="Tahoma"/>
                <a:cs typeface="Tahoma"/>
              </a:rPr>
              <a:t>Г.Красноярск</a:t>
            </a:r>
            <a:r>
              <a:rPr lang="ru-RU" altLang="pl-PL" sz="1600" b="1" dirty="0">
                <a:solidFill>
                  <a:srgbClr val="363636"/>
                </a:solidFill>
                <a:latin typeface="Tahoma"/>
                <a:ea typeface="Tahoma"/>
                <a:cs typeface="Tahoma"/>
              </a:rPr>
              <a:t>, 2024</a:t>
            </a:r>
            <a:endParaRPr lang="ru-RU" altLang="pl-PL" sz="1600" b="1" dirty="0">
              <a:solidFill>
                <a:srgbClr val="363636"/>
              </a:solidFill>
              <a:latin typeface="Tahoma" panose="020B0604030504040204" pitchFamily="34" charset="0"/>
              <a:ea typeface="Tahoma"/>
              <a:cs typeface="Tahoma" panose="020B0604030504040204" pitchFamily="34" charset="0"/>
            </a:endParaRPr>
          </a:p>
        </p:txBody>
      </p:sp>
      <p:pic>
        <p:nvPicPr>
          <p:cNvPr id="9220" name="Рисунок 3" descr="Изображение выглядит как текст, снимок экрана, Шрифт">
            <a:extLst>
              <a:ext uri="{FF2B5EF4-FFF2-40B4-BE49-F238E27FC236}">
                <a16:creationId xmlns="" xmlns:a16="http://schemas.microsoft.com/office/drawing/2014/main" id="{5B9949E8-22E7-8010-9796-5BF7BCAD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76750"/>
            <a:ext cx="43449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8E8870E-FAAE-7D3E-45F2-62B9BFB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Calibri"/>
              </a:rPr>
              <a:t>Осложнения</a:t>
            </a:r>
            <a:endParaRPr lang="ru-RU" altLang="pl-PL" b="1" dirty="0"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95F59FB-DFFB-2FBC-57A3-A326CF61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18100"/>
          </a:xfrm>
        </p:spPr>
        <p:txBody>
          <a:bodyPr/>
          <a:lstStyle/>
          <a:p>
            <a:r>
              <a:rPr lang="ru-RU" dirty="0">
                <a:ea typeface="Calibri"/>
                <a:cs typeface="Calibri"/>
              </a:rPr>
              <a:t>При отсутствии лечения может возникнуть </a:t>
            </a:r>
            <a:r>
              <a:rPr lang="ru-RU" dirty="0" err="1">
                <a:ea typeface="Calibri"/>
                <a:cs typeface="Calibri"/>
              </a:rPr>
              <a:t>трахеоплевральный</a:t>
            </a:r>
            <a:r>
              <a:rPr lang="ru-RU" dirty="0">
                <a:ea typeface="Calibri"/>
                <a:cs typeface="Calibri"/>
              </a:rPr>
              <a:t> свищ </a:t>
            </a:r>
            <a:r>
              <a:rPr lang="ru-RU" altLang="pl-PL" dirty="0">
                <a:ea typeface="Calibri"/>
                <a:cs typeface="Calibri"/>
              </a:rPr>
              <a:t>и он  может вызывать критическое состояние, из-за вероятности развития пневмоторакса. Такие условия могут быть приостановлены путем введения синтетических клеев во время бронхоскопии, но в итоге эти пациенты требуют хирургического лечения.</a:t>
            </a:r>
          </a:p>
          <a:p>
            <a:r>
              <a:rPr lang="ru-RU" altLang="pl-PL" dirty="0">
                <a:latin typeface="Calibri"/>
                <a:ea typeface="Calibri"/>
                <a:cs typeface="Calibri"/>
              </a:rPr>
              <a:t>При проникающей травме трахеи с поражением пищевода, необходимо отслеживать возможность инфицирования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="" xmlns:a16="http://schemas.microsoft.com/office/drawing/2014/main" id="{D1FB835E-3ABE-A394-4653-BBDFDE8C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00" y="156625"/>
            <a:ext cx="8229600" cy="1463675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№11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sz="2900" b="1" dirty="0" smtClean="0">
                <a:latin typeface="Cambria"/>
                <a:ea typeface="Cambria"/>
                <a:cs typeface="Cambria" panose="02040503050406030204" pitchFamily="18" charset="0"/>
              </a:rPr>
              <a:t>КТ-</a:t>
            </a:r>
            <a:r>
              <a:rPr lang="ru-RU" altLang="pl-PL" sz="2800" b="1" dirty="0"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900" b="1" dirty="0">
                <a:ea typeface="Cambria"/>
                <a:cs typeface="Cambria" panose="02040503050406030204" pitchFamily="18" charset="0"/>
              </a:rPr>
              <a:t>реконструкция</a:t>
            </a:r>
            <a:r>
              <a:rPr lang="ru-RU" altLang="pl-PL" sz="2900" b="1" dirty="0" smtClean="0">
                <a:latin typeface="Cambria"/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в аксиальной </a:t>
            </a:r>
            <a:r>
              <a:rPr lang="ru-RU" sz="2900" b="1" dirty="0">
                <a:latin typeface="Cambria"/>
                <a:ea typeface="Cambria"/>
                <a:cs typeface="+mj-lt"/>
              </a:rPr>
              <a:t>плоскости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в легочном окне</a:t>
            </a:r>
            <a:endParaRPr lang="ru-RU" altLang="pl-PL" sz="2800" dirty="0">
              <a:latin typeface="Cambria"/>
              <a:ea typeface="Cambria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F368995-A16D-78F5-ED2D-0BBE137607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0700" y="4817921"/>
            <a:ext cx="8091425" cy="1122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latin typeface="Calibri"/>
                <a:ea typeface="Calibri"/>
                <a:cs typeface="Calibri"/>
              </a:rPr>
              <a:t>Трахеоплевральный</a:t>
            </a:r>
            <a:r>
              <a:rPr lang="ru-RU" sz="2000" dirty="0">
                <a:latin typeface="Calibri"/>
                <a:ea typeface="Calibri"/>
                <a:cs typeface="Calibri"/>
              </a:rPr>
              <a:t> </a:t>
            </a:r>
            <a:r>
              <a:rPr lang="ru-RU" sz="2000" b="1" dirty="0">
                <a:latin typeface="Calibri"/>
                <a:ea typeface="Calibri"/>
                <a:cs typeface="Calibri"/>
              </a:rPr>
              <a:t>свищ вторичный гиперинфляции трахеостомы.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a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) </a:t>
            </a:r>
            <a:r>
              <a:rPr lang="ru-RU" sz="2000" dirty="0">
                <a:latin typeface="Calibri"/>
                <a:ea typeface="Calibri"/>
                <a:cs typeface="Calibri"/>
              </a:rPr>
              <a:t>Разделение гортани и трахеи, эмфизема мягких тканей</a:t>
            </a:r>
            <a:endParaRPr lang="ru-RU" altLang="pl-PL" sz="20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b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) Стрелкой указан свищ с гиперинфляцией трахеостомы</a:t>
            </a:r>
            <a:endParaRPr lang="ru-RU" altLang="pl-PL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1BC29D-E3A8-3B29-7E42-C8B24DDFE2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4475070"/>
            <a:ext cx="8288337" cy="312737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>
                <a:latin typeface="Calibri"/>
                <a:ea typeface="Calibri"/>
                <a:cs typeface="Calibri"/>
              </a:rPr>
              <a:t> </a:t>
            </a:r>
            <a:r>
              <a:rPr lang="en-US" b="1" dirty="0">
                <a:latin typeface="Calibri"/>
                <a:ea typeface="Calibri"/>
                <a:cs typeface="Calibri"/>
              </a:rPr>
              <a:t>a</a:t>
            </a:r>
            <a:r>
              <a:rPr lang="ru-RU" b="1" dirty="0">
                <a:latin typeface="Calibri"/>
                <a:ea typeface="Calibri"/>
                <a:cs typeface="Calibri"/>
              </a:rPr>
              <a:t>                                                                                       </a:t>
            </a:r>
            <a:r>
              <a:rPr lang="en-US" b="1" dirty="0">
                <a:latin typeface="Calibri"/>
                <a:ea typeface="Calibri"/>
                <a:cs typeface="Calibri"/>
              </a:rPr>
              <a:t>b</a:t>
            </a:r>
            <a:endParaRPr lang="ru-RU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2" descr="Figure 12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66" y="1947260"/>
            <a:ext cx="3246442" cy="28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ure 12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677" y="1947260"/>
            <a:ext cx="3767261" cy="28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6608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8E8870E-FAAE-7D3E-45F2-62B9BFB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mbria"/>
                <a:cs typeface="Calibri"/>
              </a:rPr>
              <a:t>Лечение</a:t>
            </a:r>
            <a:endParaRPr lang="ru-RU" dirty="0">
              <a:latin typeface="Cambria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95F59FB-DFFB-2FBC-57A3-A326CF61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18100"/>
          </a:xfrm>
        </p:spPr>
        <p:txBody>
          <a:bodyPr/>
          <a:lstStyle/>
          <a:p>
            <a:r>
              <a:rPr lang="ru-RU" sz="2500" dirty="0">
                <a:latin typeface="Calibri"/>
                <a:ea typeface="Calibri"/>
                <a:cs typeface="Calibri"/>
              </a:rPr>
              <a:t>Оперативное лечение выполняется при рваных ранах размером более 2-4 см, особенно при вовлечении хряща. Операция также необходима у пациентов с осложнениями. </a:t>
            </a:r>
          </a:p>
          <a:p>
            <a:r>
              <a:rPr lang="ru-RU" sz="2500" dirty="0">
                <a:latin typeface="Calibri"/>
                <a:ea typeface="Calibri"/>
                <a:cs typeface="Calibri"/>
              </a:rPr>
              <a:t>Неотложная хирургия требуется в случае нарастающей эмфиземы или при грыже пищевода через трахею, такие состояния могут быть диагностированы с помощью КТ.</a:t>
            </a:r>
          </a:p>
          <a:p>
            <a:r>
              <a:rPr lang="ru-RU" sz="2500" dirty="0">
                <a:latin typeface="Calibri"/>
                <a:ea typeface="Calibri"/>
                <a:cs typeface="Calibri"/>
              </a:rPr>
              <a:t>Хирургический подход будет зависеть в первую очередь от места трахеобронхиальной травмы. Проксимальные две трети трахеи часто могут быть восстановлены с помощью </a:t>
            </a:r>
            <a:r>
              <a:rPr lang="ru-RU" sz="2500" dirty="0" err="1">
                <a:latin typeface="Calibri"/>
                <a:ea typeface="Calibri"/>
                <a:cs typeface="Calibri"/>
              </a:rPr>
              <a:t>цервикотомии</a:t>
            </a:r>
            <a:endParaRPr lang="ru-RU" sz="25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4765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8DEFE-D7A5-667F-048E-A9CDEDD2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№12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b="1" dirty="0">
                <a:ea typeface="Cambria"/>
                <a:cs typeface="Cambria" panose="02040503050406030204" pitchFamily="18" charset="0"/>
              </a:rPr>
              <a:t>КТ- реконструкция в 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аксиальной </a:t>
            </a:r>
            <a:r>
              <a:rPr lang="ru-RU" b="1" dirty="0">
                <a:latin typeface="Cambria"/>
                <a:ea typeface="Cambria"/>
                <a:cs typeface="+mj-lt"/>
              </a:rPr>
              <a:t>плоскости 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в легочном окне</a:t>
            </a:r>
            <a:endParaRPr lang="ru-RU" altLang="pl-PL" sz="29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sp>
        <p:nvSpPr>
          <p:cNvPr id="18435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5297600"/>
            <a:ext cx="8226000" cy="115546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Периферическое поражение бронха при тупой травме</a:t>
            </a:r>
          </a:p>
          <a:p>
            <a:pPr marL="0" indent="0" algn="just"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a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, 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b)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Поражение нижней доли правого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,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стрелкой указан </a:t>
            </a:r>
            <a:r>
              <a:rPr lang="ru-RU" altLang="pl-PL" sz="2000" dirty="0"/>
              <a:t>правый </a:t>
            </a:r>
            <a:r>
              <a:rPr lang="ru-RU" altLang="pl-PL" sz="2000" dirty="0" smtClean="0"/>
              <a:t>промежуточный бронх </a:t>
            </a:r>
            <a:r>
              <a:rPr lang="ru-RU" altLang="pl-PL" sz="2000" dirty="0"/>
              <a:t>со скоплением газа за его задней </a:t>
            </a:r>
            <a:r>
              <a:rPr lang="ru-RU" altLang="pl-PL" sz="2000" dirty="0" smtClean="0"/>
              <a:t>стенкой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,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что может говорить о разрыве легкого</a:t>
            </a:r>
          </a:p>
        </p:txBody>
      </p:sp>
      <p:pic>
        <p:nvPicPr>
          <p:cNvPr id="2050" name="Picture 2" descr="Figure 13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1413"/>
            <a:ext cx="2448272" cy="23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13b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5356"/>
            <a:ext cx="2542493" cy="37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 txBox="1">
            <a:spLocks/>
          </p:cNvSpPr>
          <p:nvPr/>
        </p:nvSpPr>
        <p:spPr bwMode="auto">
          <a:xfrm>
            <a:off x="539552" y="4763998"/>
            <a:ext cx="8226000" cy="5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a                                                       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       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     b</a:t>
            </a:r>
            <a:endParaRPr lang="ru-RU" altLang="pl-PL" sz="20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8DEFE-D7A5-667F-048E-A9CDEDD2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№12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b="1" dirty="0">
                <a:ea typeface="Cambria"/>
                <a:cs typeface="Cambria" panose="02040503050406030204" pitchFamily="18" charset="0"/>
              </a:rPr>
              <a:t>КТ- реконструкция грудной 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клетки в корональной </a:t>
            </a:r>
            <a:r>
              <a:rPr lang="ru-RU" b="1" dirty="0">
                <a:latin typeface="Cambria"/>
                <a:ea typeface="Cambria"/>
              </a:rPr>
              <a:t>плоскости 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в легочном окне</a:t>
            </a:r>
            <a:endParaRPr lang="ru-RU" altLang="pl-PL" sz="29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sp>
        <p:nvSpPr>
          <p:cNvPr id="18435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7831" y="5059153"/>
            <a:ext cx="8226000" cy="115546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Периферическое поражение бронха при тупой травме</a:t>
            </a:r>
          </a:p>
          <a:p>
            <a:pPr marL="0" indent="0" algn="just"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c)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Бронхоскопия не проводилась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l-PL" sz="2000" dirty="0" smtClean="0">
                <a:latin typeface="Calibri"/>
                <a:ea typeface="Calibri"/>
                <a:cs typeface="Calibri"/>
              </a:rPr>
              <a:t>d)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На </a:t>
            </a:r>
            <a:r>
              <a:rPr lang="ru-RU" altLang="pl-PL" sz="2000" dirty="0" err="1" smtClean="0">
                <a:latin typeface="Calibri"/>
                <a:ea typeface="Calibri"/>
                <a:cs typeface="Calibri"/>
              </a:rPr>
              <a:t>томограмме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 выполненной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спустя 2 месяца 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визуализируется</a:t>
            </a:r>
            <a:r>
              <a:rPr lang="ru-RU" altLang="pl-PL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п</a:t>
            </a:r>
            <a:r>
              <a:rPr lang="ru-RU" altLang="pl-PL" sz="2000" dirty="0" smtClean="0"/>
              <a:t>осттравматический </a:t>
            </a:r>
            <a:r>
              <a:rPr lang="ru-RU" altLang="pl-PL" sz="2000" dirty="0"/>
              <a:t>рубцовый стеноз промежуточного бронха  с развитием ателектаза средней и нижней долей правого легкого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 txBox="1">
            <a:spLocks/>
          </p:cNvSpPr>
          <p:nvPr/>
        </p:nvSpPr>
        <p:spPr bwMode="auto">
          <a:xfrm>
            <a:off x="539552" y="4511624"/>
            <a:ext cx="8226000" cy="5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c                                                       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       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     d</a:t>
            </a:r>
            <a:endParaRPr lang="ru-RU" altLang="pl-PL" sz="2000" dirty="0">
              <a:latin typeface="Calibri"/>
              <a:ea typeface="Calibri"/>
              <a:cs typeface="Calibri"/>
            </a:endParaRPr>
          </a:p>
        </p:txBody>
      </p:sp>
      <p:pic>
        <p:nvPicPr>
          <p:cNvPr id="3074" name="Picture 2" descr="Figure 13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240360" cy="33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13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759" y="1549093"/>
            <a:ext cx="2448272" cy="35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670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8E8870E-FAAE-7D3E-45F2-62B9BFB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mbria"/>
                <a:cs typeface="Calibri"/>
              </a:rPr>
              <a:t>Лечение</a:t>
            </a:r>
            <a:endParaRPr lang="ru-RU" dirty="0">
              <a:latin typeface="Cambria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95F59FB-DFFB-2FBC-57A3-A326CF61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18100"/>
          </a:xfrm>
        </p:spPr>
        <p:txBody>
          <a:bodyPr/>
          <a:lstStyle/>
          <a:p>
            <a:r>
              <a:rPr lang="ru-RU" sz="2400" dirty="0">
                <a:latin typeface="Calibri"/>
                <a:ea typeface="Calibri"/>
                <a:cs typeface="Calibri"/>
              </a:rPr>
              <a:t>В качестве альтернативы можно получить доступ к средней трети трахеи с помощью </a:t>
            </a:r>
            <a:r>
              <a:rPr lang="ru-RU" sz="2400" dirty="0" err="1">
                <a:latin typeface="Calibri"/>
                <a:ea typeface="Calibri"/>
                <a:cs typeface="Calibri"/>
              </a:rPr>
              <a:t>стернотомии</a:t>
            </a:r>
            <a:r>
              <a:rPr lang="ru-RU" sz="2400" dirty="0">
                <a:latin typeface="Calibri"/>
                <a:ea typeface="Calibri"/>
                <a:cs typeface="Calibri"/>
              </a:rPr>
              <a:t>, что также позволяет оценить сопутствующие повреждения сосудов</a:t>
            </a:r>
          </a:p>
          <a:p>
            <a:r>
              <a:rPr lang="ru-RU" sz="2400" dirty="0">
                <a:latin typeface="Calibri"/>
                <a:ea typeface="Calibri"/>
                <a:cs typeface="Calibri"/>
              </a:rPr>
              <a:t>При травме левого главного бронха выполняется левосторонняя торакотомия, в то время как нижняя треть трахеи, ее киль и правый главный бронх могут быть доступны с помощью правосторонней торакотомии </a:t>
            </a:r>
          </a:p>
          <a:p>
            <a:r>
              <a:rPr lang="ru-RU" sz="2400" dirty="0">
                <a:latin typeface="Calibri"/>
                <a:ea typeface="Calibri"/>
                <a:cs typeface="Calibri"/>
              </a:rPr>
              <a:t>Тем не менее, проникающие травмы могут потребовать двухсторонней </a:t>
            </a:r>
            <a:r>
              <a:rPr lang="ru-RU" altLang="pl-PL" sz="2400" dirty="0" err="1" smtClean="0"/>
              <a:t>торакостернотомии</a:t>
            </a:r>
            <a:r>
              <a:rPr lang="ru-RU" sz="2400" dirty="0" smtClean="0">
                <a:latin typeface="Calibri"/>
                <a:ea typeface="Calibri"/>
                <a:cs typeface="Calibri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/>
                <a:ea typeface="Calibri"/>
                <a:cs typeface="Calibri"/>
              </a:rPr>
              <a:t>Верхние доли основных бронхов легче визуализировать и восстанавливать во время операции, в то время как нижние доли гораздо сложнее</a:t>
            </a:r>
            <a:endParaRPr lang="ru-RU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852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8DEFE-D7A5-667F-048E-A9CDEDD2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№13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b="1" dirty="0">
                <a:ea typeface="Cambria"/>
                <a:cs typeface="Cambria" panose="02040503050406030204" pitchFamily="18" charset="0"/>
              </a:rPr>
              <a:t>КТ- реконструкция 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  в аксиальной </a:t>
            </a:r>
            <a:r>
              <a:rPr lang="ru-RU" b="1" dirty="0">
                <a:latin typeface="Cambria"/>
                <a:ea typeface="Cambria"/>
                <a:cs typeface="+mj-lt"/>
              </a:rPr>
              <a:t>плоскости</a:t>
            </a:r>
            <a:r>
              <a:rPr lang="ru-RU" altLang="pl-PL" b="1" dirty="0">
                <a:latin typeface="Cambria"/>
                <a:ea typeface="Cambria"/>
                <a:cs typeface="Cambria" panose="02040503050406030204" pitchFamily="18" charset="0"/>
              </a:rPr>
              <a:t> в легочном окне</a:t>
            </a:r>
            <a:endParaRPr lang="ru-RU" altLang="pl-PL" sz="29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sp>
        <p:nvSpPr>
          <p:cNvPr id="18435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8544" y="4208600"/>
            <a:ext cx="8226000" cy="11554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latin typeface="Calibri"/>
                <a:ea typeface="Calibri"/>
                <a:cs typeface="Calibri"/>
              </a:rPr>
              <a:t>Проникающая травма после нескольких ножевых ранений, постоперационные изменения </a:t>
            </a:r>
            <a:endParaRPr lang="ru-RU" sz="24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n-US" altLang="pl-PL" sz="2000" dirty="0">
                <a:latin typeface="Calibri"/>
                <a:ea typeface="+mn-lt"/>
                <a:cs typeface="Calibri"/>
              </a:rPr>
              <a:t>a) </a:t>
            </a:r>
            <a:r>
              <a:rPr lang="en-US" altLang="pl-PL" sz="2000" dirty="0" err="1">
                <a:latin typeface="Calibri"/>
                <a:ea typeface="+mn-lt"/>
                <a:cs typeface="Calibri"/>
              </a:rPr>
              <a:t>Эндотрахеальная</a:t>
            </a:r>
            <a:r>
              <a:rPr lang="en-US" altLang="pl-PL" sz="2000" dirty="0">
                <a:latin typeface="Calibri"/>
                <a:ea typeface="+mn-lt"/>
                <a:cs typeface="Calibri"/>
              </a:rPr>
              <a:t> </a:t>
            </a:r>
            <a:r>
              <a:rPr lang="en-US" altLang="pl-PL" sz="2000" dirty="0" err="1">
                <a:latin typeface="Calibri"/>
                <a:ea typeface="+mn-lt"/>
                <a:cs typeface="Calibri"/>
              </a:rPr>
              <a:t>трубка</a:t>
            </a:r>
            <a:r>
              <a:rPr lang="en-US" altLang="pl-PL" sz="2000" dirty="0">
                <a:latin typeface="Calibri"/>
                <a:ea typeface="+mn-lt"/>
                <a:cs typeface="Calibri"/>
              </a:rPr>
              <a:t>,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обширный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пневмомедиастинум</a:t>
            </a:r>
            <a:r>
              <a:rPr lang="en-US" sz="2000" dirty="0">
                <a:latin typeface="Calibri"/>
                <a:ea typeface="+mn-lt"/>
                <a:cs typeface="Calibri"/>
              </a:rPr>
              <a:t> и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подкожная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эмфизема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стрелкой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указан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разрыв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хряща</a:t>
            </a:r>
            <a:endParaRPr lang="en-US" sz="2000" dirty="0">
              <a:latin typeface="Calibri"/>
              <a:ea typeface="+mn-lt"/>
              <a:cs typeface="Calibri"/>
            </a:endParaRPr>
          </a:p>
          <a:p>
            <a:pPr marL="0" indent="0" algn="just"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b) </a:t>
            </a:r>
            <a:r>
              <a:rPr lang="en-US" altLang="pl-PL" sz="2000" dirty="0" err="1">
                <a:latin typeface="Calibri"/>
                <a:ea typeface="Calibri"/>
                <a:cs typeface="Calibri"/>
              </a:rPr>
              <a:t>Травма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 </a:t>
            </a:r>
            <a:r>
              <a:rPr lang="ru-RU" altLang="pl-PL" sz="2000" dirty="0"/>
              <a:t>м</a:t>
            </a:r>
            <a:r>
              <a:rPr lang="ru-RU" sz="2000" dirty="0"/>
              <a:t>ембранозной части </a:t>
            </a:r>
            <a:r>
              <a:rPr lang="en-US" altLang="pl-PL" sz="2000" dirty="0" err="1" smtClean="0">
                <a:latin typeface="Calibri"/>
                <a:ea typeface="Calibri"/>
                <a:cs typeface="Calibri"/>
              </a:rPr>
              <a:t>трахеи</a:t>
            </a:r>
            <a:r>
              <a:rPr lang="en-US" altLang="pl-PL" sz="2000" dirty="0" smtClean="0">
                <a:latin typeface="Calibri"/>
                <a:ea typeface="Calibri"/>
                <a:cs typeface="Calibri"/>
              </a:rPr>
              <a:t> </a:t>
            </a:r>
            <a:r>
              <a:rPr lang="en-US" altLang="pl-PL" sz="2000" dirty="0" err="1">
                <a:latin typeface="Calibri"/>
                <a:ea typeface="Calibri"/>
                <a:cs typeface="Calibri"/>
              </a:rPr>
              <a:t>указана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 </a:t>
            </a:r>
            <a:r>
              <a:rPr lang="en-US" altLang="pl-PL" sz="2000" dirty="0" err="1">
                <a:latin typeface="Calibri"/>
                <a:ea typeface="Calibri"/>
                <a:cs typeface="Calibri"/>
              </a:rPr>
              <a:t>стрелкой</a:t>
            </a:r>
            <a:endParaRPr lang="en-US" altLang="pl-PL" sz="2000" dirty="0">
              <a:latin typeface="Calibri"/>
              <a:ea typeface="+mn-lt"/>
              <a:cs typeface="Calibri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520843E7-2A29-2839-E5DB-E90464C8C692}"/>
              </a:ext>
            </a:extLst>
          </p:cNvPr>
          <p:cNvSpPr txBox="1">
            <a:spLocks/>
          </p:cNvSpPr>
          <p:nvPr/>
        </p:nvSpPr>
        <p:spPr bwMode="auto">
          <a:xfrm>
            <a:off x="467552" y="3584998"/>
            <a:ext cx="8226000" cy="57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en-US" altLang="pl-PL" sz="2000" dirty="0">
                <a:latin typeface="Calibri"/>
                <a:ea typeface="Calibri"/>
                <a:cs typeface="Calibri"/>
              </a:rPr>
              <a:t>a                                                       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       </a:t>
            </a:r>
            <a:r>
              <a:rPr lang="en-US" altLang="pl-PL" sz="2000" dirty="0">
                <a:latin typeface="Calibri"/>
                <a:ea typeface="Calibri"/>
                <a:cs typeface="Calibri"/>
              </a:rPr>
              <a:t>     b</a:t>
            </a:r>
            <a:endParaRPr lang="ru-RU" altLang="pl-PL" sz="200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Рисунок 2" descr="Изображение выглядит как черно-белый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55499F4E-DA0E-3CF9-5186-99BA093AEC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4592" y="1638000"/>
            <a:ext cx="2981816" cy="2493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рно-белый, монохромный, рентгеновская плен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86A4A26-8500-7EDA-F35C-40E160859C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056" y="1638000"/>
            <a:ext cx="2713888" cy="2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3477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8E8870E-FAAE-7D3E-45F2-62B9BFB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mbria"/>
                <a:cs typeface="Calibri"/>
              </a:rPr>
              <a:t>Лечение</a:t>
            </a:r>
            <a:endParaRPr lang="ru-RU" dirty="0">
              <a:latin typeface="Cambria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95F59FB-DFFB-2FBC-57A3-A326CF61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18100"/>
          </a:xfrm>
        </p:spPr>
        <p:txBody>
          <a:bodyPr/>
          <a:lstStyle/>
          <a:p>
            <a:r>
              <a:rPr lang="ru-RU" sz="2400" dirty="0">
                <a:latin typeface="Calibri"/>
                <a:ea typeface="Calibri"/>
                <a:cs typeface="Calibri"/>
              </a:rPr>
              <a:t>В случаях с рваными ранами размером 1,5-2 см или менее, можно избрать нехирургические методы лечения. К ним относятся жесткое и гибкое бронхоскопическое нанесение синтетических клеев (на основе волокна или </a:t>
            </a:r>
            <a:r>
              <a:rPr lang="ru-RU" sz="2400" dirty="0" err="1">
                <a:latin typeface="Calibri"/>
                <a:ea typeface="Calibri"/>
                <a:cs typeface="Calibri"/>
              </a:rPr>
              <a:t>цианакрилата</a:t>
            </a:r>
            <a:r>
              <a:rPr lang="ru-RU" sz="2400" dirty="0">
                <a:latin typeface="Calibri"/>
                <a:ea typeface="Calibri"/>
                <a:cs typeface="Calibri"/>
              </a:rPr>
              <a:t>), которые могут рассматриваться при повреждениях размером менее 5 мм и нанесение покрытий на металлический или силиконовый стент</a:t>
            </a:r>
          </a:p>
          <a:p>
            <a:r>
              <a:rPr lang="ru-RU" sz="2400" dirty="0">
                <a:latin typeface="Calibri"/>
                <a:ea typeface="+mn-lt"/>
                <a:cs typeface="Calibri"/>
              </a:rPr>
              <a:t>Также нехирургические методы рекомендованы пациентам, которым показано хирургическое вмешательство, но имеют высокий риск осложнений</a:t>
            </a:r>
          </a:p>
          <a:p>
            <a:r>
              <a:rPr lang="ru-RU" sz="2400" dirty="0">
                <a:latin typeface="Calibri"/>
                <a:ea typeface="Calibri"/>
                <a:cs typeface="Calibri"/>
              </a:rPr>
              <a:t>Металлические стенты могут быть удалены через 4-6 </a:t>
            </a:r>
            <a:r>
              <a:rPr lang="ru-RU" sz="2400" dirty="0" smtClean="0">
                <a:latin typeface="Calibri"/>
                <a:ea typeface="Calibri"/>
                <a:cs typeface="Calibri"/>
              </a:rPr>
              <a:t>недель</a:t>
            </a:r>
            <a:endParaRPr lang="ru-RU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1639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="" xmlns:a16="http://schemas.microsoft.com/office/drawing/2014/main" id="{6BAA5772-001C-819D-9FF6-F03694F1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-378287"/>
            <a:ext cx="8229600" cy="1584325"/>
          </a:xfrm>
        </p:spPr>
        <p:txBody>
          <a:bodyPr/>
          <a:lstStyle/>
          <a:p>
            <a:r>
              <a:rPr lang="ru-RU" altLang="pl-PL" sz="20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№14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sz="2900" b="1" dirty="0">
                <a:latin typeface="Cambria"/>
                <a:ea typeface="Cambria"/>
                <a:cs typeface="Cambria" panose="02040503050406030204" pitchFamily="18" charset="0"/>
              </a:rPr>
              <a:t>КТ-изображение  в аксиальной плоскости</a:t>
            </a:r>
            <a:endParaRPr lang="ru-RU" altLang="pl-PL" sz="24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8C37746C-5709-F84D-8EB4-DE894D82B153}"/>
              </a:ext>
            </a:extLst>
          </p:cNvPr>
          <p:cNvSpPr txBox="1">
            <a:spLocks/>
          </p:cNvSpPr>
          <p:nvPr/>
        </p:nvSpPr>
        <p:spPr>
          <a:xfrm>
            <a:off x="420688" y="4332288"/>
            <a:ext cx="8229600" cy="23733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6963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pl-PL" sz="2200" b="1" dirty="0">
                <a:latin typeface="Calibri"/>
                <a:cs typeface="Calibri"/>
              </a:rPr>
              <a:t>Неправильно установленная </a:t>
            </a:r>
            <a:r>
              <a:rPr lang="ru-RU" altLang="pl-PL" sz="2200" b="1" dirty="0" err="1">
                <a:latin typeface="Calibri"/>
                <a:cs typeface="Calibri"/>
              </a:rPr>
              <a:t>эндотрахеальная</a:t>
            </a:r>
            <a:r>
              <a:rPr lang="ru-RU" altLang="pl-PL" sz="2200" b="1" dirty="0">
                <a:latin typeface="Calibri"/>
                <a:cs typeface="Calibri"/>
              </a:rPr>
              <a:t> трубка после тупой трахеобронхиальной травмы</a:t>
            </a:r>
            <a:endParaRPr lang="ru-RU" dirty="0"/>
          </a:p>
          <a:p>
            <a:pPr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а) О</a:t>
            </a:r>
            <a:r>
              <a:rPr lang="ru-RU" sz="2000" dirty="0">
                <a:latin typeface="Calibri"/>
                <a:ea typeface="Calibri"/>
                <a:cs typeface="Calibri"/>
              </a:rPr>
              <a:t>бширная эмфизема передней стенки грудной клетки, </a:t>
            </a:r>
            <a:r>
              <a:rPr lang="ru-RU" sz="2000" dirty="0" err="1">
                <a:latin typeface="Calibri"/>
                <a:ea typeface="Calibri"/>
                <a:cs typeface="Calibri"/>
              </a:rPr>
              <a:t>пневмомедиастинум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b)Стрелкой указано</a:t>
            </a:r>
            <a:r>
              <a:rPr lang="ru-RU" sz="2000" dirty="0">
                <a:latin typeface="Calibri"/>
                <a:ea typeface="Calibri"/>
                <a:cs typeface="Calibri"/>
              </a:rPr>
              <a:t> </a:t>
            </a:r>
            <a:r>
              <a:rPr lang="ru-RU" sz="2000" dirty="0"/>
              <a:t>разрыв стенки трахеи на границе хрящевого и мембранозного отделов</a:t>
            </a:r>
            <a:endParaRPr lang="ru-RU" altLang="pl-PL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29700" name="Содержимое 2">
            <a:extLst>
              <a:ext uri="{FF2B5EF4-FFF2-40B4-BE49-F238E27FC236}">
                <a16:creationId xmlns="" xmlns:a16="http://schemas.microsoft.com/office/drawing/2014/main" id="{AD08834B-F620-B884-44A6-0FC8C1E115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850" y="3262313"/>
            <a:ext cx="8329613" cy="106838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ru-RU" altLang="pl-PL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altLang="pl-PL" b="1" dirty="0">
                <a:latin typeface="Calibri"/>
                <a:cs typeface="Calibri"/>
              </a:rPr>
              <a:t>a                                                                    b                                  </a:t>
            </a:r>
          </a:p>
        </p:txBody>
      </p:sp>
      <p:pic>
        <p:nvPicPr>
          <p:cNvPr id="2" name="Рисунок 1" descr="Изображение выглядит как черно-белый, искусство, птица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0B3AA00-9162-543F-EA85-487414B7D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" y="1552351"/>
            <a:ext cx="4644000" cy="273629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рно-белый, искусство, иг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D612AA1-F600-8580-DC9E-6C97FE1DD0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3183" y="1548000"/>
            <a:ext cx="2750635" cy="2745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="" xmlns:a16="http://schemas.microsoft.com/office/drawing/2014/main" id="{6BAA5772-001C-819D-9FF6-F03694F1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34713"/>
            <a:ext cx="8229600" cy="1584325"/>
          </a:xfrm>
        </p:spPr>
        <p:txBody>
          <a:bodyPr/>
          <a:lstStyle/>
          <a:p>
            <a:r>
              <a:rPr lang="ru-RU" altLang="pl-PL" sz="20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№14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 КТ-изображение  в аксиальной плоскости</a:t>
            </a:r>
            <a:r>
              <a:rPr lang="ru-RU" altLang="pl-PL" sz="2400" b="1" dirty="0">
                <a:latin typeface="Cambria"/>
                <a:ea typeface="Cambria"/>
                <a:cs typeface="Calibri"/>
              </a:rPr>
              <a:t>, </a:t>
            </a:r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КТ-изображение в корональной косой плоскости, </a:t>
            </a:r>
            <a:r>
              <a:rPr lang="ru-RU" sz="2400" b="1" dirty="0">
                <a:latin typeface="Cambria"/>
                <a:ea typeface="Cambria"/>
                <a:cs typeface="Cambria" panose="02040503050406030204" pitchFamily="18" charset="0"/>
              </a:rPr>
              <a:t> Рентгенограмма ОГК в прямой проекции</a:t>
            </a:r>
            <a:endParaRPr lang="ru-RU" altLang="pl-PL" sz="2400" b="1" dirty="0">
              <a:latin typeface="Cambria"/>
              <a:ea typeface="Cambria"/>
              <a:cs typeface="Cambria" panose="02040503050406030204" pitchFamily="18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8C37746C-5709-F84D-8EB4-DE894D82B153}"/>
              </a:ext>
            </a:extLst>
          </p:cNvPr>
          <p:cNvSpPr txBox="1">
            <a:spLocks/>
          </p:cNvSpPr>
          <p:nvPr/>
        </p:nvSpPr>
        <p:spPr>
          <a:xfrm>
            <a:off x="420688" y="4332288"/>
            <a:ext cx="8229600" cy="2373312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22325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6963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200" b="1" dirty="0">
                <a:latin typeface="Calibri"/>
                <a:ea typeface="Calibri"/>
                <a:cs typeface="Calibri"/>
              </a:rPr>
              <a:t>Неправильно установленная </a:t>
            </a:r>
            <a:r>
              <a:rPr lang="ru-RU" sz="2200" b="1" dirty="0" err="1">
                <a:latin typeface="Calibri"/>
                <a:ea typeface="Calibri"/>
                <a:cs typeface="Calibri"/>
              </a:rPr>
              <a:t>эндотрахеальная</a:t>
            </a:r>
            <a:r>
              <a:rPr lang="ru-RU" sz="2200" b="1" dirty="0">
                <a:latin typeface="Calibri"/>
                <a:ea typeface="Calibri"/>
                <a:cs typeface="Calibri"/>
              </a:rPr>
              <a:t> трубка после тупой трахеобронхиальной травмы</a:t>
            </a:r>
            <a:endParaRPr lang="ru-RU" dirty="0"/>
          </a:p>
          <a:p>
            <a:pPr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c, d) Стрелкой указан</a:t>
            </a:r>
            <a:r>
              <a:rPr lang="ru-RU" sz="2000" dirty="0">
                <a:latin typeface="Calibri"/>
                <a:ea typeface="Calibri"/>
                <a:cs typeface="Calibri"/>
              </a:rPr>
              <a:t> дефект с развитием небольшого правостороннего пневмоторакса</a:t>
            </a:r>
          </a:p>
          <a:p>
            <a:pPr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e) </a:t>
            </a:r>
            <a:r>
              <a:rPr lang="ru-RU" sz="2000" dirty="0">
                <a:latin typeface="Calibri"/>
                <a:ea typeface="Calibri"/>
                <a:cs typeface="Calibri"/>
              </a:rPr>
              <a:t>Стрелкой указан трахеобронхиальный </a:t>
            </a:r>
            <a:r>
              <a:rPr lang="ru-RU" sz="2000" dirty="0" err="1" smtClean="0">
                <a:latin typeface="Calibri"/>
                <a:ea typeface="Calibri"/>
                <a:cs typeface="Calibri"/>
              </a:rPr>
              <a:t>стент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, установленный вместо операции </a:t>
            </a:r>
            <a:r>
              <a:rPr lang="ru-RU" sz="2000" dirty="0">
                <a:latin typeface="Calibri"/>
                <a:ea typeface="Calibri"/>
                <a:cs typeface="Calibri"/>
              </a:rPr>
              <a:t>из-за тяжести состояния 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пациента. 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Спустя два дня наступил </a:t>
            </a:r>
            <a:r>
              <a:rPr lang="ru-RU" sz="2000" smtClean="0">
                <a:latin typeface="Calibri"/>
                <a:ea typeface="Calibri"/>
                <a:cs typeface="Calibri"/>
              </a:rPr>
              <a:t>летальный исход</a:t>
            </a:r>
            <a:endParaRPr lang="ru-RU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29700" name="Содержимое 2">
            <a:extLst>
              <a:ext uri="{FF2B5EF4-FFF2-40B4-BE49-F238E27FC236}">
                <a16:creationId xmlns="" xmlns:a16="http://schemas.microsoft.com/office/drawing/2014/main" id="{AD08834B-F620-B884-44A6-0FC8C1E115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850" y="3262313"/>
            <a:ext cx="8329613" cy="106838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ru-RU" altLang="pl-PL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altLang="pl-PL" b="1" dirty="0">
                <a:latin typeface="Calibri"/>
                <a:cs typeface="Calibri"/>
              </a:rPr>
              <a:t>c                                        d                                e</a:t>
            </a:r>
          </a:p>
        </p:txBody>
      </p:sp>
      <p:pic>
        <p:nvPicPr>
          <p:cNvPr id="4" name="Рисунок 3" descr="Изображение выглядит как рисунок, черно-белый, зарисовка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163CF53-3D6F-B6F0-C7DA-4FA87732BF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000" y="2236308"/>
            <a:ext cx="2772000" cy="1890385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черно-белый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6BFA89B4-841E-4158-AD5D-2E3FBE3837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058" y="1710000"/>
            <a:ext cx="2194883" cy="2421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ентгеновская пленка, Медицинская визуализация, радиология, Рентгеновское излуч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51C5706D-2518-236C-4AC2-8F834D90F2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100" y="2265600"/>
            <a:ext cx="2983800" cy="1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2313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32E3329D-57DB-46F1-975C-01BA44ED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 dirty="0" err="1"/>
              <a:t>Трахеостомия</a:t>
            </a:r>
            <a:r>
              <a:rPr lang="ru-RU" altLang="pl-PL" dirty="0"/>
              <a:t> и визуализация ее осложнений  </a:t>
            </a:r>
          </a:p>
        </p:txBody>
      </p:sp>
      <p:sp>
        <p:nvSpPr>
          <p:cNvPr id="10243" name="Содержимое 2">
            <a:extLst>
              <a:ext uri="{FF2B5EF4-FFF2-40B4-BE49-F238E27FC236}">
                <a16:creationId xmlns="" xmlns:a16="http://schemas.microsoft.com/office/drawing/2014/main" id="{CB2737B0-940B-83FA-8DBF-26BD9CF1B7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/>
            <a:r>
              <a:rPr lang="ru-RU" altLang="pl-PL" dirty="0">
                <a:latin typeface="Calibri"/>
                <a:ea typeface="Calibri"/>
                <a:cs typeface="Calibri"/>
              </a:rPr>
              <a:t>После 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трахеостомии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может визуализироваться  небольшой объем подкожной эмфиземы, 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которая рассасывается через </a:t>
            </a:r>
            <a:r>
              <a:rPr lang="ru-RU" altLang="pl-PL" dirty="0">
                <a:latin typeface="Calibri"/>
                <a:ea typeface="Calibri"/>
                <a:cs typeface="Calibri"/>
              </a:rPr>
              <a:t>несколько дней и не требует лечения. </a:t>
            </a:r>
            <a:endParaRPr lang="ru-RU" altLang="pl-PL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ru-RU" altLang="pl-PL" dirty="0">
                <a:latin typeface="Calibri"/>
                <a:ea typeface="Calibri"/>
                <a:cs typeface="Calibri"/>
              </a:rPr>
              <a:t>Иногда 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трахеостомия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может быть осложнена повреждением </a:t>
            </a:r>
            <a:r>
              <a:rPr lang="ru-RU" altLang="pl-PL" dirty="0"/>
              <a:t>м</a:t>
            </a:r>
            <a:r>
              <a:rPr lang="ru-RU" dirty="0"/>
              <a:t>ембранозной </a:t>
            </a:r>
            <a:r>
              <a:rPr lang="ru-RU" dirty="0" smtClean="0"/>
              <a:t>части трахеи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.</a:t>
            </a:r>
            <a:r>
              <a:rPr lang="ru-RU" altLang="pl-PL" dirty="0">
                <a:latin typeface="Calibri"/>
                <a:ea typeface="Calibri"/>
                <a:cs typeface="Calibri"/>
              </a:rPr>
              <a:t> </a:t>
            </a:r>
            <a:endParaRPr lang="ru-RU" altLang="pl-PL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ru-RU" altLang="pl-PL" dirty="0">
                <a:latin typeface="Calibri"/>
                <a:ea typeface="Calibri"/>
                <a:cs typeface="Calibri"/>
              </a:rPr>
              <a:t>Из за конфигурации 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трахеостомической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манжеты в виде песочных часов, она может </a:t>
            </a:r>
            <a:r>
              <a:rPr lang="ru-RU" altLang="pl-PL" dirty="0" err="1">
                <a:latin typeface="Calibri"/>
                <a:ea typeface="Calibri"/>
                <a:cs typeface="Calibri"/>
              </a:rPr>
              <a:t>пролабировать</a:t>
            </a:r>
            <a:r>
              <a:rPr lang="ru-RU" altLang="pl-PL" dirty="0">
                <a:latin typeface="Calibri"/>
                <a:ea typeface="Calibri"/>
                <a:cs typeface="Calibri"/>
              </a:rPr>
              <a:t> через дефект </a:t>
            </a:r>
            <a:r>
              <a:rPr lang="ru-RU" altLang="pl-PL" dirty="0" smtClean="0"/>
              <a:t>м</a:t>
            </a:r>
            <a:r>
              <a:rPr lang="ru-RU" dirty="0" smtClean="0"/>
              <a:t>ембранозной части трахеи </a:t>
            </a:r>
            <a:r>
              <a:rPr lang="ru-RU" altLang="pl-PL" dirty="0" smtClean="0">
                <a:latin typeface="Calibri"/>
                <a:ea typeface="Calibri"/>
                <a:cs typeface="Calibri"/>
              </a:rPr>
              <a:t>и </a:t>
            </a:r>
            <a:r>
              <a:rPr lang="ru-RU" altLang="pl-PL" dirty="0">
                <a:latin typeface="Calibri"/>
                <a:ea typeface="Calibri"/>
                <a:cs typeface="Calibri"/>
              </a:rPr>
              <a:t>это может помочь подтвердить трахеальную травму на снимках, такое состояние требует хирургического лечения</a:t>
            </a:r>
            <a:endParaRPr lang="ru-RU" altLang="pl-PL" b="1" dirty="0">
              <a:latin typeface="Calibri"/>
              <a:ea typeface="Calibri"/>
              <a:cs typeface="Calibri"/>
            </a:endParaRPr>
          </a:p>
          <a:p>
            <a:pPr algn="just"/>
            <a:endParaRPr lang="ru-RU" altLang="pl-PL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8E8870E-FAAE-7D3E-45F2-62B9BFB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/>
                <a:ea typeface="Cambria"/>
                <a:cs typeface="Calibri"/>
              </a:rPr>
              <a:t>Выводы</a:t>
            </a:r>
            <a:endParaRPr lang="ru-RU" dirty="0">
              <a:latin typeface="Cambria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95F59FB-DFFB-2FBC-57A3-A326CF61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18100"/>
          </a:xfrm>
        </p:spPr>
        <p:txBody>
          <a:bodyPr/>
          <a:lstStyle/>
          <a:p>
            <a:r>
              <a:rPr lang="ru-RU" sz="2400" dirty="0">
                <a:latin typeface="Calibri"/>
                <a:ea typeface="Calibri"/>
                <a:cs typeface="Calibri"/>
              </a:rPr>
              <a:t>Трахеобронхиальные травмы, редки и поэтому являются серьезной угрозой жизни пациента. В </a:t>
            </a:r>
            <a:r>
              <a:rPr lang="ru-RU" sz="2400" dirty="0" smtClean="0">
                <a:latin typeface="Calibri"/>
                <a:ea typeface="Calibri"/>
                <a:cs typeface="Calibri"/>
              </a:rPr>
              <a:t>экстренной ситуации </a:t>
            </a:r>
            <a:r>
              <a:rPr lang="ru-RU" sz="2400" dirty="0">
                <a:latin typeface="Calibri"/>
                <a:ea typeface="Calibri"/>
                <a:cs typeface="Calibri"/>
              </a:rPr>
              <a:t>и в ходе последующего лечения, визуализация играет решающую роль в отображении характера травмы, ее осложнений и любого связанного с этим повреждения.</a:t>
            </a:r>
          </a:p>
          <a:p>
            <a:r>
              <a:rPr lang="ru-RU" sz="2400" dirty="0">
                <a:latin typeface="Calibri"/>
                <a:ea typeface="Calibri"/>
                <a:cs typeface="Calibri"/>
              </a:rPr>
              <a:t> Знание типичных паттернов травм может помочь рентгенологу обнаружить участки трахеобронхиальных </a:t>
            </a:r>
            <a:r>
              <a:rPr lang="ru-RU" sz="2400" dirty="0" smtClean="0">
                <a:latin typeface="Calibri"/>
                <a:ea typeface="Calibri"/>
                <a:cs typeface="Calibri"/>
              </a:rPr>
              <a:t>дефектов. </a:t>
            </a:r>
            <a:r>
              <a:rPr lang="ru-RU" altLang="pl-PL" sz="2400" dirty="0"/>
              <a:t>Знание </a:t>
            </a:r>
            <a:r>
              <a:rPr lang="ru-RU" sz="2400" dirty="0" smtClean="0">
                <a:latin typeface="Calibri"/>
                <a:ea typeface="Calibri"/>
                <a:cs typeface="Calibri"/>
              </a:rPr>
              <a:t>соответствующих </a:t>
            </a:r>
            <a:r>
              <a:rPr lang="ru-RU" sz="2400" dirty="0">
                <a:latin typeface="Calibri"/>
                <a:ea typeface="Calibri"/>
                <a:cs typeface="Calibri"/>
              </a:rPr>
              <a:t>вариантов хирургического и нехирургического лечения </a:t>
            </a:r>
            <a:r>
              <a:rPr lang="ru-RU" sz="2400" dirty="0" smtClean="0">
                <a:latin typeface="Calibri"/>
                <a:ea typeface="Calibri"/>
                <a:cs typeface="Calibri"/>
              </a:rPr>
              <a:t>п</a:t>
            </a:r>
            <a:r>
              <a:rPr lang="ru-RU" altLang="pl-PL" sz="2400" dirty="0" smtClean="0"/>
              <a:t>озволяет </a:t>
            </a:r>
            <a:r>
              <a:rPr lang="ru-RU" altLang="pl-PL" sz="2400" dirty="0"/>
              <a:t>выбрать оптимальную тактику лечения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7345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="" xmlns:a16="http://schemas.microsoft.com/office/drawing/2014/main" id="{5858E483-5489-F320-F333-5EAB4518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>
              <a:latin typeface="Cambria" panose="020405030504060302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B34A649-7411-C8F6-75A5-574F2F9F41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009900"/>
            <a:ext cx="8229600" cy="1995488"/>
          </a:xfrm>
        </p:spPr>
        <p:txBody>
          <a:bodyPr>
            <a:normAutofit/>
          </a:bodyPr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pl-PL" b="1" dirty="0">
                <a:latin typeface="Calibri"/>
                <a:ea typeface="Calibri"/>
                <a:cs typeface="Calibri"/>
              </a:rPr>
              <a:t>КОНЕЦ </a:t>
            </a:r>
            <a:endParaRPr lang="ru-RU" altLang="pl-PL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563AF080-5109-0D3A-830D-677E5D15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 dirty="0" err="1"/>
              <a:t>Трахеостомия</a:t>
            </a:r>
            <a:r>
              <a:rPr lang="ru-RU" altLang="pl-PL" dirty="0"/>
              <a:t> и визуализация ее осложнений </a:t>
            </a:r>
            <a:endParaRPr lang="ru-RU" altLang="pl-PL" dirty="0"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C15A5E73-652B-CDEF-6EB7-03562075BE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35950" cy="49371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Wingdings 3"/>
              <a:buNone/>
              <a:defRPr/>
            </a:pPr>
            <a:endParaRPr lang="ru-RU" dirty="0">
              <a:ea typeface="Calibri"/>
              <a:cs typeface="Calibri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/>
                <a:ea typeface="Calibri"/>
                <a:cs typeface="Calibri"/>
              </a:rPr>
              <a:t>При использовании жесткого </a:t>
            </a:r>
            <a:r>
              <a:rPr lang="ru-RU" dirty="0" err="1">
                <a:latin typeface="Calibri"/>
                <a:ea typeface="Calibri"/>
                <a:cs typeface="Calibri"/>
              </a:rPr>
              <a:t>бронхоскопа</a:t>
            </a:r>
            <a:r>
              <a:rPr lang="ru-RU" dirty="0">
                <a:latin typeface="Calibri"/>
                <a:ea typeface="Calibri"/>
                <a:cs typeface="Calibri"/>
              </a:rPr>
              <a:t>, могут возникать ятрогенные трахеобронхиальные травмы.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/>
                <a:ea typeface="Calibri"/>
                <a:cs typeface="Calibri"/>
              </a:rPr>
              <a:t>Однако в умелых руках жесткая бронхоскопия имеет низкий уровень осложнений. Кроме того, </a:t>
            </a:r>
            <a:r>
              <a:rPr lang="ru-RU" dirty="0" smtClean="0">
                <a:latin typeface="Calibri"/>
                <a:ea typeface="Calibri"/>
                <a:cs typeface="Calibri"/>
              </a:rPr>
              <a:t>жесткая бронхоскопия </a:t>
            </a:r>
            <a:r>
              <a:rPr lang="ru-RU" dirty="0">
                <a:latin typeface="Calibri"/>
                <a:ea typeface="Calibri"/>
                <a:cs typeface="Calibri"/>
              </a:rPr>
              <a:t>успешно используется при лечении </a:t>
            </a:r>
            <a:r>
              <a:rPr lang="ru-RU" dirty="0" smtClean="0">
                <a:latin typeface="Calibri"/>
                <a:ea typeface="Calibri"/>
                <a:cs typeface="Calibri"/>
              </a:rPr>
              <a:t>трахеобронхиальных </a:t>
            </a:r>
            <a:r>
              <a:rPr lang="ru-RU" dirty="0">
                <a:latin typeface="Calibri"/>
                <a:ea typeface="Calibri"/>
                <a:cs typeface="Calibri"/>
              </a:rPr>
              <a:t>травм, облегчая нанесение синтетических клеев или металлического стента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CC360A-F258-F1EE-8610-6408D274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81149"/>
            <a:ext cx="8229600" cy="1463675"/>
          </a:xfrm>
        </p:spPr>
        <p:txBody>
          <a:bodyPr>
            <a:normAutofit fontScale="90000"/>
          </a:bodyPr>
          <a:lstStyle/>
          <a:p>
            <a:r>
              <a:rPr lang="ru-RU" altLang="pl-PL" sz="22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№8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. </a:t>
            </a:r>
            <a:r>
              <a:rPr lang="ru-RU" altLang="pl-PL" sz="2700" b="1" dirty="0">
                <a:latin typeface="Cambria"/>
                <a:ea typeface="Cambria"/>
                <a:cs typeface="Cambria" panose="02040503050406030204" pitchFamily="18" charset="0"/>
              </a:rPr>
              <a:t>КТ- </a:t>
            </a:r>
            <a:r>
              <a:rPr lang="ru-RU" altLang="pl-PL" sz="2700" b="1" dirty="0" smtClean="0">
                <a:latin typeface="Cambria"/>
                <a:ea typeface="Cambria"/>
                <a:cs typeface="Cambria" panose="02040503050406030204" pitchFamily="18" charset="0"/>
              </a:rPr>
              <a:t>реконструкция</a:t>
            </a:r>
            <a:r>
              <a:rPr lang="ru-RU" altLang="pl-PL" sz="2700" b="1" dirty="0">
                <a:latin typeface="Cambria"/>
                <a:ea typeface="Cambria"/>
                <a:cs typeface="Cambria" panose="02040503050406030204" pitchFamily="18" charset="0"/>
              </a:rPr>
              <a:t> грудной клетки в </a:t>
            </a:r>
            <a:r>
              <a:rPr lang="ru-RU" altLang="pl-PL" sz="2700" b="1" dirty="0" err="1">
                <a:latin typeface="Cambria"/>
                <a:ea typeface="Cambria"/>
                <a:cs typeface="Cambria" panose="02040503050406030204" pitchFamily="18" charset="0"/>
              </a:rPr>
              <a:t>саггитальной</a:t>
            </a:r>
            <a:r>
              <a:rPr lang="ru-RU" altLang="pl-PL" sz="2700" b="1" dirty="0">
                <a:latin typeface="Cambria"/>
                <a:ea typeface="Cambria"/>
                <a:cs typeface="Cambria" panose="02040503050406030204" pitchFamily="18" charset="0"/>
              </a:rPr>
              <a:t> плоскости в легочном окне, КТ- </a:t>
            </a:r>
            <a:r>
              <a:rPr lang="ru-RU" altLang="pl-PL" sz="2700" b="1" dirty="0" smtClean="0">
                <a:latin typeface="Cambria"/>
                <a:ea typeface="Cambria"/>
                <a:cs typeface="Cambria" panose="02040503050406030204" pitchFamily="18" charset="0"/>
              </a:rPr>
              <a:t>реконструкция</a:t>
            </a:r>
            <a:r>
              <a:rPr lang="ru-RU" altLang="pl-PL" sz="2700" b="1" dirty="0">
                <a:latin typeface="Cambria"/>
                <a:ea typeface="Cambria"/>
                <a:cs typeface="Cambria" panose="02040503050406030204" pitchFamily="18" charset="0"/>
              </a:rPr>
              <a:t> шеи в аксиальной плоскости в легочном окне</a:t>
            </a:r>
            <a:endParaRPr lang="ru-RU" altLang="pl-PL" sz="2700" b="1" dirty="0">
              <a:latin typeface="Cambria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9F7962DD-DCE4-9FB6-B4BE-DF5B01BD3E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0688" y="5300663"/>
            <a:ext cx="8218487" cy="1274762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pl-PL" sz="2400" b="1" dirty="0">
                <a:cs typeface="Calibri" panose="020F0502020204030204" pitchFamily="34" charset="0"/>
              </a:rPr>
              <a:t>Ятрогенная перфорация трахеи</a:t>
            </a:r>
          </a:p>
          <a:p>
            <a:pPr marL="0" indent="0" algn="just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pl-PL" sz="2000" dirty="0">
                <a:cs typeface="Calibri" panose="020F0502020204030204" pitchFamily="34" charset="0"/>
              </a:rPr>
              <a:t>а) </a:t>
            </a:r>
            <a:r>
              <a:rPr lang="ru-RU" altLang="pl-PL" sz="2000" dirty="0" smtClean="0">
                <a:cs typeface="Calibri" panose="020F0502020204030204" pitchFamily="34" charset="0"/>
              </a:rPr>
              <a:t>Пролабирование </a:t>
            </a:r>
            <a:r>
              <a:rPr lang="ru-RU" altLang="pl-PL" sz="2000" dirty="0" err="1">
                <a:cs typeface="Calibri" panose="020F0502020204030204" pitchFamily="34" charset="0"/>
              </a:rPr>
              <a:t>трахеостомической</a:t>
            </a:r>
            <a:r>
              <a:rPr lang="ru-RU" altLang="pl-PL" sz="2000" dirty="0">
                <a:cs typeface="Calibri" panose="020F0502020204030204" pitchFamily="34" charset="0"/>
              </a:rPr>
              <a:t> манжеты через дефект трахеи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pl-PL" sz="2000" dirty="0">
                <a:cs typeface="Calibri" panose="020F0502020204030204" pitchFamily="34" charset="0"/>
              </a:rPr>
              <a:t>b) Конфигурация </a:t>
            </a:r>
            <a:r>
              <a:rPr lang="ru-RU" altLang="pl-PL" sz="2000" dirty="0" err="1">
                <a:cs typeface="Calibri" panose="020F0502020204030204" pitchFamily="34" charset="0"/>
              </a:rPr>
              <a:t>трахеостомической</a:t>
            </a:r>
            <a:r>
              <a:rPr lang="ru-RU" altLang="pl-PL" sz="2000" dirty="0">
                <a:cs typeface="Calibri" panose="020F0502020204030204" pitchFamily="34" charset="0"/>
              </a:rPr>
              <a:t> манжеты в виде песочных часов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pl-PL" sz="2000" dirty="0">
                <a:cs typeface="Calibri" panose="020F0502020204030204" pitchFamily="34" charset="0"/>
              </a:rPr>
              <a:t>Такие дефекты требуют хирургического лечения</a:t>
            </a:r>
            <a:endParaRPr lang="ru-RU" altLang="pl-PL" sz="3400" dirty="0"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pl-PL" dirty="0"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</a:pPr>
            <a:endParaRPr lang="ru-RU" altLang="pl-PL" dirty="0"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DD34D8-813B-0DF3-F31B-68120911BAB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76225" y="4843463"/>
            <a:ext cx="8289925" cy="3111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>
                <a:cs typeface="Calibri"/>
              </a:rPr>
              <a:t> a                                                                          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660" y="1837163"/>
            <a:ext cx="3537514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7163"/>
            <a:ext cx="2509749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9D87C5EE-5EF1-A00D-50B0-BCD8DB64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71399"/>
            <a:ext cx="8229600" cy="1368152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№9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sz="2800" b="1" dirty="0">
                <a:latin typeface="Cambria"/>
                <a:ea typeface="Cambria"/>
                <a:cs typeface="Cambria" panose="02040503050406030204" pitchFamily="18" charset="0"/>
              </a:rPr>
              <a:t>Рентгенограмма ОГК в прямой проекции и жесткий </a:t>
            </a:r>
            <a:r>
              <a:rPr lang="ru-RU" altLang="pl-PL" sz="2800" b="1" dirty="0" err="1">
                <a:latin typeface="Cambria"/>
                <a:ea typeface="Cambria"/>
                <a:cs typeface="Cambria" panose="02040503050406030204" pitchFamily="18" charset="0"/>
              </a:rPr>
              <a:t>бронхоскоп</a:t>
            </a:r>
            <a:endParaRPr lang="ru-RU" altLang="pl-PL" sz="2800" dirty="0">
              <a:latin typeface="Cambria"/>
              <a:ea typeface="Cambria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ABCE3DD2-51A2-24FF-5C5C-EFBC6FC3CB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937" y="4230542"/>
            <a:ext cx="8227487" cy="1581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pl-PL" sz="2400" b="1" dirty="0">
                <a:latin typeface="Calibri"/>
                <a:ea typeface="Calibri"/>
                <a:cs typeface="Calibri"/>
              </a:rPr>
              <a:t>Деформация трахея</a:t>
            </a:r>
            <a:endParaRPr lang="ru-RU" altLang="pl-PL" sz="2400" b="1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а) Опухоль правой верхней доли 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легкого с </a:t>
            </a:r>
            <a:r>
              <a:rPr lang="ru-RU" altLang="pl-PL" sz="2000" dirty="0" smtClean="0"/>
              <a:t>ателектазом </a:t>
            </a:r>
            <a:r>
              <a:rPr lang="ru-RU" altLang="pl-PL" sz="2000" dirty="0"/>
              <a:t>и смещением средостения и грудного отдела трахеи </a:t>
            </a:r>
            <a:r>
              <a:rPr lang="ru-RU" altLang="pl-PL" sz="2000" dirty="0" smtClean="0"/>
              <a:t>вправо</a:t>
            </a:r>
          </a:p>
          <a:p>
            <a:pPr marL="0" indent="0" algn="just">
              <a:buNone/>
            </a:pPr>
            <a:r>
              <a:rPr lang="ru-RU" altLang="pl-PL" sz="2000" dirty="0" smtClean="0">
                <a:latin typeface="Calibri"/>
                <a:ea typeface="Calibri"/>
                <a:cs typeface="Calibri"/>
              </a:rPr>
              <a:t>Ь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) 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Из за жесткости </a:t>
            </a:r>
            <a:r>
              <a:rPr lang="ru-RU" altLang="pl-PL" sz="2000" dirty="0" err="1" smtClean="0">
                <a:latin typeface="Calibri"/>
                <a:ea typeface="Calibri"/>
                <a:cs typeface="Calibri"/>
              </a:rPr>
              <a:t>бронхоскопа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 увеличивается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вероятность травм при бронхоскопии </a:t>
            </a:r>
            <a:r>
              <a:rPr lang="ru-RU" altLang="pl-PL" sz="2000" dirty="0" smtClean="0">
                <a:latin typeface="Calibri"/>
                <a:ea typeface="Calibri"/>
                <a:cs typeface="Calibri"/>
              </a:rPr>
              <a:t>в деформированных</a:t>
            </a:r>
            <a:r>
              <a:rPr lang="ru-RU" altLang="pl-PL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дыхательных путях</a:t>
            </a:r>
            <a:r>
              <a:rPr lang="ru-RU" altLang="pl-PL" sz="2000" b="1" dirty="0">
                <a:latin typeface="Calibri"/>
                <a:ea typeface="Calibri"/>
                <a:cs typeface="Calibri"/>
              </a:rPr>
              <a:t>.</a:t>
            </a:r>
            <a:r>
              <a:rPr lang="ru-RU" altLang="pl-PL" sz="2000" dirty="0">
                <a:latin typeface="Calibri"/>
                <a:ea typeface="Calibri"/>
                <a:cs typeface="Calibri"/>
              </a:rPr>
              <a:t> Данному пациенту было выполнено размещение жесткого бронхоскопического стента верхней доли с последующим повреждением трахеи </a:t>
            </a:r>
            <a:endParaRPr lang="ru-RU" altLang="pl-PL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D93130-396B-65C1-AE57-B5FFC48E9C9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3989731"/>
            <a:ext cx="8289925" cy="3111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>
                <a:cs typeface="Calibri"/>
              </a:rPr>
              <a:t> a                                                                          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7" y="1340768"/>
            <a:ext cx="3407991" cy="29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igure 9b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1944216" cy="29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522F83-A31E-51B0-6462-0AF80A00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pl-PL" sz="2900" dirty="0"/>
              <a:t/>
            </a:r>
            <a:br>
              <a:rPr lang="ru-RU" altLang="pl-PL" sz="2900" dirty="0"/>
            </a:br>
            <a:r>
              <a:rPr lang="ru-RU" altLang="pl-PL" sz="2900" dirty="0"/>
              <a:t/>
            </a:r>
            <a:br>
              <a:rPr lang="ru-RU" altLang="pl-PL" sz="2900" dirty="0"/>
            </a:br>
            <a:r>
              <a:rPr lang="ru-RU" altLang="pl-PL" sz="2900">
                <a:ea typeface="Cambria" panose="02040503050406030204" pitchFamily="18" charset="0"/>
                <a:cs typeface="Cambria" panose="02040503050406030204" pitchFamily="18" charset="0"/>
              </a:rPr>
              <a:t>Тупые травмы</a:t>
            </a:r>
            <a:endParaRPr lang="ru-RU" altLang="pl-PL" sz="2900" dirty="0"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A88BF662-85D2-5210-014E-80629616D2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Такие травмы чаще всего возникают вследствие автомобильного ДТП.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latin typeface="Calibri"/>
                <a:cs typeface="Calibri"/>
              </a:rPr>
              <a:t>Тупые трахеобронхиальные травмы происходят чаще всего в дистальной трахее, бифуркации трахеи и проксимальных отделах </a:t>
            </a:r>
            <a:r>
              <a:rPr lang="ru-RU" dirty="0" smtClean="0">
                <a:latin typeface="Calibri"/>
                <a:cs typeface="Calibri"/>
              </a:rPr>
              <a:t>главных </a:t>
            </a:r>
            <a:r>
              <a:rPr lang="ru-RU" dirty="0">
                <a:latin typeface="Calibri"/>
                <a:cs typeface="Calibri"/>
              </a:rPr>
              <a:t>бронхов, больше в правых отделах чем в левых.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>
                <a:cs typeface="Calibri"/>
              </a:rPr>
              <a:t>При тупой травме требуется изучить соединения хрящевой и мембранной частей трахеобронхиального дерева, которое является уязвимым местом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4833E7D8-B98C-7DCC-698E-A7046BA8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 dirty="0">
                <a:ea typeface="Cambria" panose="02040503050406030204" pitchFamily="18" charset="0"/>
                <a:cs typeface="Cambria" panose="02040503050406030204" pitchFamily="18" charset="0"/>
              </a:rPr>
              <a:t>Тупые травмы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46A7A46C-6C4C-9DE5-E267-70CF2330AE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1963" y="1150938"/>
            <a:ext cx="8224837" cy="499586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altLang="pl-PL" sz="2400" dirty="0"/>
              <a:t>Гортань и </a:t>
            </a:r>
            <a:r>
              <a:rPr lang="ru-RU" altLang="pl-PL" sz="2400" dirty="0" smtClean="0"/>
              <a:t>шейный </a:t>
            </a:r>
            <a:r>
              <a:rPr lang="ru-RU" altLang="pl-PL" sz="2400" dirty="0"/>
              <a:t>отдел </a:t>
            </a:r>
            <a:r>
              <a:rPr lang="ru-RU" altLang="pl-PL" sz="2400" dirty="0" smtClean="0"/>
              <a:t>трахеи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 уязвимы 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при тупых травмах, включая травмы от ремней безопасности и повешение, в основном из-за слабости 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перстнетрахеальной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связки. </a:t>
            </a:r>
          </a:p>
          <a:p>
            <a:pPr algn="just"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Осложнения: 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э</a:t>
            </a:r>
            <a:r>
              <a:rPr lang="ru-RU" altLang="pl-PL" sz="2400" dirty="0" smtClean="0"/>
              <a:t>мфизема </a:t>
            </a:r>
            <a:r>
              <a:rPr lang="ru-RU" altLang="pl-PL" sz="2400" dirty="0"/>
              <a:t>мягких тканей шеи и </a:t>
            </a:r>
            <a:r>
              <a:rPr lang="ru-RU" altLang="pl-PL" sz="2400" dirty="0" smtClean="0"/>
              <a:t>средостения,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 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пневмомеадестинум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и пневмоторакс. </a:t>
            </a:r>
          </a:p>
          <a:p>
            <a:pPr algn="just">
              <a:lnSpc>
                <a:spcPct val="90000"/>
              </a:lnSpc>
            </a:pPr>
            <a:r>
              <a:rPr lang="ru-RU" altLang="pl-PL" sz="2400" dirty="0">
                <a:latin typeface="Calibri"/>
                <a:ea typeface="Calibri"/>
                <a:cs typeface="Calibri"/>
              </a:rPr>
              <a:t>При смещении подъязычной кости вверх, особенно при смещении выше верхней поверхности позвонка СЗ, можно подтвердить повреждение </a:t>
            </a:r>
            <a:r>
              <a:rPr lang="ru-RU" altLang="pl-PL" sz="2400" dirty="0" err="1">
                <a:latin typeface="Calibri"/>
                <a:ea typeface="Calibri"/>
                <a:cs typeface="Calibri"/>
              </a:rPr>
              <a:t>перстнетрахеальной</a:t>
            </a:r>
            <a:r>
              <a:rPr lang="ru-RU" altLang="pl-PL" sz="2400" dirty="0">
                <a:latin typeface="Calibri"/>
                <a:ea typeface="Calibri"/>
                <a:cs typeface="Calibri"/>
              </a:rPr>
              <a:t> связки, в таком случае мы должны подозревать отрыв гортани от </a:t>
            </a:r>
            <a:r>
              <a:rPr lang="ru-RU" altLang="pl-PL" sz="2400" dirty="0" smtClean="0">
                <a:latin typeface="Calibri"/>
                <a:ea typeface="Calibri"/>
                <a:cs typeface="Calibri"/>
              </a:rPr>
              <a:t>трахеи</a:t>
            </a:r>
            <a:endParaRPr lang="ru-RU" altLang="pl-PL" sz="24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684D2B0B-BCDB-69F6-D447-C8F9F904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1463675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№10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 </a:t>
            </a:r>
            <a:r>
              <a:rPr lang="ru-RU" altLang="pl-PL" sz="2900" b="1" dirty="0" smtClean="0">
                <a:latin typeface="Cambria"/>
                <a:ea typeface="Cambria"/>
                <a:cs typeface="Cambria" panose="02040503050406030204" pitchFamily="18" charset="0"/>
              </a:rPr>
              <a:t>КТ-</a:t>
            </a:r>
            <a:r>
              <a:rPr lang="ru-RU" altLang="pl-PL" sz="2800" b="1" dirty="0"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900" b="1" dirty="0" smtClean="0">
                <a:ea typeface="Cambria"/>
                <a:cs typeface="Cambria" panose="02040503050406030204" pitchFamily="18" charset="0"/>
              </a:rPr>
              <a:t>реконструкции</a:t>
            </a:r>
            <a:r>
              <a:rPr lang="ru-RU" altLang="pl-PL" sz="2900" b="1" dirty="0" smtClean="0">
                <a:latin typeface="Cambria"/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900" b="1" dirty="0">
                <a:latin typeface="Cambria"/>
                <a:ea typeface="Cambria"/>
                <a:cs typeface="Cambria" panose="02040503050406030204" pitchFamily="18" charset="0"/>
              </a:rPr>
              <a:t>шеи в сагиттальной плоскости в костном окне и в легочном окне</a:t>
            </a:r>
            <a:endParaRPr lang="ru-RU" altLang="pl-PL" sz="2900" dirty="0">
              <a:latin typeface="Cambria"/>
              <a:ea typeface="Cambria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73C57D6A-59E4-53C5-E4AB-3A2293694C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4725144"/>
            <a:ext cx="8216900" cy="1581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pl-PL" sz="2100" b="1" dirty="0">
                <a:latin typeface="Calibri"/>
                <a:ea typeface="Calibri"/>
                <a:cs typeface="Calibri"/>
              </a:rPr>
              <a:t>Трахеобронхиальная травма от ремня безопасности у ребенка после ДТП.</a:t>
            </a:r>
            <a:endParaRPr lang="ru-RU" sz="21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altLang="pl-PL" sz="2000" dirty="0" smtClean="0">
                <a:ea typeface="Calibri"/>
                <a:cs typeface="Calibri"/>
              </a:rPr>
              <a:t>a) </a:t>
            </a:r>
            <a:r>
              <a:rPr lang="ru-RU" altLang="pl-PL" sz="2000" dirty="0" smtClean="0">
                <a:ea typeface="Calibri"/>
                <a:cs typeface="Calibri"/>
              </a:rPr>
              <a:t>Смещение </a:t>
            </a:r>
            <a:r>
              <a:rPr lang="ru-RU" altLang="pl-PL" sz="2000" dirty="0">
                <a:ea typeface="Calibri"/>
                <a:cs typeface="Calibri"/>
              </a:rPr>
              <a:t>подъязычной кости вверх (звездочка), также присутствует повреждение позвоночника </a:t>
            </a:r>
            <a:r>
              <a:rPr lang="ru-RU" sz="2000" dirty="0"/>
              <a:t>с расширением межостистого промежутка </a:t>
            </a:r>
            <a:r>
              <a:rPr lang="ru-RU" altLang="pl-PL" sz="2000" dirty="0" smtClean="0">
                <a:ea typeface="Calibri"/>
                <a:cs typeface="Calibri"/>
              </a:rPr>
              <a:t>С6-7</a:t>
            </a:r>
            <a:endParaRPr lang="ru-RU" altLang="pl-PL" sz="20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2000" dirty="0" smtClean="0"/>
              <a:t>b</a:t>
            </a:r>
            <a:r>
              <a:rPr lang="en-US" sz="2000" dirty="0"/>
              <a:t>) </a:t>
            </a:r>
            <a:r>
              <a:rPr lang="ru-RU" sz="2000" dirty="0"/>
              <a:t>Отрыв </a:t>
            </a:r>
            <a:r>
              <a:rPr lang="ru-RU" sz="2000" dirty="0" smtClean="0"/>
              <a:t>гортани от трахеи </a:t>
            </a:r>
            <a:r>
              <a:rPr lang="ru-RU" sz="2000" dirty="0"/>
              <a:t>с глубокой эмфиземой мягких тканей</a:t>
            </a:r>
          </a:p>
          <a:p>
            <a:pPr marL="0" indent="0"/>
            <a:endParaRPr lang="ru-RU" altLang="pl-PL" dirty="0"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F1209D-B68E-02CC-00E1-45628DA61C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4385940"/>
            <a:ext cx="8289925" cy="31115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>
                <a:latin typeface="Calibri"/>
                <a:ea typeface="Calibri"/>
                <a:cs typeface="Calibri"/>
              </a:rPr>
              <a:t> a                                                                            b</a:t>
            </a:r>
          </a:p>
        </p:txBody>
      </p:sp>
      <p:pic>
        <p:nvPicPr>
          <p:cNvPr id="1026" name="Picture 2" descr="Figure 11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821" y="1628800"/>
            <a:ext cx="2922033" cy="30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11b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924" y="1628800"/>
            <a:ext cx="2724212" cy="30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="" xmlns:a16="http://schemas.microsoft.com/office/drawing/2014/main" id="{D1FB835E-3ABE-A394-4653-BBDFDE8C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00" y="156625"/>
            <a:ext cx="8229600" cy="1463675"/>
          </a:xfrm>
        </p:spPr>
        <p:txBody>
          <a:bodyPr/>
          <a:lstStyle/>
          <a:p>
            <a:r>
              <a:rPr lang="ru-RU" altLang="pl-PL" sz="2400" b="1" dirty="0">
                <a:latin typeface="Cambria"/>
                <a:ea typeface="Cambria"/>
                <a:cs typeface="Cambria" panose="02040503050406030204" pitchFamily="18" charset="0"/>
              </a:rPr>
              <a:t>Клинический случай №10 </a:t>
            </a:r>
            <a:r>
              <a:rPr lang="ru-RU" altLang="pl-PL" sz="2500" b="1" dirty="0" smtClean="0">
                <a:latin typeface="Cambria"/>
                <a:ea typeface="Cambria"/>
                <a:cs typeface="Cambria" panose="02040503050406030204" pitchFamily="18" charset="0"/>
              </a:rPr>
              <a:t>КТ-</a:t>
            </a:r>
            <a:r>
              <a:rPr lang="ru-RU" altLang="pl-PL" sz="2500" b="1" dirty="0">
                <a:ea typeface="Cambria"/>
                <a:cs typeface="Cambria" panose="02040503050406030204" pitchFamily="18" charset="0"/>
              </a:rPr>
              <a:t> реконструкция</a:t>
            </a:r>
            <a:r>
              <a:rPr lang="ru-RU" altLang="pl-PL" sz="2500" b="1" dirty="0" smtClean="0">
                <a:latin typeface="Cambria"/>
                <a:ea typeface="Cambria"/>
                <a:cs typeface="Cambria" panose="02040503050406030204" pitchFamily="18" charset="0"/>
              </a:rPr>
              <a:t> </a:t>
            </a:r>
            <a:r>
              <a:rPr lang="ru-RU" altLang="pl-PL" sz="2500" b="1" dirty="0">
                <a:latin typeface="Cambria"/>
                <a:ea typeface="Cambria"/>
                <a:cs typeface="Cambria" panose="02040503050406030204" pitchFamily="18" charset="0"/>
              </a:rPr>
              <a:t>шеи в корональной </a:t>
            </a:r>
            <a:r>
              <a:rPr lang="ru-RU" sz="2500" b="1" dirty="0">
                <a:latin typeface="Cambria"/>
                <a:ea typeface="Cambria"/>
                <a:cs typeface="Cambria" panose="02040503050406030204" pitchFamily="18" charset="0"/>
              </a:rPr>
              <a:t>плоскости </a:t>
            </a:r>
            <a:r>
              <a:rPr lang="ru-RU" altLang="pl-PL" sz="2500" b="1" dirty="0">
                <a:latin typeface="Cambria"/>
                <a:ea typeface="Cambria"/>
                <a:cs typeface="Cambria" panose="02040503050406030204" pitchFamily="18" charset="0"/>
              </a:rPr>
              <a:t>в легочном окне, </a:t>
            </a:r>
            <a:r>
              <a:rPr lang="ru-RU" altLang="pl-PL" sz="2500" b="1" dirty="0" smtClean="0">
                <a:latin typeface="Cambria"/>
                <a:ea typeface="Cambria"/>
                <a:cs typeface="Cambria" panose="02040503050406030204" pitchFamily="18" charset="0"/>
              </a:rPr>
              <a:t>КТ-изображение шеи </a:t>
            </a:r>
            <a:r>
              <a:rPr lang="ru-RU" altLang="pl-PL" sz="2500" b="1" dirty="0">
                <a:latin typeface="Cambria"/>
                <a:ea typeface="Cambria"/>
                <a:cs typeface="Cambria" panose="02040503050406030204" pitchFamily="18" charset="0"/>
              </a:rPr>
              <a:t>в сагиттальной </a:t>
            </a:r>
            <a:r>
              <a:rPr lang="ru-RU" sz="2500" b="1" dirty="0">
                <a:latin typeface="Cambria"/>
                <a:ea typeface="Cambria"/>
                <a:cs typeface="+mj-lt"/>
              </a:rPr>
              <a:t>плоскости</a:t>
            </a:r>
            <a:endParaRPr lang="ru-RU" altLang="pl-PL" sz="2500" dirty="0">
              <a:latin typeface="Cambria"/>
              <a:ea typeface="Cambria"/>
              <a:cs typeface="+mj-lt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F368995-A16D-78F5-ED2D-0BBE137607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0700" y="4817921"/>
            <a:ext cx="8091425" cy="1122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pl-PL" sz="2000" b="1" dirty="0">
                <a:ea typeface="Calibri"/>
                <a:cs typeface="Calibri"/>
              </a:rPr>
              <a:t>Трахеобронхиальная травма от ремня безопасности у ребенка после ДТП.</a:t>
            </a:r>
            <a:endParaRPr lang="ru-RU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c) </a:t>
            </a:r>
            <a:r>
              <a:rPr lang="ru-RU" sz="2000" dirty="0">
                <a:latin typeface="Calibri"/>
                <a:ea typeface="Calibri"/>
                <a:cs typeface="Calibri"/>
              </a:rPr>
              <a:t>Разделение гортани и трахеи, эмфизема мягких тканей</a:t>
            </a:r>
            <a:endParaRPr lang="ru-RU" altLang="pl-PL" sz="20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ru-RU" altLang="pl-PL" sz="2000" dirty="0">
                <a:latin typeface="Calibri"/>
                <a:ea typeface="Calibri"/>
                <a:cs typeface="Calibri"/>
              </a:rPr>
              <a:t>d) </a:t>
            </a:r>
            <a:r>
              <a:rPr lang="ru-RU" altLang="pl-PL" sz="2000" dirty="0" smtClean="0">
                <a:latin typeface="Calibri"/>
                <a:cs typeface="Calibri"/>
              </a:rPr>
              <a:t>Наложение </a:t>
            </a:r>
            <a:r>
              <a:rPr lang="ru-RU" altLang="pl-PL" sz="2000" dirty="0">
                <a:latin typeface="Calibri"/>
                <a:cs typeface="Calibri"/>
              </a:rPr>
              <a:t>трахеостомы для дальнейшего хирургического лечения</a:t>
            </a:r>
            <a:endParaRPr lang="ru-RU" altLang="pl-PL" dirty="0">
              <a:latin typeface="Calibri"/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1BC29D-E3A8-3B29-7E42-C8B24DDFE2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9512" y="4475070"/>
            <a:ext cx="8288337" cy="312737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>
                <a:latin typeface="Calibri"/>
                <a:ea typeface="Calibri"/>
                <a:cs typeface="Calibri"/>
              </a:rPr>
              <a:t> c                                                                                                d</a:t>
            </a:r>
          </a:p>
        </p:txBody>
      </p:sp>
      <p:pic>
        <p:nvPicPr>
          <p:cNvPr id="1026" name="Picture 2" descr="Figure 11c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76477" cy="31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11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132" y="1623629"/>
            <a:ext cx="3168352" cy="31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1648</TotalTime>
  <Words>673</Words>
  <Application>Microsoft Office PowerPoint</Application>
  <PresentationFormat>Экран (4:3)</PresentationFormat>
  <Paragraphs>137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Федеральное государственное бюджетное образовательное учреждение высшего образования «Красноярский государственный медицинский университет имени профессора В. Ф. Войно-Ясенецкого» Министерства здравоохранения Российской Федерации</vt:lpstr>
      <vt:lpstr>Трахеостомия и визуализация ее осложнений  </vt:lpstr>
      <vt:lpstr>Трахеостомия и визуализация ее осложнений </vt:lpstr>
      <vt:lpstr>Клинический случай №8. КТ- реконструкция грудной клетки в саггитальной плоскости в легочном окне, КТ- реконструкция шеи в аксиальной плоскости в легочном окне</vt:lpstr>
      <vt:lpstr>Клинический случай №9 Рентгенограмма ОГК в прямой проекции и жесткий бронхоскоп</vt:lpstr>
      <vt:lpstr>  Тупые травмы</vt:lpstr>
      <vt:lpstr>Тупые травмы</vt:lpstr>
      <vt:lpstr>Клинический случай №10 КТ- реконструкции шеи в сагиттальной плоскости в костном окне и в легочном окне</vt:lpstr>
      <vt:lpstr>Клинический случай №10 КТ- реконструкция шеи в корональной плоскости в легочном окне, КТ-изображение шеи в сагиттальной плоскости</vt:lpstr>
      <vt:lpstr>Осложнения</vt:lpstr>
      <vt:lpstr>Клинический случай №11 КТ- реконструкция в аксиальной плоскости в легочном окне</vt:lpstr>
      <vt:lpstr>Лечение</vt:lpstr>
      <vt:lpstr>Клинический случай №12 КТ- реконструкция в аксиальной плоскости в легочном окне</vt:lpstr>
      <vt:lpstr>Клинический случай №12 КТ- реконструкция грудной клетки в корональной плоскости в легочном окне</vt:lpstr>
      <vt:lpstr>Лечение</vt:lpstr>
      <vt:lpstr>Клинический случай №13 КТ- реконструкция   в аксиальной плоскости в легочном окне</vt:lpstr>
      <vt:lpstr>Лечение</vt:lpstr>
      <vt:lpstr>Клинический случай №14 КТ-изображение  в аксиальной плоскости</vt:lpstr>
      <vt:lpstr>Клинический случай №14 КТ-изображение  в аксиальной плоскости, КТ-изображение в корональной косой плоскости,  Рентгенограмма ОГК в прямой проекции</vt:lpstr>
      <vt:lpstr>Выводы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Возрастной андрогенный дефицит</dc:title>
  <dc:creator>ДМИТРИЙ</dc:creator>
  <cp:lastModifiedBy>Cергей</cp:lastModifiedBy>
  <cp:revision>1990</cp:revision>
  <dcterms:created xsi:type="dcterms:W3CDTF">2015-11-11T18:55:26Z</dcterms:created>
  <dcterms:modified xsi:type="dcterms:W3CDTF">2024-03-25T05:04:45Z</dcterms:modified>
</cp:coreProperties>
</file>