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87105-FD86-4B28-9E5E-DD8EC23E649F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374B5-1112-40BE-9A44-0F22F56C2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217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40C138-014C-40AB-984D-E1B03DBA1F6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0CB3D9-214E-4DC1-A59D-29ABD0DF96B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BD09-D59E-44F2-9CBD-CA938AFBCBD6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89A7-D2AF-46AF-9FFE-A76C04EF5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127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BD09-D59E-44F2-9CBD-CA938AFBCBD6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89A7-D2AF-46AF-9FFE-A76C04EF5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649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BD09-D59E-44F2-9CBD-CA938AFBCBD6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89A7-D2AF-46AF-9FFE-A76C04EF5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53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BD09-D59E-44F2-9CBD-CA938AFBCBD6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89A7-D2AF-46AF-9FFE-A76C04EF5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662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BD09-D59E-44F2-9CBD-CA938AFBCBD6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89A7-D2AF-46AF-9FFE-A76C04EF5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38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BD09-D59E-44F2-9CBD-CA938AFBCBD6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89A7-D2AF-46AF-9FFE-A76C04EF5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677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BD09-D59E-44F2-9CBD-CA938AFBCBD6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89A7-D2AF-46AF-9FFE-A76C04EF5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921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BD09-D59E-44F2-9CBD-CA938AFBCBD6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89A7-D2AF-46AF-9FFE-A76C04EF5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98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BD09-D59E-44F2-9CBD-CA938AFBCBD6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89A7-D2AF-46AF-9FFE-A76C04EF5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094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BD09-D59E-44F2-9CBD-CA938AFBCBD6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89A7-D2AF-46AF-9FFE-A76C04EF5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19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BD09-D59E-44F2-9CBD-CA938AFBCBD6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89A7-D2AF-46AF-9FFE-A76C04EF5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112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3BD09-D59E-44F2-9CBD-CA938AFBCBD6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889A7-D2AF-46AF-9FFE-A76C04EF5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13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1052513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</a:t>
            </a:r>
            <a:r>
              <a:rPr lang="ru-RU" sz="1800" dirty="0" err="1" smtClean="0"/>
              <a:t>Войно-Ясенецкого</a:t>
            </a:r>
            <a:r>
              <a:rPr lang="ru-RU" sz="1800" dirty="0" smtClean="0"/>
              <a:t>" Министерства здравоохранения Российской Федерации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Кафедра лучевой диагностики ИПО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dirty="0" smtClean="0"/>
              <a:t>Выявление </a:t>
            </a:r>
            <a:r>
              <a:rPr lang="ru-RU" dirty="0" err="1" smtClean="0"/>
              <a:t>экстрамаммарных</a:t>
            </a:r>
            <a:r>
              <a:rPr lang="ru-RU" dirty="0" smtClean="0"/>
              <a:t> поражений при МРТ молочной железы Часть 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938" y="4941888"/>
            <a:ext cx="5464175" cy="1582737"/>
          </a:xfrm>
        </p:spPr>
        <p:txBody>
          <a:bodyPr rtlCol="0">
            <a:normAutofit fontScale="77500" lnSpcReduction="20000"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Выполнил: 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ординатор 1 года 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специальности Рентгенология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Аксенов В.В.</a:t>
            </a: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933825"/>
            <a:ext cx="522922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95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Метастазирование в регионарные лимфоузлы</a:t>
            </a:r>
            <a:endParaRPr lang="ru-RU" b="1" dirty="0"/>
          </a:p>
        </p:txBody>
      </p:sp>
      <p:sp>
        <p:nvSpPr>
          <p:cNvPr id="348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10-летняя выживаемость при метастазировании в регионарные лимфатические узлы составляет 44%. </a:t>
            </a:r>
          </a:p>
          <a:p>
            <a:pPr eaLnBrk="1" hangingPunct="1"/>
            <a:r>
              <a:rPr lang="ru-RU" altLang="ru-RU" smtClean="0"/>
              <a:t>Измененные лимфатические узлы на МР-изображениях визуализируются увеличенными и гетерогенными. </a:t>
            </a:r>
          </a:p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6711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200" b="1" smtClean="0"/>
              <a:t>МР- томограмма молочной железы, аксиальное контрастно усиленное Т1 ВИ, инвазивная протоковая карцинома с метастазированием в регионарный лимфоузел</a:t>
            </a:r>
          </a:p>
        </p:txBody>
      </p:sp>
      <p:pic>
        <p:nvPicPr>
          <p:cNvPr id="358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550" y="2436813"/>
            <a:ext cx="8229600" cy="3087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395288" y="4941888"/>
            <a:ext cx="8208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323850" y="5516563"/>
            <a:ext cx="8496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/>
              <a:t>Женщина 52 года – впервые выявленная протоковая карцинома</a:t>
            </a:r>
          </a:p>
        </p:txBody>
      </p:sp>
    </p:spTree>
    <p:extLst>
      <p:ext uri="{BB962C8B-B14F-4D97-AF65-F5344CB8AC3E}">
        <p14:creationId xmlns:p14="http://schemas.microsoft.com/office/powerpoint/2010/main" val="75419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Метастазирование в отдаленные лимфоузлы</a:t>
            </a:r>
            <a:endParaRPr lang="ru-RU" b="1" dirty="0"/>
          </a:p>
        </p:txBody>
      </p:sp>
      <p:sp>
        <p:nvSpPr>
          <p:cNvPr id="368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К отдаленным лимфоузлам узлам относятся шейные, средостенные и другие лимфатические узлы. </a:t>
            </a:r>
          </a:p>
          <a:p>
            <a:pPr eaLnBrk="1" hangingPunct="1"/>
            <a:r>
              <a:rPr lang="ru-RU" altLang="ru-RU" smtClean="0"/>
              <a:t>При метастазировании в отдаленные лимфоузлы средний показатель выживаемости составляет 43 месяца. </a:t>
            </a:r>
          </a:p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0758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200" b="1" smtClean="0"/>
              <a:t>МР- томограмма молочной железы, Аксиальное контрастно-усиленное Т1 ВИ  </a:t>
            </a:r>
            <a:br>
              <a:rPr lang="ru-RU" altLang="ru-RU" sz="3200" b="1" smtClean="0"/>
            </a:br>
            <a:r>
              <a:rPr lang="ru-RU" altLang="ru-RU" sz="3200" b="1" smtClean="0"/>
              <a:t>Метастазирование в лимфоузлы средостения.</a:t>
            </a:r>
          </a:p>
        </p:txBody>
      </p:sp>
      <p:pic>
        <p:nvPicPr>
          <p:cNvPr id="378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74875"/>
            <a:ext cx="5991225" cy="314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5940425" y="3141663"/>
            <a:ext cx="32035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/>
              <a:t>Женщина  76 лет – в анамнезе РМЖ </a:t>
            </a:r>
          </a:p>
        </p:txBody>
      </p:sp>
    </p:spTree>
    <p:extLst>
      <p:ext uri="{BB962C8B-B14F-4D97-AF65-F5344CB8AC3E}">
        <p14:creationId xmlns:p14="http://schemas.microsoft.com/office/powerpoint/2010/main" val="373413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Другие пути распространения</a:t>
            </a:r>
            <a:br>
              <a:rPr lang="ru-RU" b="1" dirty="0" smtClean="0"/>
            </a:br>
            <a:r>
              <a:rPr lang="ru-RU" b="1" dirty="0" smtClean="0"/>
              <a:t>Кожные покровы.</a:t>
            </a:r>
            <a:endParaRPr lang="ru-RU" b="1" dirty="0"/>
          </a:p>
        </p:txBody>
      </p:sp>
      <p:sp>
        <p:nvSpPr>
          <p:cNvPr id="389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Инвазия злокачественной опухоли молочной железы в кожные покровы исключает хирургические варианты с благоприятными косметическими результатами.</a:t>
            </a:r>
          </a:p>
          <a:p>
            <a:pPr eaLnBrk="1" hangingPunct="1"/>
            <a:r>
              <a:rPr lang="ru-RU" altLang="ru-RU" smtClean="0"/>
              <a:t>При вовлечении кожных покровов показатель выживаемости составляет 43 месяца.</a:t>
            </a:r>
          </a:p>
        </p:txBody>
      </p:sp>
    </p:spTree>
    <p:extLst>
      <p:ext uri="{BB962C8B-B14F-4D97-AF65-F5344CB8AC3E}">
        <p14:creationId xmlns:p14="http://schemas.microsoft.com/office/powerpoint/2010/main" val="408070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517525" y="62071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200" b="1" smtClean="0"/>
              <a:t>МРТ молочных желез, аксиальное контрастное усиленное Т1 ВИ (а) , продольное УЗИ молочной железы (б), поражение кожных покровов.</a:t>
            </a:r>
          </a:p>
        </p:txBody>
      </p:sp>
      <p:pic>
        <p:nvPicPr>
          <p:cNvPr id="399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050" y="2420938"/>
            <a:ext cx="8229600" cy="3136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527050" y="5732463"/>
            <a:ext cx="8208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/>
              <a:t>Женщина 32 года – впервые выявленный РМЖ </a:t>
            </a:r>
          </a:p>
        </p:txBody>
      </p:sp>
    </p:spTree>
    <p:extLst>
      <p:ext uri="{BB962C8B-B14F-4D97-AF65-F5344CB8AC3E}">
        <p14:creationId xmlns:p14="http://schemas.microsoft.com/office/powerpoint/2010/main" val="412801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smtClean="0">
                <a:solidFill>
                  <a:srgbClr val="000000"/>
                </a:solidFill>
              </a:rPr>
              <a:t>МРТ молочных желез Аксиальное контрастное усиленное Т1 ВИ, поражение кожных покровов</a:t>
            </a:r>
            <a:endParaRPr lang="ru-RU" altLang="ru-RU" smtClean="0"/>
          </a:p>
        </p:txBody>
      </p:sp>
      <p:pic>
        <p:nvPicPr>
          <p:cNvPr id="409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" y="1773238"/>
            <a:ext cx="6049963" cy="4176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6372225" y="1773238"/>
            <a:ext cx="237648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Женщина 46 лет. Инвазия опухоли в кожные покровы молочной железы</a:t>
            </a:r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110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Другие пути распространения</a:t>
            </a:r>
            <a:br>
              <a:rPr lang="ru-RU" b="1" dirty="0" smtClean="0"/>
            </a:br>
            <a:r>
              <a:rPr lang="ru-RU" b="1" dirty="0" smtClean="0"/>
              <a:t>Грудная стенка.</a:t>
            </a:r>
            <a:endParaRPr lang="ru-RU" b="1" dirty="0"/>
          </a:p>
        </p:txBody>
      </p:sp>
      <p:sp>
        <p:nvSpPr>
          <p:cNvPr id="4198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altLang="ru-RU" smtClean="0"/>
              <a:t>МР-томография молочной железы позволяет обнаружить распространение опухоли на грудную клетку и мышцы грудной стенки, что проявляется как усиление сигнала в мышечной ткани.</a:t>
            </a:r>
          </a:p>
        </p:txBody>
      </p:sp>
    </p:spTree>
    <p:extLst>
      <p:ext uri="{BB962C8B-B14F-4D97-AF65-F5344CB8AC3E}">
        <p14:creationId xmlns:p14="http://schemas.microsoft.com/office/powerpoint/2010/main" val="45712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000000"/>
                </a:solidFill>
              </a:rPr>
              <a:t>МРТ молочных желез Аксиальное контрастное усиленное Т1 ВИ, п</a:t>
            </a:r>
            <a:r>
              <a:rPr lang="ru-RU" altLang="ru-RU" sz="3200" b="1" smtClean="0"/>
              <a:t>оражение грудной стенки.</a:t>
            </a:r>
          </a:p>
        </p:txBody>
      </p:sp>
      <p:pic>
        <p:nvPicPr>
          <p:cNvPr id="430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557338"/>
            <a:ext cx="5305425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5580063" y="2565400"/>
            <a:ext cx="34559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/>
              <a:t>Женщина 70 лет – впервые выявленный РМЖ</a:t>
            </a:r>
          </a:p>
        </p:txBody>
      </p:sp>
    </p:spTree>
    <p:extLst>
      <p:ext uri="{BB962C8B-B14F-4D97-AF65-F5344CB8AC3E}">
        <p14:creationId xmlns:p14="http://schemas.microsoft.com/office/powerpoint/2010/main" val="259921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000000"/>
                </a:solidFill>
              </a:rPr>
              <a:t>МРТ молочных желез, саггитальное контрастное усиленное Т1 ВИ, поражение грудной стенки</a:t>
            </a:r>
            <a:endParaRPr lang="ru-RU" altLang="ru-RU" sz="5400" b="1" smtClean="0"/>
          </a:p>
        </p:txBody>
      </p:sp>
      <p:pic>
        <p:nvPicPr>
          <p:cNvPr id="440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844675"/>
            <a:ext cx="4770438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5353050" y="1989138"/>
            <a:ext cx="31686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/>
              <a:t>Женщина 48 лет – впервые выявленный РМЖ</a:t>
            </a:r>
          </a:p>
        </p:txBody>
      </p:sp>
    </p:spTree>
    <p:extLst>
      <p:ext uri="{BB962C8B-B14F-4D97-AF65-F5344CB8AC3E}">
        <p14:creationId xmlns:p14="http://schemas.microsoft.com/office/powerpoint/2010/main" val="250269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Основные органы мишени: Печень.</a:t>
            </a:r>
            <a:endParaRPr lang="ru-RU" b="1" dirty="0"/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Очаговые поражения печени являются наиболее распространенными экстрамаммарными находками на МР-снимках молочной железы, что составляет 44%-52% этих поражений, средний показатель выживаемости составляет 12 месяцев. </a:t>
            </a:r>
          </a:p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6748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Знание метастатических поражений как органов-мишеней и так и других органов и тканей, а также патологий дающих схожую МРТ картину, необходимо для ранней диагностики, </a:t>
            </a:r>
            <a:r>
              <a:rPr lang="ru-RU" dirty="0" err="1" smtClean="0"/>
              <a:t>диффрецирования</a:t>
            </a:r>
            <a:r>
              <a:rPr lang="ru-RU" dirty="0" smtClean="0"/>
              <a:t> и правильного </a:t>
            </a:r>
            <a:r>
              <a:rPr lang="ru-RU" dirty="0" err="1" smtClean="0"/>
              <a:t>стадирования</a:t>
            </a:r>
            <a:r>
              <a:rPr lang="ru-RU" dirty="0" smtClean="0"/>
              <a:t> РМЖ.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8386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Кистозные поражения печени</a:t>
            </a:r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Кисты печени проявляются на МР-изображениях как Т2-гиперинтенсивные, образования четким тонким контуром</a:t>
            </a:r>
          </a:p>
          <a:p>
            <a:pPr eaLnBrk="1" hangingPunct="1"/>
            <a:r>
              <a:rPr lang="ru-RU" altLang="ru-RU" smtClean="0"/>
              <a:t>Для кистозных поражений печени, требуется оценка результатов МРТ вместе с результатами КТ или УЗИ</a:t>
            </a:r>
          </a:p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0010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smtClean="0"/>
              <a:t>МР- томограмма молочной железы, Аксиальное Т2 ВИ, Кисты печени</a:t>
            </a:r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628775"/>
            <a:ext cx="4646613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5003800" y="1773238"/>
            <a:ext cx="40322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/>
              <a:t>Женщина 48 лет – Впервые выявленный РМЖ</a:t>
            </a:r>
          </a:p>
        </p:txBody>
      </p:sp>
    </p:spTree>
    <p:extLst>
      <p:ext uri="{BB962C8B-B14F-4D97-AF65-F5344CB8AC3E}">
        <p14:creationId xmlns:p14="http://schemas.microsoft.com/office/powerpoint/2010/main" val="13280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Очаговые поражения печени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600200"/>
            <a:ext cx="8435975" cy="485298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Среди </a:t>
            </a:r>
            <a:r>
              <a:rPr lang="ru-RU" dirty="0"/>
              <a:t>женщин с </a:t>
            </a:r>
            <a:r>
              <a:rPr lang="ru-RU" dirty="0" smtClean="0"/>
              <a:t>РМЖ </a:t>
            </a:r>
            <a:r>
              <a:rPr lang="ru-RU" dirty="0"/>
              <a:t>метастазы в печень обнаруживаются в 34% случаев.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Проявление метастатических поражений в печени сильно варьирует, но может быть </a:t>
            </a:r>
            <a:r>
              <a:rPr lang="ru-RU" dirty="0" err="1"/>
              <a:t>гипоинтенсивным</a:t>
            </a:r>
            <a:r>
              <a:rPr lang="ru-RU" dirty="0"/>
              <a:t> Т1 и умеренно </a:t>
            </a:r>
            <a:r>
              <a:rPr lang="ru-RU" dirty="0" err="1"/>
              <a:t>гиперинтенсивным</a:t>
            </a:r>
            <a:r>
              <a:rPr lang="ru-RU" dirty="0"/>
              <a:t> Т2  на контрастно-усиленных  изображениях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/>
              <a:t>Гемангиомы</a:t>
            </a:r>
            <a:r>
              <a:rPr lang="ru-RU" dirty="0"/>
              <a:t> являются вторым по распространенности единичным поражением </a:t>
            </a:r>
            <a:r>
              <a:rPr lang="ru-RU" dirty="0" smtClean="0"/>
              <a:t>печени. На </a:t>
            </a:r>
            <a:r>
              <a:rPr lang="ru-RU" dirty="0"/>
              <a:t>МР-изображениях молочной железы </a:t>
            </a:r>
            <a:r>
              <a:rPr lang="ru-RU" dirty="0" err="1"/>
              <a:t>гемангиомы</a:t>
            </a:r>
            <a:r>
              <a:rPr lang="ru-RU" dirty="0"/>
              <a:t> проявляются усилением сигнала.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47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2800" smtClean="0"/>
              <a:t>МР- томограмма молочной железы, (а) Аксиальное Т2 ВИ (b) Аксиальное контрастно усиленное Т1 ВИ, гемангиома печени</a:t>
            </a:r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628775"/>
            <a:ext cx="8229600" cy="353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468313" y="5157788"/>
            <a:ext cx="806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/>
              <a:t>Женщина 52 года. Гемангиома печени</a:t>
            </a:r>
          </a:p>
        </p:txBody>
      </p:sp>
    </p:spTree>
    <p:extLst>
      <p:ext uri="{BB962C8B-B14F-4D97-AF65-F5344CB8AC3E}">
        <p14:creationId xmlns:p14="http://schemas.microsoft.com/office/powerpoint/2010/main" val="96055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smtClean="0"/>
              <a:t>МР- томограмма молочной железы, аксиально контрастно-усиленное Т1 ВИ, аденокарцинома </a:t>
            </a: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700213"/>
            <a:ext cx="5046662" cy="4105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5795963" y="2781300"/>
            <a:ext cx="25209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/>
              <a:t>Женщина 65 лет  - впервые выявленный РМЖ</a:t>
            </a:r>
          </a:p>
        </p:txBody>
      </p:sp>
    </p:spTree>
    <p:extLst>
      <p:ext uri="{BB962C8B-B14F-4D97-AF65-F5344CB8AC3E}">
        <p14:creationId xmlns:p14="http://schemas.microsoft.com/office/powerpoint/2010/main" val="284910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Диффузные поражения печени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Жировой </a:t>
            </a:r>
            <a:r>
              <a:rPr lang="ru-RU" dirty="0" err="1" smtClean="0"/>
              <a:t>гепатоз</a:t>
            </a:r>
            <a:r>
              <a:rPr lang="ru-RU" dirty="0" smtClean="0"/>
              <a:t>, является распространенной формой диффузных изменений печени, проявляющийся в </a:t>
            </a:r>
            <a:r>
              <a:rPr lang="ru-RU" dirty="0"/>
              <a:t>виде повышенной интенсивности сигнала на Т1-изображении.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Иногда возникают контурные и структурные изменения печени на МР-снимках молочной железы, которые указывают на цирроз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10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4762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/>
              <a:t>МР- </a:t>
            </a:r>
            <a:r>
              <a:rPr lang="ru-RU" sz="3600" b="1" dirty="0" err="1" smtClean="0"/>
              <a:t>томограмма</a:t>
            </a:r>
            <a:r>
              <a:rPr lang="ru-RU" sz="3600" b="1" dirty="0" smtClean="0"/>
              <a:t> молочной железы</a:t>
            </a:r>
            <a:br>
              <a:rPr lang="ru-RU" sz="3600" b="1" dirty="0" smtClean="0"/>
            </a:br>
            <a:r>
              <a:rPr lang="ru-RU" altLang="ru-RU" sz="3600" b="1" dirty="0"/>
              <a:t>Женщина 56 лет. Аксиальное контрастно-усиленное Т1 </a:t>
            </a:r>
            <a:r>
              <a:rPr lang="ru-RU" altLang="ru-RU" sz="3600" b="1" dirty="0" smtClean="0"/>
              <a:t>ВИ. </a:t>
            </a:r>
            <a:r>
              <a:rPr lang="ru-RU" sz="3600" b="1" dirty="0" smtClean="0"/>
              <a:t>Диффузные метастазы в печени</a:t>
            </a:r>
            <a:endParaRPr lang="ru-RU" b="1" dirty="0"/>
          </a:p>
        </p:txBody>
      </p:sp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4570413" y="2636838"/>
            <a:ext cx="45370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/>
              <a:t>Женщина 56 лет – впервые выявленная протоковая карцинома</a:t>
            </a:r>
          </a:p>
        </p:txBody>
      </p:sp>
      <p:pic>
        <p:nvPicPr>
          <p:cNvPr id="3379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" t="44386" r="16402" b="3590"/>
          <a:stretch>
            <a:fillRect/>
          </a:stretch>
        </p:blipFill>
        <p:spPr>
          <a:xfrm>
            <a:off x="250825" y="2205038"/>
            <a:ext cx="4232275" cy="2897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24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525</Words>
  <Application>Microsoft Office PowerPoint</Application>
  <PresentationFormat>Экран (4:3)</PresentationFormat>
  <Paragraphs>52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Войно-Ясенецкого" Министерства здравоохранения Российской Федерации   Кафедра лучевой диагностики ИПО   Выявление экстрамаммарных поражений при МРТ молочной железы Часть 2</vt:lpstr>
      <vt:lpstr>Основные органы мишени: Печень.</vt:lpstr>
      <vt:lpstr>Кистозные поражения печени</vt:lpstr>
      <vt:lpstr>МР- томограмма молочной железы, Аксиальное Т2 ВИ, Кисты печени</vt:lpstr>
      <vt:lpstr>Очаговые поражения печени</vt:lpstr>
      <vt:lpstr>МР- томограмма молочной железы, (а) Аксиальное Т2 ВИ (b) Аксиальное контрастно усиленное Т1 ВИ, гемангиома печени</vt:lpstr>
      <vt:lpstr>МР- томограмма молочной железы, аксиально контрастно-усиленное Т1 ВИ, аденокарцинома </vt:lpstr>
      <vt:lpstr>Диффузные поражения печени</vt:lpstr>
      <vt:lpstr>МР- томограмма молочной железы Женщина 56 лет. Аксиальное контрастно-усиленное Т1 ВИ. Диффузные метастазы в печени</vt:lpstr>
      <vt:lpstr>Метастазирование в регионарные лимфоузлы</vt:lpstr>
      <vt:lpstr>МР- томограмма молочной железы, аксиальное контрастно усиленное Т1 ВИ, инвазивная протоковая карцинома с метастазированием в регионарный лимфоузел</vt:lpstr>
      <vt:lpstr>Метастазирование в отдаленные лимфоузлы</vt:lpstr>
      <vt:lpstr>МР- томограмма молочной железы, Аксиальное контрастно-усиленное Т1 ВИ   Метастазирование в лимфоузлы средостения.</vt:lpstr>
      <vt:lpstr>Другие пути распространения Кожные покровы.</vt:lpstr>
      <vt:lpstr>МРТ молочных желез, аксиальное контрастное усиленное Т1 ВИ (а) , продольное УЗИ молочной железы (б), поражение кожных покровов.</vt:lpstr>
      <vt:lpstr>МРТ молочных желез Аксиальное контрастное усиленное Т1 ВИ, поражение кожных покровов</vt:lpstr>
      <vt:lpstr>Другие пути распространения Грудная стенка.</vt:lpstr>
      <vt:lpstr>МРТ молочных желез Аксиальное контрастное усиленное Т1 ВИ, поражение грудной стенки.</vt:lpstr>
      <vt:lpstr>МРТ молочных желез, саггитальное контрастное усиленное Т1 ВИ, поражение грудной стенки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Войно-Ясенецкого" Министерства здравоохранения Российской Федерации   Кафедра лучевой диагностики ИПО   Выявление экстрамаммарных поражений при МРТ молочной железы Часть 2</dc:title>
  <dc:creator>Home</dc:creator>
  <cp:lastModifiedBy>Home</cp:lastModifiedBy>
  <cp:revision>1</cp:revision>
  <dcterms:created xsi:type="dcterms:W3CDTF">2021-05-16T15:01:09Z</dcterms:created>
  <dcterms:modified xsi:type="dcterms:W3CDTF">2021-05-16T15:01:35Z</dcterms:modified>
</cp:coreProperties>
</file>