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7"/>
  </p:notesMasterIdLst>
  <p:sldIdLst>
    <p:sldId id="362" r:id="rId2"/>
    <p:sldId id="363" r:id="rId3"/>
    <p:sldId id="899" r:id="rId4"/>
    <p:sldId id="900" r:id="rId5"/>
    <p:sldId id="901" r:id="rId6"/>
    <p:sldId id="902" r:id="rId7"/>
    <p:sldId id="903" r:id="rId8"/>
    <p:sldId id="904" r:id="rId9"/>
    <p:sldId id="905" r:id="rId10"/>
    <p:sldId id="906" r:id="rId11"/>
    <p:sldId id="907" r:id="rId12"/>
    <p:sldId id="908" r:id="rId13"/>
    <p:sldId id="909" r:id="rId14"/>
    <p:sldId id="910" r:id="rId15"/>
    <p:sldId id="911" r:id="rId16"/>
    <p:sldId id="912" r:id="rId17"/>
    <p:sldId id="913" r:id="rId18"/>
    <p:sldId id="914" r:id="rId19"/>
    <p:sldId id="915" r:id="rId20"/>
    <p:sldId id="916" r:id="rId21"/>
    <p:sldId id="917" r:id="rId22"/>
    <p:sldId id="918" r:id="rId23"/>
    <p:sldId id="919" r:id="rId24"/>
    <p:sldId id="920" r:id="rId25"/>
    <p:sldId id="8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445158-C72F-4195-81A4-45381672E33E}" v="576" dt="2020-01-31T06:05:13.775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2" autoAdjust="0"/>
    <p:restoredTop sz="94660"/>
  </p:normalViewPr>
  <p:slideViewPr>
    <p:cSldViewPr>
      <p:cViewPr varScale="1">
        <p:scale>
          <a:sx n="96" d="100"/>
          <a:sy n="96" d="100"/>
        </p:scale>
        <p:origin x="108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DCC58-4A7E-4BCF-8FB4-8016C98B989A}" type="datetimeFigureOut">
              <a:rPr lang="ru-RU"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3E83A-21A6-480E-ACA5-76D6B80965E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99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3680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3E83A-21A6-480E-ACA5-76D6B80965E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02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1_Титульный слайд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>
            <a:spLocks noGrp="1"/>
          </p:cNvSpPr>
          <p:nvPr>
            <p:ph type="pic" idx="2"/>
          </p:nvPr>
        </p:nvSpPr>
        <p:spPr>
          <a:xfrm>
            <a:off x="9980477" y="0"/>
            <a:ext cx="2211524" cy="6858000"/>
          </a:xfrm>
          <a:prstGeom prst="rect">
            <a:avLst/>
          </a:prstGeom>
          <a:solidFill>
            <a:srgbClr val="E8E8E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ru-RU"/>
              <a:t>Вставка рисунка</a:t>
            </a: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286989" y="4346296"/>
            <a:ext cx="6798251" cy="1674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7311905" y="4650539"/>
            <a:ext cx="3401479" cy="1192038"/>
          </a:xfrm>
          <a:prstGeom prst="rect">
            <a:avLst/>
          </a:prstGeom>
          <a:solidFill>
            <a:srgbClr val="511E1F"/>
          </a:solidFill>
          <a:ln>
            <a:noFill/>
          </a:ln>
        </p:spPr>
        <p:txBody>
          <a:bodyPr spcFirstLastPara="1" wrap="square" lIns="25200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1" y="6794311"/>
            <a:ext cx="9980476" cy="63691"/>
          </a:xfrm>
          <a:prstGeom prst="rect">
            <a:avLst/>
          </a:prstGeom>
          <a:solidFill>
            <a:srgbClr val="511E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" y="2"/>
            <a:ext cx="9980476" cy="63691"/>
          </a:xfrm>
          <a:prstGeom prst="rect">
            <a:avLst/>
          </a:prstGeom>
          <a:solidFill>
            <a:srgbClr val="511E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 rot="5400000">
            <a:off x="-3378440" y="3410286"/>
            <a:ext cx="6826157" cy="69275"/>
          </a:xfrm>
          <a:prstGeom prst="rect">
            <a:avLst/>
          </a:prstGeom>
          <a:solidFill>
            <a:srgbClr val="511E1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" descr="C:\Users\ПК\Documents\ИКТ для УПД\ВФрозовый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94901" y="0"/>
            <a:ext cx="2197100" cy="619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9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i-plus-plus-snachala.ru/?p=6018" TargetMode="External"/><Relationship Id="rId2" Type="http://schemas.openxmlformats.org/officeDocument/2006/relationships/hyperlink" Target="https://code-live.ru/tag/cpp-manu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ycpp.ru/cpp/book/c03.html" TargetMode="External"/><Relationship Id="rId4" Type="http://schemas.openxmlformats.org/officeDocument/2006/relationships/hyperlink" Target="https://prog-cpp.ru/c-input-outpu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>
            <a:spLocks noGrp="1"/>
          </p:cNvSpPr>
          <p:nvPr>
            <p:ph type="ctrTitle"/>
          </p:nvPr>
        </p:nvSpPr>
        <p:spPr>
          <a:xfrm>
            <a:off x="244325" y="2996951"/>
            <a:ext cx="4912659" cy="190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85725" algn="just">
              <a:defRPr/>
            </a:pPr>
            <a:r>
              <a:rPr lang="ru-RU" sz="3600" b="0" dirty="0"/>
              <a:t>Операторы циклов в </a:t>
            </a:r>
            <a:r>
              <a:rPr lang="en-US" sz="3600" b="0" dirty="0"/>
              <a:t>C++</a:t>
            </a:r>
            <a:endParaRPr lang="ru-RU" sz="3600" b="0" dirty="0"/>
          </a:p>
        </p:txBody>
      </p:sp>
      <p:sp>
        <p:nvSpPr>
          <p:cNvPr id="206" name="Google Shape;206;p29"/>
          <p:cNvSpPr>
            <a:spLocks noGrp="1"/>
          </p:cNvSpPr>
          <p:nvPr>
            <p:ph type="pic" idx="2"/>
          </p:nvPr>
        </p:nvSpPr>
        <p:spPr>
          <a:xfrm>
            <a:off x="9980477" y="0"/>
            <a:ext cx="2211524" cy="6858000"/>
          </a:xfrm>
          <a:prstGeom prst="rect">
            <a:avLst/>
          </a:prstGeom>
          <a:solidFill>
            <a:srgbClr val="E8E8E9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7" name="Google Shape;207;p29" descr="C:\Users\ПК\Documents\ИКТ для УПД\ВФрозовый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94901" y="0"/>
            <a:ext cx="2197100" cy="61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9"/>
          <p:cNvSpPr txBox="1"/>
          <p:nvPr/>
        </p:nvSpPr>
        <p:spPr>
          <a:xfrm>
            <a:off x="690285" y="385483"/>
            <a:ext cx="8624047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КРАСНОЯРСКИЙ ГОСУДАРСТВЕННЫЙ МЕДИЦИНСКИЙ УНИВЕРСИТЕТ ИМ. В.Ф. ВОЙНО-ЯСЕНЕЦКОГО</a:t>
            </a:r>
            <a:endParaRPr sz="13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9"/>
          <p:cNvSpPr txBox="1"/>
          <p:nvPr/>
        </p:nvSpPr>
        <p:spPr>
          <a:xfrm>
            <a:off x="2635628" y="842685"/>
            <a:ext cx="491265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КАФЕДРА МЕДИЦИНСКОЙ КИБЕРНЕТИКИ И ИНФОРМАТИКИ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9"/>
          <p:cNvSpPr txBox="1"/>
          <p:nvPr/>
        </p:nvSpPr>
        <p:spPr>
          <a:xfrm>
            <a:off x="335280" y="6278880"/>
            <a:ext cx="938784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Красноярск, 2023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9"/>
          <p:cNvSpPr txBox="1"/>
          <p:nvPr/>
        </p:nvSpPr>
        <p:spPr>
          <a:xfrm>
            <a:off x="149591" y="5343128"/>
            <a:ext cx="9036496" cy="792088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22931"/>
              </a:buClr>
              <a:buSzPts val="1800"/>
              <a:buFont typeface="Arial"/>
              <a:buNone/>
            </a:pPr>
            <a:r>
              <a:rPr lang="ru-RU" sz="1800" b="0" u="none" dirty="0">
                <a:solidFill>
                  <a:srgbClr val="822931"/>
                </a:solidFill>
                <a:latin typeface="Arial"/>
                <a:ea typeface="Arial"/>
                <a:cs typeface="Arial"/>
                <a:sym typeface="Arial"/>
              </a:rPr>
              <a:t>Лекция №</a:t>
            </a:r>
            <a:r>
              <a:rPr lang="en-US" sz="1800" b="0" u="none" dirty="0">
                <a:solidFill>
                  <a:srgbClr val="822931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r>
              <a:rPr lang="ru-RU" sz="1800" b="0" u="none" dirty="0">
                <a:solidFill>
                  <a:srgbClr val="822931"/>
                </a:solidFill>
                <a:latin typeface="Arial"/>
                <a:ea typeface="Arial"/>
                <a:cs typeface="Arial"/>
                <a:sym typeface="Arial"/>
              </a:rPr>
              <a:t> по дисциплине «Информационные технологии и программирование» для студентов, обучающихся по специальности </a:t>
            </a:r>
            <a:r>
              <a:rPr lang="ru-RU" dirty="0">
                <a:solidFill>
                  <a:srgbClr val="822931"/>
                </a:solidFill>
                <a:latin typeface="Arial"/>
                <a:ea typeface="Arial"/>
                <a:cs typeface="Arial"/>
                <a:sym typeface="Arial"/>
              </a:rPr>
              <a:t>30.05.03 – Кибернетика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D2D73D2-1A34-4C26-BF0E-0F46FBA34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6332" y="1697984"/>
            <a:ext cx="3048000" cy="342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7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268657" y="228601"/>
            <a:ext cx="8229600" cy="485775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dirty="0"/>
              <a:t>Оператор </a:t>
            </a:r>
            <a:r>
              <a:rPr lang="en-US" altLang="ru-RU" dirty="0"/>
              <a:t>break</a:t>
            </a:r>
            <a:r>
              <a:rPr lang="ru-RU" altLang="ru-RU" dirty="0"/>
              <a:t>. Пример </a:t>
            </a:r>
            <a:r>
              <a:rPr lang="en-US" altLang="ru-RU" dirty="0"/>
              <a:t>4</a:t>
            </a:r>
            <a:endParaRPr lang="ru-RU" altLang="ru-RU" dirty="0"/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478272" y="917532"/>
            <a:ext cx="10730295" cy="5550456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dirty="0">
                <a:latin typeface="+mn-lt"/>
              </a:rPr>
              <a:t> 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void main() {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sum = 0, </a:t>
            </a:r>
            <a:r>
              <a:rPr lang="en-US" altLang="ru-RU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j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for (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&lt;6;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++)  {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for (j=1; j&lt;5; j++) {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"i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="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"\t  j="&lt;&lt; j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    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"i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-j="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-j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} 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  if (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 j)  break;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824192" y="1268760"/>
          <a:ext cx="253365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Точечный рисунок" r:id="rId3" imgW="1247619" imgH="1057423" progId="Paint.Picture">
                  <p:embed/>
                </p:oleObj>
              </mc:Choice>
              <mc:Fallback>
                <p:oleObj name="Точечный рисунок" r:id="rId3" imgW="1247619" imgH="1057423" progId="Paint.Picture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192" y="1268760"/>
                        <a:ext cx="253365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86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23838" y="231776"/>
            <a:ext cx="8229600" cy="7715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/>
              <a:t>Оператор </a:t>
            </a:r>
            <a:r>
              <a:rPr lang="ru-RU" dirty="0" err="1"/>
              <a:t>continue</a:t>
            </a:r>
            <a:r>
              <a:rPr lang="ru-RU" dirty="0"/>
              <a:t>. Пример </a:t>
            </a:r>
            <a:r>
              <a:rPr lang="en-US" dirty="0"/>
              <a:t>5</a:t>
            </a:r>
            <a:r>
              <a:rPr lang="ru-RU" dirty="0"/>
              <a:t> </a:t>
            </a:r>
          </a:p>
        </p:txBody>
      </p:sp>
      <p:sp>
        <p:nvSpPr>
          <p:cNvPr id="4100" name="TextBox 10"/>
          <p:cNvSpPr txBox="1">
            <a:spLocks noChangeArrowheads="1"/>
          </p:cNvSpPr>
          <p:nvPr/>
        </p:nvSpPr>
        <p:spPr bwMode="auto">
          <a:xfrm>
            <a:off x="407368" y="1953676"/>
            <a:ext cx="8786812" cy="3847862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void main() {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sum = 0;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for (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&lt;8;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++)  {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	if (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% 2 == 0)  continue;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"i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="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690340" y="1953676"/>
          <a:ext cx="1303337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Точечный рисунок" r:id="rId3" imgW="552527" imgH="847843" progId="Paint.Picture">
                  <p:embed/>
                </p:oleObj>
              </mc:Choice>
              <mc:Fallback>
                <p:oleObj name="Точечный рисунок" r:id="rId3" imgW="552527" imgH="847843" progId="Paint.Picture">
                  <p:embed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0340" y="1953676"/>
                        <a:ext cx="1303337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407368" y="1143002"/>
            <a:ext cx="8786812" cy="715089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+mn-lt"/>
              </a:rPr>
              <a:t>Оператор </a:t>
            </a:r>
            <a:r>
              <a:rPr lang="ru-RU" altLang="ru-RU" b="1" dirty="0" err="1">
                <a:latin typeface="+mn-lt"/>
              </a:rPr>
              <a:t>continue</a:t>
            </a:r>
            <a:r>
              <a:rPr lang="ru-RU" altLang="ru-RU" b="1" dirty="0">
                <a:latin typeface="+mn-lt"/>
              </a:rPr>
              <a:t> </a:t>
            </a:r>
            <a:r>
              <a:rPr lang="ru-RU" altLang="ru-RU" dirty="0">
                <a:latin typeface="+mn-lt"/>
              </a:rPr>
              <a:t>передает управление на следующую итерацию того цикла, в теле которого он находится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33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239398" y="1239305"/>
            <a:ext cx="11473226" cy="5005626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dirty="0">
                <a:latin typeface="+mn-lt"/>
              </a:rPr>
              <a:t>1. </a:t>
            </a:r>
            <a:r>
              <a:rPr lang="ru-RU" altLang="ru-RU" sz="1600" dirty="0">
                <a:latin typeface="+mn-lt"/>
              </a:rPr>
              <a:t>Определите что будет выведено на экран в результате работы </a:t>
            </a:r>
            <a:r>
              <a:rPr lang="en-US" altLang="ru-RU" sz="1600" dirty="0">
                <a:latin typeface="+mn-lt"/>
              </a:rPr>
              <a:t>  </a:t>
            </a:r>
            <a:r>
              <a:rPr lang="ru-RU" altLang="ru-RU" sz="1600" dirty="0">
                <a:latin typeface="+mn-lt"/>
              </a:rPr>
              <a:t>следующей программы.</a:t>
            </a:r>
            <a:endParaRPr lang="en-US" altLang="ru-RU" sz="1600" dirty="0">
              <a:latin typeface="+mn-lt"/>
            </a:endParaRPr>
          </a:p>
          <a:p>
            <a:pPr eaLnBrk="1" hangingPunct="1"/>
            <a:br>
              <a:rPr lang="ru-RU" altLang="ru-RU" sz="1600" dirty="0">
                <a:latin typeface="+mn-lt"/>
              </a:rPr>
            </a:b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void main() {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a,b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=0,i;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for (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=1;i&lt;=6;i++)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a=i+2;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if (a&gt;=5) b-=a;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	else b+=a;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&lt;&lt; "b="&lt;&lt;b&lt;&lt;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ru-RU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br>
              <a:rPr lang="ru-RU" altLang="ru-RU" sz="1600" dirty="0">
                <a:latin typeface="+mn-lt"/>
              </a:rPr>
            </a:br>
            <a:r>
              <a:rPr lang="ru-RU" altLang="ru-RU" sz="1600" dirty="0">
                <a:latin typeface="+mn-lt"/>
              </a:rPr>
              <a:t>Наберите текст программы и проверьте правильность ответа</a:t>
            </a:r>
            <a:r>
              <a:rPr lang="en-US" altLang="ru-RU" sz="1600" dirty="0">
                <a:latin typeface="+mn-lt"/>
              </a:rPr>
              <a:t>.</a:t>
            </a:r>
            <a:endParaRPr lang="ru-RU" altLang="ru-RU" sz="16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9398" y="176789"/>
            <a:ext cx="10515600" cy="917592"/>
          </a:xfrm>
        </p:spPr>
        <p:txBody>
          <a:bodyPr>
            <a:normAutofit/>
          </a:bodyPr>
          <a:lstStyle/>
          <a:p>
            <a:r>
              <a:rPr lang="ru-RU" dirty="0"/>
              <a:t>Задания</a:t>
            </a:r>
          </a:p>
        </p:txBody>
      </p:sp>
    </p:spTree>
    <p:extLst>
      <p:ext uri="{BB962C8B-B14F-4D97-AF65-F5344CB8AC3E}">
        <p14:creationId xmlns:p14="http://schemas.microsoft.com/office/powerpoint/2010/main" val="333454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53363" y="1502351"/>
            <a:ext cx="11531447" cy="4733211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dirty="0">
                <a:latin typeface="+mn-lt"/>
              </a:rPr>
              <a:t>2. </a:t>
            </a:r>
            <a:r>
              <a:rPr lang="ru-RU" altLang="ru-RU" sz="1600" dirty="0">
                <a:latin typeface="+mn-lt"/>
              </a:rPr>
              <a:t>Определите что будет выведено на экран в результате работы следующей программы.</a:t>
            </a:r>
            <a:endParaRPr lang="en-US" altLang="ru-RU" sz="1600" dirty="0">
              <a:latin typeface="+mn-lt"/>
            </a:endParaRPr>
          </a:p>
          <a:p>
            <a:pPr eaLnBrk="1" hangingPunct="1"/>
            <a:endParaRPr lang="ru-RU" altLang="ru-RU" sz="1600" dirty="0">
              <a:latin typeface="+mn-lt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void main() {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a=0,i,j;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for (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=12;i&lt;=15;i++)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  for (j=4;j&gt;=2;j--) 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	 if (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i%j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!=0) continue; 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	 else   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	    a+=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/j; 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&lt;&lt; "a="&lt;&lt;a&lt;&lt;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ru-RU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ru-RU" altLang="ru-RU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endParaRPr lang="ru-RU" altLang="ru-RU" sz="1600" dirty="0">
              <a:latin typeface="+mn-lt"/>
            </a:endParaRPr>
          </a:p>
          <a:p>
            <a:pPr eaLnBrk="1" hangingPunct="1"/>
            <a:r>
              <a:rPr lang="ru-RU" altLang="ru-RU" sz="1600" dirty="0">
                <a:latin typeface="+mn-lt"/>
              </a:rPr>
              <a:t>Наберите текст программы и проверьте правильность ответа</a:t>
            </a:r>
            <a:r>
              <a:rPr lang="en-US" altLang="ru-RU" sz="1600" dirty="0">
                <a:latin typeface="+mn-lt"/>
              </a:rPr>
              <a:t>.</a:t>
            </a:r>
            <a:endParaRPr lang="ru-RU" altLang="ru-RU" sz="16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13</a:t>
            </a:fld>
            <a:endParaRPr lang="ru-RU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239398" y="1767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Задания</a:t>
            </a:r>
          </a:p>
        </p:txBody>
      </p:sp>
    </p:spTree>
    <p:extLst>
      <p:ext uri="{BB962C8B-B14F-4D97-AF65-F5344CB8AC3E}">
        <p14:creationId xmlns:p14="http://schemas.microsoft.com/office/powerpoint/2010/main" val="1909120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335360" y="1615271"/>
            <a:ext cx="11318505" cy="3166824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dirty="0">
                <a:latin typeface="+mn-lt"/>
              </a:rPr>
              <a:t>3.  </a:t>
            </a:r>
            <a:r>
              <a:rPr lang="ru-RU" altLang="ru-RU" sz="2000" dirty="0">
                <a:latin typeface="+mn-lt"/>
              </a:rPr>
              <a:t>Дано целое  число  n (n&gt;-10). Составьте программу, которая вычисляет сумму чисел от -10 до n.</a:t>
            </a:r>
            <a:endParaRPr lang="en-US" altLang="ru-RU" sz="2000" dirty="0">
              <a:latin typeface="+mn-lt"/>
            </a:endParaRPr>
          </a:p>
          <a:p>
            <a:pPr eaLnBrk="1" hangingPunct="1"/>
            <a:endParaRPr lang="ru-RU" altLang="ru-RU" sz="2000" dirty="0">
              <a:latin typeface="+mn-lt"/>
            </a:endParaRPr>
          </a:p>
          <a:p>
            <a:pPr eaLnBrk="1" hangingPunct="1"/>
            <a:r>
              <a:rPr lang="en-US" altLang="ru-RU" sz="2000" dirty="0">
                <a:latin typeface="+mn-lt"/>
              </a:rPr>
              <a:t>4(*). </a:t>
            </a:r>
            <a:r>
              <a:rPr lang="ru-RU" altLang="ru-RU" sz="2000" dirty="0">
                <a:latin typeface="+mn-lt"/>
              </a:rPr>
              <a:t>Дано  натуральное число n. Составьте программу,   которая  выводит на экран числа следующим образом:</a:t>
            </a:r>
            <a:endParaRPr lang="en-US" altLang="ru-RU" sz="2000" dirty="0">
              <a:latin typeface="+mn-lt"/>
            </a:endParaRPr>
          </a:p>
          <a:p>
            <a:pPr eaLnBrk="1" hangingPunct="1"/>
            <a:br>
              <a:rPr lang="ru-RU" altLang="ru-RU" sz="2000" dirty="0">
                <a:latin typeface="+mn-lt"/>
              </a:rPr>
            </a:br>
            <a:r>
              <a:rPr lang="ru-RU" altLang="ru-RU" sz="2000" dirty="0">
                <a:latin typeface="+mn-lt"/>
              </a:rPr>
              <a:t>1	2	3</a:t>
            </a:r>
            <a:br>
              <a:rPr lang="ru-RU" altLang="ru-RU" sz="2000" dirty="0">
                <a:latin typeface="+mn-lt"/>
              </a:rPr>
            </a:br>
            <a:r>
              <a:rPr lang="ru-RU" altLang="ru-RU" sz="2000" dirty="0">
                <a:latin typeface="+mn-lt"/>
              </a:rPr>
              <a:t>4	5	6</a:t>
            </a:r>
            <a:br>
              <a:rPr lang="ru-RU" altLang="ru-RU" sz="2000" dirty="0">
                <a:latin typeface="+mn-lt"/>
              </a:rPr>
            </a:br>
            <a:r>
              <a:rPr lang="ru-RU" altLang="ru-RU" sz="2000" dirty="0">
                <a:latin typeface="+mn-lt"/>
              </a:rPr>
              <a:t>. . . </a:t>
            </a:r>
            <a:br>
              <a:rPr lang="ru-RU" altLang="ru-RU" sz="2000" dirty="0">
                <a:latin typeface="+mn-lt"/>
              </a:rPr>
            </a:br>
            <a:r>
              <a:rPr lang="en-US" altLang="ru-RU" sz="2000" dirty="0">
                <a:latin typeface="+mn-lt"/>
              </a:rPr>
              <a:t>n</a:t>
            </a:r>
            <a:r>
              <a:rPr lang="ru-RU" altLang="ru-RU" sz="2000" dirty="0">
                <a:latin typeface="+mn-lt"/>
              </a:rPr>
              <a:t>-2	</a:t>
            </a:r>
            <a:r>
              <a:rPr lang="en-US" altLang="ru-RU" sz="2000" dirty="0">
                <a:latin typeface="+mn-lt"/>
              </a:rPr>
              <a:t>n</a:t>
            </a:r>
            <a:r>
              <a:rPr lang="ru-RU" altLang="ru-RU" sz="2000" dirty="0">
                <a:latin typeface="+mn-lt"/>
              </a:rPr>
              <a:t>-1	</a:t>
            </a:r>
            <a:r>
              <a:rPr lang="en-US" altLang="ru-RU" sz="2000" dirty="0">
                <a:latin typeface="+mn-lt"/>
              </a:rPr>
              <a:t>n</a:t>
            </a:r>
            <a:endParaRPr lang="ru-RU" altLang="ru-RU" sz="2000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14</a:t>
            </a:fld>
            <a:endParaRPr lang="ru-RU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191344" y="116632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Задания</a:t>
            </a:r>
          </a:p>
        </p:txBody>
      </p:sp>
    </p:spTree>
    <p:extLst>
      <p:ext uri="{BB962C8B-B14F-4D97-AF65-F5344CB8AC3E}">
        <p14:creationId xmlns:p14="http://schemas.microsoft.com/office/powerpoint/2010/main" val="2036759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89978" y="285750"/>
            <a:ext cx="8472488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Циклы </a:t>
            </a:r>
            <a:r>
              <a:rPr lang="ru-RU" altLang="ru-RU" dirty="0" err="1"/>
              <a:t>while</a:t>
            </a:r>
            <a:r>
              <a:rPr lang="ru-RU" altLang="ru-RU" dirty="0"/>
              <a:t> и </a:t>
            </a:r>
            <a:r>
              <a:rPr lang="en-US" altLang="ru-RU" dirty="0"/>
              <a:t>do/while</a:t>
            </a:r>
            <a:r>
              <a:rPr lang="ru-RU" altLang="ru-RU" dirty="0"/>
              <a:t> в </a:t>
            </a:r>
            <a:r>
              <a:rPr lang="en-US" altLang="ru-RU" dirty="0"/>
              <a:t>C</a:t>
            </a:r>
            <a:r>
              <a:rPr lang="ru-RU" altLang="ru-RU" dirty="0"/>
              <a:t>++</a:t>
            </a:r>
          </a:p>
        </p:txBody>
      </p:sp>
      <p:sp>
        <p:nvSpPr>
          <p:cNvPr id="10243" name="TextBox 9"/>
          <p:cNvSpPr txBox="1">
            <a:spLocks noChangeArrowheads="1"/>
          </p:cNvSpPr>
          <p:nvPr/>
        </p:nvSpPr>
        <p:spPr bwMode="auto">
          <a:xfrm>
            <a:off x="430909" y="1435894"/>
            <a:ext cx="11331030" cy="510778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Цикл </a:t>
            </a:r>
            <a:r>
              <a:rPr lang="ru-RU" altLang="ru-RU" sz="2400" b="1" dirty="0" err="1">
                <a:latin typeface="+mn-lt"/>
              </a:rPr>
              <a:t>while</a:t>
            </a:r>
            <a:r>
              <a:rPr lang="ru-RU" altLang="ru-RU" sz="2400" dirty="0">
                <a:latin typeface="+mn-lt"/>
              </a:rPr>
              <a:t> является циклом с предусловием. </a:t>
            </a:r>
            <a:endParaRPr lang="ru-RU" altLang="ru-RU" sz="2400" b="1" dirty="0">
              <a:latin typeface="+mn-lt"/>
            </a:endParaRPr>
          </a:p>
        </p:txBody>
      </p:sp>
      <p:sp>
        <p:nvSpPr>
          <p:cNvPr id="10244" name="TextBox 10"/>
          <p:cNvSpPr txBox="1">
            <a:spLocks noChangeArrowheads="1"/>
          </p:cNvSpPr>
          <p:nvPr/>
        </p:nvSpPr>
        <p:spPr bwMode="auto">
          <a:xfrm>
            <a:off x="430908" y="2076581"/>
            <a:ext cx="11331031" cy="3915966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В зависимости от начального условия, цикл может выполняться несколько раз или не выполняться вообще. Цикл </a:t>
            </a:r>
            <a:r>
              <a:rPr lang="ru-RU" altLang="ru-RU" sz="2400" b="1" dirty="0" err="1">
                <a:latin typeface="+mn-lt"/>
              </a:rPr>
              <a:t>while</a:t>
            </a:r>
            <a:r>
              <a:rPr lang="ru-RU" altLang="ru-RU" sz="2400" dirty="0">
                <a:latin typeface="+mn-lt"/>
              </a:rPr>
              <a:t> имеет следующий синтаксис</a:t>
            </a:r>
          </a:p>
          <a:p>
            <a:pPr eaLnBrk="1" hangingPunct="1"/>
            <a:endParaRPr lang="en-US" altLang="ru-RU" sz="2400" dirty="0">
              <a:latin typeface="+mn-lt"/>
            </a:endParaRPr>
          </a:p>
          <a:p>
            <a:pPr eaLnBrk="1" hangingPunct="1"/>
            <a:endParaRPr lang="ru-RU" altLang="ru-RU" sz="2400" dirty="0">
              <a:latin typeface="+mn-lt"/>
            </a:endParaRPr>
          </a:p>
          <a:p>
            <a:pPr eaLnBrk="1" hangingPunct="1"/>
            <a:r>
              <a:rPr lang="en-US" altLang="ru-RU" sz="3200" b="1" dirty="0">
                <a:solidFill>
                  <a:srgbClr val="C00000"/>
                </a:solidFill>
                <a:latin typeface="+mn-lt"/>
              </a:rPr>
              <a:t>w</a:t>
            </a:r>
            <a:r>
              <a:rPr lang="ru-RU" altLang="ru-RU" sz="3200" b="1" dirty="0" err="1">
                <a:solidFill>
                  <a:srgbClr val="C00000"/>
                </a:solidFill>
                <a:latin typeface="+mn-lt"/>
              </a:rPr>
              <a:t>hile</a:t>
            </a:r>
            <a:r>
              <a:rPr lang="ru-RU" altLang="ru-RU" sz="3200" b="1" dirty="0">
                <a:solidFill>
                  <a:srgbClr val="C00000"/>
                </a:solidFill>
                <a:latin typeface="+mn-lt"/>
              </a:rPr>
              <a:t> (</a:t>
            </a:r>
            <a:r>
              <a:rPr lang="ru-RU" altLang="ru-RU" sz="3200" dirty="0">
                <a:solidFill>
                  <a:srgbClr val="C00000"/>
                </a:solidFill>
                <a:latin typeface="+mn-lt"/>
              </a:rPr>
              <a:t>/*условие выполнения цикла*/)</a:t>
            </a:r>
            <a:r>
              <a:rPr lang="ru-RU" altLang="ru-RU" sz="3200" b="1" dirty="0">
                <a:solidFill>
                  <a:srgbClr val="C00000"/>
                </a:solidFill>
                <a:latin typeface="+mn-lt"/>
              </a:rPr>
              <a:t>) </a:t>
            </a:r>
          </a:p>
          <a:p>
            <a:pPr eaLnBrk="1" hangingPunct="1"/>
            <a:r>
              <a:rPr lang="ru-RU" altLang="ru-RU" sz="3200" dirty="0">
                <a:solidFill>
                  <a:srgbClr val="C00000"/>
                </a:solidFill>
                <a:latin typeface="+mn-lt"/>
              </a:rPr>
              <a:t>{</a:t>
            </a:r>
          </a:p>
          <a:p>
            <a:pPr eaLnBrk="1" hangingPunct="1"/>
            <a:r>
              <a:rPr lang="ru-RU" altLang="ru-RU" sz="3200" dirty="0">
                <a:solidFill>
                  <a:srgbClr val="C00000"/>
                </a:solidFill>
                <a:latin typeface="+mn-lt"/>
              </a:rPr>
              <a:t>   /*один оператор или блок операторов*/;</a:t>
            </a:r>
          </a:p>
          <a:p>
            <a:pPr eaLnBrk="1" hangingPunct="1"/>
            <a:r>
              <a:rPr lang="ru-RU" altLang="ru-RU" sz="3200" dirty="0">
                <a:solidFill>
                  <a:srgbClr val="C00000"/>
                </a:solidFill>
                <a:latin typeface="+mn-lt"/>
              </a:rPr>
              <a:t>}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726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49269" y="103188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ru-RU" dirty="0"/>
              <a:t>Цикл </a:t>
            </a:r>
            <a:r>
              <a:rPr lang="en-US" altLang="ru-RU" dirty="0"/>
              <a:t>while </a:t>
            </a:r>
            <a:r>
              <a:rPr lang="ru-RU" altLang="ru-RU" dirty="0"/>
              <a:t>в </a:t>
            </a:r>
            <a:r>
              <a:rPr lang="en-US" altLang="ru-RU" dirty="0"/>
              <a:t>C</a:t>
            </a:r>
            <a:r>
              <a:rPr lang="ru-RU" altLang="ru-RU" dirty="0"/>
              <a:t>++. Пример </a:t>
            </a:r>
            <a:r>
              <a:rPr lang="en-US" altLang="ru-RU" dirty="0"/>
              <a:t>6</a:t>
            </a:r>
            <a:endParaRPr lang="ru-RU" altLang="ru-RU" dirty="0"/>
          </a:p>
        </p:txBody>
      </p:sp>
      <p:sp>
        <p:nvSpPr>
          <p:cNvPr id="11267" name="TextBox 10"/>
          <p:cNvSpPr txBox="1">
            <a:spLocks noChangeArrowheads="1"/>
          </p:cNvSpPr>
          <p:nvPr/>
        </p:nvSpPr>
        <p:spPr bwMode="auto">
          <a:xfrm>
            <a:off x="265330" y="1327174"/>
            <a:ext cx="11663318" cy="5005626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#include &lt;iostream&gt;;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#include &lt;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stdio.h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&gt;;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using namespace 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std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void main() {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	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int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 sum = 0, 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=1;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    </a:t>
            </a:r>
            <a:r>
              <a:rPr lang="ru-RU" altLang="ru-RU" sz="2400" dirty="0">
                <a:latin typeface="Consolas" panose="020B0609020204030204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 while (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 &lt;= 20)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	{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		sum=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sum+i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		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++;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   </a:t>
            </a:r>
            <a:r>
              <a:rPr lang="ru-RU" altLang="ru-RU" sz="2400" dirty="0">
                <a:latin typeface="Consolas" panose="020B0609020204030204" pitchFamily="49" charset="0"/>
                <a:cs typeface="Consolas" pitchFamily="49" charset="0"/>
              </a:rPr>
              <a:t>  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 }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	</a:t>
            </a:r>
            <a:r>
              <a:rPr lang="ru-RU" altLang="ru-RU" sz="2400" dirty="0">
                <a:latin typeface="Consolas" panose="020B0609020204030204" pitchFamily="49" charset="0"/>
                <a:cs typeface="Consolas" pitchFamily="49" charset="0"/>
              </a:rPr>
              <a:t>с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out &lt;&lt; "sum=" &lt;&lt; sum &lt;&lt; "  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=" &lt;&lt; </a:t>
            </a:r>
            <a:r>
              <a:rPr lang="en-US" altLang="ru-RU" sz="2400" dirty="0" err="1">
                <a:latin typeface="Consolas" panose="020B0609020204030204" pitchFamily="49" charset="0"/>
                <a:cs typeface="Consolas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itchFamily="49" charset="0"/>
              </a:rPr>
              <a:t>	</a:t>
            </a:r>
            <a:r>
              <a:rPr lang="ru-RU" altLang="ru-RU" sz="2400" dirty="0" err="1">
                <a:latin typeface="Consolas" panose="020B0609020204030204" pitchFamily="49" charset="0"/>
                <a:cs typeface="Consolas" pitchFamily="49" charset="0"/>
              </a:rPr>
              <a:t>getchar</a:t>
            </a:r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();}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6" y="1643063"/>
            <a:ext cx="35861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903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0"/>
          <p:cNvSpPr txBox="1">
            <a:spLocks noChangeArrowheads="1"/>
          </p:cNvSpPr>
          <p:nvPr/>
        </p:nvSpPr>
        <p:spPr bwMode="auto">
          <a:xfrm>
            <a:off x="119336" y="24714"/>
            <a:ext cx="8501062" cy="6231493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#include &lt;iostream&gt;;</a:t>
            </a:r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&gt;;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;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void main() {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 c=1,sum=0;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 while (c!=0)</a:t>
            </a:r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 {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cin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&gt;&gt; c;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	   if (c%2!=0)</a:t>
            </a:r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{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	   sum=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sum+c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;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   	   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"sum="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sum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"  c="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c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&lt;&lt;</a:t>
            </a:r>
            <a:r>
              <a:rPr lang="en-US" altLang="ru-RU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;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	   continue;</a:t>
            </a:r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}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	if (c&lt;0) break;   }</a:t>
            </a:r>
            <a:endParaRPr lang="ru-RU" altLang="ru-RU" sz="24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&lt;&lt; "++ sum="&lt;&lt; sum &lt;&lt; "  c="&lt;&lt;c&lt;&lt;</a:t>
            </a:r>
            <a:r>
              <a:rPr lang="en-US" altLang="ru-RU" sz="24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altLang="ru-RU" sz="2400" dirty="0">
                <a:latin typeface="Consolas" pitchFamily="49" charset="0"/>
                <a:cs typeface="Consolas" pitchFamily="49" charset="0"/>
              </a:rPr>
              <a:t>;	</a:t>
            </a:r>
            <a:r>
              <a:rPr lang="ru-RU" altLang="ru-RU" sz="2400" dirty="0" err="1">
                <a:latin typeface="Consolas" pitchFamily="49" charset="0"/>
                <a:cs typeface="Consolas" pitchFamily="49" charset="0"/>
              </a:rPr>
              <a:t>getchar</a:t>
            </a:r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(); </a:t>
            </a:r>
            <a:r>
              <a:rPr lang="ru-RU" altLang="ru-RU" sz="2400" dirty="0" err="1">
                <a:latin typeface="Consolas" pitchFamily="49" charset="0"/>
                <a:cs typeface="Consolas" pitchFamily="49" charset="0"/>
              </a:rPr>
              <a:t>getchar</a:t>
            </a:r>
            <a:r>
              <a:rPr lang="ru-RU" altLang="ru-RU" sz="2400" dirty="0">
                <a:latin typeface="Consolas" pitchFamily="49" charset="0"/>
                <a:cs typeface="Consolas" pitchFamily="49" charset="0"/>
              </a:rPr>
              <a:t>();}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" t="6371" r="89072" b="74211"/>
          <a:stretch>
            <a:fillRect/>
          </a:stretch>
        </p:blipFill>
        <p:spPr bwMode="auto">
          <a:xfrm>
            <a:off x="9358039" y="2924944"/>
            <a:ext cx="27146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17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D6B7B7-5250-4E99-9CAF-F0DB3A6EA7BC}"/>
              </a:ext>
            </a:extLst>
          </p:cNvPr>
          <p:cNvSpPr txBox="1"/>
          <p:nvPr/>
        </p:nvSpPr>
        <p:spPr>
          <a:xfrm>
            <a:off x="8904312" y="260648"/>
            <a:ext cx="302433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latin typeface="+mj-lt"/>
              </a:rPr>
              <a:t>Пример 7</a:t>
            </a:r>
          </a:p>
        </p:txBody>
      </p:sp>
    </p:spTree>
    <p:extLst>
      <p:ext uri="{BB962C8B-B14F-4D97-AF65-F5344CB8AC3E}">
        <p14:creationId xmlns:p14="http://schemas.microsoft.com/office/powerpoint/2010/main" val="637360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69257" y="1052186"/>
            <a:ext cx="11154688" cy="5550456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n-lt"/>
              </a:rPr>
              <a:t>Определите что будет выведено на экран в результате работы следующей программы</a:t>
            </a:r>
            <a:r>
              <a:rPr lang="ru-RU" altLang="ru-RU" sz="2000" dirty="0"/>
              <a:t>.</a:t>
            </a:r>
            <a:endParaRPr lang="en-US" altLang="ru-RU" sz="2000" dirty="0"/>
          </a:p>
          <a:p>
            <a:pPr eaLnBrk="1" hangingPunct="1"/>
            <a:endParaRPr lang="ru-RU" altLang="ru-RU" sz="2000" dirty="0"/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include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include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namespace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/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m=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24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,n=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45;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0) {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	m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=n%10;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	n/=10;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}  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m+=n; 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&lt;&lt; "m="&lt;&lt;m&lt;&lt;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/>
              <a:t> </a:t>
            </a:r>
            <a:endParaRPr lang="ru-RU" altLang="ru-RU" sz="2000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168841" y="137786"/>
            <a:ext cx="8229600" cy="914400"/>
          </a:xfrm>
        </p:spPr>
        <p:txBody>
          <a:bodyPr>
            <a:normAutofit/>
          </a:bodyPr>
          <a:lstStyle/>
          <a:p>
            <a:r>
              <a:rPr lang="ru-RU" altLang="ru-RU" dirty="0"/>
              <a:t>Цикл </a:t>
            </a:r>
            <a:r>
              <a:rPr lang="en-US" altLang="ru-RU" dirty="0"/>
              <a:t>while </a:t>
            </a:r>
            <a:r>
              <a:rPr lang="ru-RU" altLang="ru-RU" dirty="0"/>
              <a:t>в </a:t>
            </a:r>
            <a:r>
              <a:rPr lang="en-US" altLang="ru-RU" dirty="0"/>
              <a:t>C</a:t>
            </a:r>
            <a:r>
              <a:rPr lang="ru-RU" altLang="ru-RU" dirty="0"/>
              <a:t>++. Пример 8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633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19154" y="1262203"/>
            <a:ext cx="11555520" cy="5550456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n-lt"/>
              </a:rPr>
              <a:t>Определите, какое число должно быть введено в переменную </a:t>
            </a:r>
            <a:r>
              <a:rPr lang="ru-RU" altLang="ru-RU" sz="2000" i="1" dirty="0">
                <a:latin typeface="+mn-lt"/>
              </a:rPr>
              <a:t>n</a:t>
            </a:r>
            <a:r>
              <a:rPr lang="ru-RU" altLang="ru-RU" sz="2000" dirty="0">
                <a:latin typeface="+mn-lt"/>
              </a:rPr>
              <a:t>,</a:t>
            </a:r>
            <a:r>
              <a:rPr lang="en-US" altLang="ru-RU" sz="2000" dirty="0">
                <a:latin typeface="+mn-lt"/>
              </a:rPr>
              <a:t> </a:t>
            </a:r>
            <a:r>
              <a:rPr lang="ru-RU" altLang="ru-RU" sz="2000" dirty="0">
                <a:latin typeface="+mn-lt"/>
              </a:rPr>
              <a:t>чтобы в результате работы следующей программы было напечатано число  5764.</a:t>
            </a:r>
          </a:p>
          <a:p>
            <a:pPr eaLnBrk="1" hangingPunct="1"/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#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include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&lt;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iostream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#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include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&lt;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stdio.h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using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namespace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std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;</a:t>
            </a:r>
          </a:p>
          <a:p>
            <a:pPr eaLnBrk="1" hangingPunct="1"/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void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main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() {</a:t>
            </a: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int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n;</a:t>
            </a:r>
          </a:p>
          <a:p>
            <a:pPr eaLnBrk="1" hangingPunct="1"/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   c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in &gt;&gt; n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;</a:t>
            </a:r>
          </a:p>
          <a:p>
            <a:pPr eaLnBrk="1" hangingPunct="1"/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while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(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n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&gt;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1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0) {</a:t>
            </a: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     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cout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&lt;&lt; 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n%10;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 </a:t>
            </a:r>
            <a:endParaRPr lang="en-US" altLang="ru-RU" sz="2000" dirty="0">
              <a:latin typeface="+mn-lt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     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n/=10;</a:t>
            </a: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 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}  </a:t>
            </a: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getchar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();  </a:t>
            </a:r>
          </a:p>
          <a:p>
            <a:pPr eaLnBrk="1" hangingPunct="1"/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}</a:t>
            </a:r>
            <a:endParaRPr lang="en-US" altLang="ru-RU" sz="2000" dirty="0">
              <a:latin typeface="+mn-lt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+mn-lt"/>
              </a:rPr>
              <a:t> </a:t>
            </a:r>
            <a:endParaRPr lang="ru-RU" altLang="ru-RU" sz="2000" dirty="0">
              <a:latin typeface="+mn-lt"/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118736" y="125260"/>
            <a:ext cx="11630678" cy="889348"/>
          </a:xfrm>
        </p:spPr>
        <p:txBody>
          <a:bodyPr>
            <a:normAutofit/>
          </a:bodyPr>
          <a:lstStyle/>
          <a:p>
            <a:r>
              <a:rPr lang="ru-RU" altLang="ru-RU" dirty="0"/>
              <a:t>Цикл </a:t>
            </a:r>
            <a:r>
              <a:rPr lang="en-US" altLang="ru-RU" dirty="0"/>
              <a:t>while </a:t>
            </a:r>
            <a:r>
              <a:rPr lang="ru-RU" altLang="ru-RU" dirty="0"/>
              <a:t>в </a:t>
            </a:r>
            <a:r>
              <a:rPr lang="en-US" altLang="ru-RU" dirty="0"/>
              <a:t>C</a:t>
            </a:r>
            <a:r>
              <a:rPr lang="ru-RU" altLang="ru-RU" dirty="0"/>
              <a:t>++. Пример 9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6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618" y="132369"/>
            <a:ext cx="10515600" cy="1325563"/>
          </a:xfrm>
        </p:spPr>
        <p:txBody>
          <a:bodyPr/>
          <a:lstStyle/>
          <a:p>
            <a:r>
              <a:rPr lang="ru-RU" dirty="0"/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412776"/>
            <a:ext cx="11348249" cy="4215309"/>
          </a:xfrm>
          <a:prstGeom prst="roundRect">
            <a:avLst/>
          </a:prstGeo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/>
              <a:t>Детерменированный</a:t>
            </a:r>
            <a:r>
              <a:rPr lang="ru-RU" dirty="0"/>
              <a:t> цикл </a:t>
            </a:r>
            <a:r>
              <a:rPr lang="en-US" dirty="0"/>
              <a:t>for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Вложенные циклы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Операторы </a:t>
            </a:r>
            <a:r>
              <a:rPr lang="en-US" dirty="0"/>
              <a:t>break</a:t>
            </a:r>
            <a:r>
              <a:rPr lang="ru-RU" dirty="0"/>
              <a:t> и </a:t>
            </a:r>
            <a:r>
              <a:rPr lang="en-US" dirty="0"/>
              <a:t>continue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Цикл с предусловием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Цикл с постусловием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162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ru-RU" dirty="0"/>
              <a:t>Цикл  </a:t>
            </a:r>
            <a:r>
              <a:rPr lang="en-US" altLang="ru-RU" dirty="0"/>
              <a:t>do</a:t>
            </a:r>
            <a:r>
              <a:rPr lang="ru-RU" altLang="ru-RU" dirty="0"/>
              <a:t> / </a:t>
            </a:r>
            <a:r>
              <a:rPr lang="en-US" altLang="ru-RU" dirty="0"/>
              <a:t>while</a:t>
            </a:r>
            <a:r>
              <a:rPr lang="ru-RU" altLang="ru-RU" dirty="0"/>
              <a:t> в </a:t>
            </a:r>
            <a:r>
              <a:rPr lang="en-US" altLang="ru-RU" dirty="0"/>
              <a:t>C</a:t>
            </a:r>
            <a:r>
              <a:rPr lang="ru-RU" altLang="ru-RU" dirty="0"/>
              <a:t>++</a:t>
            </a:r>
          </a:p>
        </p:txBody>
      </p:sp>
      <p:sp>
        <p:nvSpPr>
          <p:cNvPr id="15363" name="TextBox 10"/>
          <p:cNvSpPr txBox="1">
            <a:spLocks noChangeArrowheads="1"/>
          </p:cNvSpPr>
          <p:nvPr/>
        </p:nvSpPr>
        <p:spPr bwMode="auto">
          <a:xfrm>
            <a:off x="386872" y="1412776"/>
            <a:ext cx="11412646" cy="4188381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dirty="0">
                <a:latin typeface="+mn-lt"/>
              </a:rPr>
              <a:t>В цикле </a:t>
            </a:r>
            <a:r>
              <a:rPr lang="en-US" altLang="ru-RU" sz="2400" b="1" dirty="0">
                <a:latin typeface="+mn-lt"/>
              </a:rPr>
              <a:t>do</a:t>
            </a:r>
            <a:r>
              <a:rPr lang="ru-RU" altLang="ru-RU" sz="2400" b="1" dirty="0">
                <a:latin typeface="+mn-lt"/>
              </a:rPr>
              <a:t> / </a:t>
            </a:r>
            <a:r>
              <a:rPr lang="en-US" altLang="ru-RU" sz="2400" b="1" dirty="0">
                <a:latin typeface="+mn-lt"/>
              </a:rPr>
              <a:t>while</a:t>
            </a:r>
            <a:r>
              <a:rPr lang="ru-RU" altLang="ru-RU" sz="2400" dirty="0">
                <a:latin typeface="+mn-lt"/>
              </a:rPr>
              <a:t>  сначала выполняется тело цикла, а затем проверяется условие продолжения цикла. </a:t>
            </a:r>
          </a:p>
          <a:p>
            <a:pPr eaLnBrk="1" hangingPunct="1"/>
            <a:endParaRPr lang="ru-RU" altLang="ru-RU" sz="2400" dirty="0">
              <a:latin typeface="+mn-lt"/>
            </a:endParaRPr>
          </a:p>
          <a:p>
            <a:pPr eaLnBrk="1" hangingPunct="1"/>
            <a:r>
              <a:rPr lang="ru-RU" altLang="ru-RU" sz="2400" dirty="0">
                <a:latin typeface="+mn-lt"/>
              </a:rPr>
              <a:t>Структура цикла </a:t>
            </a:r>
            <a:r>
              <a:rPr lang="en-US" altLang="ru-RU" sz="2400" b="1" dirty="0">
                <a:latin typeface="+mn-lt"/>
              </a:rPr>
              <a:t>do / while</a:t>
            </a:r>
            <a:endParaRPr lang="ru-RU" altLang="ru-RU" sz="2400" b="1" dirty="0">
              <a:latin typeface="+mn-lt"/>
            </a:endParaRPr>
          </a:p>
          <a:p>
            <a:pPr eaLnBrk="1" hangingPunct="1"/>
            <a:endParaRPr lang="ru-RU" altLang="ru-RU" sz="2400" dirty="0">
              <a:latin typeface="+mn-lt"/>
            </a:endParaRPr>
          </a:p>
          <a:p>
            <a:pPr eaLnBrk="1" hangingPunct="1"/>
            <a:r>
              <a:rPr lang="en-US" altLang="ru-RU" sz="2400" dirty="0">
                <a:solidFill>
                  <a:srgbClr val="C00000"/>
                </a:solidFill>
                <a:latin typeface="+mn-lt"/>
              </a:rPr>
              <a:t>do  </a:t>
            </a:r>
            <a:endParaRPr lang="ru-RU" altLang="ru-RU" sz="2400" dirty="0">
              <a:solidFill>
                <a:srgbClr val="C00000"/>
              </a:solidFill>
              <a:latin typeface="+mn-lt"/>
            </a:endParaRPr>
          </a:p>
          <a:p>
            <a:pPr eaLnBrk="1" hangingPunct="1"/>
            <a:r>
              <a:rPr lang="en-US" altLang="ru-RU" sz="2400" dirty="0">
                <a:solidFill>
                  <a:srgbClr val="C00000"/>
                </a:solidFill>
                <a:latin typeface="+mn-lt"/>
              </a:rPr>
              <a:t>{</a:t>
            </a:r>
            <a:endParaRPr lang="ru-RU" altLang="ru-RU" sz="2400" dirty="0">
              <a:solidFill>
                <a:srgbClr val="C00000"/>
              </a:solidFill>
              <a:latin typeface="+mn-lt"/>
            </a:endParaRPr>
          </a:p>
          <a:p>
            <a:pPr eaLnBrk="1" hangingPunct="1"/>
            <a:r>
              <a:rPr lang="ru-RU" altLang="ru-RU" sz="2400" dirty="0">
                <a:solidFill>
                  <a:srgbClr val="C00000"/>
                </a:solidFill>
                <a:latin typeface="+mn-lt"/>
              </a:rPr>
              <a:t>        /*блок операторов*/;</a:t>
            </a:r>
          </a:p>
          <a:p>
            <a:pPr eaLnBrk="1" hangingPunct="1"/>
            <a:r>
              <a:rPr lang="ru-RU" altLang="ru-RU" sz="2400" dirty="0">
                <a:solidFill>
                  <a:srgbClr val="C00000"/>
                </a:solidFill>
                <a:latin typeface="+mn-lt"/>
              </a:rPr>
              <a:t>}</a:t>
            </a:r>
          </a:p>
          <a:p>
            <a:pPr eaLnBrk="1" hangingPunct="1"/>
            <a:r>
              <a:rPr lang="ru-RU" altLang="ru-RU" sz="2400" dirty="0" err="1">
                <a:solidFill>
                  <a:srgbClr val="C00000"/>
                </a:solidFill>
                <a:latin typeface="+mn-lt"/>
              </a:rPr>
              <a:t>while</a:t>
            </a:r>
            <a:r>
              <a:rPr lang="ru-RU" altLang="ru-RU" sz="2400" dirty="0">
                <a:solidFill>
                  <a:srgbClr val="C00000"/>
                </a:solidFill>
                <a:latin typeface="+mn-lt"/>
              </a:rPr>
              <a:t> (/*условие выполнения цикла*/); </a:t>
            </a:r>
            <a:r>
              <a:rPr lang="en-US" altLang="ru-RU" sz="2400" dirty="0">
                <a:solidFill>
                  <a:srgbClr val="C00000"/>
                </a:solidFill>
                <a:latin typeface="+mn-lt"/>
              </a:rPr>
              <a:t> </a:t>
            </a:r>
            <a:endParaRPr lang="ru-RU" alt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377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89978" y="221458"/>
            <a:ext cx="11810678" cy="3429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dirty="0"/>
              <a:t>Цикл  </a:t>
            </a:r>
            <a:r>
              <a:rPr lang="en-US" altLang="ru-RU" dirty="0"/>
              <a:t>do</a:t>
            </a:r>
            <a:r>
              <a:rPr lang="ru-RU" altLang="ru-RU" dirty="0"/>
              <a:t> / </a:t>
            </a:r>
            <a:r>
              <a:rPr lang="en-US" altLang="ru-RU" dirty="0"/>
              <a:t>while</a:t>
            </a:r>
            <a:r>
              <a:rPr lang="ru-RU" altLang="ru-RU" dirty="0"/>
              <a:t> в </a:t>
            </a:r>
            <a:r>
              <a:rPr lang="en-US" altLang="ru-RU" dirty="0"/>
              <a:t>C</a:t>
            </a:r>
            <a:r>
              <a:rPr lang="ru-RU" altLang="ru-RU" dirty="0"/>
              <a:t>++. Пример 10</a:t>
            </a:r>
          </a:p>
        </p:txBody>
      </p:sp>
      <p:sp>
        <p:nvSpPr>
          <p:cNvPr id="16387" name="TextBox 10"/>
          <p:cNvSpPr txBox="1">
            <a:spLocks noChangeArrowheads="1"/>
          </p:cNvSpPr>
          <p:nvPr/>
        </p:nvSpPr>
        <p:spPr bwMode="auto">
          <a:xfrm>
            <a:off x="189978" y="856357"/>
            <a:ext cx="11810678" cy="5209937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iostream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&gt;;</a:t>
            </a:r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&gt;;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;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void main() {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c,sum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=0;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do {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cin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&gt;&gt;c;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	     if (c%2!=0) {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	         sum=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sum+c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;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   	         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 &lt;&lt; "sum=" &lt;&lt; sum &lt;&lt; "  c=" &lt;&lt; c&lt;&lt;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;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	      }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}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while (c!=0); 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cout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&lt;&lt; "++ sum="&lt;&lt;sum&lt;&lt;"  c="&lt;&lt;c&lt;&lt;</a:t>
            </a:r>
            <a:r>
              <a:rPr lang="en-US" altLang="ru-RU" sz="2000" dirty="0" err="1">
                <a:latin typeface="Consolas" pitchFamily="49" charset="0"/>
                <a:cs typeface="Consolas" pitchFamily="49" charset="0"/>
              </a:rPr>
              <a:t>endl</a:t>
            </a:r>
            <a:r>
              <a:rPr lang="en-US" altLang="ru-RU" sz="2000" dirty="0">
                <a:latin typeface="Consolas" pitchFamily="49" charset="0"/>
                <a:cs typeface="Consolas" pitchFamily="49" charset="0"/>
              </a:rPr>
              <a:t>;</a:t>
            </a:r>
            <a:endParaRPr lang="ru-RU" altLang="ru-RU" sz="2000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     </a:t>
            </a:r>
            <a:r>
              <a:rPr lang="ru-RU" altLang="ru-RU" sz="2000" dirty="0" err="1">
                <a:latin typeface="Consolas" pitchFamily="49" charset="0"/>
                <a:cs typeface="Consolas" pitchFamily="49" charset="0"/>
              </a:rPr>
              <a:t>getchar</a:t>
            </a:r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(); </a:t>
            </a:r>
            <a:r>
              <a:rPr lang="ru-RU" altLang="ru-RU" sz="2000" dirty="0" err="1">
                <a:latin typeface="Consolas" pitchFamily="49" charset="0"/>
                <a:cs typeface="Consolas" pitchFamily="49" charset="0"/>
              </a:rPr>
              <a:t>getchar</a:t>
            </a:r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/>
            <a:r>
              <a:rPr lang="ru-RU" altLang="ru-RU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84" t="18620" r="39279" b="59424"/>
          <a:stretch>
            <a:fillRect/>
          </a:stretch>
        </p:blipFill>
        <p:spPr bwMode="auto">
          <a:xfrm>
            <a:off x="9316364" y="2170135"/>
            <a:ext cx="2154238" cy="281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92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56730" y="1196752"/>
            <a:ext cx="11492891" cy="5550456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n-lt"/>
              </a:rPr>
              <a:t>5</a:t>
            </a:r>
            <a:r>
              <a:rPr lang="en-US" altLang="ru-RU" sz="2000" dirty="0">
                <a:latin typeface="+mn-lt"/>
              </a:rPr>
              <a:t>. </a:t>
            </a:r>
            <a:r>
              <a:rPr lang="ru-RU" altLang="ru-RU" sz="2000" dirty="0">
                <a:latin typeface="+mn-lt"/>
              </a:rPr>
              <a:t>Определите что будет выведено на экран в результате работы следующей программы.</a:t>
            </a:r>
            <a:endParaRPr lang="en-US" altLang="ru-RU" sz="2000" dirty="0">
              <a:latin typeface="+mn-lt"/>
            </a:endParaRPr>
          </a:p>
          <a:p>
            <a:pPr eaLnBrk="1" hangingPunct="1"/>
            <a:endParaRPr lang="ru-RU" altLang="ru-RU" sz="2000" dirty="0"/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include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include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namespace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/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m=0,n=2453;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(n&gt;0) {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	m+=n%10;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	n/=10;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}  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m+=n; 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&lt;&lt; "m="&lt;&lt;m&lt;&lt;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ru-RU" altLang="ru-RU" sz="2000" dirty="0">
                <a:latin typeface="+mn-lt"/>
              </a:rPr>
              <a:t>Наберите текст программы и проверьте правильность ответа.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Задания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20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305648" y="1268760"/>
            <a:ext cx="11550991" cy="5312093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+mn-lt"/>
              </a:rPr>
              <a:t>6</a:t>
            </a:r>
            <a:r>
              <a:rPr lang="en-US" altLang="ru-RU" dirty="0">
                <a:latin typeface="+mn-lt"/>
              </a:rPr>
              <a:t>. </a:t>
            </a:r>
            <a:r>
              <a:rPr lang="ru-RU" altLang="ru-RU" dirty="0">
                <a:latin typeface="+mn-lt"/>
              </a:rPr>
              <a:t>Укажите наибольшее из таких чисел </a:t>
            </a:r>
            <a:r>
              <a:rPr lang="en-US" altLang="ru-RU" dirty="0">
                <a:latin typeface="+mn-lt"/>
              </a:rPr>
              <a:t>x</a:t>
            </a:r>
            <a:r>
              <a:rPr lang="ru-RU" altLang="ru-RU" dirty="0">
                <a:latin typeface="+mn-lt"/>
              </a:rPr>
              <a:t>, при вводе которого в результате выполнения следующей программы на экран будут выведено   </a:t>
            </a:r>
            <a:r>
              <a:rPr lang="en-US" altLang="ru-RU" dirty="0">
                <a:latin typeface="+mn-lt"/>
              </a:rPr>
              <a:t>a=5  b= 31</a:t>
            </a:r>
          </a:p>
          <a:p>
            <a:pPr eaLnBrk="1" hangingPunct="1"/>
            <a:endParaRPr lang="ru-RU" altLang="ru-RU" dirty="0"/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void main() {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 a=0,b=0,x;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&gt;&gt; x;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    while (x&gt;0) {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		a+=1;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		b+=x%10;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		x/=10;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	}  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&lt;&lt; "a="&lt;&lt;a&lt;&lt;" b="&lt;&lt;b&lt;&lt;</a:t>
            </a:r>
            <a:r>
              <a:rPr lang="en-US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ru-RU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();  </a:t>
            </a:r>
            <a:r>
              <a:rPr lang="ru-RU" altLang="ru-RU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ru-RU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 eaLnBrk="1" hangingPunct="1"/>
            <a:r>
              <a:rPr lang="ru-RU" altLang="ru-RU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Задания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892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193108" y="1697054"/>
            <a:ext cx="11807547" cy="3064669"/>
          </a:xfrm>
          <a:prstGeom prst="roundRect">
            <a:avLst/>
          </a:prstGeom>
          <a:noFill/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 sz="2800" dirty="0">
                <a:cs typeface="Arial" charset="0"/>
              </a:rPr>
              <a:t>7. Дана непустая последовательность целых чисел,  оканчивающаяся нулём.  Составьте программу,  которая находит сумму всех чётных  чисел последовательности.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defRPr/>
            </a:pPr>
            <a:r>
              <a:rPr lang="ru-RU" sz="2800" dirty="0">
                <a:cs typeface="Arial" charset="0"/>
              </a:rPr>
              <a:t>8(*). Создать программу «Отгадай число»</a:t>
            </a:r>
          </a:p>
          <a:p>
            <a:pPr algn="just">
              <a:defRPr/>
            </a:pPr>
            <a:endParaRPr lang="ru-RU" sz="2800" dirty="0">
              <a:cs typeface="Consolas" pitchFamily="49" charset="0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1524001" y="-703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1524001" y="2630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70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72" name="Rectangle 8"/>
          <p:cNvSpPr>
            <a:spLocks noChangeArrowheads="1"/>
          </p:cNvSpPr>
          <p:nvPr/>
        </p:nvSpPr>
        <p:spPr bwMode="auto">
          <a:xfrm>
            <a:off x="1524001" y="3440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7" name="Заголовок 2"/>
          <p:cNvSpPr>
            <a:spLocks noGrp="1"/>
          </p:cNvSpPr>
          <p:nvPr>
            <p:ph type="title"/>
          </p:nvPr>
        </p:nvSpPr>
        <p:spPr>
          <a:xfrm>
            <a:off x="190740" y="114300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/>
              <a:t>Задания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5628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06" y="140681"/>
            <a:ext cx="10515600" cy="1325563"/>
          </a:xfrm>
        </p:spPr>
        <p:txBody>
          <a:bodyPr/>
          <a:lstStyle/>
          <a:p>
            <a:r>
              <a:rPr lang="ru-RU" dirty="0"/>
              <a:t>Использованная 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562" y="1443240"/>
            <a:ext cx="11218053" cy="2489816"/>
          </a:xfrm>
          <a:prstGeom prst="roundRect">
            <a:avLst/>
          </a:prstGeo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Самоучитель по С++ - </a:t>
            </a:r>
            <a:r>
              <a:rPr lang="en-US" dirty="0">
                <a:hlinkClick r:id="rId2"/>
              </a:rPr>
              <a:t>https://code-live.ru/tag/cpp-manual/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hlinkClick r:id="rId3"/>
              </a:rPr>
              <a:t>https://ci-plus-plus-snachala.ru/?p=6018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hlinkClick r:id="rId4"/>
              </a:rPr>
              <a:t>https://prog-cpp.ru/c-input-output/</a:t>
            </a:r>
            <a:endParaRPr lang="ru-RU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>
                <a:hlinkClick r:id="rId5"/>
              </a:rPr>
              <a:t>http://mycpp.ru/cpp/book/c03.html</a:t>
            </a:r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1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49268" y="49213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dirty="0"/>
              <a:t>Цикл </a:t>
            </a:r>
            <a:r>
              <a:rPr lang="en-US" altLang="ru-RU" dirty="0"/>
              <a:t>for</a:t>
            </a:r>
            <a:endParaRPr lang="ru-RU" altLang="ru-RU" dirty="0"/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430908" y="1374776"/>
            <a:ext cx="113936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latin typeface="+mn-lt"/>
              </a:rPr>
              <a:t>Цикл</a:t>
            </a:r>
            <a:r>
              <a:rPr lang="ru-RU" altLang="ru-RU" sz="2400" dirty="0">
                <a:latin typeface="+mn-lt"/>
              </a:rPr>
              <a:t> — многократное   повторение одного и того же участка программы </a:t>
            </a:r>
            <a:endParaRPr lang="ru-RU" altLang="ru-RU" sz="2400" b="1" dirty="0">
              <a:latin typeface="+mn-lt"/>
            </a:endParaRPr>
          </a:p>
        </p:txBody>
      </p:sp>
      <p:sp>
        <p:nvSpPr>
          <p:cNvPr id="15364" name="TextBox 10"/>
          <p:cNvSpPr txBox="1">
            <a:spLocks noChangeArrowheads="1"/>
          </p:cNvSpPr>
          <p:nvPr/>
        </p:nvSpPr>
        <p:spPr bwMode="auto">
          <a:xfrm>
            <a:off x="430908" y="2159372"/>
            <a:ext cx="11005354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+mn-lt"/>
              </a:rPr>
              <a:t>Цикл </a:t>
            </a:r>
            <a:r>
              <a:rPr lang="ru-RU" altLang="ru-RU" sz="2000" b="1" dirty="0" err="1">
                <a:latin typeface="+mn-lt"/>
              </a:rPr>
              <a:t>for</a:t>
            </a:r>
            <a:endParaRPr lang="en-US" altLang="ru-RU" sz="2000" b="1" dirty="0">
              <a:latin typeface="+mn-lt"/>
            </a:endParaRPr>
          </a:p>
          <a:p>
            <a:pPr eaLnBrk="1" hangingPunct="1"/>
            <a:endParaRPr lang="ru-RU" altLang="ru-RU" dirty="0">
              <a:latin typeface="+mn-lt"/>
            </a:endParaRPr>
          </a:p>
          <a:p>
            <a:pPr eaLnBrk="1" hangingPunct="1"/>
            <a:r>
              <a:rPr lang="ru-RU" altLang="ru-RU" sz="2000" dirty="0">
                <a:latin typeface="+mn-lt"/>
              </a:rPr>
              <a:t>Цикл </a:t>
            </a:r>
            <a:r>
              <a:rPr lang="ru-RU" altLang="ru-RU" sz="2000" b="1" dirty="0" err="1">
                <a:latin typeface="+mn-lt"/>
              </a:rPr>
              <a:t>for</a:t>
            </a:r>
            <a:r>
              <a:rPr lang="ru-RU" altLang="ru-RU" sz="2000" dirty="0">
                <a:latin typeface="+mn-lt"/>
              </a:rPr>
              <a:t> как правило используется в тех случаях, когда можно точно определить необходимое количество повторов.</a:t>
            </a:r>
            <a:endParaRPr lang="en-US" altLang="ru-RU" sz="2000" dirty="0">
              <a:latin typeface="+mn-lt"/>
            </a:endParaRPr>
          </a:p>
          <a:p>
            <a:pPr eaLnBrk="1" hangingPunct="1"/>
            <a:endParaRPr lang="en-US" altLang="ru-RU" sz="2000" dirty="0">
              <a:latin typeface="+mn-lt"/>
            </a:endParaRPr>
          </a:p>
          <a:p>
            <a:pPr eaLnBrk="1" hangingPunct="1"/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400" b="1" dirty="0" err="1">
                <a:latin typeface="Consolas" panose="020B0609020204030204" pitchFamily="49" charset="0"/>
              </a:rPr>
              <a:t>for</a:t>
            </a:r>
            <a:r>
              <a:rPr lang="ru-RU" altLang="ru-RU" sz="2400" dirty="0">
                <a:latin typeface="Consolas" panose="020B0609020204030204" pitchFamily="49" charset="0"/>
              </a:rPr>
              <a:t> </a:t>
            </a:r>
            <a:r>
              <a:rPr lang="ru-RU" altLang="ru-RU" sz="2400" b="1" dirty="0">
                <a:latin typeface="Consolas" panose="020B0609020204030204" pitchFamily="49" charset="0"/>
              </a:rPr>
              <a:t>(</a:t>
            </a:r>
            <a:r>
              <a:rPr lang="ru-RU" altLang="ru-RU" sz="2000" dirty="0">
                <a:latin typeface="Consolas" panose="020B0609020204030204" pitchFamily="49" charset="0"/>
              </a:rPr>
              <a:t>/*инициализирующее выражение */ </a:t>
            </a:r>
            <a:r>
              <a:rPr lang="ru-RU" altLang="ru-RU" sz="2400" b="1" dirty="0">
                <a:latin typeface="Consolas" panose="020B0609020204030204" pitchFamily="49" charset="0"/>
              </a:rPr>
              <a:t>; </a:t>
            </a:r>
            <a:r>
              <a:rPr lang="ru-RU" altLang="ru-RU" sz="2000" dirty="0">
                <a:latin typeface="Consolas" panose="020B0609020204030204" pitchFamily="49" charset="0"/>
              </a:rPr>
              <a:t>/* условное выражение */</a:t>
            </a:r>
            <a:r>
              <a:rPr lang="ru-RU" altLang="ru-RU" sz="2400" b="1" dirty="0">
                <a:latin typeface="Consolas" panose="020B0609020204030204" pitchFamily="49" charset="0"/>
              </a:rPr>
              <a:t>;</a:t>
            </a:r>
            <a:r>
              <a:rPr lang="ru-RU" altLang="ru-RU" sz="2400" dirty="0">
                <a:latin typeface="Consolas" panose="020B0609020204030204" pitchFamily="49" charset="0"/>
              </a:rPr>
              <a:t> </a:t>
            </a:r>
            <a:r>
              <a:rPr lang="ru-RU" altLang="ru-RU" sz="2000" dirty="0">
                <a:latin typeface="Consolas" panose="020B0609020204030204" pitchFamily="49" charset="0"/>
              </a:rPr>
              <a:t>/* модифицирующее выражение */ </a:t>
            </a:r>
            <a:r>
              <a:rPr lang="ru-RU" altLang="ru-RU" sz="2400" b="1" dirty="0">
                <a:latin typeface="Consolas" panose="020B0609020204030204" pitchFamily="49" charset="0"/>
              </a:rPr>
              <a:t>)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</a:rPr>
              <a:t>{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</a:rPr>
              <a:t>                 /*один оператор или блок операторов*/;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35360" y="1374776"/>
            <a:ext cx="11377264" cy="40862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657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10"/>
          <p:cNvSpPr txBox="1">
            <a:spLocks noChangeArrowheads="1"/>
          </p:cNvSpPr>
          <p:nvPr/>
        </p:nvSpPr>
        <p:spPr bwMode="auto">
          <a:xfrm>
            <a:off x="312107" y="1665635"/>
            <a:ext cx="11349625" cy="4188381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void main() {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sum = 0</a:t>
            </a:r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	for (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&lt;10;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++) sum+=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&lt;&lt; sum &lt;&lt;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</a:rPr>
              <a:t> </a:t>
            </a:r>
            <a:endParaRPr lang="ru-RU" altLang="ru-RU" sz="2400" dirty="0">
              <a:latin typeface="Consolas" panose="020B0609020204030204" pitchFamily="49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4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12107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/>
              <a:t>Цикл </a:t>
            </a:r>
            <a:r>
              <a:rPr lang="en-US" altLang="ru-RU" dirty="0"/>
              <a:t>for. </a:t>
            </a:r>
            <a:r>
              <a:rPr lang="ru-RU" altLang="ru-RU" dirty="0"/>
              <a:t>Пример </a:t>
            </a:r>
            <a:r>
              <a:rPr lang="en-US" altLang="ru-RU" dirty="0"/>
              <a:t>1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9939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10"/>
          <p:cNvSpPr txBox="1">
            <a:spLocks noChangeArrowheads="1"/>
          </p:cNvSpPr>
          <p:nvPr/>
        </p:nvSpPr>
        <p:spPr bwMode="auto">
          <a:xfrm>
            <a:off x="474555" y="1276350"/>
            <a:ext cx="11262333" cy="5278041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n-lt"/>
              </a:rPr>
              <a:t>В C++ допускается объявление переменных прямо в строке инициализации цикла </a:t>
            </a:r>
            <a:r>
              <a:rPr lang="ru-RU" altLang="ru-RU" sz="2000" dirty="0" err="1">
                <a:latin typeface="+mn-lt"/>
              </a:rPr>
              <a:t>for</a:t>
            </a:r>
            <a:r>
              <a:rPr lang="ru-RU" altLang="ru-RU" sz="2000" dirty="0">
                <a:latin typeface="+mn-lt"/>
              </a:rPr>
              <a:t>. В этом случае, предыдущий пример программы примет вид</a:t>
            </a:r>
            <a:endParaRPr lang="en-US" altLang="ru-RU" sz="2000" dirty="0">
              <a:latin typeface="+mn-lt"/>
            </a:endParaRPr>
          </a:p>
          <a:p>
            <a:pPr eaLnBrk="1" hangingPunct="1"/>
            <a:endParaRPr lang="ru-RU" altLang="ru-RU" sz="2400" dirty="0">
              <a:latin typeface="+mn-lt"/>
            </a:endParaRPr>
          </a:p>
          <a:p>
            <a:pPr eaLnBrk="1" hangingPunct="1"/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include </a:t>
            </a:r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void main() {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sum = 0;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	for (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&lt;10;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++) sum+=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&lt;&lt; "sum=" &lt;&lt; sum</a:t>
            </a:r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/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1" hangingPunct="1"/>
            <a:r>
              <a:rPr lang="ru-RU" altLang="ru-RU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eaLnBrk="1" hangingPunct="1"/>
            <a:r>
              <a:rPr lang="en-US" altLang="ru-RU" sz="2400" dirty="0">
                <a:latin typeface="+mn-lt"/>
              </a:rPr>
              <a:t> </a:t>
            </a:r>
            <a:endParaRPr lang="ru-RU" altLang="ru-RU" sz="240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5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9268" y="49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/>
              <a:t>Цикл </a:t>
            </a:r>
            <a:r>
              <a:rPr lang="en-US" altLang="ru-RU" dirty="0"/>
              <a:t>for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1503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10"/>
          <p:cNvSpPr txBox="1">
            <a:spLocks noChangeArrowheads="1"/>
          </p:cNvSpPr>
          <p:nvPr/>
        </p:nvSpPr>
        <p:spPr bwMode="auto">
          <a:xfrm>
            <a:off x="335360" y="1278408"/>
            <a:ext cx="11283667" cy="5278041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n-lt"/>
              </a:rPr>
              <a:t>Обращение к переменной </a:t>
            </a:r>
            <a:r>
              <a:rPr lang="en-US" altLang="ru-RU" sz="2000" dirty="0" err="1">
                <a:latin typeface="+mn-lt"/>
              </a:rPr>
              <a:t>i</a:t>
            </a:r>
            <a:r>
              <a:rPr lang="ru-RU" altLang="ru-RU" sz="2000" dirty="0">
                <a:latin typeface="+mn-lt"/>
              </a:rPr>
              <a:t>, объявленной в цикле, вне цикла приведет к ошибке (область видимости переменной ограничивается циклом).</a:t>
            </a:r>
          </a:p>
          <a:p>
            <a:pPr eaLnBrk="1" hangingPunct="1"/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dirty="0">
                <a:latin typeface="+mn-lt"/>
              </a:rPr>
              <a:t>Пример</a:t>
            </a:r>
          </a:p>
          <a:p>
            <a:pPr eaLnBrk="1" hangingPunct="1"/>
            <a:endParaRPr lang="ru-RU" altLang="ru-RU" sz="2000" dirty="0">
              <a:latin typeface="+mn-lt"/>
            </a:endParaRP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#include &lt;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iostream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&gt;;</a:t>
            </a:r>
            <a:endParaRPr lang="ru-RU" altLang="ru-RU" sz="2000" dirty="0">
              <a:latin typeface="+mn-lt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#include &lt;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stdio.h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&gt;;</a:t>
            </a:r>
            <a:endParaRPr lang="ru-RU" altLang="ru-RU" sz="2000" dirty="0">
              <a:latin typeface="+mn-lt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using namespace 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std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;</a:t>
            </a:r>
            <a:endParaRPr lang="ru-RU" altLang="ru-RU" sz="2000" dirty="0">
              <a:latin typeface="+mn-lt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void main() {</a:t>
            </a:r>
            <a:endParaRPr lang="ru-RU" altLang="ru-RU" sz="2000" dirty="0">
              <a:latin typeface="+mn-lt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sum = 0;</a:t>
            </a:r>
            <a:endParaRPr lang="ru-RU" altLang="ru-RU" sz="2000" dirty="0">
              <a:latin typeface="+mn-lt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for (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=1; 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&lt;10; 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++) sum+=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;  </a:t>
            </a:r>
            <a:endParaRPr lang="ru-RU" altLang="ru-RU" sz="2000" dirty="0">
              <a:latin typeface="+mn-lt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cout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&lt;&lt; "sum=" &lt;&lt; sum &lt;&lt; 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"i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="&lt;&lt; </a:t>
            </a:r>
            <a:r>
              <a:rPr lang="en-US" altLang="ru-RU" sz="2000" b="1" dirty="0" err="1">
                <a:latin typeface="+mn-lt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+mn-lt"/>
                <a:cs typeface="Consolas" panose="020B0609020204030204" pitchFamily="49" charset="0"/>
              </a:rPr>
              <a:t>endl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; //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в этой </a:t>
            </a:r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								//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строке ошибка</a:t>
            </a:r>
          </a:p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   </a:t>
            </a:r>
            <a:r>
              <a:rPr lang="ru-RU" altLang="ru-RU" sz="2000" dirty="0" err="1">
                <a:latin typeface="+mn-lt"/>
                <a:cs typeface="Consolas" panose="020B0609020204030204" pitchFamily="49" charset="0"/>
              </a:rPr>
              <a:t>getchar</a:t>
            </a:r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();</a:t>
            </a:r>
          </a:p>
          <a:p>
            <a:pPr eaLnBrk="1" hangingPunct="1"/>
            <a:r>
              <a:rPr lang="ru-RU" altLang="ru-RU" sz="2000" dirty="0">
                <a:latin typeface="+mn-lt"/>
                <a:cs typeface="Consolas" panose="020B0609020204030204" pitchFamily="49" charset="0"/>
              </a:rPr>
              <a:t>}</a:t>
            </a:r>
            <a:r>
              <a:rPr lang="en-US" altLang="ru-RU" sz="2400" dirty="0">
                <a:latin typeface="+mn-lt"/>
              </a:rPr>
              <a:t> </a:t>
            </a:r>
            <a:endParaRPr lang="ru-RU" altLang="ru-RU" sz="2400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6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9268" y="492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dirty="0"/>
              <a:t>Цикл </a:t>
            </a:r>
            <a:r>
              <a:rPr lang="en-US" altLang="ru-RU" dirty="0"/>
              <a:t>for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7460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91344" y="116632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ru-RU" dirty="0"/>
              <a:t>Вложенные циклы </a:t>
            </a:r>
            <a:r>
              <a:rPr lang="en-US" altLang="ru-RU" dirty="0"/>
              <a:t>for</a:t>
            </a:r>
            <a:endParaRPr lang="ru-RU" altLang="ru-RU" dirty="0"/>
          </a:p>
        </p:txBody>
      </p:sp>
      <p:sp>
        <p:nvSpPr>
          <p:cNvPr id="20483" name="TextBox 10"/>
          <p:cNvSpPr txBox="1">
            <a:spLocks noChangeArrowheads="1"/>
          </p:cNvSpPr>
          <p:nvPr/>
        </p:nvSpPr>
        <p:spPr bwMode="auto">
          <a:xfrm>
            <a:off x="335360" y="1484784"/>
            <a:ext cx="11377264" cy="5209937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000" b="1" dirty="0">
              <a:latin typeface="+mn-lt"/>
            </a:endParaRPr>
          </a:p>
          <a:p>
            <a:pPr eaLnBrk="1" hangingPunct="1"/>
            <a:r>
              <a:rPr lang="ru-RU" altLang="ru-RU" sz="2000" dirty="0">
                <a:latin typeface="+mn-lt"/>
              </a:rPr>
              <a:t>Синтаксис вложенных циклов </a:t>
            </a:r>
            <a:r>
              <a:rPr lang="en-US" altLang="ru-RU" sz="2000" b="1" dirty="0">
                <a:latin typeface="+mn-lt"/>
              </a:rPr>
              <a:t>for</a:t>
            </a:r>
          </a:p>
          <a:p>
            <a:pPr eaLnBrk="1" hangingPunct="1"/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dirty="0">
                <a:solidFill>
                  <a:srgbClr val="00B050"/>
                </a:solidFill>
                <a:latin typeface="+mn-lt"/>
              </a:rPr>
              <a:t>//Внешний цикл</a:t>
            </a:r>
          </a:p>
          <a:p>
            <a:pPr eaLnBrk="1" hangingPunct="1"/>
            <a:r>
              <a:rPr lang="ru-RU" altLang="ru-RU" sz="2000" dirty="0" err="1">
                <a:latin typeface="+mn-lt"/>
              </a:rPr>
              <a:t>for</a:t>
            </a:r>
            <a:r>
              <a:rPr lang="ru-RU" altLang="ru-RU" sz="2000" dirty="0">
                <a:latin typeface="+mn-lt"/>
              </a:rPr>
              <a:t> (/*инициализирующее выражение */ ; /* условное выражение */; </a:t>
            </a:r>
            <a:r>
              <a:rPr lang="en-US" altLang="ru-RU" sz="2000" dirty="0">
                <a:latin typeface="+mn-lt"/>
              </a:rPr>
              <a:t>    </a:t>
            </a:r>
          </a:p>
          <a:p>
            <a:pPr eaLnBrk="1" hangingPunct="1"/>
            <a:r>
              <a:rPr lang="en-US" altLang="ru-RU" sz="2000" dirty="0">
                <a:latin typeface="+mn-lt"/>
              </a:rPr>
              <a:t>       </a:t>
            </a:r>
            <a:r>
              <a:rPr lang="ru-RU" altLang="ru-RU" sz="2000" dirty="0">
                <a:latin typeface="+mn-lt"/>
              </a:rPr>
              <a:t>/* модифицирующее выражение */ )</a:t>
            </a:r>
          </a:p>
          <a:p>
            <a:pPr eaLnBrk="1" hangingPunct="1"/>
            <a:r>
              <a:rPr lang="ru-RU" altLang="ru-RU" sz="2000" dirty="0">
                <a:latin typeface="+mn-lt"/>
              </a:rPr>
              <a:t>{</a:t>
            </a:r>
          </a:p>
          <a:p>
            <a:pPr eaLnBrk="1" hangingPunct="1"/>
            <a:r>
              <a:rPr lang="ru-RU" altLang="ru-RU" sz="2000" dirty="0">
                <a:latin typeface="+mn-lt"/>
              </a:rPr>
              <a:t>       /*один оператор или блок операторов*/;</a:t>
            </a:r>
          </a:p>
          <a:p>
            <a:pPr eaLnBrk="1" hangingPunct="1"/>
            <a:r>
              <a:rPr lang="ru-RU" altLang="ru-RU" sz="2000" dirty="0">
                <a:latin typeface="+mn-lt"/>
              </a:rPr>
              <a:t>       </a:t>
            </a:r>
            <a:r>
              <a:rPr lang="ru-RU" altLang="ru-RU" sz="2000" dirty="0">
                <a:solidFill>
                  <a:srgbClr val="00B050"/>
                </a:solidFill>
                <a:latin typeface="+mn-lt"/>
              </a:rPr>
              <a:t>// Внутренний цикл</a:t>
            </a:r>
          </a:p>
          <a:p>
            <a:pPr eaLnBrk="1" hangingPunct="1"/>
            <a:r>
              <a:rPr lang="en-US" altLang="ru-RU" sz="2000" dirty="0">
                <a:latin typeface="+mn-lt"/>
              </a:rPr>
              <a:t>       </a:t>
            </a:r>
            <a:r>
              <a:rPr lang="ru-RU" altLang="ru-RU" sz="2000" dirty="0" err="1">
                <a:latin typeface="+mn-lt"/>
              </a:rPr>
              <a:t>for</a:t>
            </a:r>
            <a:r>
              <a:rPr lang="ru-RU" altLang="ru-RU" sz="2000" dirty="0">
                <a:latin typeface="+mn-lt"/>
              </a:rPr>
              <a:t> (/*инициализирующее выражение */ ; /* условное выражение */; </a:t>
            </a:r>
            <a:r>
              <a:rPr lang="en-US" altLang="ru-RU" sz="2000" dirty="0">
                <a:latin typeface="+mn-lt"/>
              </a:rPr>
              <a:t>               </a:t>
            </a:r>
          </a:p>
          <a:p>
            <a:pPr eaLnBrk="1" hangingPunct="1"/>
            <a:r>
              <a:rPr lang="en-US" altLang="ru-RU" sz="2000" dirty="0">
                <a:latin typeface="+mn-lt"/>
              </a:rPr>
              <a:t>             </a:t>
            </a:r>
            <a:r>
              <a:rPr lang="ru-RU" altLang="ru-RU" sz="2000" dirty="0">
                <a:latin typeface="+mn-lt"/>
              </a:rPr>
              <a:t>/* модифицирующее выражение */ )</a:t>
            </a:r>
          </a:p>
          <a:p>
            <a:pPr eaLnBrk="1" hangingPunct="1"/>
            <a:r>
              <a:rPr lang="en-US" altLang="ru-RU" sz="2000" dirty="0">
                <a:latin typeface="+mn-lt"/>
              </a:rPr>
              <a:t>       </a:t>
            </a:r>
            <a:r>
              <a:rPr lang="ru-RU" altLang="ru-RU" sz="2000" dirty="0">
                <a:latin typeface="+mn-lt"/>
              </a:rPr>
              <a:t>{</a:t>
            </a:r>
          </a:p>
          <a:p>
            <a:pPr eaLnBrk="1" hangingPunct="1"/>
            <a:r>
              <a:rPr lang="ru-RU" altLang="ru-RU" sz="2000" dirty="0">
                <a:latin typeface="+mn-lt"/>
              </a:rPr>
              <a:t>      </a:t>
            </a:r>
            <a:r>
              <a:rPr lang="en-US" altLang="ru-RU" sz="2000" dirty="0">
                <a:latin typeface="+mn-lt"/>
              </a:rPr>
              <a:t>            </a:t>
            </a:r>
            <a:r>
              <a:rPr lang="ru-RU" altLang="ru-RU" sz="2000" dirty="0">
                <a:latin typeface="+mn-lt"/>
              </a:rPr>
              <a:t> /*один оператор или блок операторов*/;</a:t>
            </a:r>
          </a:p>
          <a:p>
            <a:pPr eaLnBrk="1" hangingPunct="1"/>
            <a:r>
              <a:rPr lang="en-US" altLang="ru-RU" sz="2000" dirty="0">
                <a:latin typeface="+mn-lt"/>
              </a:rPr>
              <a:t>        </a:t>
            </a:r>
            <a:r>
              <a:rPr lang="ru-RU" altLang="ru-RU" sz="2000" dirty="0">
                <a:latin typeface="+mn-lt"/>
              </a:rPr>
              <a:t>}</a:t>
            </a:r>
          </a:p>
          <a:p>
            <a:pPr eaLnBrk="1" hangingPunct="1"/>
            <a:r>
              <a:rPr lang="ru-RU" altLang="ru-RU" sz="2000" dirty="0">
                <a:latin typeface="+mn-lt"/>
              </a:rPr>
              <a:t>}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19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0"/>
          <p:cNvSpPr txBox="1">
            <a:spLocks noChangeArrowheads="1"/>
          </p:cNvSpPr>
          <p:nvPr/>
        </p:nvSpPr>
        <p:spPr bwMode="auto">
          <a:xfrm>
            <a:off x="312107" y="1460645"/>
            <a:ext cx="8160157" cy="4869418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dirty="0">
                <a:latin typeface="+mn-lt"/>
                <a:cs typeface="Consolas" panose="020B0609020204030204" pitchFamily="49" charset="0"/>
              </a:rPr>
              <a:t>#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include &lt;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iostream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void main() {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sum = 0;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for (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=1;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&lt;4;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"i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="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	for (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j=1; j&lt;5; j++)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       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"i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="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 &lt;&lt; "  j="&lt;&lt; j &lt;&lt; 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endl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} 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ru-RU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getchar</a:t>
            </a:r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ru-RU" altLang="ru-RU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endParaRPr lang="ru-RU" altLang="ru-RU" sz="2000" dirty="0">
              <a:latin typeface="+mn-lt"/>
              <a:cs typeface="Consolas" panose="020B0609020204030204" pitchFamily="49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779114" y="1662908"/>
          <a:ext cx="3286125" cy="365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Точечный рисунок" r:id="rId3" imgW="1800476" imgH="2000000" progId="Paint.Picture">
                  <p:embed/>
                </p:oleObj>
              </mc:Choice>
              <mc:Fallback>
                <p:oleObj name="Точечный рисунок" r:id="rId3" imgW="1800476" imgH="2000000" progId="Paint.Picture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9114" y="1662908"/>
                        <a:ext cx="3286125" cy="365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8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4216" y="135082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ru-RU" dirty="0"/>
              <a:t>Вложенные циклы </a:t>
            </a:r>
            <a:r>
              <a:rPr lang="en-US" altLang="ru-RU" dirty="0"/>
              <a:t>for</a:t>
            </a:r>
            <a:r>
              <a:rPr lang="ru-RU" altLang="ru-RU" dirty="0"/>
              <a:t>. Пример </a:t>
            </a:r>
            <a:r>
              <a:rPr lang="en-US" altLang="ru-RU" dirty="0"/>
              <a:t>2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1134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93501" y="142080"/>
            <a:ext cx="8229600" cy="4857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altLang="ru-RU" dirty="0"/>
              <a:t>Оператор  </a:t>
            </a:r>
            <a:r>
              <a:rPr lang="en-US" altLang="ru-RU" dirty="0"/>
              <a:t>break</a:t>
            </a:r>
            <a:r>
              <a:rPr lang="ru-RU" altLang="ru-RU" dirty="0"/>
              <a:t>. Пример </a:t>
            </a:r>
            <a:r>
              <a:rPr lang="en-US" altLang="ru-RU" dirty="0"/>
              <a:t>3</a:t>
            </a:r>
            <a:endParaRPr lang="ru-RU" altLang="ru-RU" dirty="0"/>
          </a:p>
        </p:txBody>
      </p:sp>
      <p:sp>
        <p:nvSpPr>
          <p:cNvPr id="2052" name="TextBox 10"/>
          <p:cNvSpPr txBox="1">
            <a:spLocks noChangeArrowheads="1"/>
          </p:cNvSpPr>
          <p:nvPr/>
        </p:nvSpPr>
        <p:spPr bwMode="auto">
          <a:xfrm>
            <a:off x="360450" y="1997915"/>
            <a:ext cx="8250150" cy="4597003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+mn-lt"/>
              </a:rPr>
              <a:t>#</a:t>
            </a:r>
            <a:r>
              <a:rPr lang="ru-RU" altLang="ru-RU" sz="2000" dirty="0" err="1">
                <a:latin typeface="Consolas" panose="020B0609020204030204" pitchFamily="49" charset="0"/>
              </a:rPr>
              <a:t>include</a:t>
            </a:r>
            <a:r>
              <a:rPr lang="ru-RU" altLang="ru-RU" sz="2000" dirty="0">
                <a:latin typeface="Consolas" panose="020B0609020204030204" pitchFamily="49" charset="0"/>
              </a:rPr>
              <a:t> &lt;</a:t>
            </a:r>
            <a:r>
              <a:rPr lang="ru-RU" altLang="ru-RU" sz="2000" dirty="0" err="1">
                <a:latin typeface="Consolas" panose="020B0609020204030204" pitchFamily="49" charset="0"/>
              </a:rPr>
              <a:t>iostream</a:t>
            </a:r>
            <a:r>
              <a:rPr lang="ru-RU" altLang="ru-RU" sz="2000" dirty="0">
                <a:latin typeface="Consolas" panose="020B0609020204030204" pitchFamily="49" charset="0"/>
              </a:rPr>
              <a:t>&gt;;</a:t>
            </a: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#include &lt;</a:t>
            </a:r>
            <a:r>
              <a:rPr lang="en-US" altLang="ru-RU" sz="2000" dirty="0" err="1">
                <a:latin typeface="Consolas" panose="020B0609020204030204" pitchFamily="49" charset="0"/>
              </a:rPr>
              <a:t>stdio.h</a:t>
            </a:r>
            <a:r>
              <a:rPr lang="en-US" altLang="ru-RU" sz="2000" dirty="0">
                <a:latin typeface="Consolas" panose="020B0609020204030204" pitchFamily="49" charset="0"/>
              </a:rPr>
              <a:t>&gt;;</a:t>
            </a:r>
            <a:endParaRPr lang="ru-RU" altLang="ru-RU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using namespace </a:t>
            </a:r>
            <a:r>
              <a:rPr lang="en-US" altLang="ru-RU" sz="2000" dirty="0" err="1">
                <a:latin typeface="Consolas" panose="020B0609020204030204" pitchFamily="49" charset="0"/>
              </a:rPr>
              <a:t>std</a:t>
            </a:r>
            <a:r>
              <a:rPr lang="en-US" altLang="ru-RU" sz="2000" dirty="0">
                <a:latin typeface="Consolas" panose="020B0609020204030204" pitchFamily="49" charset="0"/>
              </a:rPr>
              <a:t>;</a:t>
            </a:r>
            <a:endParaRPr lang="ru-RU" altLang="ru-RU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void main() {</a:t>
            </a:r>
            <a:endParaRPr lang="ru-RU" altLang="ru-RU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     </a:t>
            </a:r>
            <a:r>
              <a:rPr lang="en-US" altLang="ru-RU" sz="2000" dirty="0" err="1">
                <a:latin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</a:rPr>
              <a:t> sum = 0;</a:t>
            </a:r>
            <a:endParaRPr lang="ru-RU" altLang="ru-RU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          for (</a:t>
            </a:r>
            <a:r>
              <a:rPr lang="en-US" altLang="ru-RU" sz="2000" dirty="0" err="1">
                <a:latin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</a:rPr>
              <a:t> </a:t>
            </a:r>
            <a:r>
              <a:rPr lang="en-US" altLang="ru-RU" sz="2000" dirty="0" err="1">
                <a:latin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</a:rPr>
              <a:t>=1; </a:t>
            </a:r>
            <a:r>
              <a:rPr lang="en-US" altLang="ru-RU" sz="2000" dirty="0" err="1">
                <a:latin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</a:rPr>
              <a:t>&lt;6; </a:t>
            </a:r>
            <a:r>
              <a:rPr lang="en-US" altLang="ru-RU" sz="2000" dirty="0" err="1">
                <a:latin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</a:rPr>
              <a:t>++)  {</a:t>
            </a:r>
            <a:endParaRPr lang="ru-RU" altLang="ru-RU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                for (</a:t>
            </a:r>
            <a:r>
              <a:rPr lang="en-US" altLang="ru-RU" sz="2000" dirty="0" err="1">
                <a:latin typeface="Consolas" panose="020B0609020204030204" pitchFamily="49" charset="0"/>
              </a:rPr>
              <a:t>int</a:t>
            </a:r>
            <a:r>
              <a:rPr lang="en-US" altLang="ru-RU" sz="2000" dirty="0">
                <a:latin typeface="Consolas" panose="020B0609020204030204" pitchFamily="49" charset="0"/>
              </a:rPr>
              <a:t> j=1; j&lt;5; j++) {</a:t>
            </a:r>
            <a:endParaRPr lang="ru-RU" altLang="ru-RU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                       if (</a:t>
            </a:r>
            <a:r>
              <a:rPr lang="en-US" altLang="ru-RU" sz="2000" dirty="0" err="1">
                <a:latin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</a:rPr>
              <a:t> &lt; j)  break;</a:t>
            </a:r>
            <a:endParaRPr lang="ru-RU" altLang="ru-RU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                       </a:t>
            </a:r>
            <a:r>
              <a:rPr lang="en-US" altLang="ru-RU" sz="2000" dirty="0" err="1">
                <a:latin typeface="Consolas" panose="020B0609020204030204" pitchFamily="49" charset="0"/>
              </a:rPr>
              <a:t>cout</a:t>
            </a:r>
            <a:r>
              <a:rPr lang="en-US" altLang="ru-RU" sz="2000" dirty="0">
                <a:latin typeface="Consolas" panose="020B0609020204030204" pitchFamily="49" charset="0"/>
              </a:rPr>
              <a:t> &lt;&lt; </a:t>
            </a:r>
            <a:r>
              <a:rPr lang="en-US" altLang="ru-RU" sz="2000" dirty="0" err="1">
                <a:latin typeface="Consolas" panose="020B0609020204030204" pitchFamily="49" charset="0"/>
              </a:rPr>
              <a:t>"i</a:t>
            </a:r>
            <a:r>
              <a:rPr lang="en-US" altLang="ru-RU" sz="2000" dirty="0">
                <a:latin typeface="Consolas" panose="020B0609020204030204" pitchFamily="49" charset="0"/>
              </a:rPr>
              <a:t>=" &lt;&lt; </a:t>
            </a:r>
            <a:r>
              <a:rPr lang="en-US" altLang="ru-RU" sz="2000" dirty="0" err="1">
                <a:latin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</a:rPr>
              <a:t> &lt;&lt; "\t  j="&lt;&lt; j &lt;&lt; </a:t>
            </a:r>
            <a:r>
              <a:rPr lang="en-US" altLang="ru-RU" sz="2000" dirty="0" err="1">
                <a:latin typeface="Consolas" panose="020B0609020204030204" pitchFamily="49" charset="0"/>
              </a:rPr>
              <a:t>endl</a:t>
            </a:r>
            <a:r>
              <a:rPr lang="en-US" altLang="ru-RU" sz="2000" dirty="0">
                <a:latin typeface="Consolas" panose="020B0609020204030204" pitchFamily="49" charset="0"/>
              </a:rPr>
              <a:t>; </a:t>
            </a:r>
            <a:endParaRPr lang="ru-RU" altLang="ru-RU" sz="20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                       </a:t>
            </a:r>
            <a:r>
              <a:rPr lang="en-US" altLang="ru-RU" sz="2000" dirty="0" err="1">
                <a:latin typeface="Consolas" panose="020B0609020204030204" pitchFamily="49" charset="0"/>
              </a:rPr>
              <a:t>cout</a:t>
            </a:r>
            <a:r>
              <a:rPr lang="en-US" altLang="ru-RU" sz="2000" dirty="0">
                <a:latin typeface="Consolas" panose="020B0609020204030204" pitchFamily="49" charset="0"/>
              </a:rPr>
              <a:t> &lt;&lt; "</a:t>
            </a:r>
            <a:r>
              <a:rPr lang="en-US" altLang="ru-RU" sz="2000" dirty="0" err="1">
                <a:latin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</a:rPr>
              <a:t>-j=" &lt;&lt; </a:t>
            </a:r>
            <a:r>
              <a:rPr lang="en-US" altLang="ru-RU" sz="2000" dirty="0" err="1">
                <a:latin typeface="Consolas" panose="020B0609020204030204" pitchFamily="49" charset="0"/>
              </a:rPr>
              <a:t>i</a:t>
            </a:r>
            <a:r>
              <a:rPr lang="en-US" altLang="ru-RU" sz="2000" dirty="0">
                <a:latin typeface="Consolas" panose="020B0609020204030204" pitchFamily="49" charset="0"/>
              </a:rPr>
              <a:t>-j &lt;&lt; </a:t>
            </a:r>
            <a:r>
              <a:rPr lang="en-US" altLang="ru-RU" sz="2000" dirty="0" err="1">
                <a:latin typeface="Consolas" panose="020B0609020204030204" pitchFamily="49" charset="0"/>
              </a:rPr>
              <a:t>endl</a:t>
            </a:r>
            <a:r>
              <a:rPr lang="en-US" altLang="ru-RU" sz="2000" dirty="0">
                <a:latin typeface="Consolas" panose="020B0609020204030204" pitchFamily="49" charset="0"/>
              </a:rPr>
              <a:t>;}</a:t>
            </a:r>
            <a:r>
              <a:rPr lang="ru-RU" altLang="ru-RU" sz="2000" dirty="0">
                <a:latin typeface="Consolas" panose="020B0609020204030204" pitchFamily="49" charset="0"/>
              </a:rPr>
              <a:t> </a:t>
            </a:r>
          </a:p>
          <a:p>
            <a:pPr eaLnBrk="1" hangingPunct="1"/>
            <a:r>
              <a:rPr lang="ru-RU" altLang="ru-RU" sz="2000" dirty="0">
                <a:latin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Consolas" panose="020B0609020204030204" pitchFamily="49" charset="0"/>
              </a:rPr>
              <a:t>cout</a:t>
            </a:r>
            <a:r>
              <a:rPr lang="ru-RU" altLang="ru-RU" sz="2000" dirty="0">
                <a:latin typeface="Consolas" panose="020B0609020204030204" pitchFamily="49" charset="0"/>
              </a:rPr>
              <a:t> &lt;&lt; </a:t>
            </a:r>
            <a:r>
              <a:rPr lang="ru-RU" altLang="ru-RU" sz="2000" dirty="0" err="1">
                <a:latin typeface="Consolas" panose="020B0609020204030204" pitchFamily="49" charset="0"/>
              </a:rPr>
              <a:t>endl</a:t>
            </a:r>
            <a:r>
              <a:rPr lang="ru-RU" altLang="ru-RU" sz="2000" dirty="0">
                <a:latin typeface="Consolas" panose="020B0609020204030204" pitchFamily="49" charset="0"/>
              </a:rPr>
              <a:t>;</a:t>
            </a:r>
            <a:r>
              <a:rPr lang="en-US" altLang="ru-RU" sz="2000" dirty="0">
                <a:latin typeface="Consolas" panose="020B0609020204030204" pitchFamily="49" charset="0"/>
              </a:rPr>
              <a:t>    </a:t>
            </a:r>
            <a:r>
              <a:rPr lang="ru-RU" altLang="ru-RU" sz="2000" dirty="0">
                <a:latin typeface="Consolas" panose="020B0609020204030204" pitchFamily="49" charset="0"/>
              </a:rPr>
              <a:t>}</a:t>
            </a:r>
          </a:p>
          <a:p>
            <a:pPr eaLnBrk="1" hangingPunct="1"/>
            <a:r>
              <a:rPr lang="en-US" altLang="ru-RU" sz="2000" dirty="0">
                <a:latin typeface="Consolas" panose="020B0609020204030204" pitchFamily="49" charset="0"/>
              </a:rPr>
              <a:t>    </a:t>
            </a:r>
            <a:r>
              <a:rPr lang="ru-RU" altLang="ru-RU" sz="2000" dirty="0" err="1">
                <a:latin typeface="Consolas" panose="020B0609020204030204" pitchFamily="49" charset="0"/>
              </a:rPr>
              <a:t>getchar</a:t>
            </a:r>
            <a:r>
              <a:rPr lang="ru-RU" altLang="ru-RU" sz="2000" dirty="0">
                <a:latin typeface="Consolas" panose="020B0609020204030204" pitchFamily="49" charset="0"/>
              </a:rPr>
              <a:t>();}</a:t>
            </a:r>
            <a:r>
              <a:rPr lang="en-US" altLang="ru-RU" sz="2400" dirty="0">
                <a:latin typeface="Consolas" panose="020B0609020204030204" pitchFamily="49" charset="0"/>
              </a:rPr>
              <a:t> </a:t>
            </a:r>
            <a:endParaRPr lang="ru-RU" altLang="ru-RU" sz="2400" dirty="0">
              <a:latin typeface="Consolas" panose="020B0609020204030204" pitchFamily="49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9408368" y="476672"/>
          <a:ext cx="1785937" cy="614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Точечный рисунок" r:id="rId3" imgW="1371429" imgH="3877216" progId="Paint.Picture">
                  <p:embed/>
                </p:oleObj>
              </mc:Choice>
              <mc:Fallback>
                <p:oleObj name="Точечный рисунок" r:id="rId3" imgW="1371429" imgH="3877216" progId="Paint.Picture">
                  <p:embed/>
                  <p:pic>
                    <p:nvPicPr>
                      <p:cNvPr id="20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8368" y="476672"/>
                        <a:ext cx="1785937" cy="614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60450" y="757634"/>
            <a:ext cx="8250150" cy="1021556"/>
          </a:xfrm>
          <a:prstGeom prst="round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dirty="0">
                <a:latin typeface="+mn-lt"/>
              </a:rPr>
              <a:t>Оператор </a:t>
            </a:r>
            <a:r>
              <a:rPr lang="ru-RU" altLang="ru-RU" b="1" dirty="0" err="1">
                <a:latin typeface="+mn-lt"/>
              </a:rPr>
              <a:t>break</a:t>
            </a:r>
            <a:r>
              <a:rPr lang="ru-RU" altLang="ru-RU" b="1" dirty="0">
                <a:latin typeface="+mn-lt"/>
              </a:rPr>
              <a:t> </a:t>
            </a:r>
            <a:r>
              <a:rPr lang="ru-RU" altLang="ru-RU" dirty="0">
                <a:latin typeface="+mn-lt"/>
              </a:rPr>
              <a:t>(разрыв) вызывает немедленный выход из циклов, организуемых с помощью операторов </a:t>
            </a:r>
            <a:r>
              <a:rPr lang="ru-RU" altLang="ru-RU" b="1" dirty="0" err="1">
                <a:latin typeface="+mn-lt"/>
              </a:rPr>
              <a:t>for</a:t>
            </a:r>
            <a:r>
              <a:rPr lang="ru-RU" altLang="ru-RU" b="1" dirty="0">
                <a:latin typeface="+mn-lt"/>
              </a:rPr>
              <a:t>, </a:t>
            </a:r>
            <a:r>
              <a:rPr lang="ru-RU" altLang="ru-RU" b="1" dirty="0" err="1">
                <a:latin typeface="+mn-lt"/>
              </a:rPr>
              <a:t>while</a:t>
            </a:r>
            <a:r>
              <a:rPr lang="ru-RU" altLang="ru-RU" b="1" dirty="0">
                <a:latin typeface="+mn-lt"/>
              </a:rPr>
              <a:t>, </a:t>
            </a:r>
            <a:r>
              <a:rPr lang="ru-RU" altLang="ru-RU" b="1" dirty="0" err="1">
                <a:latin typeface="+mn-lt"/>
              </a:rPr>
              <a:t>do-while</a:t>
            </a:r>
            <a:r>
              <a:rPr lang="ru-RU" altLang="ru-RU" b="1" dirty="0">
                <a:latin typeface="+mn-lt"/>
              </a:rPr>
              <a:t>, </a:t>
            </a:r>
            <a:r>
              <a:rPr lang="ru-RU" altLang="ru-RU" b="1" dirty="0" err="1">
                <a:latin typeface="+mn-lt"/>
              </a:rPr>
              <a:t>switch</a:t>
            </a:r>
            <a:r>
              <a:rPr lang="ru-RU" altLang="ru-RU" dirty="0">
                <a:latin typeface="+mn-lt"/>
              </a:rPr>
              <a:t>; управление передается на оператор, следующий за законченным.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48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17475</TotalTime>
  <Words>2078</Words>
  <Application>Microsoft Office PowerPoint</Application>
  <PresentationFormat>Широкоэкранный</PresentationFormat>
  <Paragraphs>336</Paragraphs>
  <Slides>25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Consolas</vt:lpstr>
      <vt:lpstr>Times New Roman</vt:lpstr>
      <vt:lpstr>Тема Office</vt:lpstr>
      <vt:lpstr>Точечный рисунок</vt:lpstr>
      <vt:lpstr>Операторы циклов в C++</vt:lpstr>
      <vt:lpstr>План</vt:lpstr>
      <vt:lpstr>Цикл for</vt:lpstr>
      <vt:lpstr>Презентация PowerPoint</vt:lpstr>
      <vt:lpstr>Презентация PowerPoint</vt:lpstr>
      <vt:lpstr>Презентация PowerPoint</vt:lpstr>
      <vt:lpstr>Вложенные циклы for</vt:lpstr>
      <vt:lpstr>Вложенные циклы for. Пример 2</vt:lpstr>
      <vt:lpstr>Оператор  break. Пример 3</vt:lpstr>
      <vt:lpstr>Оператор break. Пример 4</vt:lpstr>
      <vt:lpstr>Оператор continue. Пример 5 </vt:lpstr>
      <vt:lpstr>Задания</vt:lpstr>
      <vt:lpstr>Презентация PowerPoint</vt:lpstr>
      <vt:lpstr>Задания</vt:lpstr>
      <vt:lpstr>Циклы while и do/while в C++</vt:lpstr>
      <vt:lpstr>Цикл while в C++. Пример 6</vt:lpstr>
      <vt:lpstr>Презентация PowerPoint</vt:lpstr>
      <vt:lpstr>Цикл while в C++. Пример 8</vt:lpstr>
      <vt:lpstr>Цикл while в C++. Пример 9</vt:lpstr>
      <vt:lpstr>Цикл  do / while в C++</vt:lpstr>
      <vt:lpstr>Цикл  do / while в C++. Пример 10</vt:lpstr>
      <vt:lpstr>Задания</vt:lpstr>
      <vt:lpstr>Задания</vt:lpstr>
      <vt:lpstr>Задания</vt:lpstr>
      <vt:lpstr>Использованная 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Arseniy</dc:creator>
  <cp:lastModifiedBy>Inga Shelomentseva</cp:lastModifiedBy>
  <cp:revision>564</cp:revision>
  <dcterms:created xsi:type="dcterms:W3CDTF">2012-07-30T23:42:41Z</dcterms:created>
  <dcterms:modified xsi:type="dcterms:W3CDTF">2023-04-07T13:54:39Z</dcterms:modified>
</cp:coreProperties>
</file>