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71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72" r:id="rId12"/>
    <p:sldId id="265" r:id="rId13"/>
    <p:sldId id="266" r:id="rId14"/>
    <p:sldId id="267" r:id="rId15"/>
    <p:sldId id="268" r:id="rId16"/>
    <p:sldId id="269" r:id="rId17"/>
    <p:sldId id="270" r:id="rId18"/>
    <p:sldId id="25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7784-4CAF-4429-9F98-E6ED36E5F4B7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507-11C9-43C4-ACD3-C698F3CD9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334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97E755C-BB74-4DD4-8C07-4398DE59B48C}" type="slidenum">
              <a:rPr lang="ru-RU" altLang="ru-RU" sz="1200">
                <a:latin typeface="Arial" charset="0"/>
              </a:rPr>
              <a:pPr eaLnBrk="1" hangingPunct="1"/>
              <a:t>1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krasgmu.ru/index.php?page%5bcommon%5d=elib&amp;cat=catalog&amp;res_id=5976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/>
              <a:t>Тема: </a:t>
            </a:r>
            <a:r>
              <a:rPr lang="ru-RU" altLang="ru-RU" sz="3200" b="1" dirty="0"/>
              <a:t>«Мочегонные средства</a:t>
            </a:r>
            <a:r>
              <a:rPr lang="ru-RU" altLang="ru-RU" sz="3200" b="1" dirty="0" smtClean="0">
                <a:latin typeface="Arial" charset="0"/>
                <a:cs typeface="Arial" charset="0"/>
              </a:rPr>
              <a:t>»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4365625"/>
            <a:ext cx="6842125" cy="23034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Лекция № 25 для студентов 3 курса, обучающихся по специальности 33.05.01.-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Фармация</a:t>
            </a:r>
            <a:endParaRPr lang="ru-RU" dirty="0" smtClean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Лектор: к.б.н. доцент  Ю.А. 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Вставская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Красноярск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2018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179388" y="8255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424242"/>
                </a:solidFill>
                <a:latin typeface="tahoma" pitchFamily="34" charset="0"/>
              </a:rPr>
              <a:t>ФГБОУ ВО КрасГМУ им. проф. В.Ф. Войно-Ясенецкого Минздрава России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424242"/>
                </a:solidFill>
                <a:latin typeface="tahoma" pitchFamily="34" charset="0"/>
              </a:rPr>
              <a:t>Кафедра фармакологии и фармацевтического консультирования с курсом ПО</a:t>
            </a:r>
            <a:endParaRPr lang="ru-RU" altLang="ru-RU" sz="1800">
              <a:latin typeface="Arial" charset="0"/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1988"/>
            <a:ext cx="13716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1213" y="749300"/>
            <a:ext cx="30734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60078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Применение фуросемида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3000" dirty="0" smtClean="0">
                <a:latin typeface="Arial" charset="0"/>
                <a:cs typeface="Arial" charset="0"/>
              </a:rPr>
              <a:t>Отек легких</a:t>
            </a:r>
          </a:p>
          <a:p>
            <a:pPr eaLnBrk="1" hangingPunct="1"/>
            <a:r>
              <a:rPr lang="ru-RU" altLang="ru-RU" sz="3000" dirty="0" smtClean="0">
                <a:latin typeface="Arial" charset="0"/>
                <a:cs typeface="Arial" charset="0"/>
              </a:rPr>
              <a:t>Отек мозга</a:t>
            </a:r>
          </a:p>
          <a:p>
            <a:pPr eaLnBrk="1" hangingPunct="1"/>
            <a:r>
              <a:rPr lang="ru-RU" altLang="ru-RU" sz="3000" dirty="0" smtClean="0">
                <a:latin typeface="Arial" charset="0"/>
                <a:cs typeface="Arial" charset="0"/>
              </a:rPr>
              <a:t>Форсированный диурез при отравлениях</a:t>
            </a:r>
          </a:p>
          <a:p>
            <a:pPr eaLnBrk="1" hangingPunct="1"/>
            <a:r>
              <a:rPr lang="ru-RU" altLang="ru-RU" sz="3000" dirty="0" smtClean="0">
                <a:latin typeface="Arial" charset="0"/>
                <a:cs typeface="Arial" charset="0"/>
              </a:rPr>
              <a:t>При </a:t>
            </a:r>
            <a:r>
              <a:rPr lang="ru-RU" altLang="ru-RU" sz="3000" dirty="0" err="1" smtClean="0">
                <a:latin typeface="Arial" charset="0"/>
                <a:cs typeface="Arial" charset="0"/>
              </a:rPr>
              <a:t>гиперкальциемии</a:t>
            </a:r>
            <a:r>
              <a:rPr lang="ru-RU" altLang="ru-RU" sz="3000" dirty="0" smtClean="0">
                <a:latin typeface="Arial" charset="0"/>
                <a:cs typeface="Arial" charset="0"/>
              </a:rPr>
              <a:t> (передозировка витамина Д)</a:t>
            </a:r>
          </a:p>
          <a:p>
            <a:pPr eaLnBrk="1" hangingPunct="1"/>
            <a:r>
              <a:rPr lang="ru-RU" altLang="ru-RU" sz="3000" dirty="0" smtClean="0">
                <a:latin typeface="Arial" charset="0"/>
                <a:cs typeface="Arial" charset="0"/>
              </a:rPr>
              <a:t>Гипертоническая </a:t>
            </a:r>
            <a:r>
              <a:rPr lang="ru-RU" altLang="ru-RU" sz="3000" dirty="0" smtClean="0">
                <a:latin typeface="Arial" charset="0"/>
                <a:cs typeface="Arial" charset="0"/>
              </a:rPr>
              <a:t>болезнь</a:t>
            </a:r>
          </a:p>
          <a:p>
            <a:pPr eaLnBrk="1" hangingPunct="1"/>
            <a:r>
              <a:rPr lang="ru-RU" altLang="ru-RU" sz="3000" dirty="0" smtClean="0">
                <a:latin typeface="Arial" charset="0"/>
                <a:cs typeface="Arial" charset="0"/>
              </a:rPr>
              <a:t>Отечно-асцитический синдром при циррозе печени</a:t>
            </a:r>
          </a:p>
          <a:p>
            <a:pPr eaLnBrk="1" hangingPunct="1"/>
            <a:endParaRPr lang="ru-RU" altLang="ru-RU" sz="3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471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Побочные эффекты </a:t>
            </a:r>
            <a:r>
              <a:rPr lang="ru-RU" dirty="0" err="1" smtClean="0"/>
              <a:t>фуросемида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Гипотензия, коллапс</a:t>
            </a:r>
          </a:p>
          <a:p>
            <a:r>
              <a:rPr lang="ru-RU" dirty="0" smtClean="0"/>
              <a:t>Тромбоэмболия, тромбофлебит</a:t>
            </a:r>
          </a:p>
          <a:p>
            <a:r>
              <a:rPr lang="ru-RU" dirty="0" err="1" smtClean="0"/>
              <a:t>Гипокалиемия</a:t>
            </a:r>
            <a:r>
              <a:rPr lang="ru-RU" dirty="0" smtClean="0"/>
              <a:t>, </a:t>
            </a:r>
            <a:r>
              <a:rPr lang="ru-RU" dirty="0" err="1" smtClean="0"/>
              <a:t>гипомагниемия</a:t>
            </a:r>
            <a:endParaRPr lang="ru-RU" dirty="0" smtClean="0"/>
          </a:p>
          <a:p>
            <a:r>
              <a:rPr lang="ru-RU" dirty="0" err="1" smtClean="0"/>
              <a:t>Гиперурикемия</a:t>
            </a:r>
            <a:r>
              <a:rPr lang="ru-RU" dirty="0" smtClean="0"/>
              <a:t>, подагра</a:t>
            </a:r>
          </a:p>
          <a:p>
            <a:r>
              <a:rPr lang="ru-RU" dirty="0" smtClean="0"/>
              <a:t>Поражение внутреннего уха, снижение остроты зрения</a:t>
            </a:r>
          </a:p>
          <a:p>
            <a:r>
              <a:rPr lang="ru-RU" dirty="0" smtClean="0"/>
              <a:t>Нервозность, головокружение, слабость </a:t>
            </a:r>
            <a:r>
              <a:rPr lang="ru-RU" dirty="0" err="1" smtClean="0"/>
              <a:t>мыщц</a:t>
            </a:r>
            <a:endParaRPr lang="ru-RU" dirty="0" smtClean="0"/>
          </a:p>
          <a:p>
            <a:r>
              <a:rPr lang="ru-RU" dirty="0" smtClean="0"/>
              <a:t>Лейкопения, тромбоцитопения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Свойства диакарба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000" smtClean="0">
                <a:latin typeface="Arial" charset="0"/>
                <a:cs typeface="Arial" charset="0"/>
              </a:rPr>
              <a:t>Имея сульфонамидную группу ингибирует карбоангидразу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smtClean="0">
                <a:latin typeface="Arial" charset="0"/>
                <a:cs typeface="Arial" charset="0"/>
              </a:rPr>
              <a:t>Нарушает дегидратацию угольной кислоты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smtClean="0">
                <a:latin typeface="Arial" charset="0"/>
                <a:cs typeface="Arial" charset="0"/>
              </a:rPr>
              <a:t>Снижает реабсорбцию ионов </a:t>
            </a:r>
            <a:r>
              <a:rPr lang="en-US" altLang="ru-RU" sz="3000" smtClean="0">
                <a:latin typeface="Arial" charset="0"/>
                <a:cs typeface="Arial" charset="0"/>
              </a:rPr>
              <a:t>Na</a:t>
            </a:r>
            <a:r>
              <a:rPr lang="ru-RU" altLang="ru-RU" sz="3000" baseline="30000" smtClean="0">
                <a:latin typeface="Arial" charset="0"/>
                <a:cs typeface="Arial" charset="0"/>
              </a:rPr>
              <a:t>+</a:t>
            </a:r>
            <a:r>
              <a:rPr lang="ru-RU" altLang="ru-RU" sz="3000" smtClean="0">
                <a:latin typeface="Arial" charset="0"/>
                <a:cs typeface="Arial" charset="0"/>
              </a:rPr>
              <a:t> и НСО</a:t>
            </a:r>
            <a:r>
              <a:rPr lang="ru-RU" altLang="ru-RU" sz="3000" baseline="30000" smtClean="0">
                <a:latin typeface="Arial" charset="0"/>
                <a:cs typeface="Arial" charset="0"/>
              </a:rPr>
              <a:t>-</a:t>
            </a:r>
            <a:r>
              <a:rPr lang="ru-RU" altLang="ru-RU" sz="3000" baseline="-25000" smtClean="0">
                <a:latin typeface="Arial" charset="0"/>
                <a:cs typeface="Arial" charset="0"/>
              </a:rPr>
              <a:t>3</a:t>
            </a:r>
            <a:r>
              <a:rPr lang="ru-RU" altLang="ru-RU" sz="3000" smtClean="0">
                <a:latin typeface="Arial" charset="0"/>
                <a:cs typeface="Arial" charset="0"/>
              </a:rPr>
              <a:t> и выход в мочу протонов Н</a:t>
            </a:r>
            <a:r>
              <a:rPr lang="ru-RU" altLang="ru-RU" sz="3000" baseline="30000" smtClean="0">
                <a:latin typeface="Arial" charset="0"/>
                <a:cs typeface="Arial" charset="0"/>
              </a:rPr>
              <a:t>+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smtClean="0">
                <a:latin typeface="Arial" charset="0"/>
                <a:cs typeface="Arial" charset="0"/>
              </a:rPr>
              <a:t>Смещает реакцию мочи в щелочную сторону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smtClean="0">
                <a:latin typeface="Arial" charset="0"/>
                <a:cs typeface="Arial" charset="0"/>
              </a:rPr>
              <a:t>При истощении НСО</a:t>
            </a:r>
            <a:r>
              <a:rPr lang="ru-RU" altLang="ru-RU" sz="3000" baseline="30000" smtClean="0">
                <a:latin typeface="Arial" charset="0"/>
                <a:cs typeface="Arial" charset="0"/>
              </a:rPr>
              <a:t>-</a:t>
            </a:r>
            <a:r>
              <a:rPr lang="ru-RU" altLang="ru-RU" sz="3000" baseline="-25000" smtClean="0">
                <a:latin typeface="Arial" charset="0"/>
                <a:cs typeface="Arial" charset="0"/>
              </a:rPr>
              <a:t>3</a:t>
            </a:r>
            <a:r>
              <a:rPr lang="ru-RU" altLang="ru-RU" sz="3000" smtClean="0">
                <a:latin typeface="Arial" charset="0"/>
                <a:cs typeface="Arial" charset="0"/>
              </a:rPr>
              <a:t> развивается гиперхлоремический ацидоз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650199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Применение диакарба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Лечение глаукомы и купирование глаукоматозного криза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Лечение гидроцефалии, эпилепсии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Лечение сердечно-легочной недостаточности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Для коррекции гипохлоремического алкалоза</a:t>
            </a:r>
          </a:p>
        </p:txBody>
      </p:sp>
    </p:spTree>
    <p:extLst>
      <p:ext uri="{BB962C8B-B14F-4D97-AF65-F5344CB8AC3E}">
        <p14:creationId xmlns:p14="http://schemas.microsoft.com/office/powerpoint/2010/main" xmlns="" val="3452291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Побочные эффекты диакарба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Сильная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гипокалиемия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(сонливость, нарушение ориентации, парестезии, непроходимость кишечника, аритмии)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Гиперхлоремический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ацидоз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Образование в почках камней из фосфата и цитрата кальция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Снижение кислотности желудочного сока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Аллергические реакции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Агранулоцитоз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365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Свойства спиронолактона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Блокирует внутриклеточные альдостероновые рецепторы в собирательных трубочках и дистальных канальцах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Обладает калий- и магний сберегающим действием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Действие развивается в течение 2 - 5 дней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Обладает гипотензивным действием</a:t>
            </a:r>
          </a:p>
          <a:p>
            <a:pPr eaLnBrk="1" hangingPunct="1">
              <a:buFont typeface="Arial" charset="0"/>
              <a:buNone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383228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latin typeface="Arial" charset="0"/>
                <a:cs typeface="Arial" charset="0"/>
              </a:rPr>
              <a:t>Свойства маннита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Повышает осмотическое давление в кровяном русле и просвете канальцев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Действует на протяжении всех канальцев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Обладает хорошим дегидратирующим действием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Вводится в вену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Противопоказан при нарушении выделительной функции почек</a:t>
            </a:r>
          </a:p>
        </p:txBody>
      </p:sp>
    </p:spTree>
    <p:extLst>
      <p:ext uri="{BB962C8B-B14F-4D97-AF65-F5344CB8AC3E}">
        <p14:creationId xmlns:p14="http://schemas.microsoft.com/office/powerpoint/2010/main" xmlns="" val="336493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Выводы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z="2800" smtClean="0">
                <a:latin typeface="Arial" charset="0"/>
                <a:cs typeface="Arial" charset="0"/>
              </a:rPr>
              <a:t>1. Мочегонные средства применяются для выведения из организма избыточных количеств воды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800" smtClean="0">
                <a:latin typeface="Arial" charset="0"/>
                <a:cs typeface="Arial" charset="0"/>
              </a:rPr>
              <a:t>2. Мочегонные средства широко применяются для снижения артериального давления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800" smtClean="0">
                <a:latin typeface="Arial" charset="0"/>
                <a:cs typeface="Arial" charset="0"/>
              </a:rPr>
              <a:t>3. Отдельные препараты мочегонных используются при отравлениях химическими веществами.</a:t>
            </a:r>
          </a:p>
          <a:p>
            <a:pPr marL="0" indent="0" eaLnBrk="1" hangingPunct="1">
              <a:buFont typeface="Arial" charset="0"/>
              <a:buNone/>
            </a:pPr>
            <a:endParaRPr lang="ru-RU" altLang="ru-RU" sz="28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921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Список литературы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1175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     Основная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Фармакология: учебник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ред. Р. Н.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Аляутдин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2016.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Фармакология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[Электронный ресурс] : учебник. - Режим доступа: http://www.studmedlib.ru/ru/book/ISBN9785970431689.html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ред. Р. Н.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Аляутдин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2015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      Дополнительная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Общая фармакология :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учеб. пособие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А.Р. Чочиева, Л.З.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Болиева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Владикавказ : СОГМА, 2012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Основы фармакологии[Электронный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ресурс] : учеб. для вузов. - Режим доступа: http://www.studmedlib.ru/ru/book/ISBN9785970434925.html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 Д. А.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Харкевич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2015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Фармакология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[Электронный ресурс] : учебник. - Режим доступа: http://www.studmedlib.ru/ru/book/ISBN9785970434123.html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Д. А.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Харкевич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2015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Фармакология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: рабочая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тетр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. для подготовки к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практ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. занятиям : учеб.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Пособие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В. Е. Петров, В. Ю. 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Балабаньян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; ред. Р. Н.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Аляутдин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2013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Фармакология. Курс лекций [Электронный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ресурс] : учеб. пособие. - Режим доступа: http://www.studmedlib.ru/ru/book/ISBN9785970433225.html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 А. И. Венгеровский М. : ГЭОТАР-Медиа, 2015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Фармакология. Руководство к лабораторным занятиям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Электронный ресурс] : учеб. пособие. - Режим доступа: http://www.studmedlib.ru/ru/book/ISBN9785970419885.html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ред. Д. А.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Харкевич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М. : ГЭОТАР-Медиа, 2012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Фармакология. Тестовые задания [Электронный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ресурс] : учеб. пособие. - Режим доступа: http://www.studmedlib.ru/ru/book/ISBN9785970423806.html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 ред. Д. А. </a:t>
            </a:r>
            <a:r>
              <a:rPr lang="ru-RU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Харкевич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М. : ГЭОТАР-Медиа, 2013.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ru-RU" sz="1500" dirty="0" smtClean="0"/>
          </a:p>
        </p:txBody>
      </p:sp>
    </p:spTree>
    <p:extLst>
      <p:ext uri="{BB962C8B-B14F-4D97-AF65-F5344CB8AC3E}">
        <p14:creationId xmlns:p14="http://schemas.microsoft.com/office/powerpoint/2010/main" xmlns="" val="32686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dirty="0" smtClean="0">
                <a:latin typeface="Arial" charset="0"/>
                <a:cs typeface="Arial" charset="0"/>
              </a:rPr>
              <a:t>План лекции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3000" smtClean="0">
                <a:latin typeface="Arial" charset="0"/>
                <a:cs typeface="Arial" charset="0"/>
              </a:rPr>
              <a:t>1. Направленность действия мочегонных средств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000" smtClean="0">
                <a:latin typeface="Arial" charset="0"/>
                <a:cs typeface="Arial" charset="0"/>
              </a:rPr>
              <a:t>2. Фармакодинамика и фармакокинетика мочегонных средств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000" smtClean="0">
                <a:latin typeface="Arial" charset="0"/>
                <a:cs typeface="Arial" charset="0"/>
              </a:rPr>
              <a:t>3. Фармакологическая характеристика  противоподагрических средств</a:t>
            </a:r>
          </a:p>
        </p:txBody>
      </p:sp>
    </p:spTree>
    <p:extLst>
      <p:ext uri="{BB962C8B-B14F-4D97-AF65-F5344CB8AC3E}">
        <p14:creationId xmlns:p14="http://schemas.microsoft.com/office/powerpoint/2010/main" xmlns="" val="11349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672" y="1484784"/>
            <a:ext cx="8798824" cy="511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latin typeface="Arial" charset="0"/>
                <a:cs typeface="Arial" charset="0"/>
              </a:rPr>
              <a:t>Процесс мочеобразования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73313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Диуретики (классификация)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Диуретики, оказывающие прямое влияние на функцию эпителия почечных канальцев: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Тиазиды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дихлотиазид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циклометиазид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Соединения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нетиазидной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структуры: фуросемид,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клопамид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оксодолин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индапамид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Ксантины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эуфиллин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Производные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птеридина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триамтерен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 Производные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пиразиноилгуанидина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амилорид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6. Антагонисты альдостерона: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спиронолактон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Осмотически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активные диуретики: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маннит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мочевина.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825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Диуретики (классификация по локализации действия)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ЛС действующие на проксимальные почечные канальцы: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эуфиллин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диакарб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Петлевые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диуретики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фуросемид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кислота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этакриновая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ЛС, действующие на начальную часть дистальных почечных канальцев: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дихлотиазид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циклометиазид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клопамид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оксодолин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ЛС, действующие на дистальные канальцы и собирательные трубки: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триамтерен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амилорид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спиронолактон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ЛС, действующие на всем протяжении канальцев: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маннит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297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Сравнительная характеристика мочегонных средств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Na+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  K+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Mg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Ca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ураты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Дихлотиазид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Фуросемид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Кислота                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этакриновая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Триамтерен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Спиронолактон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                                        </a:t>
            </a:r>
          </a:p>
        </p:txBody>
      </p:sp>
      <p:sp>
        <p:nvSpPr>
          <p:cNvPr id="4" name="Стрелка вниз 3"/>
          <p:cNvSpPr/>
          <p:nvPr/>
        </p:nvSpPr>
        <p:spPr>
          <a:xfrm rot="10800000">
            <a:off x="3357563" y="221456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4143375" y="2214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0800000">
            <a:off x="4857750" y="2214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0800000">
            <a:off x="5715000" y="2214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643688" y="221456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715250" y="2214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4143375" y="27860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857750" y="27860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5715000" y="27860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6643688" y="278606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715250" y="27860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3357563" y="2786063"/>
            <a:ext cx="484187" cy="419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715250" y="3357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0800000">
            <a:off x="6643688" y="335756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0800000">
            <a:off x="5715000" y="3357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4857750" y="3357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0800000">
            <a:off x="4071938" y="335756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0800000">
            <a:off x="3357563" y="335756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0800000">
            <a:off x="7669213" y="43751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607175" y="4400550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643563" y="4416425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868863" y="44005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0800000">
            <a:off x="4071938" y="43116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0800000">
            <a:off x="3357563" y="43116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680325" y="49958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rot="10800000">
            <a:off x="6607175" y="495141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643563" y="49720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848225" y="4972050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0800000">
            <a:off x="4071938" y="49720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10800000">
            <a:off x="3357563" y="4929188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42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Свойства дихлотиазида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Хорошо всасывается из ЖКТ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Продолжительность действия 8 - 12 ч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Снижает АД и ВГД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Вызывает гипокалиемию и гипомагниемию (часто), гипохлоремический метаболический алкалоз, слабость, тошноту, рвоту, диарею, гипергликемию (редко)</a:t>
            </a:r>
          </a:p>
        </p:txBody>
      </p:sp>
    </p:spTree>
    <p:extLst>
      <p:ext uri="{BB962C8B-B14F-4D97-AF65-F5344CB8AC3E}">
        <p14:creationId xmlns:p14="http://schemas.microsoft.com/office/powerpoint/2010/main" xmlns="" val="3797952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</a:t>
            </a:r>
            <a:r>
              <a:rPr lang="ru-RU" dirty="0" err="1" smtClean="0"/>
              <a:t>индапамида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Диуретическое, сосудорасширяющее, </a:t>
            </a:r>
            <a:r>
              <a:rPr lang="ru-RU" dirty="0" err="1" smtClean="0"/>
              <a:t>антигипертензивное</a:t>
            </a:r>
            <a:r>
              <a:rPr lang="ru-RU" dirty="0" smtClean="0"/>
              <a:t> средство.</a:t>
            </a:r>
          </a:p>
          <a:p>
            <a:r>
              <a:rPr lang="ru-RU" dirty="0" smtClean="0"/>
              <a:t>Блокирует </a:t>
            </a:r>
            <a:r>
              <a:rPr lang="ru-RU" dirty="0" err="1" smtClean="0"/>
              <a:t>реабсорбцию</a:t>
            </a:r>
            <a:r>
              <a:rPr lang="ru-RU" dirty="0" smtClean="0"/>
              <a:t> ионов натрия, хлора, калия, водорода в проксимальных и дистальных канальцах почек.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Понижает тонус гладкой мускулатуры артерий, снижает ОПСС ( АР, </a:t>
            </a:r>
            <a:r>
              <a:rPr lang="ru-RU" dirty="0" err="1" smtClean="0"/>
              <a:t>А-рец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Выпускается в капсулах по 2,5 мг, назначается 1 раз в сутки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  <a:cs typeface="Arial" charset="0"/>
              </a:rPr>
              <a:t>Свойства фуросемида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Высокоэффективный, быстродействующий петлевой диуретик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Угнетает активную реабсорбцию ионов хлора и натрия в восходящем колене петли Генле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Улучшает почечный кровоток</a:t>
            </a:r>
          </a:p>
          <a:p>
            <a:pPr eaLnBrk="1" hangingPunct="1"/>
            <a:r>
              <a:rPr lang="ru-RU" altLang="ru-RU" sz="3000" smtClean="0">
                <a:latin typeface="Arial" charset="0"/>
                <a:cs typeface="Arial" charset="0"/>
              </a:rPr>
              <a:t>Продолжительность действия при введении внутрь 3 – 4 часа, при введении в вену – 2 ч</a:t>
            </a:r>
          </a:p>
        </p:txBody>
      </p:sp>
    </p:spTree>
    <p:extLst>
      <p:ext uri="{BB962C8B-B14F-4D97-AF65-F5344CB8AC3E}">
        <p14:creationId xmlns:p14="http://schemas.microsoft.com/office/powerpoint/2010/main" xmlns="" val="28879855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877</Words>
  <Application>Microsoft Office PowerPoint</Application>
  <PresentationFormat>Экран (4:3)</PresentationFormat>
  <Paragraphs>114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Тема: «Мочегонные средства»</vt:lpstr>
      <vt:lpstr>План лекции</vt:lpstr>
      <vt:lpstr>Процесс мочеобразования</vt:lpstr>
      <vt:lpstr>Диуретики (классификация)</vt:lpstr>
      <vt:lpstr>Диуретики (классификация по локализации действия)</vt:lpstr>
      <vt:lpstr>Сравнительная характеристика мочегонных средств</vt:lpstr>
      <vt:lpstr>Свойства дихлотиазида</vt:lpstr>
      <vt:lpstr>Свойства индапамида</vt:lpstr>
      <vt:lpstr>Свойства фуросемида</vt:lpstr>
      <vt:lpstr>Применение фуросемида</vt:lpstr>
      <vt:lpstr>Побочные эффекты фуросемида</vt:lpstr>
      <vt:lpstr>Свойства диакарба</vt:lpstr>
      <vt:lpstr>Применение диакарба</vt:lpstr>
      <vt:lpstr>Побочные эффекты диакарба</vt:lpstr>
      <vt:lpstr>Свойства спиронолактона</vt:lpstr>
      <vt:lpstr>Свойства маннита</vt:lpstr>
      <vt:lpstr>Выводы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«Мочегонные средства»</dc:title>
  <dc:creator>Анна Б. Голобоярова</dc:creator>
  <cp:lastModifiedBy>Юлия</cp:lastModifiedBy>
  <cp:revision>7</cp:revision>
  <dcterms:created xsi:type="dcterms:W3CDTF">2018-01-29T05:34:54Z</dcterms:created>
  <dcterms:modified xsi:type="dcterms:W3CDTF">2001-12-31T21:42:53Z</dcterms:modified>
</cp:coreProperties>
</file>