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1" r:id="rId2"/>
    <p:sldId id="302" r:id="rId3"/>
    <p:sldId id="260" r:id="rId4"/>
    <p:sldId id="258" r:id="rId5"/>
    <p:sldId id="259" r:id="rId6"/>
    <p:sldId id="304" r:id="rId7"/>
    <p:sldId id="263" r:id="rId8"/>
    <p:sldId id="265" r:id="rId9"/>
    <p:sldId id="266" r:id="rId10"/>
    <p:sldId id="267" r:id="rId11"/>
    <p:sldId id="268" r:id="rId12"/>
    <p:sldId id="280" r:id="rId13"/>
    <p:sldId id="270" r:id="rId14"/>
    <p:sldId id="272" r:id="rId15"/>
    <p:sldId id="305" r:id="rId16"/>
    <p:sldId id="277" r:id="rId17"/>
    <p:sldId id="271" r:id="rId18"/>
    <p:sldId id="278" r:id="rId19"/>
    <p:sldId id="281" r:id="rId20"/>
    <p:sldId id="282" r:id="rId21"/>
    <p:sldId id="275" r:id="rId22"/>
    <p:sldId id="283" r:id="rId23"/>
    <p:sldId id="284" r:id="rId24"/>
    <p:sldId id="285" r:id="rId25"/>
    <p:sldId id="287" r:id="rId26"/>
    <p:sldId id="288" r:id="rId27"/>
    <p:sldId id="286" r:id="rId28"/>
    <p:sldId id="292" r:id="rId29"/>
    <p:sldId id="294" r:id="rId30"/>
    <p:sldId id="306" r:id="rId31"/>
    <p:sldId id="293" r:id="rId32"/>
    <p:sldId id="291" r:id="rId33"/>
    <p:sldId id="295" r:id="rId34"/>
    <p:sldId id="296" r:id="rId35"/>
    <p:sldId id="298" r:id="rId36"/>
    <p:sldId id="297" r:id="rId37"/>
    <p:sldId id="303" r:id="rId38"/>
    <p:sldId id="307" r:id="rId39"/>
    <p:sldId id="299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4BB8E-4229-41D2-974D-E0A41DD2B1B9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1EDF-E647-4369-B25E-0CA61EF35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027D-A7EE-4E21-8908-9DC084A2C05A}" type="slidenum">
              <a:rPr lang="ru-RU" altLang="ru-RU" smtClean="0">
                <a:latin typeface="Arial" pitchFamily="34" charset="0"/>
              </a:rPr>
              <a:pPr/>
              <a:t>34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228600"/>
            <a:ext cx="8643998" cy="640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Кафедра анатомии человека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анатомия органов дыхания.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Филогенез, онтогенез органов дыхания. Анатомия и топография верхних (полость носа, носоглотка и ротоглотка) и нижних (гортань, трахея, бронхи) дыхательных путей. Особенности строения и топографии легких и плевры.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Рентгеноанатомия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дыхания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для студентов 1 курса, обучающихся по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специальности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33.05.01–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Фармация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к.м.н., доцент Е.А.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Хапилина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apilinaEA\Рабочий стол\00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71517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Полость гортани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HapilinaEA\Рабочий стол\slide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52"/>
          <a:stretch>
            <a:fillRect/>
          </a:stretch>
        </p:blipFill>
        <p:spPr bwMode="auto">
          <a:xfrm>
            <a:off x="785786" y="1142984"/>
            <a:ext cx="757242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HapilinaEA\Рабочий стол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51" t="25275" r="5296" b="10031"/>
          <a:stretch>
            <a:fillRect/>
          </a:stretch>
        </p:blipFill>
        <p:spPr bwMode="auto">
          <a:xfrm>
            <a:off x="571472" y="642918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 голосовой щели при различных функциональных состояниях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HapilinaEA\Рабочий стол\221127843_452069577.pdf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8299"/>
          <a:stretch>
            <a:fillRect/>
          </a:stretch>
        </p:blipFill>
        <p:spPr bwMode="auto">
          <a:xfrm>
            <a:off x="1143000" y="1214423"/>
            <a:ext cx="6858000" cy="25003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69988" y="3636398"/>
            <a:ext cx="5330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фонации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 при спокойном дыхании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при глубоком дыхании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Голосовая связка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Перепончатая часть голосовой щели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Хрящевая часть голосовой щели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Мышечный отросток черпаловидного хряща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Перстневидный хрящ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Голосовой отросток черпаловидного хряща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Щитовидный хрящ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" name="Picture 2" descr="C:\Documents and Settings\HapilinaEA\Рабочий стол\015.jpg"/>
          <p:cNvPicPr>
            <a:picLocks noChangeAspect="1" noChangeArrowheads="1"/>
          </p:cNvPicPr>
          <p:nvPr/>
        </p:nvPicPr>
        <p:blipFill>
          <a:blip r:embed="rId3" cstate="print"/>
          <a:srcRect l="1184" t="57769" r="71308" b="12241"/>
          <a:stretch>
            <a:fillRect/>
          </a:stretch>
        </p:blipFill>
        <p:spPr bwMode="auto">
          <a:xfrm>
            <a:off x="5500694" y="3786190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Полость гортани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HapilinaEA\Рабочий стол\slide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52"/>
          <a:stretch>
            <a:fillRect/>
          </a:stretch>
        </p:blipFill>
        <p:spPr bwMode="auto">
          <a:xfrm>
            <a:off x="785786" y="1142984"/>
            <a:ext cx="757242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smtClean="0"/>
              <a:t>Четырехугольная мембрана и эластический конус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11175"/>
            <a:ext cx="5775325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HapilinaEA\Рабочий стол\shhitovidnyj-hryas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305"/>
          <a:stretch>
            <a:fillRect/>
          </a:stretch>
        </p:blipFill>
        <p:spPr bwMode="auto">
          <a:xfrm>
            <a:off x="642910" y="714356"/>
            <a:ext cx="778674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HapilinaEA\Рабочий стол\stroenie-grlgort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14380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HapilinaEA\Рабочий стол\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71480"/>
            <a:ext cx="3929090" cy="5554683"/>
          </a:xfrm>
          <a:prstGeom prst="rect">
            <a:avLst/>
          </a:prstGeom>
          <a:noFill/>
        </p:spPr>
      </p:pic>
      <p:pic>
        <p:nvPicPr>
          <p:cNvPr id="5" name="Picture 2" descr="C:\Documents and Settings\HapilinaEA\Рабочий стол\maxresdefault.jpg"/>
          <p:cNvPicPr>
            <a:picLocks noChangeAspect="1" noChangeArrowheads="1"/>
          </p:cNvPicPr>
          <p:nvPr/>
        </p:nvPicPr>
        <p:blipFill>
          <a:blip r:embed="rId3" cstate="print"/>
          <a:srcRect l="18925" t="5682" r="40234" b="4349"/>
          <a:stretch>
            <a:fillRect/>
          </a:stretch>
        </p:blipFill>
        <p:spPr bwMode="auto">
          <a:xfrm>
            <a:off x="142844" y="142852"/>
            <a:ext cx="435771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HapilinaEA\Рабочий стол\-102126724_437060926.pdf-6.jpg"/>
          <p:cNvPicPr>
            <a:picLocks noChangeAspect="1" noChangeArrowheads="1"/>
          </p:cNvPicPr>
          <p:nvPr/>
        </p:nvPicPr>
        <p:blipFill>
          <a:blip r:embed="rId2" cstate="print"/>
          <a:srcRect l="7812" t="12500" r="6250" b="2777"/>
          <a:stretch>
            <a:fillRect/>
          </a:stretch>
        </p:blipFill>
        <p:spPr bwMode="auto">
          <a:xfrm>
            <a:off x="285720" y="642918"/>
            <a:ext cx="864399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 общ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9263"/>
            <a:ext cx="5286412" cy="678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HapilinaEA\Рабочий стол\image143.jpg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0" y="500042"/>
            <a:ext cx="914400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 cstate="print"/>
          <a:srcRect l="28378" t="16222" r="28378" b="10889"/>
          <a:stretch>
            <a:fillRect/>
          </a:stretch>
        </p:blipFill>
        <p:spPr bwMode="auto">
          <a:xfrm>
            <a:off x="6096000" y="682625"/>
            <a:ext cx="2787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/>
          <p:cNvPicPr>
            <a:picLocks noChangeAspect="1" noChangeArrowheads="1"/>
          </p:cNvPicPr>
          <p:nvPr/>
        </p:nvPicPr>
        <p:blipFill>
          <a:blip r:embed="rId3" cstate="print"/>
          <a:srcRect l="28108" t="12445" r="28648" b="12889"/>
          <a:stretch>
            <a:fillRect/>
          </a:stretch>
        </p:blipFill>
        <p:spPr bwMode="auto">
          <a:xfrm>
            <a:off x="20638" y="917575"/>
            <a:ext cx="2613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66925" y="4994275"/>
            <a:ext cx="2976563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Задняя перстне-черпаловидная мышца </a:t>
            </a:r>
            <a:r>
              <a:rPr lang="ru-RU" b="1" dirty="0">
                <a:solidFill>
                  <a:srgbClr val="C00000"/>
                </a:solidFill>
              </a:rPr>
              <a:t>(расширяет голосовую щель)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1597025" y="4932363"/>
            <a:ext cx="841375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33663" y="3408363"/>
            <a:ext cx="289242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Черпаловидная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поперечная мышца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(суживает голосовую щель)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597025" y="3938588"/>
            <a:ext cx="1374775" cy="2317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438400" y="2136775"/>
            <a:ext cx="289242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Черпаловидная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косая мышца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(суживает голосовую щель)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501775" y="3048000"/>
            <a:ext cx="1131888" cy="6588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00400" y="700088"/>
            <a:ext cx="350837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Латеральная перстне-черпаловидная мышца (суживает голосовую щель)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26088" y="2057400"/>
            <a:ext cx="1255712" cy="16033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85800"/>
            <a:ext cx="29051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7100"/>
            <a:ext cx="4371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611813" y="4738688"/>
            <a:ext cx="304800" cy="11287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55963" y="5568950"/>
            <a:ext cx="2974975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Перстне-щитовидный сустав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5250" y="4572000"/>
            <a:ext cx="2976563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Перстне-щитовидные мышцы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022850" y="4419600"/>
            <a:ext cx="1530350" cy="4714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255963" y="3343275"/>
            <a:ext cx="866775" cy="15478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131763" y="5060950"/>
            <a:ext cx="2974976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Голосовые мышцы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143000" y="3343275"/>
            <a:ext cx="838200" cy="1958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828800" y="3343275"/>
            <a:ext cx="711200" cy="1958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r="49167"/>
          <a:stretch>
            <a:fillRect/>
          </a:stretch>
        </p:blipFill>
        <p:spPr bwMode="auto">
          <a:xfrm>
            <a:off x="1571604" y="285728"/>
            <a:ext cx="621510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HapilinaEA\Рабочий стол\slide-34.jpg"/>
          <p:cNvPicPr>
            <a:picLocks noChangeAspect="1" noChangeArrowheads="1"/>
          </p:cNvPicPr>
          <p:nvPr/>
        </p:nvPicPr>
        <p:blipFill>
          <a:blip r:embed="rId2" cstate="print"/>
          <a:srcRect l="33978" t="14872" r="3077" b="36231"/>
          <a:stretch>
            <a:fillRect/>
          </a:stretch>
        </p:blipFill>
        <p:spPr bwMode="auto">
          <a:xfrm>
            <a:off x="857224" y="500042"/>
            <a:ext cx="771530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Строение стенки трахеи</a:t>
            </a:r>
          </a:p>
        </p:txBody>
      </p:sp>
      <p:pic>
        <p:nvPicPr>
          <p:cNvPr id="13315" name="Picture 2" descr="C:\Documents and Settings\HapilinaEA\Рабочий стол\трахе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071563"/>
            <a:ext cx="7500937" cy="5500687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r="49167"/>
          <a:stretch>
            <a:fillRect/>
          </a:stretch>
        </p:blipFill>
        <p:spPr bwMode="auto">
          <a:xfrm>
            <a:off x="1571604" y="285728"/>
            <a:ext cx="621510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HapilinaEA\Рабочий стол\stronie-legkih-foto-9-1024x767.jpg"/>
          <p:cNvPicPr>
            <a:picLocks noChangeAspect="1" noChangeArrowheads="1"/>
          </p:cNvPicPr>
          <p:nvPr/>
        </p:nvPicPr>
        <p:blipFill>
          <a:blip r:embed="rId2" cstate="print"/>
          <a:srcRect l="16811" t="13344" r="14522" b="8726"/>
          <a:stretch>
            <a:fillRect/>
          </a:stretch>
        </p:blipFill>
        <p:spPr bwMode="auto">
          <a:xfrm>
            <a:off x="857224" y="642918"/>
            <a:ext cx="728667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38113"/>
            <a:ext cx="8229600" cy="485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Ворота легких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410686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403860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1371600" y="610076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Правое легкое 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5715000" y="610076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Левое легкое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57225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apilinaEA\Рабочий стол\4e7e64d08305b51724d92b96499cf6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286676" cy="462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HapilinaEA\Рабочий стол\stronie-legkih-foto-9-1024x767.jpg"/>
          <p:cNvPicPr>
            <a:picLocks noChangeAspect="1" noChangeArrowheads="1"/>
          </p:cNvPicPr>
          <p:nvPr/>
        </p:nvPicPr>
        <p:blipFill>
          <a:blip r:embed="rId2" cstate="print"/>
          <a:srcRect l="16811" t="13344" r="14522" b="8726"/>
          <a:stretch>
            <a:fillRect/>
          </a:stretch>
        </p:blipFill>
        <p:spPr bwMode="auto">
          <a:xfrm>
            <a:off x="857224" y="642918"/>
            <a:ext cx="728667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45796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Бронхиальное дерево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619125"/>
            <a:ext cx="3603625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7848600" y="1757363"/>
            <a:ext cx="129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b="1"/>
              <a:t>I </a:t>
            </a:r>
            <a:r>
              <a:rPr lang="ru-RU" altLang="ru-RU" sz="1600" b="1"/>
              <a:t>порядка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7620000" y="205740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b="1"/>
              <a:t>II </a:t>
            </a:r>
            <a:r>
              <a:rPr lang="ru-RU" altLang="ru-RU" sz="1600" b="1"/>
              <a:t>порядка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7772400" y="2444750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b="1"/>
              <a:t>III </a:t>
            </a:r>
            <a:r>
              <a:rPr lang="ru-RU" altLang="ru-RU" sz="1600" b="1"/>
              <a:t>порядка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6705600" y="47244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/>
              <a:t>с </a:t>
            </a:r>
            <a:r>
              <a:rPr lang="en-US" altLang="ru-RU" sz="1600" b="1"/>
              <a:t>IV </a:t>
            </a:r>
            <a:r>
              <a:rPr lang="ru-RU" altLang="ru-RU" sz="1600" b="1"/>
              <a:t>по </a:t>
            </a:r>
            <a:r>
              <a:rPr lang="en-US" altLang="ru-RU" sz="1600" b="1"/>
              <a:t>XIII</a:t>
            </a:r>
            <a:r>
              <a:rPr lang="ru-RU" altLang="ru-RU" sz="1600" b="1"/>
              <a:t> порядок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7772400" y="53006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600" b="1"/>
              <a:t>XIV </a:t>
            </a:r>
            <a:r>
              <a:rPr lang="ru-RU" altLang="ru-RU" sz="1600" b="1"/>
              <a:t>порядка</a:t>
            </a:r>
          </a:p>
        </p:txBody>
      </p:sp>
      <p:pic>
        <p:nvPicPr>
          <p:cNvPr id="30729" name="Picture 7"/>
          <p:cNvPicPr>
            <a:picLocks noChangeAspect="1" noChangeArrowheads="1"/>
          </p:cNvPicPr>
          <p:nvPr/>
        </p:nvPicPr>
        <p:blipFill>
          <a:blip r:embed="rId3" cstate="print"/>
          <a:srcRect t="3624"/>
          <a:stretch>
            <a:fillRect/>
          </a:stretch>
        </p:blipFill>
        <p:spPr bwMode="auto">
          <a:xfrm>
            <a:off x="20638" y="1052736"/>
            <a:ext cx="455136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Бронхолегочные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сегменты</a:t>
            </a:r>
          </a:p>
        </p:txBody>
      </p:sp>
      <p:pic>
        <p:nvPicPr>
          <p:cNvPr id="34819" name="Picture 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1101725"/>
            <a:ext cx="56038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 r="7149"/>
          <a:stretch>
            <a:fillRect/>
          </a:stretch>
        </p:blipFill>
        <p:spPr bwMode="auto">
          <a:xfrm>
            <a:off x="0" y="1714488"/>
            <a:ext cx="35687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334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Альвеолярное дерево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633413"/>
            <a:ext cx="530225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&amp;Kcy;&amp;acy;&amp;rcy;&amp;tcy;&amp;icy;&amp;ncy;&amp;kcy;&amp;icy; &amp;pcy;&amp;ocy; &amp;zcy;&amp;acy;&amp;pcy;&amp;rcy;&amp;ocy;&amp;scy;&amp;ucy; &amp;lcy;&amp;iecy;&amp;gcy;&amp;ocy;&amp;chcy;&amp;ncy;&amp;ycy;&amp;iecy; &amp;acy;&amp;lcy;&amp;softcy;&amp;vcy;&amp;iecy;&amp;ocy;&amp;lcy;&amp;ycy;"/>
          <p:cNvPicPr>
            <a:picLocks noChangeAspect="1" noChangeArrowheads="1"/>
          </p:cNvPicPr>
          <p:nvPr/>
        </p:nvPicPr>
        <p:blipFill>
          <a:blip r:embed="rId4" cstate="print"/>
          <a:srcRect b="5971"/>
          <a:stretch>
            <a:fillRect/>
          </a:stretch>
        </p:blipFill>
        <p:spPr bwMode="auto">
          <a:xfrm>
            <a:off x="5638800" y="3744913"/>
            <a:ext cx="32766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6019800" y="6124575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Легочные альвеолы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&amp;Kcy;&amp;acy;&amp;rcy;&amp;tcy;&amp;icy;&amp;ncy;&amp;kcy;&amp;icy; &amp;pcy;&amp;ocy; &amp;zcy;&amp;acy;&amp;pcy;&amp;rcy;&amp;ocy;&amp;scy;&amp;ucy; &amp;tcy;&amp;ocy;&amp;pcy;&amp;ocy;&amp;gcy;&amp;rcy;&amp;acy;&amp;fcy;&amp;icy;&amp;yacy; &amp;pcy;&amp;lcy;&amp;iecy;&amp;vcy;&amp;rcy;&amp;ycy;"/>
          <p:cNvSpPr>
            <a:spLocks noChangeAspect="1" noChangeArrowheads="1"/>
          </p:cNvSpPr>
          <p:nvPr/>
        </p:nvSpPr>
        <p:spPr bwMode="auto">
          <a:xfrm>
            <a:off x="155575" y="-1143000"/>
            <a:ext cx="36480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50850" y="6985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Плевра </a:t>
            </a:r>
          </a:p>
        </p:txBody>
      </p:sp>
      <p:pic>
        <p:nvPicPr>
          <p:cNvPr id="39940" name="Picture 5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1013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738" y="3494088"/>
            <a:ext cx="38227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 cstate="print"/>
          <a:srcRect t="7562"/>
          <a:stretch>
            <a:fillRect/>
          </a:stretch>
        </p:blipFill>
        <p:spPr bwMode="auto">
          <a:xfrm>
            <a:off x="149225" y="481013"/>
            <a:ext cx="48783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124200"/>
            <a:ext cx="334645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374650"/>
            <a:ext cx="4067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441325"/>
            <a:ext cx="3629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6483350" y="333216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Реберно-средостенный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781175" y="0"/>
            <a:ext cx="7362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Плевральные синусы</a:t>
            </a:r>
          </a:p>
        </p:txBody>
      </p:sp>
      <p:sp>
        <p:nvSpPr>
          <p:cNvPr id="40966" name="TextBox 2"/>
          <p:cNvSpPr txBox="1">
            <a:spLocks noChangeArrowheads="1"/>
          </p:cNvSpPr>
          <p:nvPr/>
        </p:nvSpPr>
        <p:spPr bwMode="auto">
          <a:xfrm>
            <a:off x="381000" y="3402013"/>
            <a:ext cx="2433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Реберно-диафрагмальный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590800" y="2339975"/>
            <a:ext cx="685800" cy="1143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8" name="TextBox 2"/>
          <p:cNvSpPr txBox="1">
            <a:spLocks noChangeArrowheads="1"/>
          </p:cNvSpPr>
          <p:nvPr/>
        </p:nvSpPr>
        <p:spPr bwMode="auto">
          <a:xfrm>
            <a:off x="2570163" y="3384550"/>
            <a:ext cx="3271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Диафрагмально-средостенный</a:t>
            </a:r>
          </a:p>
        </p:txBody>
      </p:sp>
      <p:pic>
        <p:nvPicPr>
          <p:cNvPr id="40969" name="Picture 4" descr="&amp;Kcy;&amp;acy;&amp;rcy;&amp;tcy;&amp;icy;&amp;ncy;&amp;kcy;&amp;icy; &amp;pcy;&amp;ocy; &amp;zcy;&amp;acy;&amp;pcy;&amp;rcy;&amp;ocy;&amp;scy;&amp;ucy; &amp;pcy;&amp;lcy;&amp;iecy;&amp;vcy;&amp;rcy;&amp;acy;&amp;lcy;&amp;softcy;&amp;ncy;&amp;ycy;&amp;iecy; &amp;scy;&amp;icy;&amp;ncy;&amp;ucy;&amp;scy;&amp;ycy; &amp;rcy;&amp;iecy;&amp;ncy;&amp;tcy;&amp;gcy;&amp;iecy;&amp;ncy; &amp;pcy;&amp;lcy;&amp;iecy;&amp;vcy;&amp;rcy;&amp;i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3978275"/>
            <a:ext cx="2828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6" descr="&amp;Kcy;&amp;acy;&amp;rcy;&amp;tcy;&amp;icy;&amp;ncy;&amp;kcy;&amp;icy; &amp;pcy;&amp;ocy; &amp;zcy;&amp;acy;&amp;pcy;&amp;rcy;&amp;ocy;&amp;scy;&amp;ucy; &amp;rcy;&amp;iecy;&amp;ncy;&amp;tcy;&amp;gcy;&amp;iecy;&amp;ncy; &amp;gcy;&amp;rcy;&amp;ucy;&amp;dcy;&amp;ncy;&amp;ocy;&amp;jcy; &amp;kcy;&amp;lcy;&amp;iecy;&amp;tcy;&amp;kcy;&amp;icy; &amp;ncy;&amp;ocy;&amp;rcy;&amp;m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4097338"/>
            <a:ext cx="35893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pilinaEA\Рабочий стол\diaphr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858000" cy="6310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&quot;рентгенограмма легких норм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&quot;рентгенограмма легких норм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 descr="&amp;Kcy;&amp;acy;&amp;rcy;&amp;tcy;&amp;icy;&amp;ncy;&amp;kcy;&amp;icy; &amp;pcy;&amp;ocy; &amp;zcy;&amp;acy;&amp;pcy;&amp;rcy;&amp;ocy;&amp;scy;&amp;ucy; &amp;rcy;&amp;iecy;&amp;ncy;&amp;tcy;&amp;gcy;&amp;iecy;&amp;ncy; &amp;gcy;&amp;rcy;&amp;ucy;&amp;dcy;&amp;ncy;&amp;ocy;&amp;jcy; &amp;kcy;&amp;lcy;&amp;iecy;&amp;tcy;&amp;kcy;&amp;icy; &amp;ncy;&amp;ocy;&amp;r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7606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64017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Воздухопроводящие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пути характеризуются наличием твердого своеобразного скелета, который препятствует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спадению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стенок органа (костная основа полости носа, хрящи гортани, трахеи и бронхов). </a:t>
            </a:r>
          </a:p>
          <a:p>
            <a:pPr marL="342900" indent="-342900">
              <a:buFontTx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Легкие представляют собой паренхиматозные органы, имеющие сегментарное строение.</a:t>
            </a:r>
          </a:p>
          <a:p>
            <a:pPr marL="342900" indent="-342900">
              <a:buFontTx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Структурно-функциональной единицей легкого является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ацинус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 уровне которого осуществляется  газообмен.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HapilinaEA\Рабочий стол\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990600"/>
            <a:ext cx="709612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3152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теме лекции:</a:t>
            </a: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Какие отделы дыхательной трубки относятся к верхним дыхательным путям?</a:t>
            </a:r>
          </a:p>
          <a:p>
            <a:pPr marL="342900" indent="-342900">
              <a:buFontTx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структуры, входящие в состав легочного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ацинуса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HapilinaEA\Рабочий стол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2" r="874"/>
          <a:stretch>
            <a:fillRect/>
          </a:stretch>
        </p:blipFill>
        <p:spPr bwMode="auto">
          <a:xfrm>
            <a:off x="500034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гей\Desktop\эпителий картинки 06 09 15\обонятельный.jpg"/>
          <p:cNvPicPr>
            <a:picLocks noChangeAspect="1" noChangeArrowheads="1"/>
          </p:cNvPicPr>
          <p:nvPr/>
        </p:nvPicPr>
        <p:blipFill>
          <a:blip r:embed="rId2" cstate="print"/>
          <a:srcRect t="1607" r="4955" b="8981"/>
          <a:stretch>
            <a:fillRect/>
          </a:stretch>
        </p:blipFill>
        <p:spPr bwMode="auto">
          <a:xfrm>
            <a:off x="684213" y="1143000"/>
            <a:ext cx="74596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Обонятельный эпителий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Однослойный многорядный призматический мерцательный эпителий</a:t>
            </a:r>
          </a:p>
        </p:txBody>
      </p:sp>
      <p:pic>
        <p:nvPicPr>
          <p:cNvPr id="8195" name="Picture 2" descr="C:\Documents and Settings\HapilinaEA\Рабочий стол\эпител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524000"/>
            <a:ext cx="4357687" cy="4572000"/>
          </a:xfrm>
          <a:noFill/>
        </p:spPr>
      </p:pic>
      <p:pic>
        <p:nvPicPr>
          <p:cNvPr id="8196" name="Picture 2" descr="C:\Users\сергей\Desktop\эпителий картинки 06 09 15\многорядный.jpg"/>
          <p:cNvPicPr>
            <a:picLocks noChangeAspect="1" noChangeArrowheads="1"/>
          </p:cNvPicPr>
          <p:nvPr/>
        </p:nvPicPr>
        <p:blipFill>
          <a:blip r:embed="rId3" cstate="print"/>
          <a:srcRect l="7957" t="7452" r="31577" b="5144"/>
          <a:stretch>
            <a:fillRect/>
          </a:stretch>
        </p:blipFill>
        <p:spPr bwMode="auto">
          <a:xfrm>
            <a:off x="4786313" y="1500188"/>
            <a:ext cx="4000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apilinaEA\Рабочий стол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858179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apilinaEA\Рабочий стол\raspolozhenie-gortani-cheloveka-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215238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225</Words>
  <Application>Microsoft Office PowerPoint</Application>
  <PresentationFormat>Экран (4:3)</PresentationFormat>
  <Paragraphs>59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Кафедра анатомии человека   Тема: «Функциональная анатомия органов дыхания.  Филогенез, онтогенез органов дыхания. Анатомия и топография верхних (полость носа, носоглотка и ротоглотка) и нижних (гортань, трахея, бронхи) дыхательных путей. Особенности строения и топографии легких и плевры. Рентгеноанатомия органов дыхания».    Лекция №3 для студентов 1 курса, обучающихся по специальности 33.05.01– Фармация     к.м.н., доцент Е.А. Хапилина  Красноярск, 2022</vt:lpstr>
      <vt:lpstr>Слайд 2</vt:lpstr>
      <vt:lpstr>Слайд 3</vt:lpstr>
      <vt:lpstr>Слайд 4</vt:lpstr>
      <vt:lpstr>Слайд 5</vt:lpstr>
      <vt:lpstr>Обонятельный эпителий</vt:lpstr>
      <vt:lpstr>Однослойный многорядный призматический мерцательный эпителий</vt:lpstr>
      <vt:lpstr>Слайд 8</vt:lpstr>
      <vt:lpstr>Слайд 9</vt:lpstr>
      <vt:lpstr>Слайд 10</vt:lpstr>
      <vt:lpstr>Полость гортани</vt:lpstr>
      <vt:lpstr>Слайд 12</vt:lpstr>
      <vt:lpstr>Формы голосовой щели при различных функциональных состояниях </vt:lpstr>
      <vt:lpstr>Полость гортани</vt:lpstr>
      <vt:lpstr>Четырехугольная мембрана и эластический конус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Строение стенки трахеи</vt:lpstr>
      <vt:lpstr>Слайд 26</vt:lpstr>
      <vt:lpstr>Слайд 27</vt:lpstr>
      <vt:lpstr>Ворота легких</vt:lpstr>
      <vt:lpstr>Слайд 29</vt:lpstr>
      <vt:lpstr>Слайд 30</vt:lpstr>
      <vt:lpstr>Слайд 31</vt:lpstr>
      <vt:lpstr>Бронхиальное дерево</vt:lpstr>
      <vt:lpstr>Бронхолегочные сегменты</vt:lpstr>
      <vt:lpstr>Альвеолярное дерево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HapilinaEA</cp:lastModifiedBy>
  <cp:revision>83</cp:revision>
  <dcterms:modified xsi:type="dcterms:W3CDTF">2022-02-25T06:57:01Z</dcterms:modified>
</cp:coreProperties>
</file>