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5" r:id="rId27"/>
    <p:sldId id="286" r:id="rId28"/>
    <p:sldId id="287" r:id="rId29"/>
    <p:sldId id="332" r:id="rId30"/>
    <p:sldId id="333" r:id="rId31"/>
    <p:sldId id="335" r:id="rId32"/>
    <p:sldId id="288" r:id="rId33"/>
    <p:sldId id="289" r:id="rId34"/>
    <p:sldId id="290" r:id="rId35"/>
    <p:sldId id="291" r:id="rId36"/>
    <p:sldId id="292" r:id="rId37"/>
    <p:sldId id="298" r:id="rId38"/>
    <p:sldId id="299" r:id="rId39"/>
    <p:sldId id="300" r:id="rId40"/>
    <p:sldId id="307" r:id="rId41"/>
    <p:sldId id="301" r:id="rId42"/>
    <p:sldId id="302" r:id="rId43"/>
    <p:sldId id="326" r:id="rId44"/>
    <p:sldId id="303" r:id="rId45"/>
    <p:sldId id="311" r:id="rId46"/>
    <p:sldId id="312" r:id="rId47"/>
    <p:sldId id="313" r:id="rId48"/>
    <p:sldId id="314" r:id="rId49"/>
    <p:sldId id="316" r:id="rId50"/>
    <p:sldId id="317" r:id="rId51"/>
    <p:sldId id="318" r:id="rId52"/>
    <p:sldId id="319" r:id="rId53"/>
    <p:sldId id="321" r:id="rId54"/>
    <p:sldId id="322" r:id="rId55"/>
    <p:sldId id="323" r:id="rId56"/>
    <p:sldId id="324" r:id="rId57"/>
    <p:sldId id="325" r:id="rId58"/>
    <p:sldId id="327" r:id="rId59"/>
    <p:sldId id="328" r:id="rId60"/>
    <p:sldId id="329" r:id="rId61"/>
    <p:sldId id="331" r:id="rId62"/>
    <p:sldId id="330" r:id="rId63"/>
    <p:sldId id="336" r:id="rId64"/>
    <p:sldId id="304" r:id="rId65"/>
    <p:sldId id="294" r:id="rId66"/>
    <p:sldId id="295" r:id="rId6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88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DD2FC-5A74-4159-9BE8-DB60F25C423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27E11-2388-4AF1-A2D7-F421F86AF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6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B09620-A1AB-40CD-B26C-6D39C4CBBBB8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046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6D091-A38F-4249-AF44-C8DA2B1D9763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803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B53B9D-2F45-424A-8E04-3662C91367E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ru-RU" altLang="ru-RU" sz="14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19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0741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A605B5-294C-4F84-A3C1-E559DEF4A4D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 sz="14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44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21974F-9CD1-426B-9C93-21B8F08A766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ru-RU" altLang="ru-RU" sz="140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631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B94E8A-D734-41F0-8396-EA32BCB65A7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ru-RU" altLang="ru-RU" sz="140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077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248394-D6BA-4CCE-AC77-E1EDF8D4194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 sz="140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19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5637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EC15291-00EC-4B2C-9C17-3A03C64A50D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50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275B99-05EE-4F65-B98D-E41F3DA775C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ru-RU" altLang="ru-RU" sz="140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255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49A7C9A-3210-47C4-9EF9-D2B9F2F11C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20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A40BFB5E-8892-46B0-863F-C91C2D54ED6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6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0EA0A1-BB81-495F-B2EF-973569236817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748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AF01D1A-F988-42E7-88A7-B739B470A65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70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97D31E6-0AC4-4429-9BD9-68CDB2DE16A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05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BEEFFA6-2FD5-494E-85CB-46AA2EF1232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32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FFD7B57-1B4B-4BB1-AC96-ABEC85375A3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34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7B6F932-7B5E-4ECE-9008-43205AC8612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44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445641D-9070-4F85-9B64-5D506A5A323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24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52EBD1C-B572-4242-9E79-824FA9800EE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71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123E4F5-8180-4B1E-9773-6B503F7BE81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83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9208DB2-E725-4FCD-8DE2-98F60655365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91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5D282BD-19CE-42FE-97CC-65EF9C21C95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2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BD15BB-3F10-4F37-AC7E-C14F0D90A1F5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242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567EB97-4583-4866-9509-588B74706E6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56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45C33B9-6828-42E5-8643-85834E449B8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44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53FC361-E3B4-40EC-B2D4-DA439B81BBF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20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EFE3047-D3A0-4E42-9CB0-95BEE2A9BE0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401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4B9ADC2-1255-47EE-B75F-1709423DEE3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992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49C66D-5451-495C-A5E8-AE8500AC36A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ru-RU" altLang="ru-RU" sz="140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2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3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A93FBC1-18AB-42BF-908D-56647FA16733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7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2AE6CA1-14E7-4372-AB7C-1569101C34E4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8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8F9C025-ADE3-4A40-8EE8-F699048D7156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4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EB94294-313D-47B2-B97C-152795F6190D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4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14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F2143D3-E161-4D5A-AA03-BC79805834BD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62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49092FB-C9F2-47D0-B657-8495F4F66B9B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31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85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4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69C-5946-4AD1-88C0-57C6D093B65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BD91-A355-469F-9877-58567DD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2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69C-5946-4AD1-88C0-57C6D093B65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BD91-A355-469F-9877-58567DD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0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69C-5946-4AD1-88C0-57C6D093B65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BD91-A355-469F-9877-58567DD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1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69C-5946-4AD1-88C0-57C6D093B65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BD91-A355-469F-9877-58567DD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0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69C-5946-4AD1-88C0-57C6D093B65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BD91-A355-469F-9877-58567DD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3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69C-5946-4AD1-88C0-57C6D093B65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BD91-A355-469F-9877-58567DD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7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69C-5946-4AD1-88C0-57C6D093B65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BD91-A355-469F-9877-58567DD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3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69C-5946-4AD1-88C0-57C6D093B65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BD91-A355-469F-9877-58567DD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69C-5946-4AD1-88C0-57C6D093B65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BD91-A355-469F-9877-58567DD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1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69C-5946-4AD1-88C0-57C6D093B65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BD91-A355-469F-9877-58567DD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4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69C-5946-4AD1-88C0-57C6D093B65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BD91-A355-469F-9877-58567DD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6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969C-5946-4AD1-88C0-57C6D093B65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CBD91-A355-469F-9877-58567DD8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7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31227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rasgmu.ru/index.php?page%5bcommon%5d=elib&amp;cat=catalog&amp;res_id=64290" TargetMode="External"/><Relationship Id="rId4" Type="http://schemas.openxmlformats.org/officeDocument/2006/relationships/hyperlink" Target="http://krasgmu.ru/index.php?page%5bcommon%5d=elib&amp;cat=catalog&amp;res_id=50455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4019" y="1285875"/>
            <a:ext cx="8761862" cy="4643438"/>
          </a:xfrm>
        </p:spPr>
        <p:txBody>
          <a:bodyPr rtlCol="0">
            <a:normAutofit/>
          </a:bodyPr>
          <a:lstStyle/>
          <a:p>
            <a:pPr>
              <a:defRPr/>
            </a:pPr>
            <a:b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Психология профессиональной деятельности. Часть 2.</a:t>
            </a:r>
            <a:br>
              <a:rPr lang="ru-RU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Кризисы профессионального становления. Медико-просветительская деятельность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Лекция № 8 для студентов 1 курса, обучающихся по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специальности 31.05.02 - Педиатрия</a:t>
            </a:r>
            <a:br>
              <a:rPr lang="ru-RU" sz="2200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Канд. биол. наук, доцент Гуров В.А.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35760" y="274639"/>
            <a:ext cx="6275040" cy="725487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ea typeface="+mj-ea"/>
                <a:cs typeface="+mj-cs"/>
              </a:rPr>
              <a:t>Кафедра педагогики и  психологии с курсом ПО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C:\Users\Алексей\Desktop\pedi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5" y="3118918"/>
            <a:ext cx="1828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1" y="360364"/>
            <a:ext cx="1733624" cy="116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4344" y="5990089"/>
            <a:ext cx="2598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Красноярск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84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105184"/>
              </p:ext>
            </p:extLst>
          </p:nvPr>
        </p:nvGraphicFramePr>
        <p:xfrm>
          <a:off x="344771" y="368664"/>
          <a:ext cx="11602388" cy="6112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1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3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7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</a:t>
                      </a:r>
                    </a:p>
                  </a:txBody>
                  <a:tcPr marL="95249" marR="95249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 возникновения</a:t>
                      </a:r>
                    </a:p>
                  </a:txBody>
                  <a:tcPr marL="95249" marR="95249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преодоления</a:t>
                      </a:r>
                    </a:p>
                  </a:txBody>
                  <a:tcPr marL="95249" marR="95249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887">
                <a:tc>
                  <a:txBody>
                    <a:bodyPr/>
                    <a:lstStyle/>
                    <a:p>
                      <a:pPr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 </a:t>
                      </a:r>
                      <a:r>
                        <a:rPr lang="ru-RU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профессионального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обучения</a:t>
                      </a:r>
                    </a:p>
                  </a:txBody>
                  <a:tcPr marL="95249" marR="95249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Неудовлетворенность профессиональной подготовкой, изменение социально-экономических условий.</a:t>
                      </a:r>
                    </a:p>
                  </a:txBody>
                  <a:tcPr marL="95249" marR="95249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400"/>
                        </a:lnSpc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Коррекция выбора профессии, специальности, смена мотивов ведущей деятельности, удачный выбор научного руководителя, темы курсовой, диплома.</a:t>
                      </a:r>
                    </a:p>
                  </a:txBody>
                  <a:tcPr marL="95249" marR="95249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947">
                <a:tc>
                  <a:txBody>
                    <a:bodyPr/>
                    <a:lstStyle/>
                    <a:p>
                      <a:pPr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 профессиональной адаптации</a:t>
                      </a:r>
                    </a:p>
                  </a:txBody>
                  <a:tcPr marL="95249" marR="95249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Трудности взаимоотношений в разновозрастном коллективе, превращение профессиональной деятельности в основную, несовпадение профессиональных ожиданий и действительности.</a:t>
                      </a:r>
                    </a:p>
                  </a:txBody>
                  <a:tcPr marL="95249" marR="95249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500"/>
                        </a:lnSpc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Активизация профессиональных усилий, обозначение в первые месяцы работы верхнего предела своих возможностей, поиск смысла труда и смысла работы в данной организации.</a:t>
                      </a:r>
                    </a:p>
                  </a:txBody>
                  <a:tcPr marL="95249" marR="95249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69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77231"/>
              </p:ext>
            </p:extLst>
          </p:nvPr>
        </p:nvGraphicFramePr>
        <p:xfrm>
          <a:off x="404734" y="150839"/>
          <a:ext cx="11527435" cy="6610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5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2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9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</a:t>
                      </a:r>
                    </a:p>
                  </a:txBody>
                  <a:tcPr marL="95250" marR="95250" marT="47628" marB="47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 возникновения</a:t>
                      </a:r>
                    </a:p>
                  </a:txBody>
                  <a:tcPr marL="95250" marR="95250" marT="47628" marB="47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преодоления</a:t>
                      </a:r>
                    </a:p>
                  </a:txBody>
                  <a:tcPr marL="95250" marR="95250" marT="47628" marB="47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456">
                <a:tc>
                  <a:txBody>
                    <a:bodyPr/>
                    <a:lstStyle/>
                    <a:p>
                      <a:pPr fontAlgn="t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Кризис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профессионального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роста</a:t>
                      </a:r>
                    </a:p>
                    <a:p>
                      <a:pPr fontAlgn="t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(23 – 25 лет)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47628" marB="47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600"/>
                        </a:lnSpc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Неудовлетворенность занимаемой должностью и возможностями карьеры, потребность в дальнейшем повышении квалификации, создание семьи, ухудшение финансовых возможностей</a:t>
                      </a:r>
                    </a:p>
                  </a:txBody>
                  <a:tcPr marL="95250" marR="95250" marT="47628" marB="47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600"/>
                        </a:lnSpc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квалификации и самообразование, ориентация на карьеру, допустима смена работы, специальности.</a:t>
                      </a:r>
                    </a:p>
                  </a:txBody>
                  <a:tcPr marL="95250" marR="95250" marT="47628" marB="47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382">
                <a:tc>
                  <a:txBody>
                    <a:bodyPr/>
                    <a:lstStyle/>
                    <a:p>
                      <a:pPr fontAlgn="t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Кризис профессиональной карьеры </a:t>
                      </a:r>
                    </a:p>
                    <a:p>
                      <a:pPr fontAlgn="t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(30-33 года)</a:t>
                      </a:r>
                    </a:p>
                  </a:txBody>
                  <a:tcPr marL="95250" marR="95250" marT="47628" marB="47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500"/>
                        </a:lnSpc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Стабилизация профессиональной карьеры, неудовлетворенность собой, своим статусом, переориентация ценностей с молодежных, на ценности, требующие большей ответственности, появление нового виденья смыслов содержания и процесса труда.</a:t>
                      </a:r>
                    </a:p>
                  </a:txBody>
                  <a:tcPr marL="95250" marR="95250" marT="47628" marB="47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Переход на новую должность или работу, освоение новой специальности, повышение квалификации.</a:t>
                      </a:r>
                    </a:p>
                  </a:txBody>
                  <a:tcPr marL="95250" marR="95250" marT="47628" marB="47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36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533249"/>
              </p:ext>
            </p:extLst>
          </p:nvPr>
        </p:nvGraphicFramePr>
        <p:xfrm>
          <a:off x="644577" y="379205"/>
          <a:ext cx="11182662" cy="6214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7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7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 возникновения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преодоления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Кризис социально- профессиональной </a:t>
                      </a:r>
                      <a:r>
                        <a:rPr lang="ru-RU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самоактуализации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600"/>
                        </a:lnSpc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Неудовлетворенность возможностью реализовать себя в сложившейся профессиональной ситуации, изменение ценностей, неудовлетворенность социально-профессиональным статусом, психофизиологические изменения, ухудшение состояния здоровья, профессиональные деформации.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Переход на инновационный уровень выполнения работы, творчество, изобретательство, </a:t>
                      </a:r>
                      <a:r>
                        <a:rPr lang="ru-RU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инноваторство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переход на новую должность, смена профессиональной позиции.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84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049857"/>
              </p:ext>
            </p:extLst>
          </p:nvPr>
        </p:nvGraphicFramePr>
        <p:xfrm>
          <a:off x="479685" y="285750"/>
          <a:ext cx="11272604" cy="6522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9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 возникновения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преодоления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 угасания профессиональной деятельности</a:t>
                      </a:r>
                    </a:p>
                    <a:p>
                      <a:pPr fontAlgn="t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(55 – 60 лет, т.е. последние годы перед пенсией)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Ожидание ухода на пенсию и смены социальной роли, сужение социально-профессионального поля, психофизиологические изменении я, ухудшение здоровья.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Постоянное повышение активности во </a:t>
                      </a:r>
                      <a:r>
                        <a:rPr lang="ru-RU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внепрофессиональных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видах деятельности, подготовка к новому виду жизнедеятельности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Кризис социально-психологической адекватност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</a:p>
                    <a:p>
                      <a:pPr fontAlgn="t"/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(65 – 70 лет, т.е. первые годы после выхода на пенсию)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2600"/>
                        </a:lnSpc>
                      </a:pP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Появление большого количества свободного времени, сужение финансовых возможностей, социально-психологическое старение, ухудшение здоровья, неудовлетворенность жизнью, чувство </a:t>
                      </a:r>
                      <a:r>
                        <a:rPr lang="ru-RU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невостребованности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Вовлечение в общественно-полезную деятельность, освоение новых полезных видов деятельности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50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Профессиональный стресс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напряженное состояние работника, возникающее у него при воздействии эмоционально-отрицательных и экстремальных факторов, связанных с выполняемой профессиональной деятельностью. </a:t>
            </a:r>
          </a:p>
          <a:p>
            <a:pPr>
              <a:buNone/>
              <a:defRPr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22313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информационный, </a:t>
            </a:r>
          </a:p>
          <a:p>
            <a:pPr marL="722313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эмоциональный и </a:t>
            </a:r>
          </a:p>
          <a:p>
            <a:pPr marL="722313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коммуникативный стресс.</a:t>
            </a:r>
          </a:p>
        </p:txBody>
      </p:sp>
    </p:spTree>
    <p:extLst>
      <p:ext uri="{BB962C8B-B14F-4D97-AF65-F5344CB8AC3E}">
        <p14:creationId xmlns:p14="http://schemas.microsoft.com/office/powerpoint/2010/main" val="3628916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sz="3600" b="1" i="1" dirty="0"/>
              <a:t>Информационный стресс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8884" y="1825625"/>
            <a:ext cx="10154916" cy="111244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возникает в случаях информационных перегрузок в условиях жесткого ограничения во времени.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8208" y="3436257"/>
            <a:ext cx="9924738" cy="26776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Напряженность может усилиться, если принятие решения сопровождается высокой степенью ответственности, а также в случаях неопределенности, при недостатке необходимой информации, слишком частом или неожиданном изменении информационных параметров профессиональной деятельности.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5" y="3852472"/>
            <a:ext cx="721369" cy="168052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56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sz="3600" b="1" i="1" dirty="0"/>
              <a:t>Эмоциональный стресс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i="1" dirty="0"/>
              <a:t> </a:t>
            </a:r>
            <a:r>
              <a:rPr lang="ru-RU" dirty="0"/>
              <a:t>возникает при реальной или </a:t>
            </a:r>
            <a:r>
              <a:rPr lang="ru-RU" i="1" dirty="0"/>
              <a:t>предполагаемой </a:t>
            </a:r>
            <a:r>
              <a:rPr lang="ru-RU" dirty="0"/>
              <a:t>опасности, переживаниях унижения, вины, гнева и обиды, в случаях противоречий или разрыва деловых отношений с коллегами по работе или конфликта с руководством. </a:t>
            </a:r>
          </a:p>
          <a:p>
            <a:pPr>
              <a:defRPr/>
            </a:pPr>
            <a:r>
              <a:rPr lang="ru-RU" dirty="0"/>
              <a:t>Эмоциональный стресс может остро переживаться человеком, т.к. разрушаются глубинные установки и ценности работника, связанные с его профессией</a:t>
            </a:r>
          </a:p>
        </p:txBody>
      </p:sp>
    </p:spTree>
    <p:extLst>
      <p:ext uri="{BB962C8B-B14F-4D97-AF65-F5344CB8AC3E}">
        <p14:creationId xmlns:p14="http://schemas.microsoft.com/office/powerpoint/2010/main" val="383802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124263" y="1903751"/>
            <a:ext cx="10103370" cy="2488368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связан с реальными проблемами делового общения, проявляется в повышенной раздражительности, неумении защититься от коммуникативной агрессии, неспособности сформулировать отказ там, где это необходимо, в незнании специальных приемов защиты от манипулирования, несовпадении по темпу общения.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44380" y="404665"/>
            <a:ext cx="10283253" cy="1012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Коммуникативный</a:t>
            </a:r>
            <a:r>
              <a:rPr lang="ru-RU" sz="3600" b="1" i="1" dirty="0"/>
              <a:t> стресс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0839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i="1" dirty="0"/>
              <a:t>Основные проявления коммуникативного профессионального стресса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i="1" dirty="0"/>
              <a:t>– </a:t>
            </a:r>
            <a:r>
              <a:rPr lang="ru-RU" dirty="0"/>
              <a:t>раздражительность в деловом общении, причины </a:t>
            </a:r>
            <a:r>
              <a:rPr lang="ru-RU" i="1" dirty="0"/>
              <a:t>– </a:t>
            </a:r>
            <a:r>
              <a:rPr lang="ru-RU" dirty="0"/>
              <a:t>привычка общаться на повышенных тонах; неуверенность самого человека, неудовлетворенность своей работой и т. п.;</a:t>
            </a:r>
          </a:p>
          <a:p>
            <a:pPr>
              <a:buNone/>
              <a:defRPr/>
            </a:pPr>
            <a:r>
              <a:rPr lang="ru-RU" i="1" dirty="0"/>
              <a:t>– </a:t>
            </a:r>
            <a:r>
              <a:rPr lang="ru-RU" dirty="0"/>
              <a:t>коммуникативная агрессия (главная причина </a:t>
            </a:r>
            <a:r>
              <a:rPr lang="ru-RU" i="1" dirty="0"/>
              <a:t>– </a:t>
            </a:r>
            <a:r>
              <a:rPr lang="ru-RU" dirty="0"/>
              <a:t>унизить или подавить соперника в конкурентной борьбе, которая проявляется в разных формах: вербальной (словесной формой (открытый вызов); косвенной (придирчивость, отказ от помощи, ложь, мелочность, угрозы); ситуативные вспышки ярости); направленной на другого или на самого себя (самообвинение).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72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917" y="534610"/>
            <a:ext cx="11092721" cy="6148542"/>
          </a:xfrm>
        </p:spPr>
        <p:txBody>
          <a:bodyPr rtlCol="0">
            <a:normAutofit fontScale="92500"/>
          </a:bodyPr>
          <a:lstStyle/>
          <a:p>
            <a:pPr>
              <a:lnSpc>
                <a:spcPts val="2600"/>
              </a:lnSpc>
              <a:defRPr/>
            </a:pPr>
            <a:r>
              <a:rPr lang="ru-RU" sz="3400" b="1" i="1" dirty="0"/>
              <a:t>Профессиональный стресс достижения</a:t>
            </a:r>
            <a:r>
              <a:rPr lang="ru-RU" sz="3400" i="1" dirty="0"/>
              <a:t>: </a:t>
            </a:r>
            <a:r>
              <a:rPr lang="ru-RU" sz="3400" dirty="0"/>
              <a:t>несоответствие уровня ожиданий реальным возможностям (ресурсам) человека.</a:t>
            </a:r>
          </a:p>
          <a:p>
            <a:pPr>
              <a:lnSpc>
                <a:spcPts val="2600"/>
              </a:lnSpc>
              <a:defRPr/>
            </a:pPr>
            <a:r>
              <a:rPr lang="ru-RU" sz="3400" b="1" i="1" dirty="0"/>
              <a:t>Стресс, вызванный страхом сделать ошибку</a:t>
            </a:r>
            <a:r>
              <a:rPr lang="ru-RU" sz="3400" i="1" dirty="0"/>
              <a:t>: с</a:t>
            </a:r>
            <a:r>
              <a:rPr lang="ru-RU" sz="3400" dirty="0"/>
              <a:t>трах ошибки часто «блокирует» творческие способности человека. Человек постепенно начинает отказываться от всего нового, рискованного                  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Боязнь жить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ts val="2600"/>
              </a:lnSpc>
              <a:defRPr/>
            </a:pPr>
            <a:r>
              <a:rPr lang="ru-RU" sz="3400" b="1" i="1" dirty="0"/>
              <a:t>Профессиональный  стресс конкуренции</a:t>
            </a:r>
            <a:r>
              <a:rPr lang="ru-RU" sz="3400" i="1" dirty="0"/>
              <a:t>:  </a:t>
            </a:r>
            <a:r>
              <a:rPr lang="ru-RU" sz="3400" dirty="0"/>
              <a:t>жизнь «не своей жизнью»: он выбирает работу не по склонности, а в соответствии с престижем, его окружают «нужные» люди, а на друзья. Проблема таких людей в том, что они имеют «только одну цель» </a:t>
            </a:r>
            <a:r>
              <a:rPr lang="ru-RU" sz="3400" i="1" dirty="0"/>
              <a:t>– </a:t>
            </a:r>
            <a:r>
              <a:rPr lang="ru-RU" sz="3400" dirty="0"/>
              <a:t>карьеру, успех в конкуренции.</a:t>
            </a:r>
          </a:p>
          <a:p>
            <a:pPr>
              <a:lnSpc>
                <a:spcPts val="2600"/>
              </a:lnSpc>
              <a:defRPr/>
            </a:pPr>
            <a:r>
              <a:rPr lang="ru-RU" sz="3400" b="1" i="1" dirty="0"/>
              <a:t>Профессиональный стресс успеха</a:t>
            </a:r>
            <a:r>
              <a:rPr lang="ru-RU" sz="3400" i="1" dirty="0"/>
              <a:t>. </a:t>
            </a:r>
            <a:r>
              <a:rPr lang="ru-RU" sz="3400" dirty="0"/>
              <a:t>Интенсивный стресс работник может испытывать и тогда, когда достигает крупного успеха. Нередко после крупного достижения возникает состояние «обессмысливания» того, что осуществилось.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flipV="1">
            <a:off x="3944922" y="2698163"/>
            <a:ext cx="78581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8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3374806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dirty="0"/>
              <a:t>План: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014736" y="1956346"/>
            <a:ext cx="8229600" cy="4525962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dirty="0"/>
              <a:t>1. Типология профессиональных кризисов личности. </a:t>
            </a:r>
          </a:p>
          <a:p>
            <a:pPr eaLnBrk="1" hangingPunct="1">
              <a:buNone/>
            </a:pPr>
            <a:r>
              <a:rPr lang="ru-RU" altLang="ru-RU" dirty="0"/>
              <a:t>2. Профессиональный стресс. Проблема стресса и </a:t>
            </a:r>
            <a:r>
              <a:rPr lang="ru-RU" altLang="ru-RU" dirty="0" err="1"/>
              <a:t>дистресса</a:t>
            </a:r>
            <a:r>
              <a:rPr lang="ru-RU" altLang="ru-RU" dirty="0"/>
              <a:t> в профессиональной деятельности. </a:t>
            </a:r>
          </a:p>
          <a:p>
            <a:pPr eaLnBrk="1" hangingPunct="1">
              <a:buNone/>
            </a:pPr>
            <a:r>
              <a:rPr lang="ru-RU" altLang="ru-RU" dirty="0"/>
              <a:t>3. Методы </a:t>
            </a:r>
            <a:r>
              <a:rPr lang="ru-RU" altLang="ru-RU" dirty="0" err="1"/>
              <a:t>саморегуляции</a:t>
            </a:r>
            <a:r>
              <a:rPr lang="ru-RU" altLang="ru-RU" dirty="0"/>
              <a:t> и самоуправления в жизни врача.</a:t>
            </a:r>
          </a:p>
          <a:p>
            <a:pPr>
              <a:buNone/>
            </a:pPr>
            <a:r>
              <a:rPr lang="ru-RU" altLang="ru-RU" dirty="0"/>
              <a:t>4. Основы медико-просветительской деятельности.</a:t>
            </a:r>
          </a:p>
          <a:p>
            <a:pPr>
              <a:buNone/>
            </a:pPr>
            <a:r>
              <a:rPr lang="ru-RU" altLang="ru-RU" dirty="0"/>
              <a:t>5. Формы организации и методы реализации МПР.</a:t>
            </a:r>
          </a:p>
          <a:p>
            <a:pPr eaLnBrk="1" hangingPunct="1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788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altLang="ru-RU" dirty="0"/>
              <a:t>Стадии стресс-реакции организма</a:t>
            </a:r>
          </a:p>
        </p:txBody>
      </p:sp>
      <p:pic>
        <p:nvPicPr>
          <p:cNvPr id="22531" name="Содержимое 3" descr="стресс динамик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2524" y="1897039"/>
            <a:ext cx="9417416" cy="4960961"/>
          </a:xfrm>
        </p:spPr>
      </p:pic>
    </p:spTree>
    <p:extLst>
      <p:ext uri="{BB962C8B-B14F-4D97-AF65-F5344CB8AC3E}">
        <p14:creationId xmlns:p14="http://schemas.microsoft.com/office/powerpoint/2010/main" val="1830716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ru-RU" altLang="ru-RU" dirty="0"/>
              <a:t>Стресс-реакция на кризис</a:t>
            </a:r>
          </a:p>
        </p:txBody>
      </p:sp>
      <p:pic>
        <p:nvPicPr>
          <p:cNvPr id="23555" name="Содержимое 5" descr="i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205" y="1912180"/>
            <a:ext cx="9003589" cy="4597802"/>
          </a:xfrm>
        </p:spPr>
      </p:pic>
    </p:spTree>
    <p:extLst>
      <p:ext uri="{BB962C8B-B14F-4D97-AF65-F5344CB8AC3E}">
        <p14:creationId xmlns:p14="http://schemas.microsoft.com/office/powerpoint/2010/main" val="3280477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105761" y="327241"/>
            <a:ext cx="8170560" cy="25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907"/>
              </a:spcAft>
            </a:pPr>
            <a:r>
              <a:rPr lang="ru-RU" altLang="ru-RU" sz="2903" b="1">
                <a:solidFill>
                  <a:srgbClr val="7E0021"/>
                </a:solidFill>
              </a:rPr>
              <a:t>Синдром профессионального/эмоционального выгорания</a:t>
            </a:r>
            <a:r>
              <a:rPr lang="ru-RU" altLang="ru-RU" sz="2903"/>
              <a:t> </a:t>
            </a:r>
          </a:p>
          <a:p>
            <a:pPr>
              <a:spcAft>
                <a:spcPts val="907"/>
              </a:spcAft>
            </a:pPr>
            <a:r>
              <a:rPr lang="ru-RU" altLang="ru-RU" sz="2903"/>
              <a:t> это состояние психического, эмоционального и физического изнеможения, проявляющегося в профессиях группы «человек-человек»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903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40" y="3462121"/>
            <a:ext cx="4608000" cy="323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192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92" y="720"/>
            <a:ext cx="9144000" cy="6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577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1120" cy="72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19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lnSpc>
                <a:spcPts val="3800"/>
              </a:lnSpc>
              <a:defRPr/>
            </a:pPr>
            <a:r>
              <a:rPr lang="ru-RU" dirty="0"/>
              <a:t>Характеристика основных способов  </a:t>
            </a:r>
            <a:r>
              <a:rPr lang="ru-RU" dirty="0" err="1"/>
              <a:t>саморегуляции</a:t>
            </a:r>
            <a:endParaRPr lang="ru-RU" dirty="0"/>
          </a:p>
        </p:txBody>
      </p:sp>
      <p:pic>
        <p:nvPicPr>
          <p:cNvPr id="24579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4185" y="1835720"/>
            <a:ext cx="6669284" cy="4824536"/>
          </a:xfrm>
        </p:spPr>
      </p:pic>
      <p:pic>
        <p:nvPicPr>
          <p:cNvPr id="24580" name="Picture 2" descr="C:\Users\Алексей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66" y="4113076"/>
            <a:ext cx="1314250" cy="1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722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9969" y="2424956"/>
            <a:ext cx="7359600" cy="115212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6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Гомеостаз организма зависит от:</a:t>
            </a:r>
          </a:p>
          <a:p>
            <a:pPr marL="341313" indent="-339725">
              <a:spcBef>
                <a:spcPts val="800"/>
              </a:spcBef>
              <a:buClr>
                <a:srgbClr val="006699"/>
              </a:buClr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6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наличия </a:t>
            </a:r>
            <a:r>
              <a:rPr lang="ru-RU" sz="2600" b="1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водного</a:t>
            </a:r>
            <a:r>
              <a:rPr lang="ru-RU" sz="26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 баланса;</a:t>
            </a:r>
          </a:p>
          <a:p>
            <a:pPr marL="341313" indent="-339725">
              <a:spcBef>
                <a:spcPts val="800"/>
              </a:spcBef>
              <a:buClr>
                <a:srgbClr val="006699"/>
              </a:buCl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600" b="1" dirty="0">
              <a:solidFill>
                <a:srgbClr val="006699"/>
              </a:solidFill>
              <a:latin typeface="Verdana" pitchFamily="32" charset="0"/>
              <a:ea typeface="Microsoft YaHei" charset="-12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569" y="1387487"/>
            <a:ext cx="3289736" cy="18336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9968" y="683987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dirty="0">
                <a:solidFill>
                  <a:srgbClr val="006699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Для сохранения телесного здоровья необходимо поддерживать уравновешенное состояние  организма (гомеостаз).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9968" y="3577084"/>
            <a:ext cx="10272537" cy="149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39725">
              <a:spcBef>
                <a:spcPts val="800"/>
              </a:spcBef>
              <a:buClr>
                <a:srgbClr val="006699"/>
              </a:buClr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600" b="1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Кислотно-щелочного равновесия</a:t>
            </a:r>
            <a:r>
              <a:rPr lang="ru-RU" sz="26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;</a:t>
            </a:r>
          </a:p>
          <a:p>
            <a:pPr marL="341313" indent="-339725">
              <a:spcBef>
                <a:spcPts val="800"/>
              </a:spcBef>
              <a:buClr>
                <a:srgbClr val="006699"/>
              </a:buClr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600" b="1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электролитного</a:t>
            </a:r>
            <a:r>
              <a:rPr lang="ru-RU" sz="2600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 баланса, т.е. баланса минералов;</a:t>
            </a:r>
          </a:p>
          <a:p>
            <a:pPr marL="341313" indent="-339725">
              <a:spcBef>
                <a:spcPts val="800"/>
              </a:spcBef>
              <a:buClr>
                <a:srgbClr val="006699"/>
              </a:buClr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600" b="1" dirty="0" err="1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Психо</a:t>
            </a:r>
            <a:r>
              <a:rPr lang="ru-RU" sz="2600" b="1" dirty="0">
                <a:solidFill>
                  <a:srgbClr val="006699"/>
                </a:solidFill>
                <a:latin typeface="Verdana" pitchFamily="32" charset="0"/>
                <a:ea typeface="Microsoft YaHei" charset="-122"/>
              </a:rPr>
              <a:t>-эмоциональное равновесие</a:t>
            </a:r>
          </a:p>
        </p:txBody>
      </p:sp>
    </p:spTree>
    <p:extLst>
      <p:ext uri="{BB962C8B-B14F-4D97-AF65-F5344CB8AC3E}">
        <p14:creationId xmlns:p14="http://schemas.microsoft.com/office/powerpoint/2010/main" val="2622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524000" y="103189"/>
            <a:ext cx="9144000" cy="165294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Для обеспечения водного баланса в организме важен</a:t>
            </a:r>
          </a:p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 </a:t>
            </a:r>
            <a:r>
              <a:rPr lang="ru-RU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режим питьевой воды 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703387" y="1916114"/>
            <a:ext cx="9839039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ru-RU" altLang="ru-RU" sz="2800" dirty="0">
                <a:solidFill>
                  <a:srgbClr val="00B050"/>
                </a:solidFill>
              </a:rPr>
              <a:t>Это означает регулярное употребление </a:t>
            </a:r>
            <a:r>
              <a:rPr lang="ru-RU" altLang="ru-RU" sz="2800" b="1" dirty="0">
                <a:solidFill>
                  <a:srgbClr val="00B050"/>
                </a:solidFill>
              </a:rPr>
              <a:t>достаточного </a:t>
            </a:r>
            <a:r>
              <a:rPr lang="ru-RU" altLang="ru-RU" sz="2800" dirty="0">
                <a:solidFill>
                  <a:srgbClr val="00B050"/>
                </a:solidFill>
              </a:rPr>
              <a:t>количества чистой воды</a:t>
            </a:r>
            <a:endParaRPr lang="ru-RU" altLang="ru-RU" sz="2800" dirty="0">
              <a:solidFill>
                <a:srgbClr val="006699"/>
              </a:solidFill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703389" y="2997200"/>
            <a:ext cx="9839038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800" b="1" u="sng" dirty="0">
                <a:solidFill>
                  <a:srgbClr val="000000"/>
                </a:solidFill>
              </a:rPr>
              <a:t>Обязательно</a:t>
            </a:r>
            <a:r>
              <a:rPr lang="ru-RU" altLang="ru-RU" sz="2800" b="1" dirty="0">
                <a:solidFill>
                  <a:srgbClr val="006699"/>
                </a:solidFill>
              </a:rPr>
              <a:t> </a:t>
            </a:r>
            <a:r>
              <a:rPr lang="ru-RU" altLang="ru-RU" sz="2800" dirty="0">
                <a:solidFill>
                  <a:srgbClr val="006699"/>
                </a:solidFill>
              </a:rPr>
              <a:t>выпивать стакан воды комнатной температуры утром, сразу после пробуждения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1703387" y="4230326"/>
            <a:ext cx="5616748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800" dirty="0">
                <a:solidFill>
                  <a:srgbClr val="006699"/>
                </a:solidFill>
              </a:rPr>
              <a:t>и </a:t>
            </a:r>
            <a:r>
              <a:rPr lang="ru-RU" altLang="ru-RU" sz="2800" b="1" dirty="0">
                <a:solidFill>
                  <a:srgbClr val="006699"/>
                </a:solidFill>
              </a:rPr>
              <a:t>за</a:t>
            </a:r>
            <a:r>
              <a:rPr lang="ru-RU" altLang="ru-RU" sz="2800" dirty="0">
                <a:solidFill>
                  <a:srgbClr val="006699"/>
                </a:solidFill>
              </a:rPr>
              <a:t> 15-20 минут до каждого приема пищи в течение дня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16" y="3373601"/>
            <a:ext cx="643455" cy="149901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78" y="4123110"/>
            <a:ext cx="2521722" cy="235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612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218544" y="215548"/>
            <a:ext cx="9443804" cy="1269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Одной из причин появления </a:t>
            </a:r>
            <a:r>
              <a:rPr lang="ru-RU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психо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-эмоционального напряжения - нарушение кислотно-щелочного баланса организма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4" y="3387725"/>
            <a:ext cx="92075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4498" y="1666041"/>
            <a:ext cx="11107711" cy="474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Основные причины «</a:t>
            </a: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закисления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» внутренней среды организма учителей, врачей, студентов:</a:t>
            </a:r>
          </a:p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05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1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. </a:t>
            </a:r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Питание преимущественно кислотообразующими продуктами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.</a:t>
            </a:r>
            <a:r>
              <a:rPr lang="ru-RU" sz="2400" dirty="0">
                <a:solidFill>
                  <a:srgbClr val="006699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(</a:t>
            </a:r>
            <a:r>
              <a:rPr lang="ru-RU" sz="2400" dirty="0" err="1">
                <a:solidFill>
                  <a:srgbClr val="006699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хлебо</a:t>
            </a:r>
            <a:r>
              <a:rPr lang="ru-RU" sz="2400" dirty="0">
                <a:solidFill>
                  <a:srgbClr val="006699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-булочные, мясные продукты; мало овощей и фруктов) </a:t>
            </a: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 свежего воздуха </a:t>
            </a:r>
            <a:r>
              <a:rPr lang="ru-RU" altLang="ru-RU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закономерное повышение концентрации углекислого газа в учебном кабинете. </a:t>
            </a: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ru-RU" altLang="ru-RU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В итоге:    </a:t>
            </a: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ru-RU" altLang="ru-RU" sz="2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Н</a:t>
            </a:r>
            <a:r>
              <a:rPr lang="ru-RU" altLang="ru-RU" sz="2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0= Н</a:t>
            </a:r>
            <a:r>
              <a:rPr lang="ru-RU" altLang="ru-RU" sz="2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С0</a:t>
            </a:r>
            <a:r>
              <a:rPr lang="ru-RU" altLang="ru-RU" sz="2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=НС0</a:t>
            </a:r>
            <a:r>
              <a:rPr lang="ru-RU" altLang="ru-RU" sz="2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Н</a:t>
            </a:r>
            <a:r>
              <a:rPr lang="ru-RU" altLang="ru-RU" sz="2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Стрессы и сильные переживания</a:t>
            </a:r>
            <a:r>
              <a:rPr lang="ru-RU" altLang="ru-RU" sz="28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нарушают баланс </a:t>
            </a:r>
            <a:r>
              <a:rPr lang="ru-RU" altLang="ru-RU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вегета</a:t>
            </a:r>
            <a:r>
              <a:rPr lang="ru-RU" altLang="ru-RU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ru-RU" altLang="ru-RU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тивной</a:t>
            </a:r>
            <a:r>
              <a:rPr lang="ru-RU" altLang="ru-RU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регуляции, снижается скорость диуреза.</a:t>
            </a: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Недостаточное употребление чистой воды, низкая двигательная активность, </a:t>
            </a:r>
            <a:r>
              <a:rPr lang="ru-RU" altLang="ru-RU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короткие перемены, мало туалетов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pic>
        <p:nvPicPr>
          <p:cNvPr id="6" name="Picture 6" descr="Картинки по запросу восклицательный знак карти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6" y="215548"/>
            <a:ext cx="1160394" cy="14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3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105469" y="1322270"/>
            <a:ext cx="1048148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75"/>
              </a:spcBef>
            </a:pPr>
            <a:r>
              <a:rPr lang="ru-RU" altLang="ru-RU" sz="3200" dirty="0">
                <a:solidFill>
                  <a:srgbClr val="006699"/>
                </a:solidFill>
              </a:rPr>
              <a:t> </a:t>
            </a:r>
            <a:r>
              <a:rPr lang="ru-RU" altLang="ru-RU" sz="3200" dirty="0">
                <a:solidFill>
                  <a:srgbClr val="0066CC"/>
                </a:solidFill>
              </a:rPr>
              <a:t> </a:t>
            </a:r>
            <a:r>
              <a:rPr lang="ru-RU" altLang="ru-RU" sz="3100" u="sng" dirty="0">
                <a:solidFill>
                  <a:srgbClr val="0066CC"/>
                </a:solidFill>
              </a:rPr>
              <a:t>Первые:</a:t>
            </a:r>
            <a:r>
              <a:rPr lang="ru-RU" altLang="ru-RU" sz="3100" dirty="0">
                <a:solidFill>
                  <a:srgbClr val="000000"/>
                </a:solidFill>
              </a:rPr>
              <a:t> головные боли, появляются темные круги под глазами, а также слабость, вялость, сонливость, агрессивность</a:t>
            </a:r>
            <a:r>
              <a:rPr lang="ru-RU" altLang="ru-RU" sz="3100" dirty="0">
                <a:solidFill>
                  <a:srgbClr val="006699"/>
                </a:solidFill>
              </a:rPr>
              <a:t>. </a:t>
            </a:r>
          </a:p>
          <a:p>
            <a:pPr eaLnBrk="1" hangingPunct="1">
              <a:spcBef>
                <a:spcPts val="750"/>
              </a:spcBef>
            </a:pPr>
            <a:r>
              <a:rPr lang="ru-RU" altLang="ru-RU" sz="3000" u="sng" dirty="0">
                <a:solidFill>
                  <a:srgbClr val="000099"/>
                </a:solidFill>
              </a:rPr>
              <a:t>Впоследствии:</a:t>
            </a:r>
            <a:r>
              <a:rPr lang="ru-RU" altLang="ru-RU" sz="3000" dirty="0">
                <a:solidFill>
                  <a:srgbClr val="006699"/>
                </a:solidFill>
              </a:rPr>
              <a:t> </a:t>
            </a:r>
            <a:r>
              <a:rPr lang="ru-RU" altLang="ru-RU" sz="3000" dirty="0">
                <a:solidFill>
                  <a:srgbClr val="000000"/>
                </a:solidFill>
              </a:rPr>
              <a:t>учащение сердцебиения и дыхания, аритмии, расстройство пищеварения, частое  головокружение, тошнота, мушки перед глазами, горечь и кислота во рту, прыщи и пятна на коже, ломкость ногтей, выпадение волос, а также появление одышки при малейших физических нагрузках, потливость, отеки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0" y="103188"/>
            <a:ext cx="9144000" cy="804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Внешние признаки закисления </a:t>
            </a:r>
          </a:p>
        </p:txBody>
      </p:sp>
    </p:spTree>
    <p:extLst>
      <p:ext uri="{BB962C8B-B14F-4D97-AF65-F5344CB8AC3E}">
        <p14:creationId xmlns:p14="http://schemas.microsoft.com/office/powerpoint/2010/main" val="2604703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3600" dirty="0"/>
              <a:t>Стадии процесса профессионального становления личности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оптация, </a:t>
            </a:r>
          </a:p>
          <a:p>
            <a:pPr>
              <a:defRPr/>
            </a:pPr>
            <a:r>
              <a:rPr lang="ru-RU" dirty="0"/>
              <a:t>профессиональное образование и подготовка, </a:t>
            </a:r>
          </a:p>
          <a:p>
            <a:pPr>
              <a:defRPr/>
            </a:pPr>
            <a:r>
              <a:rPr lang="ru-RU" dirty="0"/>
              <a:t>профессиональная адаптация, </a:t>
            </a:r>
          </a:p>
          <a:p>
            <a:pPr>
              <a:defRPr/>
            </a:pPr>
            <a:r>
              <a:rPr lang="ru-RU" dirty="0"/>
              <a:t>первичная и вторичная профессионализация,</a:t>
            </a:r>
          </a:p>
          <a:p>
            <a:pPr>
              <a:defRPr/>
            </a:pPr>
            <a:r>
              <a:rPr lang="ru-RU" dirty="0"/>
              <a:t>мастерство. </a:t>
            </a:r>
          </a:p>
          <a:p>
            <a:pPr>
              <a:defRPr/>
            </a:pPr>
            <a:r>
              <a:rPr lang="ru-RU" dirty="0"/>
              <a:t>Переход от одной стадии к другой порождает нормативные кризисные явления – </a:t>
            </a:r>
            <a:r>
              <a:rPr lang="ru-RU" b="1" i="1" dirty="0"/>
              <a:t>кризисы профессионального развития </a:t>
            </a:r>
            <a:r>
              <a:rPr lang="ru-RU" dirty="0"/>
              <a:t>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996761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860425" y="3170735"/>
            <a:ext cx="10794763" cy="32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ru-RU" altLang="ru-RU" sz="2400" dirty="0">
                <a:solidFill>
                  <a:srgbClr val="006699"/>
                </a:solidFill>
              </a:rPr>
              <a:t>  </a:t>
            </a:r>
            <a:r>
              <a:rPr lang="ru-RU" altLang="ru-RU" sz="2800" dirty="0">
                <a:solidFill>
                  <a:srgbClr val="000000"/>
                </a:solidFill>
              </a:rPr>
              <a:t>в 1932 г Отто </a:t>
            </a:r>
            <a:r>
              <a:rPr lang="ru-RU" altLang="ru-RU" sz="2800" dirty="0" err="1">
                <a:solidFill>
                  <a:srgbClr val="000000"/>
                </a:solidFill>
              </a:rPr>
              <a:t>Варбург</a:t>
            </a:r>
            <a:r>
              <a:rPr lang="ru-RU" altLang="ru-RU" sz="2800" dirty="0">
                <a:solidFill>
                  <a:srgbClr val="000000"/>
                </a:solidFill>
              </a:rPr>
              <a:t> получил Нобелевскую премию за определение условий жизни злокачественных опухолей. Клетки опухолей (а также бактерии и патогенные микроорганизмы) великолепно развиваются при </a:t>
            </a:r>
            <a:r>
              <a:rPr lang="ru-RU" altLang="ru-RU" sz="2800" dirty="0" err="1">
                <a:solidFill>
                  <a:srgbClr val="000000"/>
                </a:solidFill>
              </a:rPr>
              <a:t>закислении</a:t>
            </a:r>
            <a:r>
              <a:rPr lang="ru-RU" altLang="ru-RU" sz="2800" dirty="0">
                <a:solidFill>
                  <a:srgbClr val="000000"/>
                </a:solidFill>
              </a:rPr>
              <a:t> внутренней среды организма. При нормализации рН опухоли вначале прекращали рост, а затем рассасывались! 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26035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60351"/>
            <a:ext cx="6509366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992314" y="260350"/>
            <a:ext cx="8243887" cy="1314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icrosoft YaHei" charset="-122"/>
              </a:rPr>
              <a:t>Методы восстановления кислотно-щелочного баланса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433015" y="2060575"/>
            <a:ext cx="8966579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6699"/>
              </a:buClr>
              <a:buFont typeface="Verdana" panose="020B0604030504040204" pitchFamily="34" charset="0"/>
              <a:buChar char="•"/>
            </a:pPr>
            <a:r>
              <a:rPr lang="ru-RU" altLang="ru-RU" sz="3200" dirty="0">
                <a:solidFill>
                  <a:srgbClr val="006699"/>
                </a:solidFill>
              </a:rPr>
              <a:t>Диета. </a:t>
            </a:r>
          </a:p>
          <a:p>
            <a:pPr eaLnBrk="1" hangingPunct="1">
              <a:spcBef>
                <a:spcPts val="800"/>
              </a:spcBef>
              <a:buClr>
                <a:srgbClr val="006699"/>
              </a:buClr>
              <a:buFont typeface="Verdana" panose="020B0604030504040204" pitchFamily="34" charset="0"/>
              <a:buChar char="•"/>
            </a:pPr>
            <a:r>
              <a:rPr lang="ru-RU" altLang="ru-RU" sz="3200" dirty="0" err="1">
                <a:solidFill>
                  <a:srgbClr val="006699"/>
                </a:solidFill>
              </a:rPr>
              <a:t>Фармпрепараты</a:t>
            </a:r>
            <a:r>
              <a:rPr lang="ru-RU" altLang="ru-RU" sz="3200" dirty="0">
                <a:solidFill>
                  <a:srgbClr val="006699"/>
                </a:solidFill>
              </a:rPr>
              <a:t>,  </a:t>
            </a:r>
            <a:r>
              <a:rPr lang="ru-RU" altLang="ru-RU" sz="3200" dirty="0" err="1">
                <a:solidFill>
                  <a:srgbClr val="006699"/>
                </a:solidFill>
              </a:rPr>
              <a:t>БАДы</a:t>
            </a:r>
            <a:endParaRPr lang="ru-RU" altLang="ru-RU" sz="3200" dirty="0">
              <a:solidFill>
                <a:srgbClr val="006699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6699"/>
              </a:buClr>
              <a:buFont typeface="Verdana" panose="020B0604030504040204" pitchFamily="34" charset="0"/>
              <a:buChar char="•"/>
            </a:pPr>
            <a:r>
              <a:rPr lang="ru-RU" altLang="ru-RU" sz="3200" dirty="0">
                <a:solidFill>
                  <a:srgbClr val="006699"/>
                </a:solidFill>
              </a:rPr>
              <a:t>Сода пищевая</a:t>
            </a:r>
          </a:p>
          <a:p>
            <a:pPr eaLnBrk="1" hangingPunct="1">
              <a:spcBef>
                <a:spcPts val="800"/>
              </a:spcBef>
              <a:buClr>
                <a:srgbClr val="006699"/>
              </a:buClr>
              <a:buFont typeface="Verdana" panose="020B0604030504040204" pitchFamily="34" charset="0"/>
              <a:buChar char="•"/>
            </a:pPr>
            <a:r>
              <a:rPr lang="ru-RU" altLang="ru-RU" sz="3200" dirty="0" err="1">
                <a:solidFill>
                  <a:srgbClr val="006699"/>
                </a:solidFill>
              </a:rPr>
              <a:t>Электроактивированная</a:t>
            </a:r>
            <a:r>
              <a:rPr lang="ru-RU" altLang="ru-RU" sz="3200" dirty="0">
                <a:solidFill>
                  <a:srgbClr val="006699"/>
                </a:solidFill>
              </a:rPr>
              <a:t> вода</a:t>
            </a:r>
          </a:p>
          <a:p>
            <a:pPr eaLnBrk="1" hangingPunct="1">
              <a:spcBef>
                <a:spcPts val="800"/>
              </a:spcBef>
              <a:buClr>
                <a:srgbClr val="006699"/>
              </a:buClr>
              <a:buFont typeface="Verdana" panose="020B0604030504040204" pitchFamily="34" charset="0"/>
              <a:buChar char="•"/>
            </a:pPr>
            <a:r>
              <a:rPr lang="ru-RU" altLang="ru-RU" sz="3200" dirty="0">
                <a:solidFill>
                  <a:srgbClr val="006699"/>
                </a:solidFill>
              </a:rPr>
              <a:t>Минеральная вода</a:t>
            </a:r>
          </a:p>
          <a:p>
            <a:pPr eaLnBrk="1" hangingPunct="1">
              <a:spcBef>
                <a:spcPts val="800"/>
              </a:spcBef>
              <a:buClr>
                <a:srgbClr val="006699"/>
              </a:buClr>
              <a:buFont typeface="Verdana" panose="020B0604030504040204" pitchFamily="34" charset="0"/>
              <a:buChar char="•"/>
            </a:pPr>
            <a:r>
              <a:rPr lang="ru-RU" altLang="ru-RU" sz="3200" dirty="0">
                <a:solidFill>
                  <a:srgbClr val="006699"/>
                </a:solidFill>
              </a:rPr>
              <a:t>Дыхательная гимнастика</a:t>
            </a:r>
          </a:p>
          <a:p>
            <a:pPr eaLnBrk="1" hangingPunct="1">
              <a:spcBef>
                <a:spcPts val="800"/>
              </a:spcBef>
              <a:buClr>
                <a:srgbClr val="006699"/>
              </a:buClr>
              <a:buFont typeface="Verdana" panose="020B0604030504040204" pitchFamily="34" charset="0"/>
              <a:buChar char="•"/>
            </a:pPr>
            <a:r>
              <a:rPr lang="ru-RU" altLang="ru-RU" sz="3200" dirty="0">
                <a:solidFill>
                  <a:srgbClr val="006699"/>
                </a:solidFill>
              </a:rPr>
              <a:t>Народные средства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19B72D-E5C4-4594-8EB6-CCB5E70E9A10}" type="slidenum">
              <a:rPr lang="ru-RU" altLang="ru-RU" sz="1400">
                <a:solidFill>
                  <a:srgbClr val="006699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ru-RU" altLang="ru-RU" sz="140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72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149480" y="439162"/>
            <a:ext cx="7486959" cy="102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ru-RU" altLang="ru-RU" sz="3084" b="1" dirty="0">
                <a:solidFill>
                  <a:srgbClr val="00B200"/>
                </a:solidFill>
              </a:rPr>
              <a:t>Профилактика </a:t>
            </a:r>
          </a:p>
          <a:p>
            <a:pPr algn="ctr" hangingPunct="1">
              <a:buClrTx/>
              <a:buFontTx/>
              <a:buNone/>
            </a:pPr>
            <a:r>
              <a:rPr lang="ru-RU" altLang="ru-RU" sz="3084" b="1" dirty="0">
                <a:solidFill>
                  <a:srgbClr val="00B200"/>
                </a:solidFill>
              </a:rPr>
              <a:t>профессионального выгорания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29588" y="1749163"/>
            <a:ext cx="10912838" cy="189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454"/>
              </a:spcBef>
              <a:buFont typeface="Comic Sans MS" panose="030F0702030302020204" pitchFamily="66" charset="0"/>
              <a:buChar char="•"/>
            </a:pPr>
            <a:r>
              <a:rPr lang="ru-RU" altLang="ru-RU" sz="3200" b="1" i="1" dirty="0" err="1"/>
              <a:t>Саморегуляция</a:t>
            </a:r>
            <a:r>
              <a:rPr lang="ru-RU" altLang="ru-RU" sz="2800" dirty="0"/>
              <a:t> — это управление своим психоэмоциональным состоянием, которое достигается путем воздействия человека на самого себя с помощью слов, мысленных образов, управления мышечным тонусом и дыханием. 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522" y="4220813"/>
            <a:ext cx="2951904" cy="202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9252" y="4220813"/>
            <a:ext cx="6940446" cy="1763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454"/>
              </a:spcBef>
              <a:buFont typeface="Comic Sans MS" panose="030F0702030302020204" pitchFamily="66" charset="0"/>
              <a:buChar char="•"/>
            </a:pPr>
            <a:r>
              <a:rPr lang="ru-RU" altLang="ru-RU" sz="2800" b="1" i="1" dirty="0"/>
              <a:t> </a:t>
            </a:r>
            <a:r>
              <a:rPr lang="ru-RU" alt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Релаксация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— это метод, с помощью которого можно частично или полностью избавляться от физического</a:t>
            </a:r>
          </a:p>
          <a:p>
            <a:pPr>
              <a:lnSpc>
                <a:spcPct val="90000"/>
              </a:lnSpc>
              <a:spcBef>
                <a:spcPts val="454"/>
              </a:spcBef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или психического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1338744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9370" y="548680"/>
            <a:ext cx="10523096" cy="5387425"/>
          </a:xfrm>
        </p:spPr>
        <p:txBody>
          <a:bodyPr rtlCol="0">
            <a:normAutofit/>
          </a:bodyPr>
          <a:lstStyle/>
          <a:p>
            <a:pPr marL="363538" indent="-363538" algn="ctr">
              <a:buNone/>
              <a:defRPr/>
            </a:pPr>
            <a:r>
              <a:rPr lang="ru-RU" sz="4700" b="1" dirty="0"/>
              <a:t>Правила </a:t>
            </a:r>
            <a:r>
              <a:rPr lang="ru-RU" sz="4700" b="1" dirty="0" err="1"/>
              <a:t>саморегуляции</a:t>
            </a:r>
            <a:r>
              <a:rPr lang="ru-RU" sz="4700" b="1" dirty="0"/>
              <a:t>:</a:t>
            </a:r>
          </a:p>
          <a:p>
            <a:pPr marL="363538" indent="-363538">
              <a:buNone/>
              <a:defRPr/>
            </a:pPr>
            <a:r>
              <a:rPr lang="ru-RU" b="1" dirty="0"/>
              <a:t>Правило 1</a:t>
            </a:r>
            <a:r>
              <a:rPr lang="ru-RU" dirty="0"/>
              <a:t>. Полезно наблюдать за самим собой. Что вы чувствуете на первой стадии стресса? Какие ощутимые изменения происходят в вашем состоянии и настроении? Сколько времени длится первая стадия вашего стресса? Это происходит сразу, как говорят, с «пол-оборота», или постепенно, с едва заметным, но ощутимым нарастанием? Что с вами происходит, когда вы теряете самообладание (в точке «В»)?</a:t>
            </a:r>
          </a:p>
          <a:p>
            <a:pPr>
              <a:defRPr/>
            </a:pPr>
            <a:r>
              <a:rPr lang="ru-RU" b="1" dirty="0"/>
              <a:t>Следует помнить</a:t>
            </a:r>
            <a:r>
              <a:rPr lang="ru-RU" dirty="0"/>
              <a:t>, что успешность построения личной программы защиты от профессионального стресса зависит от того, насколько точно и своевременно вы научитесь замечать, что вступаете в «зону» стресса и теряете самоконтроль.</a:t>
            </a:r>
          </a:p>
        </p:txBody>
      </p:sp>
    </p:spTree>
    <p:extLst>
      <p:ext uri="{BB962C8B-B14F-4D97-AF65-F5344CB8AC3E}">
        <p14:creationId xmlns:p14="http://schemas.microsoft.com/office/powerpoint/2010/main" val="2428371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9272" y="989351"/>
            <a:ext cx="10268262" cy="5136812"/>
          </a:xfrm>
        </p:spPr>
        <p:txBody>
          <a:bodyPr rtlCol="0">
            <a:normAutofit/>
          </a:bodyPr>
          <a:lstStyle/>
          <a:p>
            <a:pPr marL="449263" indent="-449263">
              <a:buNone/>
              <a:defRPr/>
            </a:pPr>
            <a:r>
              <a:rPr lang="ru-RU" sz="3200" b="1" dirty="0"/>
              <a:t>Правило 2. </a:t>
            </a:r>
            <a:r>
              <a:rPr lang="ru-RU" sz="3200" dirty="0"/>
              <a:t>Необходимо искать способы остановки самого себя. На первой стадии стресса важно «</a:t>
            </a:r>
            <a:r>
              <a:rPr lang="ru-RU" sz="3200" i="1" dirty="0"/>
              <a:t>взять перерыв</a:t>
            </a:r>
            <a:r>
              <a:rPr lang="ru-RU" sz="3200" dirty="0"/>
              <a:t>» и усилием воли прервать свои действия:</a:t>
            </a:r>
          </a:p>
          <a:p>
            <a:pPr>
              <a:buNone/>
              <a:defRPr/>
            </a:pPr>
            <a:r>
              <a:rPr lang="ru-RU" sz="3200" dirty="0"/>
              <a:t> ♦ сделать паузу в общении с сотрудниками (помолчать несколько минут вместо того, чтобы с раздражением отвечать на несправедливое замечание);</a:t>
            </a:r>
          </a:p>
          <a:p>
            <a:pPr>
              <a:buNone/>
              <a:defRPr/>
            </a:pPr>
            <a:r>
              <a:rPr lang="ru-RU" sz="3200" dirty="0"/>
              <a:t> ♦ выйти из комнаты;</a:t>
            </a:r>
          </a:p>
          <a:p>
            <a:pPr>
              <a:buNone/>
              <a:defRPr/>
            </a:pPr>
            <a:r>
              <a:rPr lang="ru-RU" sz="3200" dirty="0"/>
              <a:t> ♦ переместиться в другую, отдаленную часть помещения.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155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4341" y="285750"/>
            <a:ext cx="10568065" cy="6572250"/>
          </a:xfrm>
        </p:spPr>
        <p:txBody>
          <a:bodyPr rtlCol="0">
            <a:normAutofit fontScale="77500" lnSpcReduction="20000"/>
          </a:bodyPr>
          <a:lstStyle/>
          <a:p>
            <a:pPr marL="363538" indent="-363538">
              <a:buNone/>
              <a:defRPr/>
            </a:pPr>
            <a:r>
              <a:rPr lang="ru-RU" sz="3400" b="1" dirty="0"/>
              <a:t>Правило 3</a:t>
            </a:r>
            <a:r>
              <a:rPr lang="ru-RU" sz="3400" dirty="0"/>
              <a:t>. Необходимо стремиться перевести свою энергию в другую форму деятельности, заняться чем-нибудь другим, что даст возможность снять напряжение.</a:t>
            </a:r>
          </a:p>
          <a:p>
            <a:pPr marL="0" indent="0" algn="ctr">
              <a:buNone/>
              <a:defRPr/>
            </a:pPr>
            <a:r>
              <a:rPr lang="ru-RU" sz="3400" b="1" i="1" dirty="0"/>
              <a:t>Если потеря самообладания произошла на работе, можно заняться следующим:</a:t>
            </a:r>
          </a:p>
          <a:p>
            <a:pPr>
              <a:buNone/>
              <a:defRPr/>
            </a:pPr>
            <a:r>
              <a:rPr lang="ru-RU" sz="3400" dirty="0"/>
              <a:t>♦ перебрать свои деловые бумаги, полить цветы на подоконнике, заварить чай;</a:t>
            </a:r>
          </a:p>
          <a:p>
            <a:pPr>
              <a:buNone/>
              <a:defRPr/>
            </a:pPr>
            <a:r>
              <a:rPr lang="ru-RU" sz="3400" dirty="0"/>
              <a:t>♦ выйти в коридор и поговорить с симпатичными  вам сотрудниками или сотрудницами на нейтральные темы (о погоде, покупках и др.);</a:t>
            </a:r>
          </a:p>
          <a:p>
            <a:pPr>
              <a:buNone/>
              <a:defRPr/>
            </a:pPr>
            <a:r>
              <a:rPr lang="ru-RU" sz="3400" dirty="0"/>
              <a:t>♦ подойти к окну и посмотреть на небо и деревья, порадоваться солнцу, дождю или снегу;</a:t>
            </a:r>
          </a:p>
          <a:p>
            <a:pPr>
              <a:buNone/>
              <a:defRPr/>
            </a:pPr>
            <a:r>
              <a:rPr lang="ru-RU" sz="3400" dirty="0"/>
              <a:t>♦ обратить внимание на идущих по улице людей. Попробовать вообразить, о чем думают проходящие мимо люди;</a:t>
            </a:r>
          </a:p>
          <a:p>
            <a:pPr>
              <a:defRPr/>
            </a:pPr>
            <a:r>
              <a:rPr lang="ru-RU" sz="3400" dirty="0"/>
              <a:t>зайти в туалетную комнату и на две-три минуты опустить ладони под холодную воду.</a:t>
            </a:r>
          </a:p>
          <a:p>
            <a:pPr>
              <a:defRPr/>
            </a:pPr>
            <a:r>
              <a:rPr lang="ru-RU" sz="3400" dirty="0"/>
              <a:t>Такой «перерыв» можно практиковать как можно чаще в те моменты, когда происходит потеря самоконтроля. Важно, чтобы действие «остановки самого себя» вошло в привычку.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695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9391" y="428625"/>
            <a:ext cx="10777928" cy="2643188"/>
          </a:xfrm>
        </p:spPr>
        <p:txBody>
          <a:bodyPr rtlCol="0">
            <a:normAutofit/>
          </a:bodyPr>
          <a:lstStyle/>
          <a:p>
            <a:pPr marL="536575" indent="-536575">
              <a:buNone/>
              <a:defRPr/>
            </a:pPr>
            <a:r>
              <a:rPr lang="ru-RU" b="1" dirty="0"/>
              <a:t>Правило 4. </a:t>
            </a:r>
            <a:r>
              <a:rPr lang="ru-RU" dirty="0"/>
              <a:t>Следует серьезно задуматься над тем, какие моменты в работе помогают снять напряжение. Что вас больше всего радует? Чем вы занимаетесь с увлечением? И стараться каждый день иметь немного времени на занятия, которые приносят удовлетворение и радость.</a:t>
            </a:r>
          </a:p>
        </p:txBody>
      </p:sp>
      <p:pic>
        <p:nvPicPr>
          <p:cNvPr id="29699" name="Picture 3" descr="C:\Users\Public\Pictures\Sample Pictures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32" y="2882918"/>
            <a:ext cx="5030787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8" y="2781877"/>
            <a:ext cx="5388998" cy="36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091820" y="654050"/>
            <a:ext cx="10563367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000"/>
              </a:spcAft>
              <a:buClrTx/>
            </a:pPr>
            <a:r>
              <a:rPr lang="ru-RU" altLang="ru-RU" sz="2600" b="1" dirty="0">
                <a:latin typeface="Arial" panose="020B0604020202020204" pitchFamily="34" charset="0"/>
              </a:rPr>
              <a:t>Педагогические аспекты деятельности врача</a:t>
            </a:r>
            <a:r>
              <a:rPr lang="ru-RU" altLang="ru-RU" sz="2600" dirty="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3000"/>
              </a:lnSpc>
              <a:spcAft>
                <a:spcPts val="1000"/>
              </a:spcAft>
              <a:buClrTx/>
            </a:pPr>
            <a:r>
              <a:rPr lang="ru-RU" altLang="ru-RU" sz="2600" dirty="0">
                <a:latin typeface="Arial" panose="020B0604020202020204" pitchFamily="34" charset="0"/>
              </a:rPr>
              <a:t> 1. обучение пациентов особенностям, приёмам и методам ведения здорового образа жизни; </a:t>
            </a:r>
          </a:p>
          <a:p>
            <a:pPr>
              <a:lnSpc>
                <a:spcPct val="93000"/>
              </a:lnSpc>
              <a:spcAft>
                <a:spcPts val="1000"/>
              </a:spcAft>
              <a:buClrTx/>
            </a:pPr>
            <a:r>
              <a:rPr lang="ru-RU" altLang="ru-RU" sz="2600" dirty="0">
                <a:latin typeface="Arial" panose="020B0604020202020204" pitchFamily="34" charset="0"/>
              </a:rPr>
              <a:t>2. ведение просветительской работы среди населения в целях профилактики и борьбы с заболеваниями.</a:t>
            </a:r>
          </a:p>
          <a:p>
            <a:pPr>
              <a:lnSpc>
                <a:spcPct val="93000"/>
              </a:lnSpc>
              <a:spcAft>
                <a:spcPts val="1000"/>
              </a:spcAft>
              <a:buClrTx/>
            </a:pPr>
            <a:endParaRPr lang="ru-RU" altLang="ru-RU" sz="2600" dirty="0">
              <a:latin typeface="Arial" panose="020B0604020202020204" pitchFamily="34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091820" y="3581591"/>
            <a:ext cx="10454186" cy="3051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2600" i="1" dirty="0">
                <a:latin typeface="Arial" panose="020B0604020202020204" pitchFamily="34" charset="0"/>
              </a:rPr>
              <a:t>«..В настоящее время охрана и укрепление здоровья населения занимает приоритетное место в государственной политике стран с социально ориентированной рыночной экономикой.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2600" i="1" dirty="0">
                <a:latin typeface="Arial" panose="020B0604020202020204" pitchFamily="34" charset="0"/>
              </a:rPr>
              <a:t> Во всех экономических системах функция охраны и укрепления здоровья населения традиционно возлагается на здравоохранение»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endParaRPr lang="ru-RU" altLang="ru-RU" sz="2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15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030294" y="1034322"/>
            <a:ext cx="1056336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b="1" dirty="0">
                <a:latin typeface="Arial" panose="020B0604020202020204" pitchFamily="34" charset="0"/>
              </a:rPr>
              <a:t>Просветительская деятельность врача</a:t>
            </a:r>
            <a:r>
              <a:rPr lang="ru-RU" altLang="ru-RU" dirty="0">
                <a:latin typeface="Arial" panose="020B0604020202020204" pitchFamily="34" charset="0"/>
              </a:rPr>
              <a:t> заключается в распространении медицинских знаний среди населения и приобретения полезных навыков и привычек здорового образа жизни и убежденности в необходимости их соблюдения.</a:t>
            </a:r>
          </a:p>
          <a:p>
            <a:pPr algn="ctr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866014" y="4367266"/>
            <a:ext cx="9490265" cy="1654529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 i="1" dirty="0">
                <a:solidFill>
                  <a:srgbClr val="7E0021"/>
                </a:solidFill>
                <a:latin typeface="Arial" panose="020B0604020202020204" pitchFamily="34" charset="0"/>
              </a:rPr>
              <a:t>Каждый медицинский работник в соответствии с приказом </a:t>
            </a:r>
            <a:r>
              <a:rPr lang="ru-RU" altLang="ru-RU" sz="2600" b="1" i="1" dirty="0" err="1">
                <a:solidFill>
                  <a:srgbClr val="7E0021"/>
                </a:solidFill>
                <a:latin typeface="Arial" panose="020B0604020202020204" pitchFamily="34" charset="0"/>
              </a:rPr>
              <a:t>МинЗдрава</a:t>
            </a:r>
            <a:r>
              <a:rPr lang="ru-RU" altLang="ru-RU" sz="2600" b="1" i="1" dirty="0">
                <a:solidFill>
                  <a:srgbClr val="7E0021"/>
                </a:solidFill>
                <a:latin typeface="Arial" panose="020B0604020202020204" pitchFamily="34" charset="0"/>
              </a:rPr>
              <a:t> обязан проводить не менее </a:t>
            </a:r>
            <a:r>
              <a:rPr lang="ru-RU" altLang="ru-RU" sz="2800" b="1" i="1" dirty="0">
                <a:solidFill>
                  <a:srgbClr val="7E0021"/>
                </a:solidFill>
                <a:latin typeface="Arial" panose="020B0604020202020204" pitchFamily="34" charset="0"/>
              </a:rPr>
              <a:t>4 ч</a:t>
            </a:r>
            <a:r>
              <a:rPr lang="ru-RU" altLang="ru-RU" sz="2600" b="1" i="1" dirty="0">
                <a:solidFill>
                  <a:srgbClr val="7E0021"/>
                </a:solidFill>
                <a:latin typeface="Arial" panose="020B0604020202020204" pitchFamily="34" charset="0"/>
              </a:rPr>
              <a:t> в месяц санитарно-просветительную работу среди населения.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355" y="4367266"/>
            <a:ext cx="588829" cy="15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57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859809" y="601544"/>
            <a:ext cx="10740787" cy="413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2600" dirty="0">
                <a:latin typeface="Arial" panose="020B0604020202020204" pitchFamily="34" charset="0"/>
              </a:rPr>
              <a:t>Основой просветительской деятельности врача выступает </a:t>
            </a:r>
            <a:r>
              <a:rPr lang="ru-RU" altLang="ru-RU" sz="2600" b="1" dirty="0">
                <a:latin typeface="Arial" panose="020B0604020202020204" pitchFamily="34" charset="0"/>
              </a:rPr>
              <a:t>санитарное просвещение</a:t>
            </a:r>
            <a:r>
              <a:rPr lang="ru-RU" altLang="ru-RU" sz="2600" dirty="0">
                <a:latin typeface="Arial" panose="020B0604020202020204" pitchFamily="34" charset="0"/>
              </a:rPr>
              <a:t> — совокупность образовательных, воспитательных, агитационных и пропагандистских мероприятий, направленных на формирование здорового образа жизни, профилактику заболеваний, сохранение и укрепление здоровья, повышение трудоспособности людей, продление их активной жизни.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2600" b="1" dirty="0">
                <a:solidFill>
                  <a:srgbClr val="C00000"/>
                </a:solidFill>
                <a:latin typeface="Arial" panose="020B0604020202020204" pitchFamily="34" charset="0"/>
              </a:rPr>
              <a:t>Целью </a:t>
            </a:r>
            <a:r>
              <a:rPr lang="ru-RU" altLang="ru-RU" sz="2600" b="1" dirty="0">
                <a:latin typeface="Arial" panose="020B0604020202020204" pitchFamily="34" charset="0"/>
              </a:rPr>
              <a:t>санитарного просвещения </a:t>
            </a:r>
            <a:r>
              <a:rPr lang="ru-RU" altLang="ru-RU" sz="2600" dirty="0">
                <a:latin typeface="Arial" panose="020B0604020202020204" pitchFamily="34" charset="0"/>
              </a:rPr>
              <a:t>является формирование санитарной культуры населения, соответствующей современным гигиеническим требованиям и рекомендациям.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09933" y="5338940"/>
            <a:ext cx="10440538" cy="8938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Санитарная культура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— это осведомленность населения в вопросах гигиены и в области охраны здоровья (!).</a:t>
            </a:r>
          </a:p>
        </p:txBody>
      </p:sp>
    </p:spTree>
    <p:extLst>
      <p:ext uri="{BB962C8B-B14F-4D97-AF65-F5344CB8AC3E}">
        <p14:creationId xmlns:p14="http://schemas.microsoft.com/office/powerpoint/2010/main" val="2787944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Типология профессиональных кризисов личности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838200" y="2262353"/>
            <a:ext cx="10515600" cy="4351338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 своем профессиональном развитии специалист проходит ряд критических этапов 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- кризисов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в эти периоды меняется его поведение, мотивация труда, отношение к работе, эмоциональное состояние.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225" y="4102029"/>
            <a:ext cx="31051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13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093" y="515895"/>
            <a:ext cx="1115021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Санитарное просвещение 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это раздел здравоохранения, содержанием которого является гигиеническое обучение и воспитание населения. Повышение уровня санитарной культуры населения, проведение мероприятий, способствующих сохранению и укреплению здоровья, должны основываться на следующих принципах:</a:t>
            </a:r>
            <a:endParaRPr lang="ru-RU" sz="2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55600" algn="just"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</a:t>
            </a:r>
            <a:r>
              <a:rPr lang="ru-RU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научность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(пропаганда тех сведений и положений, которые являются научным знанием, прочно установленным и утвержденным в науке);</a:t>
            </a:r>
            <a:endParaRPr lang="ru-RU" sz="2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55600" algn="just"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</a:t>
            </a:r>
            <a:r>
              <a:rPr lang="ru-RU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правдивость и объективность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55600" algn="just"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</a:t>
            </a:r>
            <a:r>
              <a:rPr lang="ru-RU" sz="2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дифференцированность</a:t>
            </a:r>
            <a:r>
              <a:rPr lang="ru-RU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целенаправленность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55600" algn="just"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</a:t>
            </a:r>
            <a:r>
              <a:rPr lang="ru-RU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массовость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55600" algn="just"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</a:t>
            </a:r>
            <a:r>
              <a:rPr lang="ru-RU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систематичность и последовательность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55600" algn="just"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</a:t>
            </a:r>
            <a:r>
              <a:rPr lang="ru-RU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комплексность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(то есть пропаганда ЗОЖ должна вестись не только медиками, но и психологами, социологами и т.п.); — связь с жизнью общества, профильность.</a:t>
            </a:r>
            <a:endParaRPr lang="ru-RU" sz="2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63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968991" y="506012"/>
            <a:ext cx="11122926" cy="229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  <a:defRPr/>
            </a:pPr>
            <a:r>
              <a:rPr lang="ru-RU" altLang="ru-RU" sz="2800" b="1" i="1" dirty="0">
                <a:solidFill>
                  <a:srgbClr val="000033"/>
                </a:solidFill>
              </a:rPr>
              <a:t>Методы санитарного просвещения</a:t>
            </a:r>
            <a:r>
              <a:rPr lang="ru-RU" altLang="ru-RU" sz="2800" i="1" dirty="0"/>
              <a:t> </a:t>
            </a:r>
            <a:r>
              <a:rPr lang="ru-RU" altLang="ru-RU" sz="2700" dirty="0"/>
              <a:t>подразделяются</a:t>
            </a:r>
          </a:p>
          <a:p>
            <a:pPr eaLnBrk="1">
              <a:buSzPct val="100000"/>
              <a:defRPr/>
            </a:pPr>
            <a:r>
              <a:rPr lang="ru-RU" altLang="ru-RU" sz="2800" dirty="0"/>
              <a:t> </a:t>
            </a:r>
            <a:r>
              <a:rPr lang="ru-RU" altLang="ru-RU" sz="2800" b="1" dirty="0">
                <a:solidFill>
                  <a:srgbClr val="7E0021"/>
                </a:solidFill>
              </a:rPr>
              <a:t>по виду передачи информации </a:t>
            </a:r>
            <a:r>
              <a:rPr lang="ru-RU" altLang="ru-RU" sz="2800" dirty="0"/>
              <a:t>на методы </a:t>
            </a:r>
          </a:p>
          <a:p>
            <a:pPr marL="214313" indent="-214313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/>
              <a:t>индивидуального воздействия, </a:t>
            </a:r>
          </a:p>
          <a:p>
            <a:pPr marL="214313" indent="-214313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/>
              <a:t>воздействия на группу лиц, </a:t>
            </a:r>
          </a:p>
          <a:p>
            <a:pPr marL="214313" indent="-214313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/>
              <a:t>массового воздействия. </a:t>
            </a:r>
          </a:p>
          <a:p>
            <a:pPr eaLnBrk="1">
              <a:buSzPct val="100000"/>
              <a:defRPr/>
            </a:pPr>
            <a:endParaRPr lang="ru-RU" altLang="ru-RU" dirty="0"/>
          </a:p>
          <a:p>
            <a:pPr eaLnBrk="1">
              <a:buSzPct val="100000"/>
              <a:defRPr/>
            </a:pPr>
            <a:r>
              <a:rPr lang="ru-RU" altLang="ru-RU" sz="2800" dirty="0"/>
              <a:t> </a:t>
            </a:r>
          </a:p>
          <a:p>
            <a:pPr eaLnBrk="1">
              <a:buSzPct val="100000"/>
              <a:defRPr/>
            </a:pPr>
            <a:endParaRPr lang="ru-RU" altLang="ru-RU" sz="2800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2" y="3392192"/>
            <a:ext cx="4597702" cy="280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40" y="2552131"/>
            <a:ext cx="56165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771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75731" y="681037"/>
            <a:ext cx="10440537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882650" indent="-2016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</a:pPr>
            <a:r>
              <a:rPr lang="ru-RU" altLang="ru-RU" sz="2600" b="1" dirty="0">
                <a:solidFill>
                  <a:srgbClr val="004586"/>
                </a:solidFill>
                <a:latin typeface="Arial" panose="020B0604020202020204" pitchFamily="34" charset="0"/>
              </a:rPr>
              <a:t>Методы просветительской работы </a:t>
            </a:r>
            <a:r>
              <a:rPr lang="ru-RU" altLang="ru-RU" sz="2600" b="1" dirty="0">
                <a:solidFill>
                  <a:srgbClr val="C00000"/>
                </a:solidFill>
                <a:latin typeface="Arial" panose="020B0604020202020204" pitchFamily="34" charset="0"/>
              </a:rPr>
              <a:t>по видам используемой пропаганды</a:t>
            </a:r>
            <a:r>
              <a:rPr lang="ru-RU" altLang="ru-RU" sz="2600" b="1" dirty="0">
                <a:solidFill>
                  <a:srgbClr val="004586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</a:pPr>
            <a:r>
              <a:rPr lang="ru-RU" altLang="ru-RU" b="1" dirty="0">
                <a:latin typeface="Arial" panose="020B0604020202020204" pitchFamily="34" charset="0"/>
              </a:rPr>
              <a:t>Устные  </a:t>
            </a:r>
            <a:r>
              <a:rPr lang="ru-RU" altLang="ru-RU" dirty="0">
                <a:latin typeface="Arial" panose="020B0604020202020204" pitchFamily="34" charset="0"/>
              </a:rPr>
              <a:t>  </a:t>
            </a:r>
            <a:r>
              <a:rPr lang="ru-RU" altLang="ru-RU" sz="2600" dirty="0">
                <a:latin typeface="Arial" panose="020B0604020202020204" pitchFamily="34" charset="0"/>
              </a:rPr>
              <a:t>(беседы, доклады, дискуссии);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</a:pPr>
            <a:r>
              <a:rPr lang="ru-RU" altLang="ru-RU" b="1" dirty="0">
                <a:latin typeface="Arial" panose="020B0604020202020204" pitchFamily="34" charset="0"/>
              </a:rPr>
              <a:t>Наглядные </a:t>
            </a:r>
            <a:r>
              <a:rPr lang="ru-RU" altLang="ru-RU" sz="2600" dirty="0">
                <a:latin typeface="Arial" panose="020B0604020202020204" pitchFamily="34" charset="0"/>
              </a:rPr>
              <a:t>(плакаты, брошюры, листовки, лозунги);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</a:pPr>
            <a:r>
              <a:rPr lang="ru-RU" altLang="ru-RU" b="1" dirty="0">
                <a:latin typeface="Arial" panose="020B0604020202020204" pitchFamily="34" charset="0"/>
              </a:rPr>
              <a:t>Комбинированные.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</a:pPr>
            <a:endParaRPr lang="ru-RU" altLang="ru-RU" sz="1100" dirty="0">
              <a:latin typeface="Arial" panose="020B0604020202020204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5" y="3590924"/>
            <a:ext cx="3905772" cy="318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0575"/>
            <a:ext cx="4376738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747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187355" y="982044"/>
            <a:ext cx="10454185" cy="496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Санитарно-просветительная работа </a:t>
            </a:r>
            <a:r>
              <a:rPr lang="ru-RU" altLang="ru-RU" sz="2800" b="1" dirty="0">
                <a:solidFill>
                  <a:srgbClr val="000000"/>
                </a:solidFill>
              </a:rPr>
              <a:t>по форме изложения</a:t>
            </a:r>
            <a:r>
              <a:rPr lang="ru-RU" altLang="ru-RU" sz="2800" dirty="0">
                <a:solidFill>
                  <a:srgbClr val="000000"/>
                </a:solidFill>
              </a:rPr>
              <a:t> может быть </a:t>
            </a:r>
            <a:r>
              <a:rPr lang="ru-RU" altLang="ru-RU" sz="2800" i="1" dirty="0">
                <a:solidFill>
                  <a:srgbClr val="000000"/>
                </a:solidFill>
              </a:rPr>
              <a:t>активной и пассивной</a:t>
            </a:r>
            <a:r>
              <a:rPr lang="ru-RU" altLang="ru-RU" sz="2800" dirty="0">
                <a:solidFill>
                  <a:srgbClr val="000000"/>
                </a:solidFill>
              </a:rPr>
              <a:t>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b="1" u="sng" dirty="0">
                <a:solidFill>
                  <a:srgbClr val="000000"/>
                </a:solidFill>
              </a:rPr>
              <a:t> К активным формам</a:t>
            </a:r>
            <a:r>
              <a:rPr lang="ru-RU" altLang="ru-RU" sz="2800" dirty="0">
                <a:solidFill>
                  <a:srgbClr val="000000"/>
                </a:solidFill>
              </a:rPr>
              <a:t> относятся беседы, выступления, лекции, доклады, т. е. непосредственное общение медицинских работников с населением.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b="1" u="sng" dirty="0">
                <a:solidFill>
                  <a:srgbClr val="000000"/>
                </a:solidFill>
              </a:rPr>
              <a:t>Пассивные формы</a:t>
            </a:r>
            <a:r>
              <a:rPr lang="ru-RU" altLang="ru-RU" sz="2800" dirty="0">
                <a:solidFill>
                  <a:srgbClr val="000000"/>
                </a:solidFill>
              </a:rPr>
              <a:t> – это издание научно-популярной литературы, статей, листовок, памяток, плакатов, санитарных бюллетеней, проведение выставок, показ кинофильмов и др.</a:t>
            </a:r>
            <a:endParaRPr lang="ru-RU" altLang="ru-RU" sz="816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69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279650" y="114300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4575"/>
              </a:lnSpc>
              <a:spcAft>
                <a:spcPct val="0"/>
              </a:spcAft>
              <a:buClrTx/>
            </a:pPr>
            <a:r>
              <a:rPr lang="ru-RU" altLang="ru-RU" b="1">
                <a:solidFill>
                  <a:srgbClr val="004586"/>
                </a:solidFill>
              </a:rPr>
              <a:t>Формы оздоровительной работы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9" y="863601"/>
            <a:ext cx="898842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62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0049" y="152656"/>
            <a:ext cx="8229024" cy="990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3200" b="1" dirty="0">
                <a:solidFill>
                  <a:srgbClr val="4E5B6F"/>
                </a:solidFill>
                <a:latin typeface="Bookman Old Style" panose="02050604050505020204" pitchFamily="18" charset="0"/>
              </a:rPr>
              <a:t>Памятка для пациента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187355" y="1219809"/>
            <a:ext cx="9021718" cy="493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271463" indent="-271463" eaLnBrk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544"/>
              </a:spcBef>
              <a:spcAft>
                <a:spcPts val="1293"/>
              </a:spcAft>
              <a:buClr>
                <a:srgbClr val="7FD13B"/>
              </a:buClr>
              <a:buSzPct val="76000"/>
              <a:buFont typeface="Wingdings 3" panose="05040102010807070707" pitchFamily="18" charset="2"/>
              <a:buChar char=""/>
            </a:pPr>
            <a:r>
              <a:rPr lang="ru-RU" altLang="ru-RU" sz="2800" dirty="0">
                <a:solidFill>
                  <a:srgbClr val="000000"/>
                </a:solidFill>
                <a:cs typeface="Arial" panose="020B0604020202020204" pitchFamily="34" charset="0"/>
              </a:rPr>
              <a:t>Памятка дается пациенту с целью напомнить ему советы по укреплению и сохранению здоровья. </a:t>
            </a:r>
            <a:br>
              <a:rPr lang="ru-RU" altLang="ru-RU" sz="2359" dirty="0">
                <a:solidFill>
                  <a:srgbClr val="000000"/>
                </a:solidFill>
                <a:latin typeface="Gill Sans MT" panose="020B0502020104020203" pitchFamily="34" charset="0"/>
              </a:rPr>
            </a:br>
            <a:endParaRPr lang="ru-RU" altLang="ru-RU" sz="2359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66" y="2367242"/>
            <a:ext cx="6001665" cy="423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13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44" y="131055"/>
            <a:ext cx="6597333" cy="66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333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0049" y="152656"/>
            <a:ext cx="8229024" cy="990824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2903" b="1" dirty="0">
                <a:solidFill>
                  <a:srgbClr val="4E5B6F"/>
                </a:solidFill>
                <a:latin typeface="Bookman Old Style" panose="02050604050505020204" pitchFamily="18" charset="0"/>
              </a:rPr>
              <a:t>Доска вопросов и ответов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621494" y="1143480"/>
            <a:ext cx="8229024" cy="493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271463" indent="-271463" eaLnBrk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544"/>
              </a:spcBef>
              <a:spcAft>
                <a:spcPts val="1293"/>
              </a:spcAft>
              <a:buClr>
                <a:srgbClr val="7FD13B"/>
              </a:buClr>
              <a:buSzPct val="76000"/>
              <a:buFont typeface="Wingdings 3" panose="05040102010807070707" pitchFamily="18" charset="2"/>
              <a:buChar char=""/>
            </a:pPr>
            <a:r>
              <a:rPr lang="ru-RU" altLang="ru-RU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- это форма заочных консультаций. </a:t>
            </a:r>
            <a:br>
              <a:rPr lang="ru-RU" altLang="ru-RU" sz="2359" dirty="0">
                <a:solidFill>
                  <a:srgbClr val="000000"/>
                </a:solidFill>
                <a:latin typeface="Gill Sans MT" panose="020B0502020104020203" pitchFamily="34" charset="0"/>
              </a:rPr>
            </a:br>
            <a:endParaRPr lang="ru-RU" altLang="ru-RU" sz="2359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979" y="2030202"/>
            <a:ext cx="7006272" cy="467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5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0627" y="232416"/>
            <a:ext cx="10795379" cy="1142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3901" b="1" dirty="0">
                <a:solidFill>
                  <a:srgbClr val="572314"/>
                </a:solidFill>
              </a:rPr>
              <a:t>Общие правила оформления презентаций для МПД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59558" y="1568323"/>
            <a:ext cx="11273051" cy="51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365125" indent="-280988"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Общие требования:</a:t>
            </a:r>
          </a:p>
          <a:p>
            <a:pPr marL="329802" indent="-256352">
              <a:spcAft>
                <a:spcPts val="600"/>
              </a:spcAft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 слайдах должны быть только тезисы, ключевые фразы и графическая информация (рисунки, графики и т.п.) – они сопровождают подробное изложение мыслей докладчика;</a:t>
            </a:r>
          </a:p>
          <a:p>
            <a:pPr marL="329802" indent="-256352">
              <a:spcAft>
                <a:spcPts val="600"/>
              </a:spcAft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слайдов должно быть не более 20; При докладе рассчитывайте, что на один слайд должно уходить в среднем 1,5 минуты;</a:t>
            </a:r>
          </a:p>
          <a:p>
            <a:pPr marL="329802" indent="-256352">
              <a:spcAft>
                <a:spcPts val="600"/>
              </a:spcAft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Не стоит заполнять слайд большим количеством информации. Наиболее важную информацию желательно помещать в центр слайда;</a:t>
            </a:r>
          </a:p>
          <a:p>
            <a:pPr marL="329802" indent="-256352">
              <a:spcAft>
                <a:spcPts val="600"/>
              </a:spcAft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 желанию можно раздать слушателям бумажные копии презентации.</a:t>
            </a:r>
          </a:p>
          <a:p>
            <a:pPr marL="329802" indent="-256352">
              <a:spcBef>
                <a:spcPts val="544"/>
              </a:spcBef>
              <a:spcAft>
                <a:spcPts val="1293"/>
              </a:spcAft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endParaRPr lang="ru-RU" altLang="ru-RU" sz="2903" dirty="0">
              <a:latin typeface="Gill Sans MT" charset="0"/>
            </a:endParaRPr>
          </a:p>
          <a:p>
            <a:pPr>
              <a:spcBef>
                <a:spcPts val="544"/>
              </a:spcBef>
              <a:spcAft>
                <a:spcPts val="1293"/>
              </a:spcAft>
              <a:defRPr/>
            </a:pPr>
            <a:endParaRPr lang="ru-RU" altLang="ru-RU" sz="2903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815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832512" y="777922"/>
            <a:ext cx="11027391" cy="574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365125" indent="-280988"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544"/>
              </a:spcBef>
              <a:spcAft>
                <a:spcPts val="1293"/>
              </a:spcAft>
              <a:defRPr/>
            </a:pP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Примерный порядок слайдов:</a:t>
            </a:r>
          </a:p>
          <a:p>
            <a:pPr marL="329802" indent="-256352">
              <a:spcBef>
                <a:spcPts val="522"/>
              </a:spcBef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 слайд – Титульный (организация, название работы, автор, руководитель, рецензент, дата);</a:t>
            </a:r>
          </a:p>
          <a:p>
            <a:pPr marL="329802" indent="-256352">
              <a:spcBef>
                <a:spcPts val="522"/>
              </a:spcBef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 слайд – Вводная часть (постановка проблемы, актуальность и новизна, на каких материалах базируется работа);</a:t>
            </a:r>
          </a:p>
          <a:p>
            <a:pPr marL="329802" indent="-256352">
              <a:spcBef>
                <a:spcPts val="522"/>
              </a:spcBef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 слайд – Цели и задачи работы;</a:t>
            </a:r>
          </a:p>
          <a:p>
            <a:pPr marL="329802" indent="-256352">
              <a:spcBef>
                <a:spcPts val="522"/>
              </a:spcBef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 слайд – Методы, применяемые в работе;</a:t>
            </a:r>
          </a:p>
          <a:p>
            <a:pPr marL="329802" indent="-256352">
              <a:spcBef>
                <a:spcPts val="522"/>
              </a:spcBef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5…n слайд – Основная часть;</a:t>
            </a:r>
          </a:p>
          <a:p>
            <a:pPr marL="329802" indent="-256352">
              <a:spcBef>
                <a:spcPts val="522"/>
              </a:spcBef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n+1 слайд – Заключение (выводы);</a:t>
            </a:r>
          </a:p>
          <a:p>
            <a:pPr marL="329802" indent="-256352">
              <a:spcBef>
                <a:spcPts val="522"/>
              </a:spcBef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n+2 слайд – Список основных использованных источников;</a:t>
            </a:r>
          </a:p>
          <a:p>
            <a:pPr marL="329802" indent="-256352">
              <a:spcBef>
                <a:spcPts val="522"/>
              </a:spcBef>
              <a:buClr>
                <a:srgbClr val="3891A7"/>
              </a:buClr>
              <a:buSzPct val="80000"/>
              <a:buFont typeface="Wingdings 2" charset="2"/>
              <a:buChar char="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n+3 слайд – Спасибо за внимание! (подпись, возможно выражение благодарности тем, кто руководил, рецензировал и/или помогал в работе).</a:t>
            </a:r>
          </a:p>
          <a:p>
            <a:pPr>
              <a:spcBef>
                <a:spcPts val="522"/>
              </a:spcBef>
              <a:defRPr/>
            </a:pPr>
            <a:endParaRPr lang="ru-RU" altLang="ru-RU" sz="2359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816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52059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Варианты разрешения кризиса: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475136" y="1844824"/>
            <a:ext cx="7043574" cy="456800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–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конструктивный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: активизация профессиональных усилий по скорейшей адаптации и приобретению опыта работы;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деструктивный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: увольнение, смена специальности; неадекватное, некачественное, непродуктивное выполнение профессиональных функций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25" y="1844824"/>
            <a:ext cx="3202353" cy="40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32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98108" y="305314"/>
            <a:ext cx="7497427" cy="11420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3901" b="1" dirty="0">
                <a:solidFill>
                  <a:srgbClr val="572314"/>
                </a:solidFill>
              </a:rPr>
              <a:t>Правила шрифтового оформления: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68991" y="1447354"/>
            <a:ext cx="10836322" cy="48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363538" indent="-282575" eaLnBrk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544"/>
              </a:spcBef>
              <a:spcAft>
                <a:spcPts val="1293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ru-RU" altLang="ru-RU" sz="2903" dirty="0">
                <a:solidFill>
                  <a:srgbClr val="000000"/>
                </a:solidFill>
                <a:cs typeface="Arial" panose="020B0604020202020204" pitchFamily="34" charset="0"/>
              </a:rPr>
              <a:t>Рекомендуется использовать шрифты с засечками (</a:t>
            </a:r>
            <a:r>
              <a:rPr lang="en-US" altLang="ru-RU" sz="2903" dirty="0">
                <a:solidFill>
                  <a:srgbClr val="000000"/>
                </a:solidFill>
                <a:cs typeface="Arial" panose="020B0604020202020204" pitchFamily="34" charset="0"/>
              </a:rPr>
              <a:t>Arial, Tahoma </a:t>
            </a:r>
            <a:r>
              <a:rPr lang="ru-RU" altLang="ru-RU" sz="2903" dirty="0" err="1">
                <a:solidFill>
                  <a:srgbClr val="000000"/>
                </a:solidFill>
                <a:cs typeface="Arial" panose="020B0604020202020204" pitchFamily="34" charset="0"/>
              </a:rPr>
              <a:t>др</a:t>
            </a:r>
            <a:r>
              <a:rPr lang="ru-RU" altLang="ru-RU" sz="2903" dirty="0">
                <a:solidFill>
                  <a:srgbClr val="000000"/>
                </a:solidFill>
                <a:cs typeface="Arial" panose="020B0604020202020204" pitchFamily="34" charset="0"/>
              </a:rPr>
              <a:t>);</a:t>
            </a:r>
          </a:p>
          <a:p>
            <a:pPr eaLnBrk="1">
              <a:spcBef>
                <a:spcPts val="544"/>
              </a:spcBef>
              <a:spcAft>
                <a:spcPts val="1293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ru-RU" altLang="ru-RU" sz="2903" dirty="0">
                <a:solidFill>
                  <a:srgbClr val="000000"/>
                </a:solidFill>
                <a:cs typeface="Arial" panose="020B0604020202020204" pitchFamily="34" charset="0"/>
              </a:rPr>
              <a:t>Размер шрифта: 24-54 пункта (заголовок), 18-36 пунктов (обычный текст);</a:t>
            </a:r>
          </a:p>
          <a:p>
            <a:pPr eaLnBrk="1">
              <a:spcBef>
                <a:spcPts val="544"/>
              </a:spcBef>
              <a:spcAft>
                <a:spcPts val="1293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ru-RU" altLang="ru-RU" sz="2903" dirty="0">
                <a:solidFill>
                  <a:srgbClr val="000000"/>
                </a:solidFill>
                <a:cs typeface="Arial" panose="020B0604020202020204" pitchFamily="34" charset="0"/>
              </a:rPr>
              <a:t>Курсив, подчеркивание, жирный шрифт, прописные буквы используются для смыслового выделения ключевой информации и заголовков;</a:t>
            </a:r>
          </a:p>
          <a:p>
            <a:pPr eaLnBrk="1">
              <a:spcBef>
                <a:spcPts val="544"/>
              </a:spcBef>
              <a:spcAft>
                <a:spcPts val="1293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ru-RU" altLang="ru-RU" sz="2903" dirty="0">
                <a:solidFill>
                  <a:srgbClr val="000000"/>
                </a:solidFill>
                <a:cs typeface="Arial" panose="020B0604020202020204" pitchFamily="34" charset="0"/>
              </a:rPr>
              <a:t>Не рекомендуется использовать более 2-3 типов шрифта;</a:t>
            </a:r>
          </a:p>
          <a:p>
            <a:pPr eaLnBrk="1">
              <a:spcBef>
                <a:spcPts val="544"/>
              </a:spcBef>
              <a:spcAft>
                <a:spcPts val="1293"/>
              </a:spcAft>
            </a:pPr>
            <a:endParaRPr lang="ru-RU" altLang="ru-RU" sz="2903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825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95865" y="505372"/>
            <a:ext cx="7497427" cy="11420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3901" b="1" dirty="0">
                <a:solidFill>
                  <a:srgbClr val="572314"/>
                </a:solidFill>
              </a:rPr>
              <a:t>Правила выбора цветовой гаммы:</a:t>
            </a:r>
            <a:br>
              <a:rPr lang="ru-RU" altLang="ru-RU" sz="3901" b="1" dirty="0">
                <a:solidFill>
                  <a:srgbClr val="572314"/>
                </a:solidFill>
              </a:rPr>
            </a:br>
            <a:endParaRPr lang="ru-RU" altLang="ru-RU" sz="3901" b="1" dirty="0">
              <a:solidFill>
                <a:srgbClr val="572314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27797" y="1447354"/>
            <a:ext cx="11163869" cy="48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363538" indent="-282575" eaLnBrk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60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ru-RU" alt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Цветовая гамма должна состоять не более чем из 2 цветов и выдержана во всей презентации. Основная цель – читаемость презентации;</a:t>
            </a:r>
          </a:p>
          <a:p>
            <a:pPr eaLnBrk="1">
              <a:spcAft>
                <a:spcPts val="60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ru-RU" alt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Желателен одноцветный фон неярких пастельных тонов (например, светло-зеленый, светло-синий, бежевый, светло-оранжевый и светло-желтый);</a:t>
            </a:r>
          </a:p>
          <a:p>
            <a:pPr eaLnBrk="1">
              <a:spcAft>
                <a:spcPts val="60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ru-RU" alt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Цвет шрифта и цвет фона должны контрастировать;</a:t>
            </a:r>
          </a:p>
          <a:p>
            <a:pPr eaLnBrk="1">
              <a:spcAft>
                <a:spcPts val="60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ru-RU" alt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Оформление презентации не должно отвлекать внимания от её содержания.</a:t>
            </a:r>
          </a:p>
          <a:p>
            <a:pPr eaLnBrk="1">
              <a:spcBef>
                <a:spcPts val="544"/>
              </a:spcBef>
              <a:spcAft>
                <a:spcPts val="1293"/>
              </a:spcAft>
            </a:pPr>
            <a:endParaRPr lang="ru-RU" altLang="ru-RU" sz="254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900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959352" y="275070"/>
            <a:ext cx="7497427" cy="1142039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3901" b="1">
                <a:solidFill>
                  <a:srgbClr val="572314"/>
                </a:solidFill>
              </a:rPr>
              <a:t> Графическая информация 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60060" y="1417109"/>
            <a:ext cx="10713492" cy="504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365125" indent="-280988"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530650" indent="-457200">
              <a:spcBef>
                <a:spcPts val="544"/>
              </a:spcBef>
              <a:spcAft>
                <a:spcPts val="1293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>
                <a:latin typeface="Gill Sans MT" charset="0"/>
              </a:rPr>
              <a:t>Рисунки, фотографии, диаграммы должны быть наглядными и нести смысловую нагрузку, сопровождаться названиями;</a:t>
            </a:r>
          </a:p>
          <a:p>
            <a:pPr marL="530650" indent="-457200">
              <a:spcBef>
                <a:spcPts val="544"/>
              </a:spcBef>
              <a:spcAft>
                <a:spcPts val="1293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>
                <a:latin typeface="Gill Sans MT" charset="0"/>
              </a:rPr>
              <a:t>Размер одного графического объекта – не более 1/2 размера слайда;</a:t>
            </a:r>
          </a:p>
          <a:p>
            <a:pPr marL="530650" indent="-457200">
              <a:spcBef>
                <a:spcPts val="544"/>
              </a:spcBef>
              <a:spcAft>
                <a:spcPts val="1293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>
                <a:latin typeface="Gill Sans MT" charset="0"/>
              </a:rPr>
              <a:t>Соотношение текст-картинки – 2/3 (текста меньше чем картинок).</a:t>
            </a:r>
          </a:p>
          <a:p>
            <a:pPr>
              <a:spcBef>
                <a:spcPts val="544"/>
              </a:spcBef>
              <a:spcAft>
                <a:spcPts val="1293"/>
              </a:spcAft>
              <a:defRPr/>
            </a:pPr>
            <a:endParaRPr lang="ru-RU" altLang="ru-RU" sz="2903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357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32514" y="679711"/>
            <a:ext cx="10959152" cy="346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907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Санитарно-просветительная работа ведется с помощью агитации и обучения по трем основным направлениям:</a:t>
            </a:r>
          </a:p>
          <a:p>
            <a:pPr eaLnBrk="1">
              <a:spcAft>
                <a:spcPts val="907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1) распространение сведений о здоровом образе жизни, путях и методах сохранения здоровья, профилактики заболеваний;</a:t>
            </a:r>
          </a:p>
          <a:p>
            <a:pPr eaLnBrk="1">
              <a:spcAft>
                <a:spcPts val="907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2) пропаганда соблюдения правил и методов здорового образа жизни и профилактики путем воспитания и убеждения;</a:t>
            </a:r>
          </a:p>
          <a:p>
            <a:pPr eaLnBrk="1">
              <a:spcAft>
                <a:spcPts val="907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3) гигиеническое обучение и воспитание</a:t>
            </a:r>
            <a:r>
              <a:rPr lang="ru-RU" altLang="ru-RU" sz="2400" dirty="0">
                <a:solidFill>
                  <a:srgbClr val="000000"/>
                </a:solidFill>
              </a:rPr>
              <a:t>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</a:pPr>
            <a:endParaRPr lang="ru-RU" altLang="ru-RU" sz="2359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1756" y="4597880"/>
            <a:ext cx="842066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Содержание </a:t>
            </a:r>
            <a:r>
              <a:rPr lang="ru-RU" sz="2400" b="1" dirty="0" err="1"/>
              <a:t>МПДе</a:t>
            </a:r>
            <a:endParaRPr lang="ru-RU" sz="2400" b="1" dirty="0"/>
          </a:p>
          <a:p>
            <a:r>
              <a:rPr lang="ru-RU" sz="2400" dirty="0"/>
              <a:t>ЗОЖ для населения</a:t>
            </a:r>
          </a:p>
          <a:p>
            <a:r>
              <a:rPr lang="ru-RU" sz="2400" dirty="0" err="1"/>
              <a:t>Санпросветработа</a:t>
            </a:r>
            <a:r>
              <a:rPr lang="ru-RU" sz="2400" dirty="0"/>
              <a:t> ( для пациентов: Школы здоровья)</a:t>
            </a:r>
          </a:p>
          <a:p>
            <a:r>
              <a:rPr lang="ru-RU" sz="2400" dirty="0"/>
              <a:t>Профилактика СЭВ для коллег</a:t>
            </a:r>
          </a:p>
          <a:p>
            <a:r>
              <a:rPr lang="ru-RU" sz="2400" dirty="0"/>
              <a:t>Просветительские, профилактические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313102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214652" y="558295"/>
            <a:ext cx="10112990" cy="152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dirty="0">
                <a:solidFill>
                  <a:srgbClr val="000000"/>
                </a:solidFill>
              </a:rPr>
              <a:t>Наиболее эффективными методами санитарно-просветительной работы являются беседы, выступления и лекции</a:t>
            </a:r>
            <a:r>
              <a:rPr lang="ru-RU" altLang="ru-RU" sz="998" dirty="0">
                <a:solidFill>
                  <a:srgbClr val="000000"/>
                </a:solidFill>
              </a:rPr>
              <a:t>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</a:pPr>
            <a:endParaRPr lang="ru-RU" altLang="ru-RU" sz="998" dirty="0">
              <a:solidFill>
                <a:srgbClr val="0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9684" y="5204891"/>
            <a:ext cx="11482316" cy="1018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(устный, словесный метод)— наиболее экономное средство работы.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06940" y="2316944"/>
            <a:ext cx="10515600" cy="2023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dirty="0"/>
              <a:t>Главные части любого устного выступления:</a:t>
            </a:r>
          </a:p>
          <a:p>
            <a:pPr marL="723900" indent="-273050">
              <a:lnSpc>
                <a:spcPct val="100000"/>
              </a:lnSpc>
              <a:spcBef>
                <a:spcPts val="0"/>
              </a:spcBef>
            </a:pPr>
            <a:r>
              <a:rPr lang="ru-RU" sz="3600" dirty="0"/>
              <a:t> введение</a:t>
            </a:r>
          </a:p>
          <a:p>
            <a:pPr marL="723900" indent="-273050">
              <a:lnSpc>
                <a:spcPct val="100000"/>
              </a:lnSpc>
              <a:spcBef>
                <a:spcPts val="0"/>
              </a:spcBef>
            </a:pPr>
            <a:r>
              <a:rPr lang="ru-RU" sz="3600" dirty="0"/>
              <a:t>основная часть</a:t>
            </a:r>
          </a:p>
          <a:p>
            <a:pPr marL="723900" indent="-273050">
              <a:lnSpc>
                <a:spcPct val="100000"/>
              </a:lnSpc>
              <a:spcBef>
                <a:spcPts val="0"/>
              </a:spcBef>
            </a:pPr>
            <a:r>
              <a:rPr lang="ru-RU" sz="3600" dirty="0"/>
              <a:t>заключения. </a:t>
            </a:r>
          </a:p>
        </p:txBody>
      </p:sp>
    </p:spTree>
    <p:extLst>
      <p:ext uri="{BB962C8B-B14F-4D97-AF65-F5344CB8AC3E}">
        <p14:creationId xmlns:p14="http://schemas.microsoft.com/office/powerpoint/2010/main" val="1501548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633878" y="243386"/>
            <a:ext cx="6466279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>
                <a:solidFill>
                  <a:srgbClr val="004586"/>
                </a:solidFill>
              </a:rPr>
              <a:t>Структура основной части лекции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050878" y="914498"/>
            <a:ext cx="10249467" cy="124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 dirty="0">
                <a:solidFill>
                  <a:srgbClr val="000000"/>
                </a:solidFill>
              </a:rPr>
              <a:t>1.  Постановка проблемы -</a:t>
            </a:r>
            <a:r>
              <a:rPr lang="ru-RU" altLang="ru-RU" sz="2540" dirty="0">
                <a:solidFill>
                  <a:srgbClr val="000000"/>
                </a:solidFill>
              </a:rPr>
              <a:t> в ней подчеркивается и обосновывается необходимость внимания к тем или иным медицинским знаниям.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050877" y="2217833"/>
            <a:ext cx="10249467" cy="15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 dirty="0">
                <a:solidFill>
                  <a:srgbClr val="000000"/>
                </a:solidFill>
              </a:rPr>
              <a:t>2. Сведения об этиологии рассматриваемой болезни</a:t>
            </a:r>
            <a:r>
              <a:rPr lang="ru-RU" altLang="ru-RU" sz="2540" dirty="0">
                <a:solidFill>
                  <a:srgbClr val="000000"/>
                </a:solidFill>
              </a:rPr>
              <a:t> — необходимо подвести слушателей к внимательному восприятию материала о путях ее распространения в реальной жизни, возможных последствиях.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050878" y="3918653"/>
            <a:ext cx="10249466" cy="113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 dirty="0">
                <a:solidFill>
                  <a:srgbClr val="000000"/>
                </a:solidFill>
              </a:rPr>
              <a:t>3. Информация о практических методах</a:t>
            </a:r>
            <a:r>
              <a:rPr lang="ru-RU" altLang="ru-RU" sz="2359" dirty="0">
                <a:solidFill>
                  <a:srgbClr val="000000"/>
                </a:solidFill>
              </a:rPr>
              <a:t> борьбы с болезнью и возможности ее предотвращения.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</a:pPr>
            <a:endParaRPr lang="ru-RU" altLang="ru-RU" sz="2359" dirty="0">
              <a:solidFill>
                <a:srgbClr val="000000"/>
              </a:solidFill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050878" y="4899395"/>
            <a:ext cx="10044752" cy="125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 dirty="0">
                <a:solidFill>
                  <a:srgbClr val="000000"/>
                </a:solidFill>
              </a:rPr>
              <a:t>4. Завершение основной части</a:t>
            </a:r>
            <a:r>
              <a:rPr lang="ru-RU" altLang="ru-RU" sz="2359" dirty="0">
                <a:solidFill>
                  <a:srgbClr val="000000"/>
                </a:solidFill>
              </a:rPr>
              <a:t> - конкретные советы о приемах и способах личной профилактики, апеллируя тем самым к личной ответственности слушающих за свое здоровье</a:t>
            </a:r>
            <a:r>
              <a:rPr lang="ru-RU" altLang="ru-RU" sz="998" dirty="0">
                <a:solidFill>
                  <a:srgbClr val="000000"/>
                </a:solidFill>
              </a:rPr>
              <a:t>..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</a:pPr>
            <a:endParaRPr lang="ru-RU" altLang="ru-RU" sz="998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24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613632" y="257384"/>
            <a:ext cx="9013906" cy="108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ts val="3200"/>
              </a:lnSpc>
            </a:pPr>
            <a:r>
              <a:rPr lang="ru-RU" altLang="ru-RU" sz="3266" dirty="0">
                <a:solidFill>
                  <a:srgbClr val="004586"/>
                </a:solidFill>
              </a:rPr>
              <a:t>Практические советы по проведению групповых учебно-просветительских занятий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750627" y="1175165"/>
            <a:ext cx="11191164" cy="575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567"/>
              </a:spcBef>
              <a:spcAft>
                <a:spcPts val="647"/>
              </a:spcAft>
            </a:pPr>
            <a:r>
              <a:rPr lang="ru-RU" altLang="ru-RU" sz="2177" dirty="0">
                <a:solidFill>
                  <a:srgbClr val="000000"/>
                </a:solidFill>
              </a:rPr>
              <a:t>1. </a:t>
            </a:r>
            <a:r>
              <a:rPr lang="ru-RU" altLang="ru-RU" sz="2400" dirty="0">
                <a:solidFill>
                  <a:srgbClr val="000000"/>
                </a:solidFill>
              </a:rPr>
              <a:t>Необходимо задавать вопросы, оставляющие свободу для выбора: «</a:t>
            </a:r>
            <a:r>
              <a:rPr lang="ru-RU" altLang="ru-RU" sz="2400" i="1" dirty="0">
                <a:solidFill>
                  <a:srgbClr val="000000"/>
                </a:solidFill>
              </a:rPr>
              <a:t>Вы не могли бы рассказать об этом подробнее?», «Каково ваше мнение?»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</a:pPr>
            <a:r>
              <a:rPr lang="ru-RU" altLang="ru-RU" sz="2400" dirty="0">
                <a:solidFill>
                  <a:srgbClr val="000000"/>
                </a:solidFill>
              </a:rPr>
              <a:t>2. После каждого обращения к слушателям выдержите небольшую паузу. Надо собеседникам единовременно предлагать только один вопрос и после каждого следует дождаться ответа.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</a:pPr>
            <a:r>
              <a:rPr lang="ru-RU" altLang="ru-RU" sz="2400" dirty="0">
                <a:solidFill>
                  <a:srgbClr val="000000"/>
                </a:solidFill>
              </a:rPr>
              <a:t>3. Старайтесь понять, не обнаруживает ли человек, к которому вы обратились, признаков растерянности, страха или просто неспособности сформулировать ответ. В таком случае надо помочь ему ободряющими словами или предложением еще раз тщательно обдумать ответ.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</a:pPr>
            <a:r>
              <a:rPr lang="ru-RU" altLang="ru-RU" sz="2400" dirty="0">
                <a:solidFill>
                  <a:srgbClr val="000000"/>
                </a:solidFill>
              </a:rPr>
              <a:t>4. Всегда благодарите за самостоятельное выступление, за проявленную инициативу, даже за не совсем правильный ответ. Но не оставляйте без оценки, без комментариев неверные высказывания. Обязательно доступно объясните, в чем их ошибочность, но делайте это корректно, а главное, доказательно.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</a:pPr>
            <a:endParaRPr lang="ru-RU" altLang="ru-RU" sz="217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73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73708" y="260668"/>
            <a:ext cx="10031104" cy="585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defRPr/>
            </a:pPr>
            <a:r>
              <a:rPr lang="ru-RU" altLang="ru-RU" sz="2903" b="1" dirty="0">
                <a:solidFill>
                  <a:schemeClr val="accent6">
                    <a:lumMod val="50000"/>
                  </a:schemeClr>
                </a:solidFill>
              </a:rPr>
              <a:t>Конечная цель</a:t>
            </a:r>
            <a:r>
              <a:rPr lang="ru-RU" altLang="ru-RU" sz="2903" dirty="0">
                <a:solidFill>
                  <a:schemeClr val="accent6">
                    <a:lumMod val="50000"/>
                  </a:schemeClr>
                </a:solidFill>
              </a:rPr>
              <a:t> санитарно-просветительной работы  не знания о предмете беседы или выступления врача, а </a:t>
            </a:r>
            <a:r>
              <a:rPr lang="ru-RU" altLang="ru-RU" sz="2903" i="1" dirty="0">
                <a:solidFill>
                  <a:schemeClr val="accent6">
                    <a:lumMod val="50000"/>
                  </a:schemeClr>
                </a:solidFill>
              </a:rPr>
              <a:t>убеждения и поступки слушателя в результате приобретения им этих знаний</a:t>
            </a:r>
            <a:r>
              <a:rPr lang="ru-RU" altLang="ru-RU" sz="2903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  <a:defRPr/>
            </a:pPr>
            <a:r>
              <a:rPr lang="ru-RU" altLang="ru-RU" sz="2540" b="1" i="1" dirty="0"/>
              <a:t>Просветительская деятельность</a:t>
            </a:r>
            <a:r>
              <a:rPr lang="ru-RU" altLang="ru-RU" sz="2540" dirty="0"/>
              <a:t> — обязательная профессиональная обязанность каждого медицинского работника. 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  <a:defRPr/>
            </a:pPr>
            <a:r>
              <a:rPr lang="ru-RU" altLang="ru-RU" sz="2540" dirty="0"/>
              <a:t>В настоящее время во всех лечебно-профилактических учреждениях предусмотрена работа по санитарно-гигиеническому воспитанию населения. Ведь именно поведение человека, так называемый личностный фактор, играет главную роль в профилактике заболеваний и предупреждении осложнений</a:t>
            </a:r>
            <a:r>
              <a:rPr lang="ru-RU" altLang="ru-RU" sz="998" dirty="0"/>
              <a:t>.</a:t>
            </a:r>
          </a:p>
          <a:p>
            <a:pPr>
              <a:spcBef>
                <a:spcPts val="1089"/>
              </a:spcBef>
              <a:spcAft>
                <a:spcPts val="907"/>
              </a:spcAft>
              <a:defRPr/>
            </a:pPr>
            <a:endParaRPr lang="ru-RU" altLang="ru-RU" sz="998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28136" y="6229403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Планирование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3659749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43571" y="561673"/>
            <a:ext cx="8229024" cy="1142039"/>
          </a:xfrm>
        </p:spPr>
        <p:txBody>
          <a:bodyPr vert="horz" lIns="81646" tIns="40823" rIns="81646" bIns="40823" rtlCol="0" anchor="t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b="1" dirty="0">
                <a:solidFill>
                  <a:srgbClr val="004586"/>
                </a:solidFill>
                <a:latin typeface="Calibri" panose="020F0502020204030204" pitchFamily="34" charset="0"/>
              </a:rPr>
              <a:t>Мотивация ЗОЖ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214651" y="1268774"/>
            <a:ext cx="10385946" cy="50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579"/>
              </a:spcBef>
              <a:spcAft>
                <a:spcPts val="1293"/>
              </a:spcAft>
            </a:pPr>
            <a:r>
              <a:rPr lang="ru-RU" altLang="ru-RU" sz="2903" b="1" dirty="0">
                <a:solidFill>
                  <a:srgbClr val="000000"/>
                </a:solidFill>
                <a:latin typeface="Calibri" panose="020F0502020204030204" pitchFamily="34" charset="0"/>
              </a:rPr>
              <a:t>Медицинская модель </a:t>
            </a:r>
            <a: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  <a:t>одна из наиболее ранних и часто именуется профилактической. Она полностью построена на информировании студентов и является чисто когнитивной; ее иногда называют моделью ЗОП (Знание, Отношение, Поведение). </a:t>
            </a:r>
          </a:p>
          <a:p>
            <a:pPr eaLnBrk="1">
              <a:spcBef>
                <a:spcPts val="579"/>
              </a:spcBef>
              <a:spcAft>
                <a:spcPts val="1293"/>
              </a:spcAft>
            </a:pPr>
            <a: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  <a:t>Она предполагает, что, если человек знает об опасности для здоровья определенного стиля поведения, он начнет относиться к такому поведению отрицательно и будет от него воздерживаться.</a:t>
            </a:r>
          </a:p>
        </p:txBody>
      </p:sp>
    </p:spTree>
    <p:extLst>
      <p:ext uri="{BB962C8B-B14F-4D97-AF65-F5344CB8AC3E}">
        <p14:creationId xmlns:p14="http://schemas.microsoft.com/office/powerpoint/2010/main" val="2164230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61899" y="837991"/>
            <a:ext cx="8892933" cy="871199"/>
          </a:xfrm>
        </p:spPr>
        <p:txBody>
          <a:bodyPr vert="horz" lIns="81646" tIns="40823" rIns="81646" bIns="40823" rtlCol="0" anchor="t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ru-RU" altLang="ru-RU" sz="3266" b="1" dirty="0">
                <a:solidFill>
                  <a:srgbClr val="004586"/>
                </a:solidFill>
                <a:latin typeface="Calibri" panose="020F0502020204030204" pitchFamily="34" charset="0"/>
              </a:rPr>
              <a:t>Модель убеждения в области здоровья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337481" y="1559065"/>
            <a:ext cx="9049013" cy="45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579"/>
              </a:spcBef>
              <a:spcAft>
                <a:spcPts val="1293"/>
              </a:spcAft>
            </a:pPr>
            <a: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  <a:t>Основное положение этой модели заключается в том, что на поведение человека в сфере охраны здоровья влияют четыре фактора:</a:t>
            </a:r>
            <a:b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  <a:t>1. Эмоциональное отношение к болезни.</a:t>
            </a:r>
            <a:b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  <a:t>2. Осознание серьезности заболевания.</a:t>
            </a:r>
            <a:b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  <a:t>3. Восприятие угрозы заболевания.</a:t>
            </a:r>
            <a:b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  <a:t>4.1. Убеждение в необходимости действовать.</a:t>
            </a:r>
            <a:b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  <a:t>4.2. Убеждение в наличии преград, затрудняющих выполнение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939951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b="1" dirty="0"/>
              <a:t>Факторы профессиональных кризисов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8173" y="1844825"/>
            <a:ext cx="10524214" cy="452596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dirty="0"/>
              <a:t>неудовлетворенность своим положением, статусом.</a:t>
            </a:r>
          </a:p>
          <a:p>
            <a:pPr>
              <a:defRPr/>
            </a:pPr>
            <a:r>
              <a:rPr lang="ru-RU" dirty="0"/>
              <a:t>неудовлетворенность социально-экономическими условиями жизнедеятельности организации (сокращение рабочих мест, ликвидация, переезд).</a:t>
            </a:r>
          </a:p>
          <a:p>
            <a:pPr>
              <a:defRPr/>
            </a:pPr>
            <a:r>
              <a:rPr lang="ru-RU" dirty="0"/>
              <a:t>психофизиологические и возрастные изменения (ухудшение здоровья, снижение трудоспособности, синдром «эмоционального выгорания»).</a:t>
            </a:r>
          </a:p>
          <a:p>
            <a:pPr>
              <a:defRPr/>
            </a:pPr>
            <a:r>
              <a:rPr lang="ru-RU" dirty="0"/>
              <a:t>чрезмерная поглощенность профессиональной деятельностью, </a:t>
            </a:r>
            <a:r>
              <a:rPr lang="ru-RU" dirty="0" err="1"/>
              <a:t>трудоголизм</a:t>
            </a:r>
            <a:r>
              <a:rPr lang="ru-RU" dirty="0"/>
              <a:t>.</a:t>
            </a:r>
          </a:p>
          <a:p>
            <a:pPr>
              <a:defRPr/>
            </a:pPr>
            <a:r>
              <a:rPr lang="ru-RU" dirty="0"/>
              <a:t>изменение жизненной ситуации (переезд, перерыв в работе, служебный роман).</a:t>
            </a:r>
          </a:p>
        </p:txBody>
      </p:sp>
    </p:spTree>
    <p:extLst>
      <p:ext uri="{BB962C8B-B14F-4D97-AF65-F5344CB8AC3E}">
        <p14:creationId xmlns:p14="http://schemas.microsoft.com/office/powerpoint/2010/main" val="26331851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61685" y="881051"/>
            <a:ext cx="8229024" cy="1142039"/>
          </a:xfrm>
        </p:spPr>
        <p:txBody>
          <a:bodyPr vert="horz" lIns="81646" tIns="40823" rIns="81646" bIns="40823" rtlCol="0" anchor="t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3629" b="1" dirty="0">
                <a:solidFill>
                  <a:srgbClr val="336600"/>
                </a:solidFill>
                <a:latin typeface="Calibri" panose="020F0502020204030204" pitchFamily="34" charset="0"/>
              </a:rPr>
              <a:t>Модель изменения поведения </a:t>
            </a:r>
            <a:br>
              <a:rPr lang="ru-RU" altLang="ru-RU" sz="3629" b="1" dirty="0">
                <a:solidFill>
                  <a:srgbClr val="336600"/>
                </a:solidFill>
                <a:latin typeface="Calibri" panose="020F0502020204030204" pitchFamily="34" charset="0"/>
              </a:rPr>
            </a:br>
            <a:r>
              <a:rPr lang="ru-RU" altLang="ru-RU" sz="2540" b="1" dirty="0">
                <a:solidFill>
                  <a:srgbClr val="336600"/>
                </a:solidFill>
                <a:latin typeface="Calibri" panose="020F0502020204030204" pitchFamily="34" charset="0"/>
              </a:rPr>
              <a:t>по </a:t>
            </a:r>
            <a:r>
              <a:rPr lang="ru-RU" altLang="ru-RU" sz="2540" b="1" dirty="0" err="1">
                <a:solidFill>
                  <a:srgbClr val="336600"/>
                </a:solidFill>
                <a:latin typeface="Calibri" panose="020F0502020204030204" pitchFamily="34" charset="0"/>
              </a:rPr>
              <a:t>Прачаско</a:t>
            </a:r>
            <a:r>
              <a:rPr lang="ru-RU" altLang="ru-RU" sz="2540" b="1" dirty="0">
                <a:solidFill>
                  <a:srgbClr val="336600"/>
                </a:solidFill>
                <a:latin typeface="Calibri" panose="020F0502020204030204" pitchFamily="34" charset="0"/>
              </a:rPr>
              <a:t> и </a:t>
            </a:r>
            <a:r>
              <a:rPr lang="ru-RU" altLang="ru-RU" sz="2540" b="1" dirty="0" err="1">
                <a:solidFill>
                  <a:srgbClr val="336600"/>
                </a:solidFill>
                <a:latin typeface="Calibri" panose="020F0502020204030204" pitchFamily="34" charset="0"/>
              </a:rPr>
              <a:t>Диклименти</a:t>
            </a:r>
            <a:endParaRPr lang="ru-RU" altLang="ru-RU" sz="2540" b="1" dirty="0">
              <a:solidFill>
                <a:srgbClr val="336600"/>
              </a:solidFill>
              <a:latin typeface="Calibri" panose="020F0502020204030204" pitchFamily="34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625207" y="2023090"/>
            <a:ext cx="8229024" cy="45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342900" indent="-32861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579"/>
              </a:spcBef>
              <a:spcAft>
                <a:spcPts val="1293"/>
              </a:spcAft>
              <a:defRPr/>
            </a:pPr>
            <a:r>
              <a:rPr lang="ru-RU" altLang="ru-RU" sz="3200" dirty="0">
                <a:latin typeface="Calibri" charset="0"/>
              </a:rPr>
              <a:t>Стадии изменения поведения:</a:t>
            </a:r>
          </a:p>
          <a:p>
            <a:pPr marL="299557" indent="-286596">
              <a:buSzPct val="45000"/>
              <a:buFont typeface="Arial" charset="0"/>
              <a:buChar char="•"/>
              <a:defRPr/>
            </a:pPr>
            <a:r>
              <a:rPr lang="ru-RU" altLang="ru-RU" sz="3200" i="1" dirty="0">
                <a:latin typeface="Calibri" charset="0"/>
              </a:rPr>
              <a:t>До размышления.</a:t>
            </a:r>
            <a:r>
              <a:rPr lang="ru-RU" altLang="ru-RU" sz="3200" dirty="0">
                <a:latin typeface="Calibri" charset="0"/>
              </a:rPr>
              <a:t> </a:t>
            </a:r>
          </a:p>
          <a:p>
            <a:pPr marL="299557" indent="-286596">
              <a:buSzPct val="45000"/>
              <a:buFont typeface="Arial" charset="0"/>
              <a:buChar char="•"/>
              <a:defRPr/>
            </a:pPr>
            <a:r>
              <a:rPr lang="ru-RU" altLang="ru-RU" sz="3200" i="1" dirty="0">
                <a:latin typeface="Calibri" charset="0"/>
              </a:rPr>
              <a:t>Размышление.</a:t>
            </a:r>
          </a:p>
          <a:p>
            <a:pPr marL="299557" indent="-286596">
              <a:buSzPct val="45000"/>
              <a:buFont typeface="Arial" charset="0"/>
              <a:buChar char="•"/>
              <a:defRPr/>
            </a:pPr>
            <a:r>
              <a:rPr lang="ru-RU" altLang="ru-RU" sz="3200" i="1" dirty="0">
                <a:latin typeface="Calibri" charset="0"/>
              </a:rPr>
              <a:t>Приготовление.</a:t>
            </a:r>
          </a:p>
          <a:p>
            <a:pPr marL="299557" indent="-286596">
              <a:buSzPct val="45000"/>
              <a:buFont typeface="Arial" charset="0"/>
              <a:buChar char="•"/>
              <a:defRPr/>
            </a:pPr>
            <a:r>
              <a:rPr lang="ru-RU" altLang="ru-RU" sz="3200" i="1" dirty="0">
                <a:latin typeface="Calibri" charset="0"/>
              </a:rPr>
              <a:t>Действие.</a:t>
            </a:r>
          </a:p>
          <a:p>
            <a:pPr marL="299557" indent="-286596">
              <a:buSzPct val="45000"/>
              <a:buFont typeface="Arial" charset="0"/>
              <a:buChar char="•"/>
              <a:defRPr/>
            </a:pPr>
            <a:r>
              <a:rPr lang="ru-RU" altLang="ru-RU" sz="3200" i="1" dirty="0">
                <a:latin typeface="Calibri" charset="0"/>
              </a:rPr>
              <a:t>Поддержка.</a:t>
            </a:r>
          </a:p>
          <a:p>
            <a:pPr marL="299557" indent="-286596">
              <a:buSzPct val="45000"/>
              <a:buFont typeface="Arial" charset="0"/>
              <a:buChar char="•"/>
              <a:defRPr/>
            </a:pPr>
            <a:r>
              <a:rPr lang="ru-RU" altLang="ru-RU" sz="3200" i="1" dirty="0">
                <a:latin typeface="Calibri" charset="0"/>
              </a:rPr>
              <a:t>Завершение.</a:t>
            </a:r>
          </a:p>
          <a:p>
            <a:pPr>
              <a:spcBef>
                <a:spcPts val="579"/>
              </a:spcBef>
              <a:spcAft>
                <a:spcPts val="1293"/>
              </a:spcAft>
              <a:defRPr/>
            </a:pPr>
            <a:endParaRPr lang="ru-RU" altLang="ru-RU" sz="2903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45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030" y="842987"/>
            <a:ext cx="10515600" cy="259625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сфере здравоохранения в нашей стране и за рубежом медико-просветительская работа с населением часто проводится в виде в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коммуникационных программ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государственные и даже межгосударственные программы и кампании по передаче идеи здоровья и здорового образа жизни.</a:t>
            </a:r>
          </a:p>
        </p:txBody>
      </p:sp>
      <p:pic>
        <p:nvPicPr>
          <p:cNvPr id="1026" name="Picture 2" descr="1 декабря – Всемирный день борьбы со СПИД — МАУЗ ГКБ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30" y="3439237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нформация по борьбе с коронавирусной инфекцией » Российская медицинская  академия непрерывного профессионального образования (РМАНП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38" y="14456314"/>
            <a:ext cx="14514946" cy="205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нформация по борьбе с коронавирусной инфекцией » Российская медицинская  академия непрерывного профессионального образования (РМАНПО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31" y="3067128"/>
            <a:ext cx="2539365" cy="3592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5928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20742" y="794101"/>
            <a:ext cx="8229024" cy="990824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899" b="1" dirty="0">
                <a:solidFill>
                  <a:srgbClr val="4E5B6F"/>
                </a:solidFill>
                <a:latin typeface="Bookman Old Style" panose="02050604050505020204" pitchFamily="18" charset="0"/>
              </a:rPr>
              <a:t>ЗОЖ</a:t>
            </a: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352252" y="1919722"/>
            <a:ext cx="9757026" cy="493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544"/>
              </a:spcBef>
              <a:spcAft>
                <a:spcPts val="1293"/>
              </a:spcAft>
            </a:pPr>
            <a:r>
              <a:rPr lang="ru-RU" altLang="ru-RU" sz="254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ru-RU" altLang="ru-RU" sz="2903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ru-RU" altLang="ru-RU" sz="3200" dirty="0">
                <a:solidFill>
                  <a:srgbClr val="000000"/>
                </a:solidFill>
                <a:cs typeface="Arial" panose="020B0604020202020204" pitchFamily="34" charset="0"/>
              </a:rPr>
              <a:t>Желательно здоровый образ жизни соблюдать всем медицинским работникам, так как пациенты, в первую очередь, смотрят на выступающего (внешний вид, разговорная речь, способ убеждения) и стараются выполнять или не выполнять данные ими рекомендации.</a:t>
            </a:r>
          </a:p>
          <a:p>
            <a:pPr eaLnBrk="1">
              <a:spcBef>
                <a:spcPts val="544"/>
              </a:spcBef>
              <a:spcAft>
                <a:spcPts val="1293"/>
              </a:spcAft>
            </a:pPr>
            <a:endParaRPr lang="ru-RU" altLang="ru-RU" sz="2903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56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0615"/>
            <a:ext cx="10515600" cy="5356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Для подтверждения активной работы на лекции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Сфотографируйте и отправьте фото Вашей конкурсной работы по Медико-профилактической деятельности. Отправьте по системе ДО (ДЗ) в срок до 16.00  26 мая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!!!: Конкурс для педиатров по приказу деканата обязателен для всех студентов-педиатров</a:t>
            </a:r>
          </a:p>
          <a:p>
            <a:pPr marL="0" indent="0">
              <a:buNone/>
            </a:pPr>
            <a:r>
              <a:rPr lang="ru-RU" sz="3200" dirty="0"/>
              <a:t>СРОКИ:  с 16 мая по 29 мая.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49612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900752" y="750627"/>
            <a:ext cx="10836323" cy="620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66"/>
                </a:solidFill>
                <a:latin typeface="Arial" panose="020B0604020202020204" pitchFamily="34" charset="0"/>
              </a:rPr>
              <a:t>Рекомендуемая литература для самостоятельной работы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400" b="1" dirty="0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Основная литература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Кудрявая Н.В. с </a:t>
            </a:r>
            <a:r>
              <a:rPr lang="ru-RU" altLang="ru-RU" sz="2400" dirty="0" err="1">
                <a:latin typeface="Arial" panose="020B0604020202020204" pitchFamily="34" charset="0"/>
              </a:rPr>
              <a:t>соавт</a:t>
            </a:r>
            <a:r>
              <a:rPr lang="ru-RU" altLang="ru-RU" sz="2400" dirty="0">
                <a:latin typeface="Arial" panose="020B0604020202020204" pitchFamily="34" charset="0"/>
              </a:rPr>
              <a:t>. Психология и педагогика в медицинском образовании: учебник.-</a:t>
            </a:r>
            <a:r>
              <a:rPr lang="ru-RU" altLang="ru-RU" sz="2200" dirty="0">
                <a:latin typeface="Arial" panose="020B0604020202020204" pitchFamily="34" charset="0"/>
              </a:rPr>
              <a:t>М.: КНОРУС, 2016.-320 с.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400" b="1" dirty="0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Дополнительная литература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Гавриленко, Л. С. Психология и педагогика : учеб. пособие для студентов, обучающихся по специальности 060101 - Лечебное дело / Л. С. Гавриленко, В. Б. </a:t>
            </a:r>
            <a:r>
              <a:rPr lang="ru-RU" altLang="ru-RU" sz="2400" dirty="0" err="1">
                <a:latin typeface="Arial" panose="020B0604020202020204" pitchFamily="34" charset="0"/>
              </a:rPr>
              <a:t>Чупина</a:t>
            </a:r>
            <a:r>
              <a:rPr lang="ru-RU" altLang="ru-RU" sz="2400" dirty="0">
                <a:latin typeface="Arial" panose="020B0604020202020204" pitchFamily="34" charset="0"/>
              </a:rPr>
              <a:t>. - Красноярск : тип. КрасГМУ, 2015. - 240 с.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Психология: учебно-методическое пособие для студентов медицинских специальностей / под ред. А.С. </a:t>
            </a:r>
            <a:r>
              <a:rPr lang="ru-RU" altLang="ru-RU" sz="2400" dirty="0" err="1">
                <a:latin typeface="Arial" panose="020B0604020202020204" pitchFamily="34" charset="0"/>
              </a:rPr>
              <a:t>Татрова</a:t>
            </a:r>
            <a:r>
              <a:rPr lang="ru-RU" altLang="ru-RU" sz="2400" dirty="0">
                <a:latin typeface="Arial" panose="020B0604020202020204" pitchFamily="34" charset="0"/>
              </a:rPr>
              <a:t>. - М.: Издательство «Академия Естествознания», 2010. - 284 с.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Электронные ресурсы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Медицинская библиотека / Раздел Книги и руководства /Психология</a:t>
            </a:r>
          </a:p>
        </p:txBody>
      </p:sp>
    </p:spTree>
    <p:extLst>
      <p:ext uri="{BB962C8B-B14F-4D97-AF65-F5344CB8AC3E}">
        <p14:creationId xmlns:p14="http://schemas.microsoft.com/office/powerpoint/2010/main" val="3751348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751" y="1458070"/>
            <a:ext cx="10727141" cy="5399930"/>
          </a:xfrm>
        </p:spPr>
        <p:txBody>
          <a:bodyPr>
            <a:normAutofit fontScale="4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4400" b="1" i="1" u="sng" dirty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>
              <a:lnSpc>
                <a:spcPts val="2100"/>
              </a:lnSpc>
              <a:buNone/>
              <a:defRPr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С. И. Розум. - СПб. : Питер, 2014. - 624 с. - (Учебник для вузов . Стандарт третьего поколения).</a:t>
            </a:r>
          </a:p>
          <a:p>
            <a:pPr>
              <a:lnSpc>
                <a:spcPts val="2100"/>
              </a:lnSpc>
              <a:buFont typeface="Arial" charset="0"/>
              <a:buChar char="•"/>
              <a:defRPr/>
            </a:pPr>
            <a:r>
              <a:rPr lang="ru-RU" sz="4400" b="1" i="1" u="sng" dirty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pPr marL="0" indent="265113">
              <a:lnSpc>
                <a:spcPts val="2100"/>
              </a:lnSpc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  <a:hlinkClick r:id="rId3"/>
              </a:rPr>
              <a:t>Психология и педагогика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[Электронный ресурс] : учеб. для бакалавров.  /ред. П.И.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Пидкасистый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-3-е изд.,-М.: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2012. - 724 с</a:t>
            </a:r>
          </a:p>
          <a:p>
            <a:pPr marL="0" indent="265113">
              <a:lnSpc>
                <a:spcPts val="2100"/>
              </a:lnSpc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Маклаков, А. Г. 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4"/>
              </a:rPr>
              <a:t>Общая психология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2012. - 583 с. </a:t>
            </a:r>
          </a:p>
          <a:p>
            <a:pPr marL="0" indent="265113">
              <a:lnSpc>
                <a:spcPts val="2100"/>
              </a:lnSpc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Митин, А. Н. 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5"/>
              </a:rPr>
              <a:t>Основы педагогической психологии высшей школы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[Электронный ресурс] : учеб. пособие / А. Н. Митин. - М. : Проспект ; Екатеринбург : Уральская государственная юридическая академия, 2016.</a:t>
            </a:r>
          </a:p>
          <a:p>
            <a:pPr marL="609600" indent="-609600">
              <a:lnSpc>
                <a:spcPts val="2100"/>
              </a:lnSpc>
              <a:buNone/>
              <a:defRPr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5993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C:\Users\Public\Pictures\Sample Pictures\1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838" y="194429"/>
            <a:ext cx="8266035" cy="5601950"/>
          </a:xfrm>
        </p:spPr>
      </p:pic>
      <p:sp>
        <p:nvSpPr>
          <p:cNvPr id="3" name="Прямоугольник 2"/>
          <p:cNvSpPr/>
          <p:nvPr/>
        </p:nvSpPr>
        <p:spPr>
          <a:xfrm>
            <a:off x="3305621" y="5673754"/>
            <a:ext cx="5612434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5400" b="1" i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1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cap="small" dirty="0"/>
              <a:t>Фазы профессионального кризиса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838200" y="2083633"/>
            <a:ext cx="10515600" cy="2038662"/>
          </a:xfrm>
        </p:spPr>
        <p:txBody>
          <a:bodyPr/>
          <a:lstStyle/>
          <a:p>
            <a:pPr marL="360363" indent="-360363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1. Предкритическая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 — проблемы не всегда осознаются, но проявляются в психологическом дискомфорте на работе, раздражительности, недовольстве организацией, оплатой труда, руководителем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/>
          </a:p>
        </p:txBody>
      </p:sp>
      <p:pic>
        <p:nvPicPr>
          <p:cNvPr id="9220" name="Picture 4" descr="C:\Users\Алексей\Desktop\Sondage-depassements-honoraires-hop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382" y="3942414"/>
            <a:ext cx="3648250" cy="273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Алексей\Desktop\1423588466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69" y="4606926"/>
            <a:ext cx="4085682" cy="19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199213" y="571500"/>
            <a:ext cx="10583056" cy="57864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2. Критическая 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- осознанная неудовлетворенность работника, поиск вариантов изменения ситуации, рассмотрение альтернатив дальнейшей профессиональной деятельности. Усиление психической напряженности, усиление противоречий, увеличение конфликтов.</a:t>
            </a:r>
          </a:p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Три типа конфликтов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мотивационный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- потеря интереса к работе, профессиональных перспектив, 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когнитивно-деятельностный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- неудовлетворенность способом осуществления профессиональной деятельности, 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поведенческий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– неудовлетворенность межличностными отношениями, социально-профессиональным статусом, положением в группе, уровнем заработной платы</a:t>
            </a:r>
          </a:p>
          <a:p>
            <a:pPr eaLnBrk="1" hangingPunct="1">
              <a:lnSpc>
                <a:spcPct val="110000"/>
              </a:lnSpc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92460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alt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Посткритическая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— 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разрешение кризиса, который имеет три типа последствий: </a:t>
            </a:r>
          </a:p>
          <a:p>
            <a:pPr marL="1398588" indent="-457200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конструктивные, </a:t>
            </a:r>
          </a:p>
          <a:p>
            <a:pPr marL="1398588" indent="-457200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профессионально-нейтральные и </a:t>
            </a:r>
          </a:p>
          <a:p>
            <a:pPr marL="1398588" indent="-457200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деструктивные.</a:t>
            </a:r>
          </a:p>
        </p:txBody>
      </p:sp>
      <p:pic>
        <p:nvPicPr>
          <p:cNvPr id="11267" name="Picture 2" descr="C:\Users\Алексей\Desktop\vrach.jpg.crop_dis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12" y="4650189"/>
            <a:ext cx="2857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Users\Алексей\Desktop\FxO5eeFH6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06" y="4274143"/>
            <a:ext cx="2464600" cy="205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Users\Алексей\Desktop\52542_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580" y="4293477"/>
            <a:ext cx="2686440" cy="20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b="1" cap="small" dirty="0"/>
              <a:t>Фазы профессионального кризиса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823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3798</Words>
  <Application>Microsoft Office PowerPoint</Application>
  <PresentationFormat>Широкоэкранный</PresentationFormat>
  <Paragraphs>330</Paragraphs>
  <Slides>66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9" baseType="lpstr">
      <vt:lpstr>Arial</vt:lpstr>
      <vt:lpstr>Bookman Old Style</vt:lpstr>
      <vt:lpstr>Calibri</vt:lpstr>
      <vt:lpstr>Calibri Light</vt:lpstr>
      <vt:lpstr>Comic Sans MS</vt:lpstr>
      <vt:lpstr>Gill Sans MT</vt:lpstr>
      <vt:lpstr>Monotype Corsiva</vt:lpstr>
      <vt:lpstr>Times New Roman</vt:lpstr>
      <vt:lpstr>Verdana</vt:lpstr>
      <vt:lpstr>Wingdings</vt:lpstr>
      <vt:lpstr>Wingdings 2</vt:lpstr>
      <vt:lpstr>Wingdings 3</vt:lpstr>
      <vt:lpstr>Тема Office</vt:lpstr>
      <vt:lpstr> Психология профессиональной деятельности. Часть 2.  Кризисы профессионального становления. Медико-просветительская деятельность   Лекция № 8 для студентов 1 курса, обучающихся по  специальности 31.05.02 - Педиатрия  Канд. биол. наук, доцент Гуров В.А.</vt:lpstr>
      <vt:lpstr>План:</vt:lpstr>
      <vt:lpstr>Стадии процесса профессионального становления личности </vt:lpstr>
      <vt:lpstr>Типология профессиональных кризисов личности</vt:lpstr>
      <vt:lpstr>Варианты разрешения кризиса:</vt:lpstr>
      <vt:lpstr>Факторы профессиональных кризисов</vt:lpstr>
      <vt:lpstr>Фазы профессионального кризиса</vt:lpstr>
      <vt:lpstr>Презентация PowerPoint</vt:lpstr>
      <vt:lpstr>Фазы профессионального кризиса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Профессиональный стресс</vt:lpstr>
      <vt:lpstr>Информационный стресс</vt:lpstr>
      <vt:lpstr>Эмоциональный стресс</vt:lpstr>
      <vt:lpstr>Презентация PowerPoint</vt:lpstr>
      <vt:lpstr>Основные проявления коммуникативного профессионального стресса</vt:lpstr>
      <vt:lpstr>Презентация PowerPoint</vt:lpstr>
      <vt:lpstr>Стадии стресс-реакции организма</vt:lpstr>
      <vt:lpstr>Стресс-реакция на кризис</vt:lpstr>
      <vt:lpstr>Презентация PowerPoint</vt:lpstr>
      <vt:lpstr>Презентация PowerPoint</vt:lpstr>
      <vt:lpstr>Презентация PowerPoint</vt:lpstr>
      <vt:lpstr>Характеристика основных способов  саморегуляции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 для пациента</vt:lpstr>
      <vt:lpstr>Презентация PowerPoint</vt:lpstr>
      <vt:lpstr>Доска вопросов и ответов</vt:lpstr>
      <vt:lpstr>Общие правила оформления презентаций для МПД</vt:lpstr>
      <vt:lpstr>Презентация PowerPoint</vt:lpstr>
      <vt:lpstr>Правила шрифтового оформления:</vt:lpstr>
      <vt:lpstr>Правила выбора цветовой гаммы: </vt:lpstr>
      <vt:lpstr> Графическая информация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Мотивация ЗОЖ</vt:lpstr>
      <vt:lpstr>Модель убеждения в области здоровья</vt:lpstr>
      <vt:lpstr>Модель изменения поведения  по Прачаско и Диклименти</vt:lpstr>
      <vt:lpstr>Презентация PowerPoint</vt:lpstr>
      <vt:lpstr>ЗОЖ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Company>StartSoft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Гуров</dc:creator>
  <cp:lastModifiedBy>Виктор</cp:lastModifiedBy>
  <cp:revision>54</cp:revision>
  <dcterms:created xsi:type="dcterms:W3CDTF">2021-05-28T02:52:02Z</dcterms:created>
  <dcterms:modified xsi:type="dcterms:W3CDTF">2023-05-24T04:05:41Z</dcterms:modified>
</cp:coreProperties>
</file>