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75" r:id="rId4"/>
    <p:sldId id="258" r:id="rId5"/>
    <p:sldId id="270" r:id="rId6"/>
    <p:sldId id="268" r:id="rId7"/>
    <p:sldId id="263" r:id="rId8"/>
    <p:sldId id="274" r:id="rId9"/>
    <p:sldId id="276" r:id="rId10"/>
    <p:sldId id="261" r:id="rId11"/>
    <p:sldId id="277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1" autoAdjust="0"/>
    <p:restoredTop sz="94643"/>
  </p:normalViewPr>
  <p:slideViewPr>
    <p:cSldViewPr>
      <p:cViewPr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Направлено на экспертизу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15</c:v>
                </c:pt>
                <c:pt idx="2">
                  <c:v>26</c:v>
                </c:pt>
                <c:pt idx="3">
                  <c:v>14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Получено заключение рецензии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</c:v>
                </c:pt>
                <c:pt idx="1">
                  <c:v>15</c:v>
                </c:pt>
                <c:pt idx="2">
                  <c:v>27</c:v>
                </c:pt>
                <c:pt idx="3">
                  <c:v>14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47008"/>
        <c:axId val="31948800"/>
      </c:barChart>
      <c:catAx>
        <c:axId val="3194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948800"/>
        <c:crosses val="autoZero"/>
        <c:auto val="1"/>
        <c:lblAlgn val="ctr"/>
        <c:lblOffset val="100"/>
        <c:noMultiLvlLbl val="0"/>
      </c:catAx>
      <c:valAx>
        <c:axId val="31948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947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297C0-5B34-425B-9C34-6DB0F766440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8522E-1C9F-46FB-B395-6A92BF127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3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7F0C83-25F2-452B-B452-8921034DF76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9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7F0C83-25F2-452B-B452-8921034DF76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9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772400" cy="3456384"/>
          </a:xfrm>
        </p:spPr>
        <p:txBody>
          <a:bodyPr>
            <a:noAutofit/>
          </a:bodyPr>
          <a:lstStyle/>
          <a:p>
            <a:r>
              <a:rPr lang="ru-RU" altLang="ru-RU" b="1" dirty="0">
                <a:solidFill>
                  <a:srgbClr val="C00000"/>
                </a:solidFill>
              </a:rPr>
              <a:t>О присвоении грифов учебным пособиям университета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517232"/>
            <a:ext cx="7772400" cy="1129680"/>
          </a:xfrm>
        </p:spPr>
        <p:txBody>
          <a:bodyPr>
            <a:normAutofit fontScale="40000" lnSpcReduction="20000"/>
          </a:bodyPr>
          <a:lstStyle/>
          <a:p>
            <a:pPr algn="r"/>
            <a:endParaRPr lang="ru-RU" sz="1800" b="1" dirty="0">
              <a:solidFill>
                <a:srgbClr val="002060"/>
              </a:solidFill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Заведующий МО УМУ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Е.А. Бабушкина</a:t>
            </a:r>
            <a:endParaRPr lang="ru-RU" sz="4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Заседание </a:t>
            </a: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ЦКМС от </a:t>
            </a:r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27.04.2023 </a:t>
            </a: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pic>
        <p:nvPicPr>
          <p:cNvPr id="1026" name="Picture 2" descr="E:\Логотип КрасГМУ_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230762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92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1136"/>
            <a:ext cx="7355160" cy="539552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 </a:t>
            </a:r>
            <a:r>
              <a:rPr lang="ru-RU" dirty="0"/>
              <a:t> 	</a:t>
            </a:r>
            <a:r>
              <a:rPr lang="ru-RU" sz="3200" b="1" dirty="0">
                <a:solidFill>
                  <a:srgbClr val="C00000"/>
                </a:solidFill>
              </a:rPr>
              <a:t>В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2024 </a:t>
            </a:r>
            <a:r>
              <a:rPr lang="ru-RU" sz="3200" b="1" dirty="0">
                <a:solidFill>
                  <a:srgbClr val="C00000"/>
                </a:solidFill>
              </a:rPr>
              <a:t>году </a:t>
            </a:r>
            <a:r>
              <a:rPr lang="ru-RU" sz="1800" dirty="0"/>
              <a:t>(данные на </a:t>
            </a:r>
            <a:r>
              <a:rPr lang="ru-RU" sz="1800" dirty="0" smtClean="0"/>
              <a:t>26 </a:t>
            </a:r>
            <a:r>
              <a:rPr lang="ru-RU" sz="1800" dirty="0"/>
              <a:t>апреля </a:t>
            </a:r>
            <a:r>
              <a:rPr lang="ru-RU" sz="1800" dirty="0" smtClean="0"/>
              <a:t>2024 г</a:t>
            </a:r>
            <a:r>
              <a:rPr lang="ru-RU" sz="1800" dirty="0"/>
              <a:t>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470" y="692696"/>
            <a:ext cx="8815018" cy="5976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Заседание экспертной комиссии – апрель.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/>
              </a:rPr>
              <a:t>Операция кесарева сечения в современном акушерстве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/ В. Б. 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</a:rPr>
              <a:t>Цхай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, Э. К. Гребенникова, М. Я. 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</a:rPr>
              <a:t>Домрачева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800" dirty="0">
                <a:solidFill>
                  <a:srgbClr val="000009"/>
                </a:solidFill>
                <a:latin typeface="Times New Roman"/>
              </a:rPr>
              <a:t>[и др.] </a:t>
            </a:r>
            <a:endParaRPr lang="ru-RU" sz="1800" dirty="0" smtClean="0">
              <a:solidFill>
                <a:srgbClr val="000009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/>
              </a:rPr>
              <a:t>Акушерские кровотечения. Гипотонические и атонические послеродовые кровотечения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/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В. Б. 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</a:rPr>
              <a:t>Цхай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, М. Я. 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</a:rPr>
              <a:t>Домрачева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, Э. К. Гребенникова </a:t>
            </a:r>
            <a:r>
              <a:rPr lang="ru-RU" sz="1800" dirty="0">
                <a:solidFill>
                  <a:srgbClr val="000009"/>
                </a:solidFill>
                <a:latin typeface="Times New Roman"/>
              </a:rPr>
              <a:t>[и др</a:t>
            </a:r>
            <a:r>
              <a:rPr lang="ru-RU" sz="1800" dirty="0" smtClean="0">
                <a:solidFill>
                  <a:srgbClr val="000009"/>
                </a:solidFill>
                <a:latin typeface="Times New Roman"/>
              </a:rPr>
              <a:t>.]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/>
                <a:ea typeface="Times New Roman"/>
              </a:rPr>
              <a:t>Диагностика мужского бесплодия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/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А. О. </a:t>
            </a:r>
            <a:r>
              <a:rPr lang="ru-RU" sz="1800" dirty="0" err="1">
                <a:solidFill>
                  <a:prstClr val="black"/>
                </a:solidFill>
                <a:latin typeface="Times New Roman"/>
                <a:ea typeface="Times New Roman"/>
              </a:rPr>
              <a:t>Суховерхов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, М. А. Фирсов, А. С.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Грищенко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/>
                <a:ea typeface="Times New Roman"/>
              </a:rPr>
              <a:t>Доказательная медицина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/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И. Л. </a:t>
            </a:r>
            <a:r>
              <a:rPr lang="ru-RU" sz="1800" dirty="0" err="1">
                <a:solidFill>
                  <a:prstClr val="black"/>
                </a:solidFill>
                <a:latin typeface="Times New Roman"/>
                <a:ea typeface="Times New Roman"/>
              </a:rPr>
              <a:t>Аршукова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, А. А. </a:t>
            </a:r>
            <a:r>
              <a:rPr lang="ru-RU" sz="1800" dirty="0" err="1">
                <a:solidFill>
                  <a:prstClr val="black"/>
                </a:solidFill>
                <a:latin typeface="Times New Roman"/>
                <a:ea typeface="Times New Roman"/>
              </a:rPr>
              <a:t>Ланг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, Д. Г.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Мыльникова</a:t>
            </a:r>
          </a:p>
          <a:p>
            <a:pPr marL="0" indent="0">
              <a:buNone/>
            </a:pPr>
            <a:r>
              <a:rPr lang="en-US" sz="1800" b="1" dirty="0" err="1">
                <a:solidFill>
                  <a:srgbClr val="C00000"/>
                </a:solidFill>
                <a:latin typeface="Times New Roman"/>
              </a:rPr>
              <a:t>Implantology</a:t>
            </a:r>
            <a:r>
              <a:rPr lang="en-US" sz="1800" b="1" dirty="0">
                <a:solidFill>
                  <a:srgbClr val="C00000"/>
                </a:solidFill>
                <a:latin typeface="Times New Roman"/>
              </a:rPr>
              <a:t> and reconstructive surgery of the oral cavity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/ </a:t>
            </a:r>
            <a:r>
              <a:rPr lang="en-US" sz="1800" dirty="0">
                <a:solidFill>
                  <a:srgbClr val="000000"/>
                </a:solidFill>
                <a:latin typeface="Times New Roman"/>
              </a:rPr>
              <a:t>A. A. </a:t>
            </a:r>
            <a:r>
              <a:rPr lang="en-US" sz="1800" dirty="0" err="1">
                <a:solidFill>
                  <a:srgbClr val="000000"/>
                </a:solidFill>
                <a:latin typeface="Times New Roman"/>
              </a:rPr>
              <a:t>Levenets</a:t>
            </a:r>
            <a:r>
              <a:rPr lang="en-US" sz="1800" dirty="0">
                <a:solidFill>
                  <a:srgbClr val="000000"/>
                </a:solidFill>
                <a:latin typeface="Times New Roman"/>
              </a:rPr>
              <a:t>, T. L. </a:t>
            </a:r>
            <a:r>
              <a:rPr lang="en-US" sz="1800" dirty="0" err="1">
                <a:solidFill>
                  <a:srgbClr val="000000"/>
                </a:solidFill>
                <a:latin typeface="Times New Roman"/>
              </a:rPr>
              <a:t>Marugina</a:t>
            </a:r>
            <a:r>
              <a:rPr lang="en-US" sz="1800" dirty="0">
                <a:solidFill>
                  <a:srgbClr val="000000"/>
                </a:solidFill>
                <a:latin typeface="Times New Roman"/>
              </a:rPr>
              <a:t>, T. M. </a:t>
            </a:r>
            <a:r>
              <a:rPr lang="en-US" sz="1800" dirty="0" err="1">
                <a:solidFill>
                  <a:srgbClr val="000000"/>
                </a:solidFill>
                <a:latin typeface="Times New Roman"/>
              </a:rPr>
              <a:t>Makarchuk</a:t>
            </a:r>
            <a:r>
              <a:rPr lang="en-US" sz="1800" dirty="0">
                <a:solidFill>
                  <a:srgbClr val="000000"/>
                </a:solidFill>
                <a:latin typeface="Times New Roman"/>
              </a:rPr>
              <a:t> ; transl. M. V. </a:t>
            </a:r>
            <a:r>
              <a:rPr lang="en-US" sz="1800" dirty="0" err="1">
                <a:solidFill>
                  <a:srgbClr val="000000"/>
                </a:solidFill>
                <a:latin typeface="Times New Roman"/>
              </a:rPr>
              <a:t>Trossel</a:t>
            </a:r>
            <a:r>
              <a:rPr lang="en-US" sz="1800" dirty="0">
                <a:solidFill>
                  <a:srgbClr val="000000"/>
                </a:solidFill>
                <a:latin typeface="Times New Roman"/>
              </a:rPr>
              <a:t>, O. A. </a:t>
            </a:r>
            <a:r>
              <a:rPr lang="en-US" sz="1800" dirty="0" err="1">
                <a:solidFill>
                  <a:srgbClr val="000000"/>
                </a:solidFill>
                <a:latin typeface="Times New Roman"/>
              </a:rPr>
              <a:t>Gavrilyuk</a:t>
            </a:r>
            <a:r>
              <a:rPr lang="en-US" sz="1800" dirty="0">
                <a:solidFill>
                  <a:srgbClr val="000000"/>
                </a:solidFill>
                <a:latin typeface="Times New Roman"/>
              </a:rPr>
              <a:t>. 	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  <a:latin typeface="Times New Roman"/>
              </a:rPr>
              <a:t>Local anesthesia and anesthesiology in </a:t>
            </a:r>
            <a:r>
              <a:rPr lang="en-US" sz="1800" b="1" dirty="0" smtClean="0">
                <a:solidFill>
                  <a:srgbClr val="C00000"/>
                </a:solidFill>
                <a:latin typeface="Times New Roman"/>
              </a:rPr>
              <a:t>dentistry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/ </a:t>
            </a:r>
            <a:r>
              <a:rPr lang="en-US" sz="1800" dirty="0">
                <a:solidFill>
                  <a:srgbClr val="000000"/>
                </a:solidFill>
                <a:latin typeface="Times New Roman"/>
              </a:rPr>
              <a:t>A. A. </a:t>
            </a:r>
            <a:r>
              <a:rPr lang="en-US" sz="1800" dirty="0" err="1">
                <a:solidFill>
                  <a:srgbClr val="000000"/>
                </a:solidFill>
                <a:latin typeface="Times New Roman"/>
              </a:rPr>
              <a:t>Levenets</a:t>
            </a:r>
            <a:r>
              <a:rPr lang="en-US" sz="1800" dirty="0">
                <a:solidFill>
                  <a:srgbClr val="000000"/>
                </a:solidFill>
                <a:latin typeface="Times New Roman"/>
              </a:rPr>
              <a:t>, T. M. </a:t>
            </a:r>
            <a:r>
              <a:rPr lang="en-US" sz="1800" dirty="0" err="1">
                <a:solidFill>
                  <a:srgbClr val="000000"/>
                </a:solidFill>
                <a:latin typeface="Times New Roman"/>
              </a:rPr>
              <a:t>Makarchuk</a:t>
            </a:r>
            <a:r>
              <a:rPr lang="en-US" sz="1800" dirty="0">
                <a:solidFill>
                  <a:srgbClr val="000000"/>
                </a:solidFill>
                <a:latin typeface="Times New Roman"/>
              </a:rPr>
              <a:t>, T. L. </a:t>
            </a:r>
            <a:r>
              <a:rPr lang="en-US" sz="1800" dirty="0" err="1">
                <a:solidFill>
                  <a:srgbClr val="000000"/>
                </a:solidFill>
                <a:latin typeface="Times New Roman"/>
              </a:rPr>
              <a:t>Matugina</a:t>
            </a:r>
            <a:r>
              <a:rPr lang="en-US" sz="1800" dirty="0">
                <a:solidFill>
                  <a:srgbClr val="000000"/>
                </a:solidFill>
                <a:latin typeface="Times New Roman"/>
              </a:rPr>
              <a:t> 	</a:t>
            </a:r>
            <a:endParaRPr lang="ru-RU" sz="180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/>
              </a:rPr>
              <a:t>Биохимия и </a:t>
            </a:r>
            <a:r>
              <a:rPr lang="ru-RU" sz="1800" b="1" dirty="0" err="1">
                <a:solidFill>
                  <a:srgbClr val="C00000"/>
                </a:solidFill>
                <a:latin typeface="Times New Roman"/>
              </a:rPr>
              <a:t>патобиохимия</a:t>
            </a:r>
            <a:r>
              <a:rPr lang="ru-RU" sz="1800" b="1" dirty="0">
                <a:solidFill>
                  <a:srgbClr val="C00000"/>
                </a:solidFill>
                <a:latin typeface="Times New Roman"/>
              </a:rPr>
              <a:t> липидного обмена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/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Н. А. Малиновская, Л. В. Труфанова, Г. Е. Герцог [и др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.]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/>
              </a:rPr>
              <a:t>Биоорганическая химия и статическая биохимия: основные классы </a:t>
            </a:r>
            <a:r>
              <a:rPr lang="ru-RU" sz="1800" b="1" dirty="0" err="1">
                <a:solidFill>
                  <a:srgbClr val="C00000"/>
                </a:solidFill>
                <a:latin typeface="Times New Roman"/>
              </a:rPr>
              <a:t>биомолекул</a:t>
            </a:r>
            <a:r>
              <a:rPr lang="ru-RU" sz="1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/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Л. Б. Шадрина, Е. А. 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</a:rPr>
              <a:t>Тепляшина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, А. Н. Залога, Н. А. Малиновская 	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/>
              </a:rPr>
              <a:t>Общие </a:t>
            </a:r>
            <a:r>
              <a:rPr lang="ru-RU" sz="1800" b="1" dirty="0">
                <a:solidFill>
                  <a:srgbClr val="C00000"/>
                </a:solidFill>
                <a:latin typeface="Times New Roman"/>
              </a:rPr>
              <a:t>вопросы клинической фармакологии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/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Т. В. 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</a:rPr>
              <a:t>Потупчик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 	</a:t>
            </a:r>
            <a:endParaRPr lang="ru-RU" sz="180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1800" b="1" dirty="0" err="1">
                <a:solidFill>
                  <a:srgbClr val="C00000"/>
                </a:solidFill>
                <a:latin typeface="Times New Roman"/>
              </a:rPr>
              <a:t>Пародонтология</a:t>
            </a:r>
            <a:r>
              <a:rPr lang="ru-RU" sz="18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/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С. Л. Бакшеева, А. А. 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</a:rPr>
              <a:t>Майгуров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, И. В. Орешкин, Е. Е. Орлова 	</a:t>
            </a:r>
          </a:p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ru-RU" sz="1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1800" b="1" u="sng" dirty="0" smtClean="0">
              <a:solidFill>
                <a:srgbClr val="002060"/>
              </a:solidFill>
            </a:endParaRPr>
          </a:p>
        </p:txBody>
      </p:sp>
      <p:pic>
        <p:nvPicPr>
          <p:cNvPr id="5" name="Picture 2" descr="E:\логотип КрасГМУ_20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0" y="0"/>
            <a:ext cx="936104" cy="9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98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Заседание экспертной комиссии –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май.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373616" cy="597666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Иллюстированные стенограммы лекций. Электронный медицинский документооборот </a:t>
            </a:r>
            <a:r>
              <a:rPr lang="ru-RU" sz="2900" dirty="0" smtClean="0">
                <a:latin typeface="Times New Roman" pitchFamily="18" charset="0"/>
                <a:ea typeface="Calibri"/>
                <a:cs typeface="Times New Roman" pitchFamily="18" charset="0"/>
              </a:rPr>
              <a:t>/ </a:t>
            </a:r>
            <a:r>
              <a:rPr lang="ru-RU" sz="2900" dirty="0">
                <a:latin typeface="Times New Roman" pitchFamily="18" charset="0"/>
                <a:ea typeface="Calibri"/>
                <a:cs typeface="Times New Roman" pitchFamily="18" charset="0"/>
              </a:rPr>
              <a:t>С. Д. </a:t>
            </a:r>
            <a:r>
              <a:rPr lang="ru-RU" sz="2900" dirty="0" smtClean="0">
                <a:latin typeface="Times New Roman" pitchFamily="18" charset="0"/>
                <a:ea typeface="Calibri"/>
                <a:cs typeface="Times New Roman" pitchFamily="18" charset="0"/>
              </a:rPr>
              <a:t>Гусев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>
                <a:solidFill>
                  <a:schemeClr val="accent2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Иллюстрированные стенограммы лекций. Информационная безопасность медицинской организации </a:t>
            </a:r>
            <a:r>
              <a:rPr lang="ru-RU" sz="2900" dirty="0" smtClean="0">
                <a:latin typeface="Times New Roman" pitchFamily="18" charset="0"/>
                <a:ea typeface="Arial"/>
                <a:cs typeface="Times New Roman" pitchFamily="18" charset="0"/>
              </a:rPr>
              <a:t>/ </a:t>
            </a:r>
            <a:r>
              <a:rPr lang="ru-RU" sz="2900" dirty="0">
                <a:latin typeface="Times New Roman" pitchFamily="18" charset="0"/>
                <a:ea typeface="Arial"/>
                <a:cs typeface="Times New Roman" pitchFamily="18" charset="0"/>
              </a:rPr>
              <a:t>С. Д. </a:t>
            </a:r>
            <a:r>
              <a:rPr lang="ru-RU" sz="2900" dirty="0" smtClean="0">
                <a:latin typeface="Times New Roman" pitchFamily="18" charset="0"/>
                <a:ea typeface="Arial"/>
                <a:cs typeface="Times New Roman" pitchFamily="18" charset="0"/>
              </a:rPr>
              <a:t>Гусев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 smtClean="0"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>
                <a:solidFill>
                  <a:schemeClr val="accent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Иллюстрированные стенограммы лекций: Информационные системы лекарственного </a:t>
            </a:r>
            <a:r>
              <a:rPr lang="ru-RU" sz="2900" b="1" dirty="0" smtClean="0">
                <a:solidFill>
                  <a:schemeClr val="accent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обеспечения</a:t>
            </a:r>
            <a:r>
              <a:rPr lang="ru-RU" sz="2900" dirty="0">
                <a:solidFill>
                  <a:schemeClr val="accent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/ </a:t>
            </a:r>
            <a:r>
              <a:rPr lang="ru-RU" sz="2900" dirty="0">
                <a:latin typeface="Times New Roman" pitchFamily="18" charset="0"/>
                <a:ea typeface="Times New Roman"/>
                <a:cs typeface="Times New Roman" pitchFamily="18" charset="0"/>
              </a:rPr>
              <a:t>С. Д. Гусев, Е. Н. </a:t>
            </a:r>
            <a:r>
              <a:rPr lang="ru-RU" sz="29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Бочанова</a:t>
            </a:r>
            <a:r>
              <a:rPr lang="ru-RU" sz="2900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29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>
                <a:solidFill>
                  <a:schemeClr val="accent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Хроническая сердечная </a:t>
            </a:r>
            <a:r>
              <a:rPr lang="ru-RU" sz="2900" b="1" dirty="0" smtClean="0">
                <a:solidFill>
                  <a:schemeClr val="accent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недостаточность </a:t>
            </a:r>
            <a:r>
              <a:rPr lang="ru-RU" sz="2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/</a:t>
            </a:r>
            <a:r>
              <a:rPr lang="ru-RU" sz="29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С</a:t>
            </a:r>
            <a:r>
              <a:rPr lang="ru-RU" sz="2900" dirty="0">
                <a:latin typeface="Times New Roman" pitchFamily="18" charset="0"/>
                <a:ea typeface="Times New Roman"/>
                <a:cs typeface="Times New Roman" pitchFamily="18" charset="0"/>
              </a:rPr>
              <a:t>. Ю. Никулина, И. И. Черкашина, А. А. Чернова [и др</a:t>
            </a:r>
            <a:r>
              <a:rPr lang="ru-RU" sz="29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>
                <a:solidFill>
                  <a:schemeClr val="accent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Саркомы мягких </a:t>
            </a:r>
            <a:r>
              <a:rPr lang="ru-RU" sz="2900" b="1" dirty="0" smtClean="0">
                <a:solidFill>
                  <a:schemeClr val="accent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тканей </a:t>
            </a:r>
            <a:r>
              <a:rPr lang="ru-RU" sz="29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/</a:t>
            </a:r>
            <a:r>
              <a:rPr lang="ru-RU" sz="29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Зуков</a:t>
            </a:r>
            <a:r>
              <a:rPr lang="ru-RU" sz="29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ea typeface="Times New Roman"/>
                <a:cs typeface="Times New Roman" pitchFamily="18" charset="0"/>
              </a:rPr>
              <a:t>Р. А., </a:t>
            </a:r>
            <a:r>
              <a:rPr lang="ru-RU" sz="29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Батухтина</a:t>
            </a:r>
            <a:r>
              <a:rPr lang="ru-RU" sz="2900" dirty="0">
                <a:latin typeface="Times New Roman" pitchFamily="18" charset="0"/>
                <a:ea typeface="Times New Roman"/>
                <a:cs typeface="Times New Roman" pitchFamily="18" charset="0"/>
              </a:rPr>
              <a:t> Ю.В., Семенов Э.В., Черняев Д. В., </a:t>
            </a:r>
            <a:r>
              <a:rPr lang="ru-RU" sz="29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Сафонцев</a:t>
            </a:r>
            <a:r>
              <a:rPr lang="ru-RU" sz="2900" dirty="0">
                <a:latin typeface="Times New Roman" pitchFamily="18" charset="0"/>
                <a:ea typeface="Times New Roman"/>
                <a:cs typeface="Times New Roman" pitchFamily="18" charset="0"/>
              </a:rPr>
              <a:t> И.П</a:t>
            </a:r>
            <a:r>
              <a:rPr lang="ru-RU" sz="29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>
                <a:solidFill>
                  <a:schemeClr val="accent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Первичная профилактика злокачественных </a:t>
            </a:r>
            <a:r>
              <a:rPr lang="ru-RU" sz="2900" b="1" dirty="0" smtClean="0">
                <a:solidFill>
                  <a:schemeClr val="accent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новообразований  </a:t>
            </a:r>
            <a:r>
              <a:rPr lang="ru-RU" sz="29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/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</a:t>
            </a:r>
            <a:r>
              <a:rPr lang="ru-RU" sz="2900" dirty="0">
                <a:latin typeface="Times New Roman" pitchFamily="18" charset="0"/>
                <a:ea typeface="Times New Roman"/>
                <a:cs typeface="Times New Roman" pitchFamily="18" charset="0"/>
              </a:rPr>
              <a:t>. А. </a:t>
            </a:r>
            <a:r>
              <a:rPr lang="ru-RU" sz="29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Зуков</a:t>
            </a:r>
            <a:r>
              <a:rPr lang="ru-RU" sz="2900" dirty="0">
                <a:latin typeface="Times New Roman" pitchFamily="18" charset="0"/>
                <a:ea typeface="Times New Roman"/>
                <a:cs typeface="Times New Roman" pitchFamily="18" charset="0"/>
              </a:rPr>
              <a:t> Р.А., Д. В. Черняев Д.В., И.П. </a:t>
            </a:r>
            <a:r>
              <a:rPr lang="ru-RU" sz="29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Сафонцев</a:t>
            </a:r>
            <a:r>
              <a:rPr lang="ru-RU" sz="2900" dirty="0">
                <a:latin typeface="Times New Roman" pitchFamily="18" charset="0"/>
                <a:ea typeface="Times New Roman"/>
                <a:cs typeface="Times New Roman" pitchFamily="18" charset="0"/>
              </a:rPr>
              <a:t> И.П.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594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6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32105"/>
            <a:ext cx="7507600" cy="94096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Перечень документов для </a:t>
            </a:r>
            <a:r>
              <a:rPr lang="ru-RU" sz="3100" b="1" dirty="0" err="1">
                <a:solidFill>
                  <a:srgbClr val="C00000"/>
                </a:solidFill>
              </a:rPr>
              <a:t>грифования</a:t>
            </a:r>
            <a:r>
              <a:rPr lang="ru-RU" sz="3100" b="1" dirty="0">
                <a:solidFill>
                  <a:srgbClr val="C00000"/>
                </a:solidFill>
              </a:rPr>
              <a:t> учебного пособия</a:t>
            </a:r>
            <a:r>
              <a:rPr lang="ru-RU" sz="2900" b="1" dirty="0">
                <a:solidFill>
                  <a:srgbClr val="C0504D"/>
                </a:solidFill>
              </a:rPr>
              <a:t/>
            </a:r>
            <a:br>
              <a:rPr lang="ru-RU" sz="2900" b="1" dirty="0">
                <a:solidFill>
                  <a:srgbClr val="C0504D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1F497D"/>
                </a:solidFill>
                <a:ea typeface="+mj-ea"/>
                <a:cs typeface="+mj-cs"/>
              </a:rPr>
              <a:t>- Учебное пособие;</a:t>
            </a:r>
            <a:br>
              <a:rPr lang="ru-RU" sz="2400" b="1" dirty="0">
                <a:solidFill>
                  <a:srgbClr val="1F497D"/>
                </a:solidFill>
                <a:ea typeface="+mj-ea"/>
                <a:cs typeface="+mj-cs"/>
              </a:rPr>
            </a:br>
            <a:r>
              <a:rPr lang="ru-RU" sz="2400" b="1" dirty="0">
                <a:solidFill>
                  <a:srgbClr val="1F497D"/>
                </a:solidFill>
                <a:ea typeface="+mj-ea"/>
                <a:cs typeface="+mj-cs"/>
              </a:rPr>
              <a:t>- Рабочие программы дисциплин / рабочие программы ПК или ПП, в рамках которых раскрываются темы учебного пособия;</a:t>
            </a:r>
            <a:br>
              <a:rPr lang="ru-RU" sz="2400" b="1" dirty="0">
                <a:solidFill>
                  <a:srgbClr val="1F497D"/>
                </a:solidFill>
                <a:ea typeface="+mj-ea"/>
                <a:cs typeface="+mj-cs"/>
              </a:rPr>
            </a:br>
            <a:r>
              <a:rPr lang="ru-RU" sz="2400" b="1" dirty="0">
                <a:solidFill>
                  <a:srgbClr val="1F497D"/>
                </a:solidFill>
                <a:ea typeface="+mj-ea"/>
                <a:cs typeface="+mj-cs"/>
              </a:rPr>
              <a:t>- </a:t>
            </a:r>
            <a:r>
              <a:rPr lang="ru-RU" sz="2400" b="1" dirty="0" smtClean="0">
                <a:solidFill>
                  <a:srgbClr val="1F497D"/>
                </a:solidFill>
                <a:ea typeface="+mj-ea"/>
                <a:cs typeface="+mj-cs"/>
              </a:rPr>
              <a:t>Сопроводительное письмо </a:t>
            </a:r>
            <a:r>
              <a:rPr lang="ru-RU" sz="2400" b="1" dirty="0">
                <a:solidFill>
                  <a:srgbClr val="1F497D"/>
                </a:solidFill>
                <a:ea typeface="+mj-ea"/>
                <a:cs typeface="+mj-cs"/>
              </a:rPr>
              <a:t>за подписью ректора;</a:t>
            </a:r>
            <a:br>
              <a:rPr lang="ru-RU" sz="2400" b="1" dirty="0">
                <a:solidFill>
                  <a:srgbClr val="1F497D"/>
                </a:solidFill>
                <a:ea typeface="+mj-ea"/>
                <a:cs typeface="+mj-cs"/>
              </a:rPr>
            </a:br>
            <a:r>
              <a:rPr lang="ru-RU" sz="2400" b="1" dirty="0">
                <a:solidFill>
                  <a:srgbClr val="1F497D"/>
                </a:solidFill>
                <a:ea typeface="+mj-ea"/>
                <a:cs typeface="+mj-cs"/>
              </a:rPr>
              <a:t>- Выписка из протокола заседания ЦКМС;</a:t>
            </a:r>
            <a:br>
              <a:rPr lang="ru-RU" sz="2400" b="1" dirty="0">
                <a:solidFill>
                  <a:srgbClr val="1F497D"/>
                </a:solidFill>
                <a:ea typeface="+mj-ea"/>
                <a:cs typeface="+mj-cs"/>
              </a:rPr>
            </a:br>
            <a:r>
              <a:rPr lang="ru-RU" sz="2400" b="1" dirty="0">
                <a:solidFill>
                  <a:srgbClr val="1F497D"/>
                </a:solidFill>
                <a:ea typeface="+mj-ea"/>
                <a:cs typeface="+mj-cs"/>
              </a:rPr>
              <a:t>- 2 рецензии (по форме КС);</a:t>
            </a:r>
            <a:br>
              <a:rPr lang="ru-RU" sz="2400" b="1" dirty="0">
                <a:solidFill>
                  <a:srgbClr val="1F497D"/>
                </a:solidFill>
                <a:ea typeface="+mj-ea"/>
                <a:cs typeface="+mj-cs"/>
              </a:rPr>
            </a:br>
            <a:r>
              <a:rPr lang="ru-RU" sz="2400" b="1" dirty="0">
                <a:solidFill>
                  <a:srgbClr val="1F497D"/>
                </a:solidFill>
                <a:ea typeface="+mj-ea"/>
                <a:cs typeface="+mj-cs"/>
              </a:rPr>
              <a:t>- </a:t>
            </a:r>
            <a:r>
              <a:rPr lang="ru-RU" sz="2400" b="1" dirty="0" smtClean="0">
                <a:solidFill>
                  <a:srgbClr val="1F497D"/>
                </a:solidFill>
                <a:ea typeface="+mj-ea"/>
                <a:cs typeface="+mj-cs"/>
              </a:rPr>
              <a:t>Диск </a:t>
            </a:r>
            <a:r>
              <a:rPr lang="ru-RU" sz="2400" b="1" dirty="0">
                <a:solidFill>
                  <a:srgbClr val="1F497D"/>
                </a:solidFill>
                <a:ea typeface="+mj-ea"/>
                <a:cs typeface="+mj-cs"/>
              </a:rPr>
              <a:t>с записью учебного пособия и рабочих программ </a:t>
            </a:r>
            <a:r>
              <a:rPr lang="ru-RU" sz="2400" b="1" dirty="0" smtClean="0">
                <a:solidFill>
                  <a:srgbClr val="1F497D"/>
                </a:solidFill>
                <a:ea typeface="+mj-ea"/>
                <a:cs typeface="+mj-cs"/>
              </a:rPr>
              <a:t>дисциплин (модулей), рабочих программ ПК или ПП</a:t>
            </a:r>
            <a:r>
              <a:rPr lang="ru-RU" sz="2400" b="1" dirty="0">
                <a:solidFill>
                  <a:srgbClr val="1F497D"/>
                </a:solidFill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rgbClr val="1F497D"/>
                </a:soli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96551"/>
            <a:ext cx="1420813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99397"/>
            <a:ext cx="145097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30627" r="36417" b="27362"/>
          <a:stretch/>
        </p:blipFill>
        <p:spPr bwMode="auto">
          <a:xfrm>
            <a:off x="3680324" y="5013176"/>
            <a:ext cx="1656184" cy="1451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66389"/>
            <a:ext cx="160337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47144"/>
            <a:ext cx="15605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E:\логотип КрасГМУ_20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936104" cy="9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79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32105"/>
            <a:ext cx="7507600" cy="940966"/>
          </a:xfrm>
        </p:spPr>
        <p:txBody>
          <a:bodyPr>
            <a:normAutofit fontScale="90000"/>
          </a:bodyPr>
          <a:lstStyle/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График </a:t>
            </a:r>
            <a:r>
              <a:rPr lang="ru-RU" sz="3200" dirty="0">
                <a:solidFill>
                  <a:srgbClr val="C00000"/>
                </a:solidFill>
                <a:latin typeface="Times New Roman"/>
                <a:ea typeface="Times New Roman"/>
              </a:rPr>
              <a:t>заседаний комиссии на 2022-2024 уч. год и сроки подачи материалов на экспертизу.</a:t>
            </a:r>
            <a:br>
              <a:rPr lang="ru-RU" sz="3200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900" b="1" dirty="0">
                <a:solidFill>
                  <a:srgbClr val="C00000"/>
                </a:solidFill>
              </a:rPr>
              <a:t/>
            </a:r>
            <a:br>
              <a:rPr lang="ru-RU" sz="2900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E:\логотип КрасГМУ_20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936104" cy="9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79520"/>
            <a:ext cx="8229600" cy="484664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Заседания Экспертной комиссии проводятся в третий четверг каждого </a:t>
            </a:r>
            <a:r>
              <a:rPr lang="ru-RU" dirty="0" smtClean="0">
                <a:latin typeface="Times New Roman"/>
                <a:ea typeface="Times New Roman"/>
              </a:rPr>
              <a:t>месяца.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Прием учебных материалов на экспертизу осуществляется в календарный период с 15 августа до 1 мая.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Срок рассмотрения присланной заявки не более 60 дней с момента регистрации заявки у исполнителя.</a:t>
            </a:r>
          </a:p>
          <a:p>
            <a:pPr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18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Заголовок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04821" cy="1688231"/>
          </a:xfrm>
        </p:spPr>
        <p:txBody>
          <a:bodyPr rtlCol="0" anchor="t">
            <a:noAutofit/>
          </a:bodyPr>
          <a:lstStyle/>
          <a:p>
            <a:pPr>
              <a:defRPr/>
            </a:pPr>
            <a:r>
              <a:rPr lang="ru-RU" altLang="ru-RU" sz="2700" b="1" dirty="0">
                <a:solidFill>
                  <a:srgbClr val="C00000"/>
                </a:solidFill>
                <a:ea typeface="+mn-ea"/>
                <a:cs typeface="+mn-cs"/>
              </a:rPr>
              <a:t>Экспертиза </a:t>
            </a:r>
            <a:r>
              <a:rPr lang="ru-RU" altLang="ru-RU" sz="2700" b="1" dirty="0" smtClean="0">
                <a:solidFill>
                  <a:srgbClr val="C00000"/>
                </a:solidFill>
                <a:ea typeface="+mn-ea"/>
                <a:cs typeface="+mn-cs"/>
              </a:rPr>
              <a:t>УММ</a:t>
            </a:r>
            <a:r>
              <a:rPr lang="ru-RU" altLang="ru-RU" sz="2700" b="1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altLang="ru-RU" sz="2700" b="1" dirty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C00000"/>
                </a:solidFill>
                <a:ea typeface="+mn-ea"/>
                <a:cs typeface="+mn-cs"/>
              </a:rPr>
              <a:t>в Координационном совете по области образования «Здравоохранение и медицинские науки»</a:t>
            </a:r>
            <a:br>
              <a:rPr lang="ru-RU" altLang="ru-RU" sz="2400" b="1" dirty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C00000"/>
                </a:solidFill>
                <a:ea typeface="+mn-ea"/>
                <a:cs typeface="+mn-cs"/>
              </a:rPr>
              <a:t> в </a:t>
            </a:r>
            <a:r>
              <a:rPr lang="ru-RU" altLang="ru-RU" sz="2400" b="1" dirty="0" smtClean="0">
                <a:solidFill>
                  <a:srgbClr val="C00000"/>
                </a:solidFill>
                <a:ea typeface="+mn-ea"/>
                <a:cs typeface="+mn-cs"/>
              </a:rPr>
              <a:t>2023 </a:t>
            </a:r>
            <a:r>
              <a:rPr lang="ru-RU" altLang="ru-RU" sz="2400" b="1" dirty="0">
                <a:solidFill>
                  <a:srgbClr val="C00000"/>
                </a:solidFill>
                <a:ea typeface="+mn-ea"/>
                <a:cs typeface="+mn-cs"/>
              </a:rPr>
              <a:t>году </a:t>
            </a:r>
            <a:endParaRPr lang="ru-RU" altLang="ru-RU" sz="2700" b="1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63491" name="Объект 2"/>
          <p:cNvSpPr>
            <a:spLocks noGrp="1"/>
          </p:cNvSpPr>
          <p:nvPr>
            <p:ph idx="1"/>
          </p:nvPr>
        </p:nvSpPr>
        <p:spPr>
          <a:xfrm>
            <a:off x="237541" y="1664549"/>
            <a:ext cx="8668917" cy="30598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alt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15</a:t>
            </a:r>
            <a:r>
              <a:rPr lang="ru-RU" altLang="ru-RU" b="1" dirty="0" smtClean="0">
                <a:solidFill>
                  <a:srgbClr val="C00000"/>
                </a:solidFill>
              </a:rPr>
              <a:t> </a:t>
            </a:r>
            <a:r>
              <a:rPr lang="ru-RU" altLang="ru-RU" b="1" dirty="0">
                <a:solidFill>
                  <a:srgbClr val="1F497D"/>
                </a:solidFill>
                <a:ea typeface="+mj-ea"/>
                <a:cs typeface="+mj-cs"/>
              </a:rPr>
              <a:t>учебных пособий направлены на экспертизу</a:t>
            </a:r>
            <a:endParaRPr lang="ru-RU" b="1" dirty="0">
              <a:solidFill>
                <a:srgbClr val="1F497D"/>
              </a:solidFill>
              <a:ea typeface="+mj-ea"/>
              <a:cs typeface="+mj-cs"/>
            </a:endParaRPr>
          </a:p>
          <a:p>
            <a:pPr marL="0" indent="0">
              <a:lnSpc>
                <a:spcPct val="114000"/>
              </a:lnSpc>
              <a:buNone/>
              <a:defRPr/>
            </a:pPr>
            <a:endParaRPr lang="ru-RU" altLang="ru-RU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>
              <a:lnSpc>
                <a:spcPct val="114000"/>
              </a:lnSpc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  <a:cs typeface="Times New Roman" pitchFamily="18" charset="0"/>
              </a:rPr>
              <a:t>15 </a:t>
            </a:r>
            <a:r>
              <a:rPr lang="ru-RU" altLang="ru-RU" b="1" dirty="0" smtClean="0">
                <a:solidFill>
                  <a:srgbClr val="1F497D"/>
                </a:solidFill>
                <a:ea typeface="+mj-ea"/>
                <a:cs typeface="+mj-cs"/>
              </a:rPr>
              <a:t>учебным </a:t>
            </a:r>
            <a:r>
              <a:rPr lang="ru-RU" altLang="ru-RU" b="1" dirty="0">
                <a:solidFill>
                  <a:srgbClr val="1F497D"/>
                </a:solidFill>
                <a:ea typeface="+mj-ea"/>
                <a:cs typeface="+mj-cs"/>
              </a:rPr>
              <a:t>пособиям присвоен Гриф «Рекомендовано Координационным советом по области образования «Здравоохранение и медицинские науки»»</a:t>
            </a:r>
          </a:p>
          <a:p>
            <a:pPr eaLnBrk="1" hangingPunct="1">
              <a:defRPr/>
            </a:pPr>
            <a:endParaRPr lang="ru-RU" altLang="ru-RU" sz="2200" b="1" dirty="0">
              <a:solidFill>
                <a:srgbClr val="262673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2200" b="1" dirty="0">
              <a:solidFill>
                <a:srgbClr val="C00000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E:\логотип КрасГМУ_20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936104" cy="9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55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A2B9017D-3428-DA48-862C-48B5F8EA0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106" y="140439"/>
            <a:ext cx="7805738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Динамика </a:t>
            </a:r>
            <a:r>
              <a:rPr lang="ru-RU" sz="2400" b="1" dirty="0" err="1">
                <a:solidFill>
                  <a:srgbClr val="C00000"/>
                </a:solidFill>
              </a:rPr>
              <a:t>грифования</a:t>
            </a:r>
            <a:r>
              <a:rPr lang="ru-RU" sz="2400" b="1" dirty="0">
                <a:solidFill>
                  <a:srgbClr val="C00000"/>
                </a:solidFill>
              </a:rPr>
              <a:t> учебных пособий в Координационном совете по области образования «Здравоохранение и медицинские науки»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3491" name="Объект 2"/>
          <p:cNvSpPr>
            <a:spLocks noGrp="1"/>
          </p:cNvSpPr>
          <p:nvPr>
            <p:ph idx="1"/>
          </p:nvPr>
        </p:nvSpPr>
        <p:spPr>
          <a:xfrm>
            <a:off x="237541" y="1664549"/>
            <a:ext cx="8668917" cy="30598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endParaRPr lang="ru-RU" altLang="ru-RU" sz="2200" b="1" dirty="0">
              <a:solidFill>
                <a:srgbClr val="262673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2200" b="1" dirty="0">
              <a:solidFill>
                <a:srgbClr val="C00000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E:\логотип КрасГМУ_20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936104" cy="9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4320745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018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499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Рецензия на учебное пособие, получившее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гриф Координационного совета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18355" r="34800" b="8311"/>
          <a:stretch/>
        </p:blipFill>
        <p:spPr bwMode="auto">
          <a:xfrm>
            <a:off x="4788024" y="1772816"/>
            <a:ext cx="2966379" cy="4051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7994" r="34664" b="15901"/>
          <a:stretch/>
        </p:blipFill>
        <p:spPr bwMode="auto">
          <a:xfrm>
            <a:off x="1259632" y="1772816"/>
            <a:ext cx="2882180" cy="4051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 descr="E:\логотип КрасГМУ_20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936104" cy="9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98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31.05.01 Лечебное дело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ru-RU" sz="35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ru-RU" sz="35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2" descr="E:\логотип КрасГМУ_20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936104" cy="9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484784"/>
            <a:ext cx="84249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/>
                <a:ea typeface="Times New Roman"/>
              </a:rPr>
              <a:t>Энергетический обмен клетки: биохимические и </a:t>
            </a:r>
            <a:r>
              <a:rPr lang="ru-RU" sz="2400" b="1" dirty="0" err="1">
                <a:latin typeface="Times New Roman"/>
                <a:ea typeface="Times New Roman"/>
              </a:rPr>
              <a:t>патобиохимические</a:t>
            </a:r>
            <a:r>
              <a:rPr lang="ru-RU" sz="2400" b="1" dirty="0">
                <a:latin typeface="Times New Roman"/>
                <a:ea typeface="Times New Roman"/>
              </a:rPr>
              <a:t> аспекты </a:t>
            </a:r>
            <a:r>
              <a:rPr lang="ru-RU" sz="2400" dirty="0" smtClean="0">
                <a:latin typeface="Times New Roman"/>
                <a:ea typeface="Times New Roman"/>
              </a:rPr>
              <a:t>/ </a:t>
            </a:r>
            <a:r>
              <a:rPr lang="ru-RU" sz="2400" dirty="0">
                <a:latin typeface="Times New Roman"/>
                <a:ea typeface="Times New Roman"/>
              </a:rPr>
              <a:t>Е. А. </a:t>
            </a:r>
            <a:r>
              <a:rPr lang="ru-RU" sz="2400" dirty="0" err="1" smtClean="0">
                <a:latin typeface="Times New Roman"/>
                <a:ea typeface="Times New Roman"/>
              </a:rPr>
              <a:t>Тепляшина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b="1" dirty="0">
                <a:latin typeface="Times New Roman"/>
                <a:ea typeface="Times New Roman"/>
              </a:rPr>
              <a:t>Факультетская терапия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/ </a:t>
            </a:r>
            <a:r>
              <a:rPr lang="ru-RU" sz="2400" dirty="0">
                <a:latin typeface="Times New Roman"/>
                <a:ea typeface="Times New Roman"/>
              </a:rPr>
              <a:t>С. Ю. Никулина, И. И. Черкашина, А. А. Чернова [и др</a:t>
            </a:r>
            <a:r>
              <a:rPr lang="ru-RU" sz="2400" dirty="0" smtClean="0">
                <a:latin typeface="Times New Roman"/>
                <a:ea typeface="Times New Roman"/>
              </a:rPr>
              <a:t>.]</a:t>
            </a:r>
          </a:p>
          <a:p>
            <a:r>
              <a:rPr lang="en-US" sz="2400" b="1" dirty="0">
                <a:latin typeface="Times New Roman"/>
                <a:ea typeface="Times New Roman"/>
              </a:rPr>
              <a:t>Primary prevention of malignant neoplasms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smtClean="0">
                <a:latin typeface="Times New Roman"/>
                <a:ea typeface="Times New Roman"/>
              </a:rPr>
              <a:t>/ </a:t>
            </a:r>
            <a:r>
              <a:rPr lang="en-US" sz="2400" dirty="0">
                <a:latin typeface="Times New Roman"/>
                <a:ea typeface="Times New Roman"/>
              </a:rPr>
              <a:t>R. A. </a:t>
            </a:r>
            <a:r>
              <a:rPr lang="en-US" sz="2400" dirty="0" err="1">
                <a:latin typeface="Times New Roman"/>
                <a:ea typeface="Times New Roman"/>
              </a:rPr>
              <a:t>Zukov</a:t>
            </a:r>
            <a:r>
              <a:rPr lang="en-US" sz="2400" dirty="0">
                <a:latin typeface="Times New Roman"/>
                <a:ea typeface="Times New Roman"/>
              </a:rPr>
              <a:t>, D. V. </a:t>
            </a:r>
            <a:r>
              <a:rPr lang="en-US" sz="2400" dirty="0" err="1">
                <a:latin typeface="Times New Roman"/>
                <a:ea typeface="Times New Roman"/>
              </a:rPr>
              <a:t>Chernyaev</a:t>
            </a:r>
            <a:r>
              <a:rPr lang="en-US" sz="2400" dirty="0">
                <a:latin typeface="Times New Roman"/>
                <a:ea typeface="Times New Roman"/>
              </a:rPr>
              <a:t>, A. V. </a:t>
            </a:r>
            <a:r>
              <a:rPr lang="en-US" sz="2400" dirty="0" err="1">
                <a:latin typeface="Times New Roman"/>
                <a:ea typeface="Times New Roman"/>
              </a:rPr>
              <a:t>Krat</a:t>
            </a:r>
            <a:r>
              <a:rPr lang="en-US" sz="2400" dirty="0">
                <a:latin typeface="Times New Roman"/>
                <a:ea typeface="Times New Roman"/>
              </a:rPr>
              <a:t> [et al</a:t>
            </a:r>
            <a:r>
              <a:rPr lang="en-US" sz="2400" dirty="0" smtClean="0">
                <a:latin typeface="Times New Roman"/>
                <a:ea typeface="Times New Roman"/>
              </a:rPr>
              <a:t>.]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b="1" dirty="0">
                <a:latin typeface="Times New Roman"/>
                <a:ea typeface="Times New Roman"/>
              </a:rPr>
              <a:t>Основы клинический </a:t>
            </a:r>
            <a:r>
              <a:rPr lang="ru-RU" sz="2400" b="1" dirty="0" smtClean="0">
                <a:latin typeface="Times New Roman"/>
                <a:ea typeface="Times New Roman"/>
              </a:rPr>
              <a:t>нефрологии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/ Т. Д. </a:t>
            </a:r>
            <a:r>
              <a:rPr lang="ru-RU" sz="2400" dirty="0" smtClean="0">
                <a:latin typeface="Times New Roman"/>
                <a:ea typeface="Times New Roman"/>
              </a:rPr>
              <a:t>Верещагина</a:t>
            </a:r>
          </a:p>
          <a:p>
            <a:r>
              <a:rPr lang="ru-RU" sz="2400" b="1" dirty="0">
                <a:latin typeface="Times New Roman"/>
                <a:ea typeface="Times New Roman"/>
              </a:rPr>
              <a:t>Гипертрофическая </a:t>
            </a:r>
            <a:r>
              <a:rPr lang="ru-RU" sz="2400" b="1" dirty="0" err="1">
                <a:latin typeface="Times New Roman"/>
                <a:ea typeface="Times New Roman"/>
              </a:rPr>
              <a:t>кардиомиопатия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/ </a:t>
            </a:r>
            <a:r>
              <a:rPr lang="ru-RU" sz="2400" dirty="0">
                <a:latin typeface="Times New Roman"/>
                <a:ea typeface="Times New Roman"/>
              </a:rPr>
              <a:t>Е. Ю. </a:t>
            </a:r>
            <a:r>
              <a:rPr lang="ru-RU" sz="2400" dirty="0" err="1">
                <a:latin typeface="Times New Roman"/>
                <a:ea typeface="Times New Roman"/>
              </a:rPr>
              <a:t>Пелипецкая</a:t>
            </a:r>
            <a:r>
              <a:rPr lang="ru-RU" sz="2400" dirty="0">
                <a:latin typeface="Times New Roman"/>
                <a:ea typeface="Times New Roman"/>
              </a:rPr>
              <a:t>, Г. В. Матюшин, С. Е. </a:t>
            </a:r>
            <a:r>
              <a:rPr lang="ru-RU" sz="2400" dirty="0" err="1" smtClean="0">
                <a:latin typeface="Times New Roman"/>
                <a:ea typeface="Times New Roman"/>
              </a:rPr>
              <a:t>Головенкин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b="1" dirty="0">
                <a:latin typeface="Times New Roman"/>
                <a:ea typeface="Times New Roman"/>
              </a:rPr>
              <a:t>Инфекционный эндокардит </a:t>
            </a:r>
            <a:r>
              <a:rPr lang="ru-RU" sz="2400" dirty="0" smtClean="0">
                <a:latin typeface="Times New Roman"/>
                <a:ea typeface="Times New Roman"/>
              </a:rPr>
              <a:t>/ </a:t>
            </a:r>
            <a:r>
              <a:rPr lang="ru-RU" sz="2400" dirty="0">
                <a:latin typeface="Times New Roman"/>
                <a:ea typeface="Times New Roman"/>
              </a:rPr>
              <a:t>С. Е. </a:t>
            </a:r>
            <a:r>
              <a:rPr lang="ru-RU" sz="2400" dirty="0" err="1">
                <a:latin typeface="Times New Roman"/>
                <a:ea typeface="Times New Roman"/>
              </a:rPr>
              <a:t>Головенкин</a:t>
            </a:r>
            <a:r>
              <a:rPr lang="ru-RU" sz="2400" dirty="0">
                <a:latin typeface="Times New Roman"/>
                <a:ea typeface="Times New Roman"/>
              </a:rPr>
              <a:t>, Г. В. Матюшин, Е. Ю. </a:t>
            </a:r>
            <a:r>
              <a:rPr lang="ru-RU" sz="2400" dirty="0" err="1" smtClean="0">
                <a:latin typeface="Times New Roman"/>
                <a:ea typeface="Times New Roman"/>
              </a:rPr>
              <a:t>Пелипецкая</a:t>
            </a:r>
            <a:endParaRPr lang="ru-RU" sz="2400" dirty="0" smtClean="0">
              <a:latin typeface="Times New Roman"/>
              <a:ea typeface="Times New Roman"/>
            </a:endParaRPr>
          </a:p>
          <a:p>
            <a:endParaRPr lang="ru-RU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434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64087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31.05.02 Педиатрия</a:t>
            </a:r>
            <a:endParaRPr lang="ru-RU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/>
              </a:rPr>
              <a:t>Оценка </a:t>
            </a:r>
            <a:r>
              <a:rPr lang="ru-RU" sz="2000" b="1" dirty="0">
                <a:latin typeface="Times New Roman"/>
              </a:rPr>
              <a:t>физического развития детей первого года жизни </a:t>
            </a:r>
            <a:r>
              <a:rPr lang="ru-RU" sz="2000" dirty="0" smtClean="0">
                <a:latin typeface="Times New Roman"/>
              </a:rPr>
              <a:t>/ </a:t>
            </a:r>
            <a:r>
              <a:rPr lang="ru-RU" sz="2000" dirty="0">
                <a:latin typeface="Times New Roman"/>
              </a:rPr>
              <a:t>Т. Е. Таранушенко, Н. В. </a:t>
            </a:r>
            <a:r>
              <a:rPr lang="ru-RU" sz="2000" dirty="0" err="1">
                <a:latin typeface="Times New Roman"/>
              </a:rPr>
              <a:t>Матыскина</a:t>
            </a:r>
            <a:r>
              <a:rPr lang="ru-RU" sz="2000" dirty="0">
                <a:latin typeface="Times New Roman"/>
              </a:rPr>
              <a:t>, Е. В. Анциферова [и др</a:t>
            </a:r>
            <a:r>
              <a:rPr lang="ru-RU" sz="2000" dirty="0" smtClean="0">
                <a:latin typeface="Times New Roman"/>
              </a:rPr>
              <a:t>.]</a:t>
            </a:r>
            <a:endParaRPr lang="ru-RU" sz="2000" dirty="0">
              <a:latin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dirty="0" smtClean="0">
              <a:latin typeface="Times New Roman"/>
              <a:ea typeface="Times New Roman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31.05.03 Стоматология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Отбеливание зубов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/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С. Л. Бакшеева, Н. В. Тарасова, И. В. Орешкин [и др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33.05.01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Фармация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Производство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и применение радиофармацевтических лекарственных препаратов в ядерной медицине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/ А. В.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Озерская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, Е. С.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Тютрина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, Е. Е.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Савельева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1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2000" b="1" dirty="0">
                <a:latin typeface="Times New Roman"/>
                <a:ea typeface="Times New Roman"/>
              </a:rPr>
              <a:t>Основы фитотерапии </a:t>
            </a:r>
            <a:r>
              <a:rPr lang="ru-RU" sz="2000" dirty="0" smtClean="0">
                <a:latin typeface="Times New Roman"/>
                <a:ea typeface="Times New Roman"/>
              </a:rPr>
              <a:t>/ </a:t>
            </a:r>
            <a:r>
              <a:rPr lang="ru-RU" sz="2000" dirty="0">
                <a:latin typeface="Times New Roman"/>
                <a:ea typeface="Times New Roman"/>
              </a:rPr>
              <a:t>Е. Е. Савельева, Н. А. Булгакова, О. Ф. </a:t>
            </a:r>
            <a:r>
              <a:rPr lang="ru-RU" sz="2000" dirty="0" smtClean="0">
                <a:latin typeface="Times New Roman"/>
                <a:ea typeface="Times New Roman"/>
              </a:rPr>
              <a:t>Веселова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2000" b="1" dirty="0">
                <a:latin typeface="Times New Roman"/>
                <a:ea typeface="Calibri"/>
              </a:rPr>
              <a:t>Управление конфликтами в фармацевтических организациях </a:t>
            </a:r>
            <a:r>
              <a:rPr lang="ru-RU" sz="2000" dirty="0" smtClean="0">
                <a:latin typeface="Times New Roman"/>
                <a:ea typeface="Calibri"/>
              </a:rPr>
              <a:t>/ </a:t>
            </a:r>
            <a:r>
              <a:rPr lang="ru-RU" sz="2000" dirty="0">
                <a:latin typeface="Times New Roman"/>
                <a:ea typeface="Calibri"/>
              </a:rPr>
              <a:t>В. С. </a:t>
            </a:r>
            <a:r>
              <a:rPr lang="ru-RU" sz="2000" dirty="0" err="1">
                <a:latin typeface="Times New Roman"/>
                <a:ea typeface="Calibri"/>
              </a:rPr>
              <a:t>Чавырь</a:t>
            </a:r>
            <a:r>
              <a:rPr lang="ru-RU" sz="2000" dirty="0">
                <a:latin typeface="Times New Roman"/>
                <a:ea typeface="Calibri"/>
              </a:rPr>
              <a:t>, А. В. </a:t>
            </a:r>
            <a:r>
              <a:rPr lang="ru-RU" sz="2000" dirty="0" err="1">
                <a:latin typeface="Times New Roman"/>
                <a:ea typeface="Calibri"/>
              </a:rPr>
              <a:t>Игнатюк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26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2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2" descr="E:\логотип КрасГМУ_20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36104" cy="9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0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5178"/>
            <a:ext cx="8229600" cy="50891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/>
              </a:rPr>
              <a:t>30.05.03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</a:rPr>
              <a:t>Медицинская кибернетика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986610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Клиническая алгоритмическая медицина. Алгоритмы диагностики и лечения на медицинском языке ДРАКОН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/ А. Ю.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Сморкалов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Е. Н.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Бочанова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С. Д. Гусев [и др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.]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	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pPr marL="0" lvl="0" indent="0">
              <a:buNone/>
            </a:pPr>
            <a:endParaRPr lang="ru-RU" sz="2000" dirty="0">
              <a:solidFill>
                <a:srgbClr val="000000"/>
              </a:solidFill>
              <a:latin typeface="Times New Roman"/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37.05.01 Клиническая психология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Гендерная психология и психология сексуальности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/ Л. С. Гавриленко, В.Б. 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Чупина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Психология отклоняющегося поведения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/ Л. С. Гавриленко, В. Б.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Чупина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Т. Ю. Артюхова</a:t>
            </a:r>
            <a:endParaRPr lang="ru-RU" sz="20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ИПО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Иммунореабилитация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больных, перенесших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COVID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-19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x-none" sz="200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/ Е.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x-none" sz="200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x-none" sz="200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Тихонова,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А. А. Савченко, Т. А. Елистратова [и др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.]</a:t>
            </a:r>
            <a:r>
              <a:rPr lang="x-none" sz="200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7" y="0"/>
            <a:ext cx="9334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560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526</Words>
  <Application>Microsoft Office PowerPoint</Application>
  <PresentationFormat>Экран (4:3)</PresentationFormat>
  <Paragraphs>86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 присвоении грифов учебным пособиям университета</vt:lpstr>
      <vt:lpstr>Перечень документов для грифования учебного пособия </vt:lpstr>
      <vt:lpstr>График заседаний комиссии на 2022-2024 уч. год и сроки подачи материалов на экспертизу.  </vt:lpstr>
      <vt:lpstr>Экспертиза УММ в Координационном совете по области образования «Здравоохранение и медицинские науки»  в 2023 году </vt:lpstr>
      <vt:lpstr>Динамика грифования учебных пособий в Координационном совете по области образования «Здравоохранение и медицинские науки» </vt:lpstr>
      <vt:lpstr>Рецензия на учебное пособие, получившее  гриф Координационного совета</vt:lpstr>
      <vt:lpstr>31.05.01 Лечебное дело</vt:lpstr>
      <vt:lpstr>Презентация PowerPoint</vt:lpstr>
      <vt:lpstr>30.05.03 Медицинская кибернетика</vt:lpstr>
      <vt:lpstr>   В 2024 году (данные на 26 апреля 2024 г.)</vt:lpstr>
      <vt:lpstr>Заседание экспертной комиссии – май.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Ступникова Надежда Викторовна</dc:creator>
  <cp:lastModifiedBy>Елена А. Бабушкина</cp:lastModifiedBy>
  <cp:revision>81</cp:revision>
  <dcterms:created xsi:type="dcterms:W3CDTF">2020-03-23T06:30:07Z</dcterms:created>
  <dcterms:modified xsi:type="dcterms:W3CDTF">2024-04-26T02:50:22Z</dcterms:modified>
</cp:coreProperties>
</file>