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3664"/>
            <a:ext cx="612428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Кетоацидотическая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(диабетическая) кома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910" y="421662"/>
            <a:ext cx="669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/>
              <a:t>ГБОУ ВПО «Красноярский Государственный медицинский</a:t>
            </a:r>
          </a:p>
          <a:p>
            <a:pPr algn="ctr">
              <a:defRPr/>
            </a:pPr>
            <a:r>
              <a:rPr lang="ru-RU" dirty="0"/>
              <a:t>университет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»</a:t>
            </a:r>
          </a:p>
          <a:p>
            <a:pPr algn="ctr">
              <a:defRPr/>
            </a:pPr>
            <a:r>
              <a:rPr lang="ru-RU" dirty="0"/>
              <a:t>Министерства здравоохранения Российской Федерации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938"/>
            <a:ext cx="1656184" cy="167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5932" y="1369686"/>
            <a:ext cx="6605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Кафедра </a:t>
            </a:r>
            <a:r>
              <a:rPr lang="ru-RU" sz="2000" b="1" i="1" dirty="0" smtClean="0"/>
              <a:t>пропедевтики внутренних болезней и терапии</a:t>
            </a:r>
            <a:endParaRPr lang="ru-RU" sz="2000" b="1" i="1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4077072"/>
            <a:ext cx="2729395" cy="1440160"/>
          </a:xfrm>
        </p:spPr>
        <p:txBody>
          <a:bodyPr>
            <a:noAutofit/>
          </a:bodyPr>
          <a:lstStyle/>
          <a:p>
            <a:pPr algn="l"/>
            <a:r>
              <a:rPr lang="ru-RU" sz="2000" i="1" dirty="0">
                <a:solidFill>
                  <a:schemeClr val="tx1"/>
                </a:solidFill>
              </a:rPr>
              <a:t>Работу </a:t>
            </a:r>
            <a:r>
              <a:rPr lang="ru-RU" sz="2000" i="1" dirty="0" smtClean="0">
                <a:solidFill>
                  <a:schemeClr val="tx1"/>
                </a:solidFill>
              </a:rPr>
              <a:t>выполнила</a:t>
            </a:r>
            <a:endParaRPr lang="ru-RU" sz="2000" i="1" dirty="0">
              <a:solidFill>
                <a:schemeClr val="tx1"/>
              </a:solidFill>
            </a:endParaRPr>
          </a:p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студентка </a:t>
            </a:r>
            <a:r>
              <a:rPr lang="ru-RU" sz="2000" i="1" dirty="0">
                <a:solidFill>
                  <a:schemeClr val="tx1"/>
                </a:solidFill>
              </a:rPr>
              <a:t>5</a:t>
            </a:r>
            <a:r>
              <a:rPr lang="ru-RU" sz="2000" i="1" dirty="0" smtClean="0">
                <a:solidFill>
                  <a:schemeClr val="tx1"/>
                </a:solidFill>
              </a:rPr>
              <a:t>10 </a:t>
            </a:r>
            <a:r>
              <a:rPr lang="ru-RU" sz="2000" i="1" dirty="0">
                <a:solidFill>
                  <a:schemeClr val="tx1"/>
                </a:solidFill>
              </a:rPr>
              <a:t>группы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</a:rPr>
              <a:t>специальность </a:t>
            </a:r>
            <a:r>
              <a:rPr lang="ru-RU" sz="2000" i="1" dirty="0" smtClean="0">
                <a:solidFill>
                  <a:schemeClr val="tx1"/>
                </a:solidFill>
              </a:rPr>
              <a:t>«педиатрия»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Иванова </a:t>
            </a:r>
            <a:r>
              <a:rPr lang="ru-RU" sz="2000" i="1" dirty="0" smtClean="0">
                <a:solidFill>
                  <a:schemeClr val="tx1"/>
                </a:solidFill>
              </a:rPr>
              <a:t>Л.С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ru-RU" dirty="0"/>
              <a:t>Диагноз </a:t>
            </a:r>
            <a:r>
              <a:rPr lang="ru-RU" dirty="0" err="1"/>
              <a:t>кетоацидотической</a:t>
            </a:r>
            <a:r>
              <a:rPr lang="ru-RU" dirty="0"/>
              <a:t> комы устанавливают на </a:t>
            </a:r>
            <a:r>
              <a:rPr lang="ru-RU" i="1" dirty="0"/>
              <a:t>основании анамнеза </a:t>
            </a:r>
            <a:r>
              <a:rPr lang="ru-RU" dirty="0"/>
              <a:t>(заболевание сахарным диабетом) и характерной </a:t>
            </a:r>
            <a:r>
              <a:rPr lang="ru-RU" i="1" dirty="0"/>
              <a:t>клинической </a:t>
            </a:r>
            <a:r>
              <a:rPr lang="ru-RU" i="1" dirty="0" smtClean="0"/>
              <a:t>картины.</a:t>
            </a:r>
          </a:p>
          <a:p>
            <a:r>
              <a:rPr lang="ru-RU" dirty="0"/>
              <a:t>Решающее значение в диагностике </a:t>
            </a:r>
            <a:r>
              <a:rPr lang="ru-RU" dirty="0" err="1"/>
              <a:t>кетоацидотической</a:t>
            </a:r>
            <a:r>
              <a:rPr lang="ru-RU" dirty="0"/>
              <a:t> комы имеют определение в крови </a:t>
            </a:r>
            <a:r>
              <a:rPr lang="ru-RU" b="1" dirty="0"/>
              <a:t>уровня сахара и кетоновых </a:t>
            </a:r>
            <a:r>
              <a:rPr lang="ru-RU" b="1" dirty="0" smtClean="0"/>
              <a:t>тел (анализ крови, анализ мочи).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330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Легкая степень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Глюкоза плазмы 13-15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ммоль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/л,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7,25 до 7,3. Сывороточный бикарбонат от 15 до 18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мэкв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/л. Наличие кетоновых тел при анализе мочи и сыворотки крови +. Анионная разница выше 10. Нарушений сознания нет.</a:t>
            </a:r>
          </a:p>
          <a:p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Средняя степень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Глюкоза плазмы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16-19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ммоль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/л. Диапазон кислотности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крови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 7,0 до 7,24. Сывороточный бикарбонат - 10-15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мэкв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/л. Кетоновые тела в моче, сыворотке крови ++. Нарушения сознания отсутствуют или отмечается сонливость. Анионная разница более 12.</a:t>
            </a:r>
          </a:p>
          <a:p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Тяжелая степень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Глюкоза плазмы выше 20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ммоль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/л. Показатель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кислотности менее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7,0. Сывороточный бикарбонат менее 10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мэкв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/л. Кетоновые тела в моче и сыворотке крови +++. Анионная разница превышает 14. Есть нарушения сознания в виде сопора или комы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44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Неотложная помощь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Лечение </a:t>
            </a:r>
            <a:r>
              <a:rPr lang="ru-RU" dirty="0" err="1"/>
              <a:t>кетоацидотического</a:t>
            </a:r>
            <a:r>
              <a:rPr lang="ru-RU" dirty="0"/>
              <a:t> состояния проводится только в условиях стационара, при развитии комы - в условиях палаты интенсивной терапии. </a:t>
            </a:r>
          </a:p>
          <a:p>
            <a:r>
              <a:rPr lang="ru-RU" dirty="0" smtClean="0"/>
              <a:t>Вызывается бригада скорой помощи.</a:t>
            </a:r>
          </a:p>
          <a:p>
            <a:r>
              <a:rPr lang="ru-RU" dirty="0" smtClean="0"/>
              <a:t>Контроль ЧСС</a:t>
            </a:r>
            <a:r>
              <a:rPr lang="ru-RU" dirty="0"/>
              <a:t>, ЧДД и АД и повторять эти мероприятия вплоть до приезда медиков.</a:t>
            </a:r>
          </a:p>
          <a:p>
            <a:r>
              <a:rPr lang="ru-RU" dirty="0" smtClean="0"/>
              <a:t>Оценка состояния </a:t>
            </a:r>
            <a:r>
              <a:rPr lang="ru-RU" dirty="0"/>
              <a:t>больного </a:t>
            </a:r>
            <a:r>
              <a:rPr lang="ru-RU" dirty="0" smtClean="0"/>
              <a:t>при </a:t>
            </a:r>
            <a:r>
              <a:rPr lang="ru-RU" dirty="0"/>
              <a:t>помощи вопросов, на которые должен последовать ответ или прибегнуть к растиранию мочки ушей и несильных похлопываний по лицу.</a:t>
            </a:r>
          </a:p>
        </p:txBody>
      </p:sp>
    </p:spTree>
    <p:extLst>
      <p:ext uri="{BB962C8B-B14F-4D97-AF65-F5344CB8AC3E}">
        <p14:creationId xmlns:p14="http://schemas.microsoft.com/office/powerpoint/2010/main" val="17947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начинают с введения изотонического раствора натрия хлорида после определения уровня глюкозы </a:t>
            </a:r>
            <a:r>
              <a:rPr lang="ru-RU" dirty="0" smtClean="0"/>
              <a:t>крови</a:t>
            </a:r>
            <a:r>
              <a:rPr lang="ru-RU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внутривенно </a:t>
            </a:r>
            <a:r>
              <a:rPr lang="ru-RU" dirty="0"/>
              <a:t>вводят инсулин (10 ЕД, или 0,15 ЕД/кг, через 2ч — внутривенно </a:t>
            </a:r>
            <a:r>
              <a:rPr lang="ru-RU" dirty="0" err="1"/>
              <a:t>капельно</a:t>
            </a:r>
            <a:r>
              <a:rPr lang="ru-RU" dirty="0"/>
              <a:t> б ЕД/ч). При отсутствии эффекта скорость введения удваивают.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снижении уровня гликемии до 13 </a:t>
            </a:r>
            <a:r>
              <a:rPr lang="ru-RU" dirty="0" err="1"/>
              <a:t>ммоль</a:t>
            </a:r>
            <a:r>
              <a:rPr lang="ru-RU" dirty="0"/>
              <a:t>/л переходят на внутривенное введение 5—10 % раство­ра глюкозы с инсулином.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снижении уровня глюкозы в крови менее 14 </a:t>
            </a:r>
            <a:r>
              <a:rPr lang="ru-RU" dirty="0" err="1"/>
              <a:t>ммоль</a:t>
            </a:r>
            <a:r>
              <a:rPr lang="ru-RU" dirty="0"/>
              <a:t>/л проводят </a:t>
            </a:r>
            <a:r>
              <a:rPr lang="ru-RU" dirty="0" err="1"/>
              <a:t>инфузию</a:t>
            </a:r>
            <a:r>
              <a:rPr lang="ru-RU" dirty="0"/>
              <a:t> 5 % раствора глюкозы (1000 мл в течение перво­го часа, 500 мл/ч — в течение следующих двух часов, с 4-го часа — 300 мл/ч).</a:t>
            </a:r>
          </a:p>
        </p:txBody>
      </p:sp>
    </p:spTree>
    <p:extLst>
      <p:ext uri="{BB962C8B-B14F-4D97-AF65-F5344CB8AC3E}">
        <p14:creationId xmlns:p14="http://schemas.microsoft.com/office/powerpoint/2010/main" val="36773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63" y="1395855"/>
            <a:ext cx="565573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89857"/>
            <a:ext cx="4197152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b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5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554960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Кетоацидотическая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кома </a:t>
            </a:r>
            <a:r>
              <a:rPr lang="ru-RU" dirty="0"/>
              <a:t>– это острое осложнение сахарного диабета, возникающее в результате </a:t>
            </a:r>
            <a:r>
              <a:rPr lang="ru-RU" i="1" dirty="0"/>
              <a:t>дефицита </a:t>
            </a:r>
            <a:r>
              <a:rPr lang="ru-RU" i="1" dirty="0" smtClean="0"/>
              <a:t>инсулина</a:t>
            </a:r>
            <a:r>
              <a:rPr lang="ru-RU" dirty="0" smtClean="0"/>
              <a:t>, в результате </a:t>
            </a:r>
            <a:r>
              <a:rPr lang="ru-RU" i="1" u="sng" dirty="0" smtClean="0"/>
              <a:t>чрезмерным </a:t>
            </a:r>
            <a:r>
              <a:rPr lang="ru-RU" i="1" u="sng" dirty="0"/>
              <a:t>образованием в организме кетоновых тел</a:t>
            </a:r>
            <a:r>
              <a:rPr lang="ru-RU" dirty="0"/>
              <a:t>, которые оказывают токсическое влияние на систе­мы организма . Такое состояние является опасным для жизни человека и может привести к летальному </a:t>
            </a:r>
            <a:r>
              <a:rPr lang="ru-RU" dirty="0" smtClean="0"/>
              <a:t>исходу.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97" y="926518"/>
            <a:ext cx="335540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6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алкоголь </a:t>
            </a:r>
            <a:r>
              <a:rPr lang="ru-RU" dirty="0"/>
              <a:t>в больших количествах;</a:t>
            </a:r>
          </a:p>
          <a:p>
            <a:r>
              <a:rPr lang="ru-RU" dirty="0"/>
              <a:t>отмена приема </a:t>
            </a:r>
            <a:r>
              <a:rPr lang="ru-RU" dirty="0" err="1" smtClean="0"/>
              <a:t>сахароснижающих</a:t>
            </a:r>
            <a:r>
              <a:rPr lang="ru-RU" dirty="0" smtClean="0"/>
              <a:t> </a:t>
            </a:r>
            <a:r>
              <a:rPr lang="ru-RU" dirty="0"/>
              <a:t>препаратов без разрешения врача;</a:t>
            </a:r>
          </a:p>
          <a:p>
            <a:r>
              <a:rPr lang="ru-RU" dirty="0"/>
              <a:t>самовольный переход на </a:t>
            </a:r>
            <a:r>
              <a:rPr lang="ru-RU" dirty="0" err="1"/>
              <a:t>таблетированную</a:t>
            </a:r>
            <a:r>
              <a:rPr lang="ru-RU" dirty="0"/>
              <a:t> форму лечения при инсулинозависимом </a:t>
            </a:r>
            <a:r>
              <a:rPr lang="ru-RU" dirty="0" smtClean="0"/>
              <a:t>СД;</a:t>
            </a:r>
            <a:endParaRPr lang="ru-RU" dirty="0"/>
          </a:p>
          <a:p>
            <a:r>
              <a:rPr lang="ru-RU" dirty="0"/>
              <a:t>пропущенная инъекция инсулина;</a:t>
            </a:r>
          </a:p>
          <a:p>
            <a:r>
              <a:rPr lang="ru-RU" dirty="0"/>
              <a:t>нарушение технических правил введения инсулина;</a:t>
            </a:r>
          </a:p>
          <a:p>
            <a:r>
              <a:rPr lang="ru-RU" dirty="0" smtClean="0"/>
              <a:t>присоединение </a:t>
            </a:r>
            <a:r>
              <a:rPr lang="ru-RU" dirty="0"/>
              <a:t>инфекционных и воспалительных заболеваний;</a:t>
            </a:r>
          </a:p>
          <a:p>
            <a:r>
              <a:rPr lang="ru-RU" dirty="0"/>
              <a:t>травмы, оперативные вмешательства, беременность;</a:t>
            </a:r>
          </a:p>
          <a:p>
            <a:r>
              <a:rPr lang="ru-RU" dirty="0" smtClean="0"/>
              <a:t>стресс;</a:t>
            </a:r>
            <a:endParaRPr lang="ru-RU" dirty="0"/>
          </a:p>
          <a:p>
            <a:r>
              <a:rPr lang="ru-RU" dirty="0"/>
              <a:t>инсульт, инфаркт миокарда;</a:t>
            </a:r>
          </a:p>
          <a:p>
            <a:r>
              <a:rPr lang="ru-RU" dirty="0"/>
              <a:t>прием лекарств, не сочетающихся в комплексе с инсулинотерапией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5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Патогенез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Основным патогенетическим фактором </a:t>
            </a:r>
            <a:r>
              <a:rPr lang="ru-RU" dirty="0" err="1"/>
              <a:t>кетоацидотической</a:t>
            </a:r>
            <a:r>
              <a:rPr lang="ru-RU" dirty="0"/>
              <a:t> комы является </a:t>
            </a:r>
            <a:r>
              <a:rPr lang="ru-RU" b="1" u="sng" dirty="0"/>
              <a:t>инсулиновая недостаточность</a:t>
            </a:r>
            <a:r>
              <a:rPr lang="ru-RU" dirty="0"/>
              <a:t>, которая приводит к: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снижению </a:t>
            </a:r>
            <a:r>
              <a:rPr lang="ru-RU" dirty="0"/>
              <a:t>утилизации глюкозы периферическими тканями, неполному окислению жи­ров с накоплением кетоновых тел;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гипергликемии </a:t>
            </a:r>
            <a:r>
              <a:rPr lang="ru-RU" dirty="0"/>
              <a:t>с повышением осмотическо­го давления в межклеточной жидкости, клеточной дегидратации с потерей клетками ионов калия и фосфора;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глюкозурии</a:t>
            </a:r>
            <a:r>
              <a:rPr lang="ru-RU" dirty="0"/>
              <a:t>, повышению диуреза, дегидратации, ацидозу.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7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ru-RU" dirty="0"/>
              <a:t>Клинические проявления комы развиваются медленно — в тече­ние нескольких часов или даже суток; у детей кома наступает быстрее, чем у </a:t>
            </a:r>
            <a:r>
              <a:rPr lang="ru-RU" dirty="0" smtClean="0"/>
              <a:t>взрослых.</a:t>
            </a:r>
          </a:p>
          <a:p>
            <a:r>
              <a:rPr lang="ru-RU" i="1" u="sng" dirty="0" smtClean="0"/>
              <a:t>Стадии </a:t>
            </a:r>
            <a:r>
              <a:rPr lang="ru-RU" i="1" u="sng" dirty="0" err="1"/>
              <a:t>кетоацидотической</a:t>
            </a:r>
            <a:r>
              <a:rPr lang="ru-RU" i="1" u="sng" dirty="0"/>
              <a:t> комы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I стадия — компенсированный </a:t>
            </a:r>
            <a:r>
              <a:rPr lang="ru-RU" dirty="0" err="1"/>
              <a:t>кетоацидоз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II стадия — декомпенсированный </a:t>
            </a:r>
            <a:r>
              <a:rPr lang="ru-RU" dirty="0" err="1"/>
              <a:t>кетоацидоз</a:t>
            </a:r>
            <a:r>
              <a:rPr lang="ru-RU" dirty="0"/>
              <a:t> (</a:t>
            </a:r>
            <a:r>
              <a:rPr lang="ru-RU" dirty="0" err="1"/>
              <a:t>прекома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III стадия — </a:t>
            </a:r>
            <a:r>
              <a:rPr lang="ru-RU" dirty="0" err="1"/>
              <a:t>кетоацидотическая</a:t>
            </a:r>
            <a:r>
              <a:rPr lang="ru-RU" dirty="0"/>
              <a:t> кома.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2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54006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Характерные признаки </a:t>
            </a:r>
            <a:r>
              <a:rPr lang="ru-RU" b="1" dirty="0">
                <a:solidFill>
                  <a:srgbClr val="C00000"/>
                </a:solidFill>
              </a:rPr>
              <a:t>I стадии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общая </a:t>
            </a:r>
            <a:r>
              <a:rPr lang="ru-RU" dirty="0"/>
              <a:t>слабость, </a:t>
            </a:r>
            <a:endParaRPr lang="ru-RU" dirty="0" smtClean="0"/>
          </a:p>
          <a:p>
            <a:r>
              <a:rPr lang="ru-RU" dirty="0" smtClean="0"/>
              <a:t>повышенная </a:t>
            </a:r>
            <a:r>
              <a:rPr lang="ru-RU" dirty="0"/>
              <a:t>утомляе­мость, </a:t>
            </a:r>
            <a:endParaRPr lang="ru-RU" dirty="0" smtClean="0"/>
          </a:p>
          <a:p>
            <a:r>
              <a:rPr lang="ru-RU" dirty="0" smtClean="0"/>
              <a:t>головная </a:t>
            </a:r>
            <a:r>
              <a:rPr lang="ru-RU" dirty="0"/>
              <a:t>боль, </a:t>
            </a:r>
            <a:endParaRPr lang="ru-RU" dirty="0" smtClean="0"/>
          </a:p>
          <a:p>
            <a:r>
              <a:rPr lang="ru-RU" dirty="0" smtClean="0"/>
              <a:t>понижение </a:t>
            </a:r>
            <a:r>
              <a:rPr lang="ru-RU" dirty="0"/>
              <a:t>аппетита, жажда, </a:t>
            </a:r>
            <a:endParaRPr lang="ru-RU" dirty="0" smtClean="0"/>
          </a:p>
          <a:p>
            <a:r>
              <a:rPr lang="ru-RU" dirty="0" smtClean="0"/>
              <a:t>тошнота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полиурия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3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 </a:t>
            </a:r>
            <a:r>
              <a:rPr lang="ru-RU" b="1" dirty="0">
                <a:solidFill>
                  <a:srgbClr val="C00000"/>
                </a:solidFill>
              </a:rPr>
              <a:t>II стадии </a:t>
            </a:r>
            <a:r>
              <a:rPr lang="ru-RU" dirty="0" smtClean="0"/>
              <a:t>нарастают:</a:t>
            </a:r>
          </a:p>
          <a:p>
            <a:r>
              <a:rPr lang="ru-RU" dirty="0" smtClean="0"/>
              <a:t>апатия</a:t>
            </a:r>
            <a:r>
              <a:rPr lang="ru-RU" dirty="0"/>
              <a:t>, сонливость, одышка (дыхание </a:t>
            </a:r>
            <a:r>
              <a:rPr lang="ru-RU" dirty="0" err="1"/>
              <a:t>Куссмауля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smtClean="0"/>
              <a:t>жажда </a:t>
            </a:r>
            <a:r>
              <a:rPr lang="ru-RU" dirty="0"/>
              <a:t>усиливается, появляются рвота и абдоминальная боль. </a:t>
            </a:r>
            <a:endParaRPr lang="ru-RU" dirty="0" smtClean="0"/>
          </a:p>
          <a:p>
            <a:r>
              <a:rPr lang="ru-RU" dirty="0" smtClean="0"/>
              <a:t>Язык </a:t>
            </a:r>
            <a:r>
              <a:rPr lang="ru-RU" dirty="0"/>
              <a:t>сухой, об­ложен; тургор кожи понижен, выражена полиурия, в выдыхаемом воздухе — запах ацетона.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4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b="1" dirty="0">
                <a:solidFill>
                  <a:srgbClr val="C00000"/>
                </a:solidFill>
              </a:rPr>
              <a:t>III стадии </a:t>
            </a:r>
            <a:r>
              <a:rPr lang="ru-RU" dirty="0"/>
              <a:t>характерны: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тяжелые </a:t>
            </a:r>
            <a:r>
              <a:rPr lang="ru-RU" dirty="0"/>
              <a:t>расстройства сознания (ступор или глубокая кома), зрачки сужены, черты лица обострены;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тонус </a:t>
            </a:r>
            <a:r>
              <a:rPr lang="ru-RU" dirty="0"/>
              <a:t>глазных яблок, мышц, сухожильных рефлексов резко снижен;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признаки </a:t>
            </a:r>
            <a:r>
              <a:rPr lang="ru-RU" dirty="0"/>
              <a:t>нарушения перифе­рического кровообращения (артериальная гипотензия, тахикардия, холодные конечности</a:t>
            </a:r>
            <a:r>
              <a:rPr lang="ru-RU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дыхание </a:t>
            </a:r>
            <a:r>
              <a:rPr lang="ru-RU" dirty="0"/>
              <a:t>глубокое, громкое (дыхание </a:t>
            </a:r>
            <a:r>
              <a:rPr lang="ru-RU" dirty="0" err="1"/>
              <a:t>Куссмауля</a:t>
            </a:r>
            <a:r>
              <a:rPr lang="ru-RU" dirty="0"/>
              <a:t>), </a:t>
            </a:r>
            <a:r>
              <a:rPr lang="ru-RU" dirty="0" smtClean="0"/>
              <a:t>во </a:t>
            </a:r>
            <a:r>
              <a:rPr lang="ru-RU" dirty="0"/>
              <a:t>выдыхаемом воздухе — запах ацетона.</a:t>
            </a:r>
          </a:p>
        </p:txBody>
      </p:sp>
    </p:spTree>
    <p:extLst>
      <p:ext uri="{BB962C8B-B14F-4D97-AF65-F5344CB8AC3E}">
        <p14:creationId xmlns:p14="http://schemas.microsoft.com/office/powerpoint/2010/main" val="15642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714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Кетоацидотическая (диабетическая) кома</vt:lpstr>
      <vt:lpstr>Презентация PowerPoint</vt:lpstr>
      <vt:lpstr>Причины</vt:lpstr>
      <vt:lpstr>Патогенез</vt:lpstr>
      <vt:lpstr>Презентация PowerPoint</vt:lpstr>
      <vt:lpstr>Клиника</vt:lpstr>
      <vt:lpstr>Клиника</vt:lpstr>
      <vt:lpstr>Клиника</vt:lpstr>
      <vt:lpstr>Клиника</vt:lpstr>
      <vt:lpstr>Диагностика </vt:lpstr>
      <vt:lpstr>Диагностика </vt:lpstr>
      <vt:lpstr>Неотложная помощь</vt:lpstr>
      <vt:lpstr>Лечение 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Гипое</dc:title>
  <dc:creator>Лиля</dc:creator>
  <cp:lastModifiedBy>Лиля</cp:lastModifiedBy>
  <cp:revision>7</cp:revision>
  <dcterms:created xsi:type="dcterms:W3CDTF">2018-10-13T14:16:05Z</dcterms:created>
  <dcterms:modified xsi:type="dcterms:W3CDTF">2018-10-15T13:12:03Z</dcterms:modified>
</cp:coreProperties>
</file>