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63" r:id="rId2"/>
    <p:sldId id="264" r:id="rId3"/>
    <p:sldId id="265" r:id="rId4"/>
    <p:sldId id="287" r:id="rId5"/>
    <p:sldId id="309" r:id="rId6"/>
    <p:sldId id="310" r:id="rId7"/>
    <p:sldId id="311" r:id="rId8"/>
    <p:sldId id="312" r:id="rId9"/>
    <p:sldId id="313" r:id="rId10"/>
    <p:sldId id="315" r:id="rId11"/>
    <p:sldId id="314" r:id="rId12"/>
    <p:sldId id="316" r:id="rId13"/>
    <p:sldId id="318" r:id="rId14"/>
    <p:sldId id="317" r:id="rId15"/>
    <p:sldId id="319" r:id="rId16"/>
    <p:sldId id="321" r:id="rId17"/>
    <p:sldId id="320" r:id="rId18"/>
    <p:sldId id="323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4" r:id="rId28"/>
    <p:sldId id="335" r:id="rId29"/>
    <p:sldId id="338" r:id="rId30"/>
    <p:sldId id="336" r:id="rId31"/>
    <p:sldId id="333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50" r:id="rId40"/>
    <p:sldId id="347" r:id="rId41"/>
    <p:sldId id="346" r:id="rId42"/>
    <p:sldId id="351" r:id="rId43"/>
    <p:sldId id="352" r:id="rId44"/>
    <p:sldId id="349" r:id="rId45"/>
    <p:sldId id="353" r:id="rId46"/>
    <p:sldId id="348" r:id="rId47"/>
    <p:sldId id="354" r:id="rId48"/>
    <p:sldId id="28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75153" autoAdjust="0"/>
  </p:normalViewPr>
  <p:slideViewPr>
    <p:cSldViewPr>
      <p:cViewPr>
        <p:scale>
          <a:sx n="76" d="100"/>
          <a:sy n="76" d="100"/>
        </p:scale>
        <p:origin x="-5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509F-54A8-4EFC-940E-439DEBEE9E1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5DCFB-922B-4C31-B17E-D1F13B322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считаю обоснованным в названии презентации добавление слова «методы»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92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790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79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763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32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02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513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Общее резюме. Презентация составлена технически</a:t>
            </a:r>
            <a:r>
              <a:rPr lang="ru-RU" baseline="0" dirty="0" smtClean="0"/>
              <a:t> безупречно, о названии статьи можно спорить (я имею в виду название оригинала</a:t>
            </a:r>
            <a:r>
              <a:rPr lang="ru-RU" baseline="0" smtClean="0"/>
              <a:t>), но это </a:t>
            </a:r>
            <a:r>
              <a:rPr lang="ru-RU" baseline="0" dirty="0" smtClean="0"/>
              <a:t>не важно. Обращаю Ваше внимание (в порядке совета), что тема сложная, знакомая только узкому кругу специалистов, перегружена множеством специфических терминов и аббревиатур, которые ни на слух, ни на визуальное прочтение с экрана сразу не воспринимаются. Будьте готовы к тому, чтобы устно разъяснять содержание всех аббревиатур и незнакомых патологий.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27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76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717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4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DCFB-922B-4C31-B17E-D1F13B322F4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43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D4D034-85C3-4C6A-B488-75F5A2454EAF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8D6C74-26AE-4470-88D6-91C66B123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24936" cy="22038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В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изуализация заболеваний, поражающих кожу и кости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Часть 1.</a:t>
            </a:r>
            <a:endParaRPr lang="ru-RU" sz="3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623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ФГБОУ ВО </a:t>
            </a:r>
            <a:r>
              <a:rPr lang="ru-RU" b="1" dirty="0" err="1"/>
              <a:t>КрасГМУ</a:t>
            </a:r>
            <a:r>
              <a:rPr lang="ru-RU" b="1" dirty="0"/>
              <a:t> им. проф. В.Ф. </a:t>
            </a:r>
            <a:r>
              <a:rPr lang="ru-RU" b="1" dirty="0" err="1"/>
              <a:t>Войно-Ясенецкого</a:t>
            </a:r>
            <a:r>
              <a:rPr lang="ru-RU" b="1" dirty="0"/>
              <a:t> Минздрава России </a:t>
            </a:r>
            <a:endParaRPr lang="ru-RU" b="1" dirty="0" smtClean="0"/>
          </a:p>
          <a:p>
            <a:pPr algn="ctr"/>
            <a:r>
              <a:rPr lang="ru-RU" b="1" dirty="0" smtClean="0"/>
              <a:t>Кафедра </a:t>
            </a:r>
            <a:r>
              <a:rPr lang="ru-RU" b="1" dirty="0"/>
              <a:t>лучевой диагностики ИПО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347" y="4653136"/>
            <a:ext cx="657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u="sng" dirty="0"/>
              <a:t>Выполнил</a:t>
            </a:r>
            <a:r>
              <a:rPr lang="ru-RU" sz="2400" dirty="0"/>
              <a:t>: ординатор кафедры лучевой диагностики ИПО </a:t>
            </a:r>
          </a:p>
          <a:p>
            <a:pPr algn="r"/>
            <a:r>
              <a:rPr lang="ru-RU" sz="2400" b="1" dirty="0" err="1"/>
              <a:t>Кружаева</a:t>
            </a:r>
            <a:r>
              <a:rPr lang="ru-RU" sz="2400" b="1" dirty="0"/>
              <a:t> Марина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6309320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Красноярск, </a:t>
            </a:r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326846" cy="126875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17" t="47089" r="37712" b="39384"/>
          <a:stretch/>
        </p:blipFill>
        <p:spPr bwMode="auto">
          <a:xfrm>
            <a:off x="1043608" y="3356992"/>
            <a:ext cx="79336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061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невоидной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43559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Опухоли</a:t>
            </a:r>
            <a:r>
              <a:rPr lang="ru-RU" dirty="0"/>
              <a:t>, связанные с синдромом </a:t>
            </a:r>
            <a:r>
              <a:rPr lang="ru-RU" dirty="0" err="1"/>
              <a:t>невоидной</a:t>
            </a:r>
            <a:r>
              <a:rPr lang="ru-RU" dirty="0"/>
              <a:t> </a:t>
            </a:r>
            <a:r>
              <a:rPr lang="ru-RU" dirty="0" smtClean="0"/>
              <a:t>БКК:</a:t>
            </a:r>
            <a:endParaRPr lang="ru-RU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одонтогенная</a:t>
            </a:r>
            <a:r>
              <a:rPr lang="ru-RU" dirty="0"/>
              <a:t> </a:t>
            </a:r>
            <a:r>
              <a:rPr lang="ru-RU" dirty="0" err="1"/>
              <a:t>кератоциста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амелобластома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медуллобластома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фибромы яичников и сердца</a:t>
            </a:r>
          </a:p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0" indent="0" algn="ctr">
              <a:buNone/>
            </a:pPr>
            <a:endParaRPr lang="ru-RU" b="1" u="sng" dirty="0"/>
          </a:p>
        </p:txBody>
      </p:sp>
    </p:spTree>
    <p:extLst>
      <p:ext uri="{BB962C8B-B14F-4D97-AF65-F5344CB8AC3E}">
        <p14:creationId xmlns="" xmlns:p14="http://schemas.microsoft.com/office/powerpoint/2010/main" val="421004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невоидной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БКК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Дифференциальный диагноз </a:t>
            </a:r>
            <a:r>
              <a:rPr lang="ru-RU" u="sng" dirty="0"/>
              <a:t>однокамерных </a:t>
            </a:r>
            <a:r>
              <a:rPr lang="ru-RU" u="sng" dirty="0" smtClean="0"/>
              <a:t>кистозных поражений предполагает наличие: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корешковых кист, </a:t>
            </a:r>
            <a:r>
              <a:rPr lang="ru-RU" dirty="0"/>
              <a:t>которые видны вокруг верхушки инфицированного </a:t>
            </a:r>
            <a:r>
              <a:rPr lang="ru-RU" dirty="0" smtClean="0"/>
              <a:t>зуба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зубочелюстных кист, которые возникают </a:t>
            </a:r>
            <a:r>
              <a:rPr lang="ru-RU" dirty="0"/>
              <a:t>рядом с непрорезавшимся или </a:t>
            </a:r>
            <a:r>
              <a:rPr lang="ru-RU" dirty="0" err="1"/>
              <a:t>ретинированным</a:t>
            </a:r>
            <a:r>
              <a:rPr lang="ru-RU" dirty="0"/>
              <a:t> </a:t>
            </a:r>
            <a:r>
              <a:rPr lang="ru-RU" dirty="0" smtClean="0"/>
              <a:t>зубом </a:t>
            </a:r>
          </a:p>
          <a:p>
            <a:pPr marL="0" indent="0">
              <a:buNone/>
            </a:pPr>
            <a:r>
              <a:rPr lang="ru-RU" u="sng" dirty="0" smtClean="0"/>
              <a:t>Второстепенные </a:t>
            </a:r>
            <a:r>
              <a:rPr lang="ru-RU" u="sng" dirty="0"/>
              <a:t>диагностические </a:t>
            </a:r>
            <a:r>
              <a:rPr lang="ru-RU" u="sng" dirty="0" smtClean="0"/>
              <a:t>критерии: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скрытые </a:t>
            </a:r>
            <a:r>
              <a:rPr lang="ru-RU" dirty="0"/>
              <a:t>аномалии ребер (</a:t>
            </a:r>
            <a:r>
              <a:rPr lang="ru-RU" dirty="0" smtClean="0"/>
              <a:t>раздвоение, </a:t>
            </a:r>
            <a:r>
              <a:rPr lang="ru-RU" dirty="0"/>
              <a:t>сросшиеся, </a:t>
            </a:r>
            <a:r>
              <a:rPr lang="ru-RU" dirty="0" err="1"/>
              <a:t>гипоплазированные</a:t>
            </a:r>
            <a:r>
              <a:rPr lang="ru-RU" dirty="0"/>
              <a:t> или растопыренные </a:t>
            </a:r>
            <a:r>
              <a:rPr lang="ru-RU" dirty="0" smtClean="0"/>
              <a:t>ребра)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ранняя </a:t>
            </a:r>
            <a:r>
              <a:rPr lang="ru-RU" dirty="0" err="1"/>
              <a:t>кальцификация</a:t>
            </a:r>
            <a:r>
              <a:rPr lang="ru-RU" dirty="0"/>
              <a:t> серпа </a:t>
            </a:r>
            <a:r>
              <a:rPr lang="ru-RU" dirty="0" smtClean="0"/>
              <a:t>большого мозга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48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МакКьюна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-Олбрайта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Это редкое </a:t>
            </a:r>
            <a:r>
              <a:rPr lang="ru-RU" dirty="0"/>
              <a:t>заболевание, обусловленное спорадической </a:t>
            </a:r>
            <a:r>
              <a:rPr lang="ru-RU" dirty="0" err="1"/>
              <a:t>постзиготической</a:t>
            </a:r>
            <a:r>
              <a:rPr lang="ru-RU" dirty="0"/>
              <a:t> мутацией в гене GNAS, который кодирует альфа-субъединицу </a:t>
            </a:r>
            <a:r>
              <a:rPr lang="ru-RU" dirty="0" err="1"/>
              <a:t>Gs</a:t>
            </a:r>
            <a:r>
              <a:rPr lang="ru-RU" dirty="0"/>
              <a:t> сигнального белка. Постоянная активация </a:t>
            </a:r>
            <a:r>
              <a:rPr lang="ru-RU" dirty="0" err="1"/>
              <a:t>Gs</a:t>
            </a:r>
            <a:r>
              <a:rPr lang="ru-RU" dirty="0"/>
              <a:t> белка приводит к неконтролируемому образованию внутриклеточного циклического </a:t>
            </a:r>
            <a:r>
              <a:rPr lang="ru-RU" dirty="0" err="1"/>
              <a:t>аденозинмонофосфата</a:t>
            </a:r>
            <a:r>
              <a:rPr lang="ru-RU" dirty="0"/>
              <a:t>, что выражается в автономной гиперфункции </a:t>
            </a:r>
            <a:r>
              <a:rPr lang="ru-RU" dirty="0" smtClean="0"/>
              <a:t>органов-мишеней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 err="1" smtClean="0"/>
              <a:t>факоматоз</a:t>
            </a:r>
            <a:r>
              <a:rPr lang="ru-RU" dirty="0"/>
              <a:t>, который </a:t>
            </a:r>
            <a:r>
              <a:rPr lang="ru-RU" dirty="0" smtClean="0"/>
              <a:t>чаще поражает </a:t>
            </a:r>
            <a:r>
              <a:rPr lang="ru-RU" dirty="0"/>
              <a:t>женщин и характеризуется </a:t>
            </a:r>
            <a:r>
              <a:rPr lang="ru-RU" b="1" u="sng" dirty="0" smtClean="0"/>
              <a:t>триадой симптомов</a:t>
            </a:r>
            <a:r>
              <a:rPr lang="ru-RU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полиоссальной</a:t>
            </a:r>
            <a:r>
              <a:rPr lang="ru-RU" dirty="0" smtClean="0"/>
              <a:t> </a:t>
            </a:r>
            <a:r>
              <a:rPr lang="ru-RU" dirty="0"/>
              <a:t>фиброзной </a:t>
            </a:r>
            <a:r>
              <a:rPr lang="ru-RU" dirty="0" smtClean="0"/>
              <a:t>дисплазией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пятнами </a:t>
            </a:r>
            <a:r>
              <a:rPr lang="ru-RU" dirty="0"/>
              <a:t>цвета «кофе с молоком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эндокринной дисфункцией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32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МакКьюна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-Олбрайта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Фиброзная дисплазия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Обычно проявляется </a:t>
            </a:r>
            <a:r>
              <a:rPr lang="ru-RU" dirty="0"/>
              <a:t>в детстве </a:t>
            </a:r>
            <a:r>
              <a:rPr lang="ru-RU" dirty="0" smtClean="0"/>
              <a:t>и поражает </a:t>
            </a:r>
            <a:r>
              <a:rPr lang="ru-RU" dirty="0"/>
              <a:t>череп и лицо (50</a:t>
            </a:r>
            <a:r>
              <a:rPr lang="ru-RU" dirty="0" smtClean="0"/>
              <a:t>%), </a:t>
            </a:r>
            <a:r>
              <a:rPr lang="ru-RU" dirty="0"/>
              <a:t>таз, бедро и большеберцовую </a:t>
            </a:r>
            <a:r>
              <a:rPr lang="ru-RU" dirty="0" smtClean="0"/>
              <a:t>кость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Может </a:t>
            </a:r>
            <a:r>
              <a:rPr lang="ru-RU" dirty="0"/>
              <a:t>поражать нервные </a:t>
            </a:r>
            <a:r>
              <a:rPr lang="ru-RU" dirty="0" smtClean="0"/>
              <a:t>структуры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КТ - медуллярные </a:t>
            </a:r>
            <a:r>
              <a:rPr lang="ru-RU" dirty="0"/>
              <a:t>литические области по типу «матового стекла» с тонким кортикальным слоем и </a:t>
            </a:r>
            <a:r>
              <a:rPr lang="ru-RU" dirty="0" err="1"/>
              <a:t>эндостальными</a:t>
            </a:r>
            <a:r>
              <a:rPr lang="ru-RU" dirty="0"/>
              <a:t> </a:t>
            </a:r>
            <a:r>
              <a:rPr lang="ru-RU" dirty="0" smtClean="0"/>
              <a:t>фестонами. </a:t>
            </a:r>
            <a:r>
              <a:rPr lang="ru-RU" dirty="0"/>
              <a:t>Но внешний вид может сильно различаться и включать области склеротических или кистозных </a:t>
            </a:r>
            <a:r>
              <a:rPr lang="ru-RU" dirty="0" smtClean="0"/>
              <a:t>изменений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Последствия - </a:t>
            </a:r>
            <a:r>
              <a:rPr lang="ru-RU" dirty="0"/>
              <a:t>деформация бедренной кости в виде «пастушьего посоха» </a:t>
            </a:r>
            <a:r>
              <a:rPr lang="ru-RU" dirty="0" smtClean="0"/>
              <a:t>; </a:t>
            </a:r>
            <a:r>
              <a:rPr lang="ru-RU" dirty="0" err="1" smtClean="0"/>
              <a:t>остеосаркома</a:t>
            </a:r>
            <a:r>
              <a:rPr lang="ru-RU" dirty="0"/>
              <a:t> </a:t>
            </a:r>
            <a:r>
              <a:rPr lang="ru-RU" dirty="0" smtClean="0"/>
              <a:t>(4%)</a:t>
            </a:r>
          </a:p>
        </p:txBody>
      </p:sp>
    </p:spTree>
    <p:extLst>
      <p:ext uri="{BB962C8B-B14F-4D97-AF65-F5344CB8AC3E}">
        <p14:creationId xmlns="" xmlns:p14="http://schemas.microsoft.com/office/powerpoint/2010/main" val="372931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11" y="908720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ТАЗОБЕДРЕННОГО СУСТАВА В ПРЯМОЙ ПРОЕКЦИИ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ПОЛИОССАЛЬНАЯ ФИБРОЗНАЯ ДИСПЛАЗИЯ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1844824"/>
            <a:ext cx="3888432" cy="3600400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Пациент </a:t>
            </a:r>
            <a:r>
              <a:rPr lang="ru-RU" dirty="0"/>
              <a:t>с синдромом </a:t>
            </a:r>
            <a:r>
              <a:rPr lang="ru-RU" dirty="0" err="1" smtClean="0"/>
              <a:t>МакКьюна-Олбрайта</a:t>
            </a:r>
            <a:endParaRPr lang="ru-RU" dirty="0" smtClean="0"/>
          </a:p>
          <a:p>
            <a:pPr algn="just"/>
            <a:r>
              <a:rPr lang="ru-RU" dirty="0" smtClean="0"/>
              <a:t>Экспансивные литические поражения по типу «матового стекла», деформирующие таз и </a:t>
            </a:r>
            <a:r>
              <a:rPr lang="ru-RU" dirty="0"/>
              <a:t>проксимальные отделы бедер, что придает им вид классического пастушьего </a:t>
            </a:r>
            <a:r>
              <a:rPr lang="ru-RU" dirty="0" smtClean="0"/>
              <a:t>посоха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843" t="35909" r="17550" b="34811"/>
          <a:stretch/>
        </p:blipFill>
        <p:spPr bwMode="auto">
          <a:xfrm>
            <a:off x="107504" y="1844824"/>
            <a:ext cx="472532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930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МакКьюна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-Олбрайта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Поражение кожи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Большие </a:t>
            </a:r>
            <a:r>
              <a:rPr lang="ru-RU" dirty="0"/>
              <a:t>сегментарные пятна цвета кофе с молоком, которые проявляются в виде больших желтовато-коричневых пятен с неровными </a:t>
            </a:r>
            <a:r>
              <a:rPr lang="ru-RU" dirty="0" smtClean="0"/>
              <a:t>краями вдоль линий </a:t>
            </a:r>
            <a:r>
              <a:rPr lang="ru-RU" dirty="0" err="1" smtClean="0"/>
              <a:t>Блашко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озникают </a:t>
            </a:r>
            <a:r>
              <a:rPr lang="ru-RU" dirty="0" err="1"/>
              <a:t>ипсилатерально</a:t>
            </a:r>
            <a:r>
              <a:rPr lang="ru-RU" dirty="0"/>
              <a:t> по отношению к скелетным поражениям и обычно не пересекают срединную </a:t>
            </a:r>
            <a:r>
              <a:rPr lang="ru-RU" dirty="0" smtClean="0"/>
              <a:t>линию (чаще в </a:t>
            </a:r>
            <a:r>
              <a:rPr lang="ru-RU" dirty="0"/>
              <a:t>пояснично-крестцовой области и на </a:t>
            </a:r>
            <a:r>
              <a:rPr lang="ru-RU" dirty="0" smtClean="0"/>
              <a:t>ягодицах)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следует путать с пятнами при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NF</a:t>
            </a:r>
            <a:r>
              <a:rPr lang="ru-RU" dirty="0" smtClean="0"/>
              <a:t>-1</a:t>
            </a:r>
            <a:r>
              <a:rPr lang="ru-RU" dirty="0"/>
              <a:t>, </a:t>
            </a:r>
            <a:r>
              <a:rPr lang="ru-RU" dirty="0" smtClean="0"/>
              <a:t>поскольку </a:t>
            </a:r>
            <a:r>
              <a:rPr lang="ru-RU" dirty="0"/>
              <a:t>при </a:t>
            </a:r>
            <a:r>
              <a:rPr lang="ru-RU" dirty="0" smtClean="0"/>
              <a:t>синдроме </a:t>
            </a:r>
            <a:r>
              <a:rPr lang="ru-RU" dirty="0" err="1"/>
              <a:t>МакКьюна</a:t>
            </a:r>
            <a:r>
              <a:rPr lang="ru-RU" dirty="0"/>
              <a:t>-Олбрайта</a:t>
            </a:r>
            <a:r>
              <a:rPr lang="en-US" dirty="0" smtClean="0"/>
              <a:t> </a:t>
            </a:r>
            <a:r>
              <a:rPr lang="ru-RU" dirty="0" smtClean="0"/>
              <a:t>их </a:t>
            </a:r>
            <a:r>
              <a:rPr lang="ru-RU" dirty="0"/>
              <a:t>меньше, они крупнее и </a:t>
            </a:r>
            <a:r>
              <a:rPr lang="ru-RU" dirty="0" smtClean="0"/>
              <a:t>темнее</a:t>
            </a:r>
          </a:p>
        </p:txBody>
      </p:sp>
    </p:spTree>
    <p:extLst>
      <p:ext uri="{BB962C8B-B14F-4D97-AF65-F5344CB8AC3E}">
        <p14:creationId xmlns="" xmlns:p14="http://schemas.microsoft.com/office/powerpoint/2010/main" val="151444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89" y="764704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ПЯТНА ЦВЕТА «КОФЕ С МОЛОКОМ» У ПАЦИЕНТА С СИНДРОМОМ МАК-КЬЮНА-ОЛБРАЙТА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2348880"/>
            <a:ext cx="3898776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Большие </a:t>
            </a:r>
            <a:r>
              <a:rPr lang="ru-RU" dirty="0"/>
              <a:t>рыжие пятна с характерными неровными краями </a:t>
            </a:r>
            <a:r>
              <a:rPr lang="ru-RU" dirty="0" smtClean="0"/>
              <a:t>(«побережье </a:t>
            </a:r>
            <a:r>
              <a:rPr lang="ru-RU" dirty="0"/>
              <a:t>штата </a:t>
            </a:r>
            <a:r>
              <a:rPr lang="ru-RU" dirty="0" smtClean="0"/>
              <a:t>Мэн») </a:t>
            </a:r>
            <a:r>
              <a:rPr lang="ru-RU" dirty="0"/>
              <a:t>на </a:t>
            </a:r>
            <a:r>
              <a:rPr lang="ru-RU" dirty="0" smtClean="0"/>
              <a:t>туловище</a:t>
            </a:r>
          </a:p>
          <a:p>
            <a:pPr algn="just"/>
            <a:r>
              <a:rPr lang="ru-RU" dirty="0"/>
              <a:t>А</a:t>
            </a:r>
            <a:r>
              <a:rPr lang="ru-RU" dirty="0" smtClean="0"/>
              <a:t>бдоминальное </a:t>
            </a:r>
            <a:r>
              <a:rPr lang="ru-RU" dirty="0"/>
              <a:t>поражение не пересекает срединную </a:t>
            </a:r>
            <a:r>
              <a:rPr lang="ru-RU" dirty="0" smtClean="0"/>
              <a:t>линию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90" t="41738" r="18008" b="32454"/>
          <a:stretch/>
        </p:blipFill>
        <p:spPr bwMode="auto">
          <a:xfrm>
            <a:off x="201749" y="2348880"/>
            <a:ext cx="444225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126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МакКьюна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-Олбрайта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Нарушение эндокринной функции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реждевременное </a:t>
            </a:r>
            <a:r>
              <a:rPr lang="ru-RU" dirty="0"/>
              <a:t>половое </a:t>
            </a:r>
            <a:r>
              <a:rPr lang="ru-RU" dirty="0" smtClean="0"/>
              <a:t>созревание чаще </a:t>
            </a:r>
            <a:r>
              <a:rPr lang="ru-RU" dirty="0"/>
              <a:t>встречается у женщин (65-79% случаев), чем у мужчин (15</a:t>
            </a:r>
            <a:r>
              <a:rPr lang="ru-RU" dirty="0" smtClean="0"/>
              <a:t>%)</a:t>
            </a:r>
          </a:p>
          <a:p>
            <a:pPr marL="0" indent="0">
              <a:buNone/>
            </a:pPr>
            <a:r>
              <a:rPr lang="ru-RU" u="sng" dirty="0" smtClean="0"/>
              <a:t>Другие </a:t>
            </a:r>
            <a:r>
              <a:rPr lang="ru-RU" u="sng" dirty="0"/>
              <a:t>сопутствующие </a:t>
            </a:r>
            <a:r>
              <a:rPr lang="ru-RU" u="sng" dirty="0" smtClean="0"/>
              <a:t>заболевания: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гипертиреоз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гипофизарный гигантизм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галакторея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синдром </a:t>
            </a:r>
            <a:r>
              <a:rPr lang="ru-RU" dirty="0" err="1" smtClean="0"/>
              <a:t>Кушинга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гепатобилиарная</a:t>
            </a:r>
            <a:r>
              <a:rPr lang="ru-RU" dirty="0" smtClean="0"/>
              <a:t> дисфункция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почечная недостаточность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65759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Нейрофиброматоз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типа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Нейрофиброматоз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типа (</a:t>
            </a:r>
            <a:r>
              <a:rPr lang="ru-RU" dirty="0" smtClean="0"/>
              <a:t>NF-1) – это аутосомно-доминантное заболевание с высокой пенетрантностью, </a:t>
            </a:r>
            <a:r>
              <a:rPr lang="ru-RU" dirty="0"/>
              <a:t>половина случаев которого связана с новыми мутациями. Ген NF-1 представляет собой </a:t>
            </a:r>
            <a:r>
              <a:rPr lang="ru-RU" dirty="0" err="1"/>
              <a:t>ген-супрессор</a:t>
            </a:r>
            <a:r>
              <a:rPr lang="ru-RU" dirty="0"/>
              <a:t> опухолей, продукт которого, </a:t>
            </a:r>
            <a:r>
              <a:rPr lang="ru-RU" dirty="0" err="1"/>
              <a:t>нейрофибромин</a:t>
            </a:r>
            <a:r>
              <a:rPr lang="ru-RU" dirty="0"/>
              <a:t>, действует как негативный регулятор сигнальных белков </a:t>
            </a:r>
            <a:r>
              <a:rPr lang="ru-RU" dirty="0" err="1" smtClean="0"/>
              <a:t>Ras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Формальные критерии для постановки клинического </a:t>
            </a:r>
            <a:r>
              <a:rPr lang="ru-RU" u="sng" dirty="0"/>
              <a:t>диагноза </a:t>
            </a:r>
            <a:r>
              <a:rPr lang="ru-RU" u="sng" dirty="0" smtClean="0"/>
              <a:t>NF-1: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пятна </a:t>
            </a:r>
            <a:r>
              <a:rPr lang="ru-RU" dirty="0"/>
              <a:t>цвета </a:t>
            </a:r>
            <a:r>
              <a:rPr lang="ru-RU" dirty="0" smtClean="0"/>
              <a:t>«кофе </a:t>
            </a:r>
            <a:r>
              <a:rPr lang="ru-RU" dirty="0"/>
              <a:t>с </a:t>
            </a:r>
            <a:r>
              <a:rPr lang="ru-RU" dirty="0" smtClean="0"/>
              <a:t>молоком»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подмышечные </a:t>
            </a:r>
            <a:r>
              <a:rPr lang="ru-RU" dirty="0"/>
              <a:t>или паховые </a:t>
            </a:r>
            <a:r>
              <a:rPr lang="ru-RU" dirty="0" smtClean="0"/>
              <a:t>веснушки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узелки </a:t>
            </a:r>
            <a:r>
              <a:rPr lang="ru-RU" dirty="0" err="1" smtClean="0"/>
              <a:t>Лиша</a:t>
            </a:r>
            <a:r>
              <a:rPr lang="ru-RU" dirty="0" smtClean="0"/>
              <a:t> (</a:t>
            </a:r>
            <a:r>
              <a:rPr lang="ru-RU" dirty="0" err="1" smtClean="0"/>
              <a:t>гамартомы</a:t>
            </a:r>
            <a:r>
              <a:rPr lang="ru-RU" dirty="0" smtClean="0"/>
              <a:t> </a:t>
            </a:r>
            <a:r>
              <a:rPr lang="ru-RU" dirty="0"/>
              <a:t>радужной оболочки </a:t>
            </a:r>
            <a:r>
              <a:rPr lang="ru-RU" dirty="0" smtClean="0"/>
              <a:t>глаза)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нейрофибромы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характерные </a:t>
            </a:r>
            <a:r>
              <a:rPr lang="ru-RU" dirty="0"/>
              <a:t>костные </a:t>
            </a:r>
            <a:r>
              <a:rPr lang="ru-RU" dirty="0" smtClean="0"/>
              <a:t>поражения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86366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 ПРАВОЙ ПОДМЫШЕЧНОЙ ОБЛАСТИ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КОЖНЫЕ ПРОЯВЛЕНИЯ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NF-1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1782476"/>
            <a:ext cx="3898776" cy="373475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М</a:t>
            </a:r>
            <a:r>
              <a:rPr lang="ru-RU" dirty="0" smtClean="0"/>
              <a:t>ножественные </a:t>
            </a:r>
            <a:r>
              <a:rPr lang="ru-RU" dirty="0"/>
              <a:t>мясистые папулы (кожные </a:t>
            </a:r>
            <a:r>
              <a:rPr lang="ru-RU" dirty="0" err="1"/>
              <a:t>нейрофибромы</a:t>
            </a:r>
            <a:r>
              <a:rPr lang="ru-RU" dirty="0"/>
              <a:t>) (</a:t>
            </a:r>
            <a:r>
              <a:rPr lang="ru-RU" b="1" dirty="0" err="1"/>
              <a:t>n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Желтовато-коричневые </a:t>
            </a:r>
            <a:r>
              <a:rPr lang="ru-RU" dirty="0"/>
              <a:t>пятна на правом плече (пятна цвета кофе с молоком) (</a:t>
            </a:r>
            <a:r>
              <a:rPr lang="ru-RU" b="1" dirty="0" err="1"/>
              <a:t>c</a:t>
            </a:r>
            <a:r>
              <a:rPr lang="ru-RU" dirty="0" smtClean="0"/>
              <a:t>) </a:t>
            </a:r>
          </a:p>
          <a:p>
            <a:pPr algn="just"/>
            <a:r>
              <a:rPr lang="ru-RU" dirty="0"/>
              <a:t>М</a:t>
            </a:r>
            <a:r>
              <a:rPr lang="ru-RU" dirty="0" smtClean="0"/>
              <a:t>ножественные </a:t>
            </a:r>
            <a:r>
              <a:rPr lang="ru-RU" dirty="0"/>
              <a:t>небольшие (1–2 мм) желтовато-коричневые </a:t>
            </a:r>
            <a:r>
              <a:rPr lang="ru-RU" dirty="0" smtClean="0"/>
              <a:t>пятна в </a:t>
            </a:r>
            <a:r>
              <a:rPr lang="ru-RU" dirty="0"/>
              <a:t>подмышечной области («</a:t>
            </a:r>
            <a:r>
              <a:rPr lang="ru-RU" dirty="0" smtClean="0"/>
              <a:t>синдром </a:t>
            </a:r>
            <a:r>
              <a:rPr lang="ru-RU" dirty="0"/>
              <a:t>Кроу») (</a:t>
            </a:r>
            <a:r>
              <a:rPr lang="ru-RU" b="1" dirty="0"/>
              <a:t>стрелка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12" t="29966" r="40601" b="42123"/>
          <a:stretch/>
        </p:blipFill>
        <p:spPr bwMode="auto">
          <a:xfrm>
            <a:off x="179512" y="1772816"/>
            <a:ext cx="44471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23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50"/>
            <a:ext cx="7543800" cy="828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44541" cy="5150486"/>
          </a:xfrm>
        </p:spPr>
        <p:txBody>
          <a:bodyPr>
            <a:noAutofit/>
          </a:bodyPr>
          <a:lstStyle/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При некоторых заболеваниях </a:t>
            </a:r>
            <a:r>
              <a:rPr lang="ru-RU" sz="2400" dirty="0" smtClean="0"/>
              <a:t>важными показателями </a:t>
            </a:r>
            <a:r>
              <a:rPr lang="ru-RU" sz="2400" dirty="0"/>
              <a:t>при постановке диагноза  могут стать данные о скелетной </a:t>
            </a:r>
            <a:r>
              <a:rPr lang="ru-RU" sz="2400" dirty="0" smtClean="0"/>
              <a:t>системе (например, </a:t>
            </a:r>
            <a:r>
              <a:rPr lang="ru-RU" sz="2400" dirty="0"/>
              <a:t>врожденные костные </a:t>
            </a:r>
            <a:r>
              <a:rPr lang="ru-RU" sz="2400" dirty="0" smtClean="0"/>
              <a:t>дисплазии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NF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ru-RU" sz="2400" dirty="0" smtClean="0"/>
              <a:t> </a:t>
            </a:r>
            <a:r>
              <a:rPr lang="ru-RU" sz="2400" dirty="0"/>
              <a:t>часто предшествуют </a:t>
            </a:r>
            <a:r>
              <a:rPr lang="ru-RU" sz="2400" dirty="0" err="1" smtClean="0"/>
              <a:t>нейрофибромам</a:t>
            </a:r>
            <a:r>
              <a:rPr lang="ru-RU" sz="2400" dirty="0" smtClean="0"/>
              <a:t>)</a:t>
            </a:r>
          </a:p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При других </a:t>
            </a:r>
            <a:r>
              <a:rPr lang="ru-RU" sz="2400" dirty="0" smtClean="0"/>
              <a:t>заболеваниях -  изменения </a:t>
            </a:r>
            <a:r>
              <a:rPr lang="ru-RU" sz="2400" dirty="0"/>
              <a:t>в костях или </a:t>
            </a:r>
            <a:r>
              <a:rPr lang="ru-RU" sz="2400" dirty="0" smtClean="0"/>
              <a:t>коже (например, при </a:t>
            </a:r>
            <a:r>
              <a:rPr lang="ru-RU" sz="2400" dirty="0" err="1"/>
              <a:t>саркоидозе</a:t>
            </a:r>
            <a:r>
              <a:rPr lang="ru-RU" sz="2400" dirty="0"/>
              <a:t>, </a:t>
            </a:r>
            <a:r>
              <a:rPr lang="ru-RU" sz="2400" dirty="0" smtClean="0"/>
              <a:t>изменения </a:t>
            </a:r>
            <a:r>
              <a:rPr lang="ru-RU" sz="2400" dirty="0"/>
              <a:t>в костях обычно указывают на </a:t>
            </a:r>
            <a:r>
              <a:rPr lang="ru-RU" sz="2400" dirty="0" smtClean="0"/>
              <a:t>хроническое </a:t>
            </a:r>
            <a:r>
              <a:rPr lang="ru-RU" sz="2400" dirty="0"/>
              <a:t>и </a:t>
            </a:r>
            <a:r>
              <a:rPr lang="ru-RU" sz="2400" dirty="0" smtClean="0"/>
              <a:t>наиболее неблагоприятное </a:t>
            </a:r>
            <a:r>
              <a:rPr lang="ru-RU" sz="2400" dirty="0"/>
              <a:t>течение </a:t>
            </a:r>
            <a:r>
              <a:rPr lang="ru-RU" sz="2400" dirty="0" smtClean="0"/>
              <a:t>болезни)</a:t>
            </a:r>
          </a:p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Порой правильный диагноз можно поставить лишь путем </a:t>
            </a:r>
            <a:r>
              <a:rPr lang="ru-RU" sz="2400" dirty="0"/>
              <a:t>синтеза диагностических данных о костях и </a:t>
            </a:r>
            <a:r>
              <a:rPr lang="ru-RU" sz="2400" dirty="0" smtClean="0"/>
              <a:t>коже </a:t>
            </a:r>
          </a:p>
          <a:p>
            <a:pPr algn="just" defTabSz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Исчерпывающий список заболеваний костей и кожи может легко насчитывать более 100 </a:t>
            </a:r>
            <a:r>
              <a:rPr lang="ru-RU" sz="2400" dirty="0" smtClean="0"/>
              <a:t>заболеваний, в данной работе рассматривается </a:t>
            </a:r>
            <a:r>
              <a:rPr lang="ru-RU" sz="2400" dirty="0"/>
              <a:t>15 </a:t>
            </a:r>
            <a:r>
              <a:rPr lang="ru-RU" sz="2400" dirty="0" smtClean="0"/>
              <a:t>заболеваний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1984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Нейрофиброматоз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типа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Костные поражения: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кифосколиоз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дисплазия крыльев клиновидной </a:t>
            </a:r>
            <a:r>
              <a:rPr lang="ru-RU" dirty="0" smtClean="0"/>
              <a:t>кости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псевдоартроз</a:t>
            </a:r>
          </a:p>
          <a:p>
            <a:pPr marL="0" indent="0">
              <a:buNone/>
            </a:pPr>
            <a:r>
              <a:rPr lang="ru-RU" u="sng" dirty="0"/>
              <a:t>Наиболее </a:t>
            </a:r>
            <a:r>
              <a:rPr lang="ru-RU" u="sng" dirty="0" smtClean="0"/>
              <a:t>распространенные внутричерепные злокачественные новообразования: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глиомы зрительного нерва, которые возникают в характерной </a:t>
            </a:r>
            <a:r>
              <a:rPr lang="ru-RU" dirty="0" err="1"/>
              <a:t>прехиазматической</a:t>
            </a:r>
            <a:r>
              <a:rPr lang="ru-RU" dirty="0"/>
              <a:t> локализации в течение первого десятилетия </a:t>
            </a:r>
            <a:r>
              <a:rPr lang="ru-RU" dirty="0" smtClean="0"/>
              <a:t>жизни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Кроме того, пациенты </a:t>
            </a:r>
            <a:r>
              <a:rPr lang="ru-RU" dirty="0"/>
              <a:t>могут испытывать </a:t>
            </a:r>
            <a:r>
              <a:rPr lang="ru-RU" b="1" u="sng" dirty="0"/>
              <a:t>преждевременное половое созревание</a:t>
            </a:r>
            <a:r>
              <a:rPr lang="ru-RU" dirty="0"/>
              <a:t> из-за </a:t>
            </a:r>
            <a:r>
              <a:rPr lang="ru-RU" dirty="0" err="1"/>
              <a:t>импинджмента</a:t>
            </a:r>
            <a:r>
              <a:rPr lang="ru-RU" dirty="0"/>
              <a:t> </a:t>
            </a:r>
            <a:r>
              <a:rPr lang="ru-RU" dirty="0" smtClean="0"/>
              <a:t>гипоталамуса</a:t>
            </a:r>
          </a:p>
        </p:txBody>
      </p:sp>
    </p:spTree>
    <p:extLst>
      <p:ext uri="{BB962C8B-B14F-4D97-AF65-F5344CB8AC3E}">
        <p14:creationId xmlns="" xmlns:p14="http://schemas.microsoft.com/office/powerpoint/2010/main" val="239070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ГОЛЕНИ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ПРОЕКЦИИ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ПСЕВДОАРТРОЗ СРЕДНЕЙ ЧАСТИ ТОНКОЙ МАЛОБЕРЦОВОЙ КОСТИ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2132856"/>
            <a:ext cx="4752528" cy="409148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севдоартроз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стрелка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) средней части тонкой малоберцовой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кости</a:t>
            </a:r>
          </a:p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Очаги костных поражений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указатели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) в проксимальном о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тделе большеберцовой кости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0" t="21575" r="40408" b="37672"/>
          <a:stretch/>
        </p:blipFill>
        <p:spPr bwMode="auto">
          <a:xfrm>
            <a:off x="179512" y="2132856"/>
            <a:ext cx="3816424" cy="40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131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Туберозный склероз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 аутосомно-доминантное </a:t>
            </a:r>
            <a:r>
              <a:rPr lang="ru-RU" dirty="0"/>
              <a:t>заболевание, характеризующееся развитием </a:t>
            </a:r>
            <a:r>
              <a:rPr lang="ru-RU" dirty="0" err="1"/>
              <a:t>гамартом</a:t>
            </a:r>
            <a:r>
              <a:rPr lang="ru-RU" dirty="0"/>
              <a:t> в органах, включая головной мозг, сердце, кожу, глаза, почки, легкие и </a:t>
            </a:r>
            <a:r>
              <a:rPr lang="ru-RU" dirty="0" smtClean="0"/>
              <a:t>печень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Заболевание вызвано </a:t>
            </a:r>
            <a:r>
              <a:rPr lang="ru-RU" dirty="0"/>
              <a:t>дефектами в </a:t>
            </a:r>
            <a:r>
              <a:rPr lang="ru-RU" dirty="0" err="1"/>
              <a:t>гетеродимере</a:t>
            </a:r>
            <a:r>
              <a:rPr lang="ru-RU" dirty="0"/>
              <a:t> белка </a:t>
            </a:r>
            <a:r>
              <a:rPr lang="ru-RU" dirty="0" err="1" smtClean="0"/>
              <a:t>гамартин-туберина</a:t>
            </a:r>
            <a:r>
              <a:rPr lang="ru-RU" dirty="0" smtClean="0"/>
              <a:t>, </a:t>
            </a:r>
            <a:r>
              <a:rPr lang="ru-RU" dirty="0"/>
              <a:t>который обычно ингибирует пролиферацию </a:t>
            </a:r>
            <a:r>
              <a:rPr lang="ru-RU" dirty="0" smtClean="0"/>
              <a:t>клеток  </a:t>
            </a:r>
          </a:p>
          <a:p>
            <a:pPr marL="0" indent="0">
              <a:buNone/>
            </a:pPr>
            <a:r>
              <a:rPr lang="ru-RU" b="1" i="1" dirty="0" err="1" smtClean="0"/>
              <a:t>Гамартин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i="1" dirty="0" err="1"/>
              <a:t>туберин</a:t>
            </a:r>
            <a:r>
              <a:rPr lang="ru-RU" dirty="0"/>
              <a:t> кодируются на разных хромосомах. Одной мутации в любом гене в сочетании с неизбежной потерей </a:t>
            </a:r>
            <a:r>
              <a:rPr lang="ru-RU" dirty="0" err="1"/>
              <a:t>гетерозиготности</a:t>
            </a:r>
            <a:r>
              <a:rPr lang="ru-RU" dirty="0"/>
              <a:t> достаточно, чтобы вызвать туберозный склероз, при этом дефектный </a:t>
            </a:r>
            <a:r>
              <a:rPr lang="ru-RU" dirty="0" err="1"/>
              <a:t>туберин</a:t>
            </a:r>
            <a:r>
              <a:rPr lang="ru-RU" dirty="0"/>
              <a:t> вызывает более тяжелый </a:t>
            </a:r>
            <a:r>
              <a:rPr lang="ru-RU" dirty="0" smtClean="0"/>
              <a:t>фенотип</a:t>
            </a:r>
          </a:p>
        </p:txBody>
      </p:sp>
    </p:spTree>
    <p:extLst>
      <p:ext uri="{BB962C8B-B14F-4D97-AF65-F5344CB8AC3E}">
        <p14:creationId xmlns="" xmlns:p14="http://schemas.microsoft.com/office/powerpoint/2010/main" val="125318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273"/>
            <a:ext cx="828092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Туберозный склероз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К</a:t>
            </a:r>
            <a:r>
              <a:rPr lang="ru-RU" b="1" u="sng" dirty="0" smtClean="0"/>
              <a:t>ожные проявления: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пятна «ясеневого листа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шагреневые пятна</a:t>
            </a:r>
            <a:r>
              <a:rPr lang="ru-RU" dirty="0" smtClean="0"/>
              <a:t>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возможно </a:t>
            </a:r>
            <a:r>
              <a:rPr lang="ru-RU" dirty="0"/>
              <a:t>появление пятен </a:t>
            </a:r>
            <a:r>
              <a:rPr lang="ru-RU" dirty="0" smtClean="0"/>
              <a:t>«</a:t>
            </a:r>
            <a:r>
              <a:rPr lang="ru-RU" dirty="0"/>
              <a:t>отпечаток большого пальца» и «конфетти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лицевые </a:t>
            </a:r>
            <a:r>
              <a:rPr lang="ru-RU" dirty="0" err="1" smtClean="0"/>
              <a:t>ангиофибромы</a:t>
            </a:r>
            <a:r>
              <a:rPr lang="ru-RU" dirty="0" smtClean="0"/>
              <a:t>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околоногтевые фибромы </a:t>
            </a:r>
            <a:r>
              <a:rPr lang="ru-RU" dirty="0" smtClean="0"/>
              <a:t>(опухоль </a:t>
            </a:r>
            <a:r>
              <a:rPr lang="ru-RU" dirty="0" err="1" smtClean="0"/>
              <a:t>Кенена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096026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Кожные проявления туберозного склероза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772817"/>
            <a:ext cx="4752528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Б</a:t>
            </a:r>
            <a:r>
              <a:rPr lang="ru-RU" dirty="0" smtClean="0"/>
              <a:t>ляшка </a:t>
            </a:r>
            <a:r>
              <a:rPr lang="ru-RU" dirty="0"/>
              <a:t>телесного цвета с фолликулярным выступом на крестце, представляющая собой соединительнотканный </a:t>
            </a:r>
            <a:r>
              <a:rPr lang="ru-RU" dirty="0" err="1"/>
              <a:t>невус</a:t>
            </a:r>
            <a:r>
              <a:rPr lang="ru-RU" dirty="0"/>
              <a:t> (шагреневое пятно) (</a:t>
            </a:r>
            <a:r>
              <a:rPr lang="ru-RU" b="1" dirty="0"/>
              <a:t>S</a:t>
            </a:r>
            <a:r>
              <a:rPr lang="ru-RU" dirty="0" smtClean="0"/>
              <a:t>) 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правой </a:t>
            </a:r>
            <a:r>
              <a:rPr lang="ru-RU" dirty="0" smtClean="0"/>
              <a:t>ягодице -  </a:t>
            </a:r>
            <a:r>
              <a:rPr lang="ru-RU" dirty="0" err="1" smtClean="0"/>
              <a:t>гипопигментированное</a:t>
            </a:r>
            <a:r>
              <a:rPr lang="ru-RU" dirty="0" smtClean="0"/>
              <a:t> </a:t>
            </a:r>
            <a:r>
              <a:rPr lang="ru-RU" dirty="0"/>
              <a:t>пятно «ясеневого листа</a:t>
            </a:r>
            <a:r>
              <a:rPr lang="ru-RU" dirty="0" smtClean="0"/>
              <a:t>» </a:t>
            </a:r>
            <a:r>
              <a:rPr lang="ru-RU" dirty="0"/>
              <a:t>(</a:t>
            </a:r>
            <a:r>
              <a:rPr lang="ru-RU" b="1" dirty="0"/>
              <a:t>а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Рассеянные </a:t>
            </a:r>
            <a:r>
              <a:rPr lang="ru-RU" dirty="0"/>
              <a:t>меньшие </a:t>
            </a:r>
            <a:r>
              <a:rPr lang="ru-RU" dirty="0" err="1"/>
              <a:t>невусы</a:t>
            </a:r>
            <a:r>
              <a:rPr lang="ru-RU" dirty="0"/>
              <a:t> соединительной </a:t>
            </a:r>
            <a:r>
              <a:rPr lang="ru-RU" dirty="0" smtClean="0"/>
              <a:t>ткани окружают </a:t>
            </a:r>
            <a:r>
              <a:rPr lang="ru-RU" dirty="0"/>
              <a:t>большое центральное </a:t>
            </a:r>
            <a:r>
              <a:rPr lang="ru-RU" dirty="0" smtClean="0"/>
              <a:t>поражение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05" t="24658" r="17689" b="47431"/>
          <a:stretch/>
        </p:blipFill>
        <p:spPr bwMode="auto">
          <a:xfrm>
            <a:off x="179512" y="1941585"/>
            <a:ext cx="3888432" cy="327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53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Ангиофиброма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лица у больного туберозным склерозом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4880" y="1941585"/>
            <a:ext cx="4389608" cy="30715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Множественные </a:t>
            </a:r>
            <a:r>
              <a:rPr lang="ru-RU" dirty="0"/>
              <a:t>сливающиеся красно-коричневые папулы, симметрично расположенные на носу, щеках и подбородке, которые </a:t>
            </a:r>
            <a:r>
              <a:rPr lang="ru-RU" dirty="0" err="1"/>
              <a:t>гистологически</a:t>
            </a:r>
            <a:r>
              <a:rPr lang="ru-RU" dirty="0"/>
              <a:t> представляют собой </a:t>
            </a:r>
            <a:r>
              <a:rPr lang="ru-RU" dirty="0" err="1" smtClean="0"/>
              <a:t>ангиофибромы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25" t="31336" r="17688" b="42979"/>
          <a:stretch/>
        </p:blipFill>
        <p:spPr bwMode="auto">
          <a:xfrm>
            <a:off x="179512" y="1988840"/>
            <a:ext cx="43953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6037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Туберозный склероз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/>
              <a:t>Костные поражения: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костные </a:t>
            </a:r>
            <a:r>
              <a:rPr lang="ru-RU" dirty="0" smtClean="0"/>
              <a:t>кисты (часто </a:t>
            </a:r>
            <a:r>
              <a:rPr lang="ru-RU" dirty="0"/>
              <a:t>в фалангах </a:t>
            </a:r>
            <a:r>
              <a:rPr lang="ru-RU" dirty="0" smtClean="0"/>
              <a:t>кисти)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очаговое плотное фиброзное уплотнение в тазовой кости, </a:t>
            </a:r>
            <a:r>
              <a:rPr lang="ru-RU" dirty="0"/>
              <a:t>телах позвонков и нервных </a:t>
            </a:r>
            <a:r>
              <a:rPr lang="ru-RU" dirty="0" smtClean="0"/>
              <a:t>дугах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дисплазия </a:t>
            </a:r>
            <a:r>
              <a:rPr lang="ru-RU" dirty="0"/>
              <a:t>клиновидного </a:t>
            </a:r>
            <a:r>
              <a:rPr lang="ru-RU" dirty="0" smtClean="0"/>
              <a:t>тела</a:t>
            </a:r>
          </a:p>
          <a:p>
            <a:pPr marL="0" indent="0">
              <a:buNone/>
            </a:pPr>
            <a:r>
              <a:rPr lang="ru-RU" u="sng" dirty="0" smtClean="0"/>
              <a:t>Поражения за пределами ЦНС: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когнитивный дефицит, судороги, кортикальные бугры, </a:t>
            </a:r>
            <a:r>
              <a:rPr lang="ru-RU" dirty="0" err="1"/>
              <a:t>перивентрикулярная</a:t>
            </a:r>
            <a:r>
              <a:rPr lang="ru-RU" dirty="0"/>
              <a:t> </a:t>
            </a:r>
            <a:r>
              <a:rPr lang="ru-RU" dirty="0" err="1" smtClean="0"/>
              <a:t>кальцификация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почечные </a:t>
            </a:r>
            <a:r>
              <a:rPr lang="ru-RU" dirty="0" err="1"/>
              <a:t>ангиомиолипомы</a:t>
            </a:r>
            <a:r>
              <a:rPr lang="ru-RU" dirty="0"/>
              <a:t>, </a:t>
            </a:r>
            <a:r>
              <a:rPr lang="ru-RU" dirty="0" err="1"/>
              <a:t>почечные</a:t>
            </a:r>
            <a:r>
              <a:rPr lang="ru-RU" dirty="0"/>
              <a:t> </a:t>
            </a:r>
            <a:r>
              <a:rPr lang="ru-RU" dirty="0" smtClean="0"/>
              <a:t>кисты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ретинальные</a:t>
            </a:r>
            <a:r>
              <a:rPr lang="ru-RU" dirty="0" smtClean="0"/>
              <a:t> кисты/бляшки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сердечные </a:t>
            </a:r>
            <a:r>
              <a:rPr lang="ru-RU" dirty="0" err="1" smtClean="0"/>
              <a:t>рабдомиомы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еже </a:t>
            </a:r>
            <a:r>
              <a:rPr lang="ru-RU" dirty="0" err="1" smtClean="0"/>
              <a:t>лимфангиолейомиоматоз</a:t>
            </a:r>
            <a:r>
              <a:rPr lang="ru-RU" dirty="0" smtClean="0"/>
              <a:t> и поражение ЖКТ</a:t>
            </a:r>
          </a:p>
        </p:txBody>
      </p:sp>
    </p:spTree>
    <p:extLst>
      <p:ext uri="{BB962C8B-B14F-4D97-AF65-F5344CB8AC3E}">
        <p14:creationId xmlns="" xmlns:p14="http://schemas.microsoft.com/office/powerpoint/2010/main" val="1021714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ногтей-надколенника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4969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 аутосомно-доминантное заболевание, вызванное </a:t>
            </a:r>
            <a:r>
              <a:rPr lang="ru-RU" dirty="0"/>
              <a:t>мутацией гена LMX1B. Этот ген кодирует транскрипционный фактор, который важен для развития </a:t>
            </a:r>
            <a:r>
              <a:rPr lang="ru-RU" dirty="0" smtClean="0"/>
              <a:t>почек и </a:t>
            </a:r>
            <a:r>
              <a:rPr lang="ru-RU" dirty="0"/>
              <a:t>конечностей, особенно </a:t>
            </a:r>
            <a:r>
              <a:rPr lang="ru-RU" dirty="0" smtClean="0"/>
              <a:t>дорсальных </a:t>
            </a:r>
            <a:r>
              <a:rPr lang="ru-RU" dirty="0"/>
              <a:t>структур конечностей, включая ногти и </a:t>
            </a:r>
            <a:r>
              <a:rPr lang="ru-RU" dirty="0" smtClean="0"/>
              <a:t>надколенники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Поражение ногтей (у 98% пациентов)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Поражение надколенников (у 74%)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Поражение ости подвздошной кости (у 68%)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Поражение отростка локтевой кости (у 33%)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75665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НОГТЕЙ-НАДКОЛЕННИКА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4048" y="1941585"/>
            <a:ext cx="3960440" cy="36476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Гипоплазия </a:t>
            </a:r>
            <a:r>
              <a:rPr lang="ru-RU" dirty="0"/>
              <a:t>ногтя большого </a:t>
            </a:r>
            <a:r>
              <a:rPr lang="ru-RU" dirty="0" smtClean="0"/>
              <a:t>пальца (</a:t>
            </a:r>
            <a:r>
              <a:rPr lang="ru-RU" b="1" dirty="0" smtClean="0"/>
              <a:t>а</a:t>
            </a:r>
            <a:r>
              <a:rPr lang="ru-RU" dirty="0" smtClean="0"/>
              <a:t>) </a:t>
            </a:r>
            <a:endParaRPr lang="ru-RU" dirty="0"/>
          </a:p>
          <a:p>
            <a:pPr algn="just"/>
            <a:r>
              <a:rPr lang="ru-RU" dirty="0" smtClean="0"/>
              <a:t>Заострение лунки </a:t>
            </a:r>
            <a:r>
              <a:rPr lang="ru-RU" dirty="0"/>
              <a:t>(</a:t>
            </a:r>
            <a:r>
              <a:rPr lang="ru-RU" b="1" dirty="0"/>
              <a:t>стрелка</a:t>
            </a:r>
            <a:r>
              <a:rPr lang="ru-RU" dirty="0"/>
              <a:t>), а также отсутствие дистальных межфаланговых кожных складок </a:t>
            </a:r>
            <a:r>
              <a:rPr lang="ru-RU" b="1" dirty="0" smtClean="0"/>
              <a:t>(*) </a:t>
            </a:r>
          </a:p>
          <a:p>
            <a:pPr algn="just"/>
            <a:r>
              <a:rPr lang="ru-RU" dirty="0" smtClean="0"/>
              <a:t>Пятый </a:t>
            </a:r>
            <a:r>
              <a:rPr lang="ru-RU" dirty="0"/>
              <a:t>палец демонстрирует </a:t>
            </a:r>
            <a:r>
              <a:rPr lang="ru-RU" b="1" i="1" dirty="0" err="1" smtClean="0"/>
              <a:t>клинодактилию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Пациент </a:t>
            </a:r>
            <a:r>
              <a:rPr lang="ru-RU" dirty="0"/>
              <a:t>также сообщил о периодическом продольном растрескивании четвертого ногтя (не показано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27" t="25171" r="29722" b="42808"/>
          <a:stretch/>
        </p:blipFill>
        <p:spPr bwMode="auto">
          <a:xfrm>
            <a:off x="107504" y="2060848"/>
            <a:ext cx="477293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5561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ТАЗА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ПРЯМОЙ ПРОЕКЦИИ</a:t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РОГА ПОДВЗДОШНОЙ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7844" y="2142750"/>
            <a:ext cx="3960440" cy="338134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Пациент </a:t>
            </a:r>
            <a:r>
              <a:rPr lang="ru-RU" dirty="0"/>
              <a:t>с синдромом </a:t>
            </a:r>
            <a:r>
              <a:rPr lang="ru-RU" dirty="0" err="1" smtClean="0"/>
              <a:t>ногтей-надколенника</a:t>
            </a:r>
            <a:endParaRPr lang="ru-RU" dirty="0" smtClean="0"/>
          </a:p>
          <a:p>
            <a:pPr algn="just"/>
            <a:r>
              <a:rPr lang="ru-RU" dirty="0"/>
              <a:t>Д</a:t>
            </a:r>
            <a:r>
              <a:rPr lang="ru-RU" dirty="0" smtClean="0"/>
              <a:t>вусторонние </a:t>
            </a:r>
            <a:r>
              <a:rPr lang="ru-RU" dirty="0"/>
              <a:t>конические отростки (</a:t>
            </a:r>
            <a:r>
              <a:rPr lang="ru-RU" b="1" dirty="0"/>
              <a:t>наконечники стрел</a:t>
            </a:r>
            <a:r>
              <a:rPr lang="ru-RU" dirty="0"/>
              <a:t>), выступающие </a:t>
            </a:r>
            <a:r>
              <a:rPr lang="ru-RU" dirty="0" err="1"/>
              <a:t>заднелатерально</a:t>
            </a:r>
            <a:r>
              <a:rPr lang="ru-RU" dirty="0"/>
              <a:t> из подвздошных </a:t>
            </a:r>
            <a:r>
              <a:rPr lang="ru-RU" dirty="0" smtClean="0"/>
              <a:t>крыльев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32" t="39726" r="17591" b="32363"/>
          <a:stretch/>
        </p:blipFill>
        <p:spPr bwMode="auto">
          <a:xfrm>
            <a:off x="251521" y="2132856"/>
            <a:ext cx="4392488" cy="339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03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5802"/>
            <a:ext cx="8928992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Причины болезней, поражающих кожу и кости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3815" y="3450834"/>
            <a:ext cx="2573266" cy="15106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Например, при </a:t>
            </a:r>
            <a:r>
              <a:rPr lang="ru-RU" sz="2400" dirty="0"/>
              <a:t>воспалительных артритах и инфекциях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12776"/>
            <a:ext cx="3672408" cy="11206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ожа </a:t>
            </a:r>
            <a:r>
              <a:rPr lang="ru-RU" dirty="0"/>
              <a:t>и скелет могут быть подвержены общему деструктивному механизму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412776"/>
            <a:ext cx="3672408" cy="11206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ожа </a:t>
            </a:r>
            <a:r>
              <a:rPr lang="ru-RU" dirty="0"/>
              <a:t>и скелет </a:t>
            </a:r>
            <a:r>
              <a:rPr lang="ru-RU" dirty="0" smtClean="0"/>
              <a:t>могут </a:t>
            </a:r>
            <a:r>
              <a:rPr lang="ru-RU" dirty="0"/>
              <a:t>быть подвержены врожденным порокам развития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827584" y="2636912"/>
            <a:ext cx="288032" cy="64807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26385" y="3068960"/>
            <a:ext cx="2376264" cy="19082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Общие пути </a:t>
            </a:r>
            <a:r>
              <a:rPr lang="ru-RU" dirty="0"/>
              <a:t>дифференцировки </a:t>
            </a:r>
            <a:r>
              <a:rPr lang="ru-RU" dirty="0" smtClean="0"/>
              <a:t>клеток (взаимосвязь части скелета с эпидермисом)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148064" y="2573288"/>
            <a:ext cx="166774" cy="43204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68344" y="2573288"/>
            <a:ext cx="166774" cy="43204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24184" y="5273020"/>
            <a:ext cx="3617382" cy="14023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Существование дисплазии крыльев </a:t>
            </a:r>
            <a:r>
              <a:rPr lang="ru-RU" sz="2000" dirty="0"/>
              <a:t>клиновидной кости </a:t>
            </a:r>
            <a:r>
              <a:rPr lang="ru-RU" sz="2000" dirty="0" smtClean="0"/>
              <a:t>наряду </a:t>
            </a:r>
            <a:r>
              <a:rPr lang="ru-RU" sz="2000" dirty="0"/>
              <a:t>с нарушениями пигментации кожи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632875" y="4988786"/>
            <a:ext cx="181641" cy="21602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6986" y="3080574"/>
            <a:ext cx="2376264" cy="19082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Общие дефектные структурные </a:t>
            </a:r>
            <a:r>
              <a:rPr lang="ru-RU" dirty="0"/>
              <a:t>или </a:t>
            </a:r>
            <a:r>
              <a:rPr lang="ru-RU" dirty="0" smtClean="0"/>
              <a:t>функциональные компоненты, в том числе в генах или белках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751731" y="4988786"/>
            <a:ext cx="181641" cy="21602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646986" y="5273020"/>
            <a:ext cx="2376264" cy="11765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Синдром </a:t>
            </a:r>
            <a:r>
              <a:rPr lang="ru-RU" sz="2000" dirty="0" err="1" smtClean="0"/>
              <a:t>МакКьюна</a:t>
            </a:r>
            <a:r>
              <a:rPr lang="ru-RU" sz="2000" dirty="0" smtClean="0"/>
              <a:t>-Олбрайта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36975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ногтей-надколенника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Проявления болезни в </a:t>
            </a:r>
            <a:r>
              <a:rPr lang="ru-RU" u="sng" dirty="0"/>
              <a:t>других системах </a:t>
            </a:r>
            <a:r>
              <a:rPr lang="ru-RU" u="sng" dirty="0" smtClean="0"/>
              <a:t>органов: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поражение </a:t>
            </a:r>
            <a:r>
              <a:rPr lang="ru-RU" dirty="0"/>
              <a:t>почек </a:t>
            </a:r>
            <a:r>
              <a:rPr lang="ru-RU" dirty="0" smtClean="0"/>
              <a:t>(</a:t>
            </a:r>
            <a:r>
              <a:rPr lang="ru-RU" dirty="0"/>
              <a:t>умеренная протеинурия, у 5-10% </a:t>
            </a:r>
            <a:r>
              <a:rPr lang="ru-RU" dirty="0" smtClean="0"/>
              <a:t>протеинурия </a:t>
            </a:r>
            <a:r>
              <a:rPr lang="ru-RU" dirty="0"/>
              <a:t>нефротического </a:t>
            </a:r>
            <a:r>
              <a:rPr lang="ru-RU" dirty="0" smtClean="0"/>
              <a:t>характера)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о</a:t>
            </a:r>
            <a:r>
              <a:rPr lang="ru-RU" dirty="0" err="1" smtClean="0"/>
              <a:t>ткрытоугольная</a:t>
            </a:r>
            <a:r>
              <a:rPr lang="ru-RU" dirty="0" smtClean="0"/>
              <a:t> глаукома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нефропатия и </a:t>
            </a:r>
            <a:r>
              <a:rPr lang="ru-RU" dirty="0" smtClean="0"/>
              <a:t>катаракта при вялотекущем проявлении болезни</a:t>
            </a:r>
          </a:p>
        </p:txBody>
      </p:sp>
    </p:spTree>
    <p:extLst>
      <p:ext uri="{BB962C8B-B14F-4D97-AF65-F5344CB8AC3E}">
        <p14:creationId xmlns="" xmlns:p14="http://schemas.microsoft.com/office/powerpoint/2010/main" val="4154852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SAPHO</a:t>
            </a: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72400" cy="525658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Это редкое </a:t>
            </a:r>
            <a:r>
              <a:rPr lang="ru-RU" dirty="0"/>
              <a:t>хроническое воспалительное заболевание неизвестной этиологии, характеризующееся сочетанием своеобразных кожных </a:t>
            </a:r>
            <a:r>
              <a:rPr lang="ru-RU" dirty="0" smtClean="0"/>
              <a:t>и </a:t>
            </a:r>
            <a:r>
              <a:rPr lang="ru-RU" dirty="0"/>
              <a:t>костно-суставных изменений, в первую очередь </a:t>
            </a:r>
            <a:r>
              <a:rPr lang="ru-RU" dirty="0" smtClean="0"/>
              <a:t>его связывают с ладонно-подошвенным </a:t>
            </a:r>
            <a:r>
              <a:rPr lang="ru-RU" dirty="0" err="1"/>
              <a:t>пустулезом</a:t>
            </a:r>
            <a:r>
              <a:rPr lang="ru-RU" dirty="0"/>
              <a:t> и тяжелой формой </a:t>
            </a:r>
            <a:r>
              <a:rPr lang="ru-RU" dirty="0" err="1" smtClean="0"/>
              <a:t>акне</a:t>
            </a:r>
            <a:r>
              <a:rPr lang="ru-RU" dirty="0"/>
              <a:t> </a:t>
            </a:r>
            <a:r>
              <a:rPr lang="ru-RU" dirty="0" smtClean="0"/>
              <a:t>(охватывает около </a:t>
            </a:r>
            <a:r>
              <a:rPr lang="ru-RU" dirty="0"/>
              <a:t>50 подобных идиопатических </a:t>
            </a:r>
            <a:r>
              <a:rPr lang="ru-RU" dirty="0" smtClean="0"/>
              <a:t>заболеваний)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Считают, что синдром </a:t>
            </a:r>
            <a:r>
              <a:rPr lang="ru-RU" dirty="0"/>
              <a:t>SAPHO возникает в результате чрезмерного иммунного ответа у генетически восприимчивых людей к </a:t>
            </a:r>
            <a:r>
              <a:rPr lang="ru-RU" b="1" i="1" dirty="0" err="1"/>
              <a:t>Propionibacterium</a:t>
            </a:r>
            <a:r>
              <a:rPr lang="ru-RU" b="1" i="1" dirty="0"/>
              <a:t> </a:t>
            </a:r>
            <a:r>
              <a:rPr lang="ru-RU" b="1" i="1" dirty="0" err="1" smtClean="0"/>
              <a:t>acnes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Поскольку </a:t>
            </a:r>
            <a:r>
              <a:rPr lang="ru-RU" dirty="0"/>
              <a:t>пациенты обычно отрицательные по ревматоидному фактору и положительные по </a:t>
            </a:r>
            <a:r>
              <a:rPr lang="ru-RU" dirty="0" smtClean="0"/>
              <a:t>лейкоцитарному </a:t>
            </a:r>
            <a:r>
              <a:rPr lang="ru-RU" dirty="0"/>
              <a:t>антигену (HLA)-B27 и страдают от аксиального поражения </a:t>
            </a:r>
            <a:r>
              <a:rPr lang="ru-RU" dirty="0" err="1"/>
              <a:t>синдесмофитами</a:t>
            </a:r>
            <a:r>
              <a:rPr lang="ru-RU" dirty="0"/>
              <a:t>, некоторые исследователи считают этот синдром </a:t>
            </a:r>
            <a:r>
              <a:rPr lang="ru-RU" b="1" i="1" dirty="0" err="1"/>
              <a:t>серонегативным</a:t>
            </a:r>
            <a:r>
              <a:rPr lang="ru-RU" b="1" i="1" dirty="0"/>
              <a:t> </a:t>
            </a:r>
            <a:r>
              <a:rPr lang="ru-RU" b="1" i="1" dirty="0" smtClean="0"/>
              <a:t>спондилоартритом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57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УГРЕВЫЕ ВЫСЫПАНИЯ, ТИПИЧНЫЕ ДЛЯ СИНДРОМА 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SAPHO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7844" y="2060848"/>
            <a:ext cx="3960440" cy="3463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Эритематозные</a:t>
            </a:r>
            <a:r>
              <a:rPr lang="ru-RU" dirty="0" smtClean="0"/>
              <a:t> </a:t>
            </a:r>
            <a:r>
              <a:rPr lang="ru-RU" dirty="0"/>
              <a:t>папулы и изъязвленные бляшки с геморрагической коркой на лице, типичные для </a:t>
            </a:r>
            <a:r>
              <a:rPr lang="ru-RU" dirty="0" err="1"/>
              <a:t>конглобатных</a:t>
            </a:r>
            <a:r>
              <a:rPr lang="ru-RU" dirty="0"/>
              <a:t> и молниеносных </a:t>
            </a:r>
            <a:r>
              <a:rPr lang="ru-RU" dirty="0" smtClean="0"/>
              <a:t>угрей</a:t>
            </a:r>
          </a:p>
          <a:p>
            <a:pPr algn="just"/>
            <a:r>
              <a:rPr lang="ru-RU" dirty="0" smtClean="0"/>
              <a:t>Гнойничковые </a:t>
            </a:r>
            <a:r>
              <a:rPr lang="ru-RU" dirty="0"/>
              <a:t>высыпания на ушах и </a:t>
            </a:r>
            <a:r>
              <a:rPr lang="ru-RU" dirty="0" smtClean="0"/>
              <a:t>шее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32" t="29795" r="17784" b="42465"/>
          <a:stretch/>
        </p:blipFill>
        <p:spPr bwMode="auto">
          <a:xfrm>
            <a:off x="179512" y="2060848"/>
            <a:ext cx="44778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44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КОЛЕННОГО СУСТАВА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ПРОЕКЦИИ</a:t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ВАРИАНТ ХРМО СИНДРОМА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SAPHO 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19872" y="2142749"/>
            <a:ext cx="5358412" cy="40875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i="1" dirty="0" smtClean="0"/>
              <a:t>    Молодой мужчина, возраст неизвестен</a:t>
            </a:r>
          </a:p>
          <a:p>
            <a:pPr>
              <a:buNone/>
            </a:pPr>
            <a:r>
              <a:rPr lang="ru-RU" sz="2800" b="1" i="1" dirty="0" smtClean="0"/>
              <a:t>    Из анамнеза: пустулезные угри и боль в области большеберцовой кости</a:t>
            </a:r>
            <a:endParaRPr lang="ru-RU" dirty="0" smtClean="0"/>
          </a:p>
          <a:p>
            <a:pPr algn="just"/>
            <a:r>
              <a:rPr lang="ru-RU" dirty="0" smtClean="0"/>
              <a:t>Смешанное </a:t>
            </a:r>
            <a:r>
              <a:rPr lang="ru-RU" dirty="0"/>
              <a:t>литическое поражение проксимального отдела большеберцовой кости с окружающим склерозом и </a:t>
            </a:r>
            <a:r>
              <a:rPr lang="ru-RU" dirty="0" err="1"/>
              <a:t>эндостальным</a:t>
            </a:r>
            <a:r>
              <a:rPr lang="ru-RU" dirty="0"/>
              <a:t> </a:t>
            </a:r>
            <a:r>
              <a:rPr lang="ru-RU" dirty="0" smtClean="0"/>
              <a:t>утолщением</a:t>
            </a:r>
          </a:p>
          <a:p>
            <a:pPr algn="just"/>
            <a:r>
              <a:rPr lang="ru-RU" dirty="0" err="1" smtClean="0"/>
              <a:t>Сцинтиграфия</a:t>
            </a:r>
            <a:r>
              <a:rPr lang="ru-RU" dirty="0" smtClean="0"/>
              <a:t> </a:t>
            </a:r>
            <a:r>
              <a:rPr lang="ru-RU" dirty="0"/>
              <a:t>костей показала признаки, свидетельствующие о синдроме </a:t>
            </a:r>
            <a:r>
              <a:rPr lang="ru-RU" dirty="0" smtClean="0"/>
              <a:t>SAPHO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8" t="33733" r="47629" b="27397"/>
          <a:stretch/>
        </p:blipFill>
        <p:spPr bwMode="auto">
          <a:xfrm>
            <a:off x="395536" y="1916832"/>
            <a:ext cx="2736304" cy="431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444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26" y="1772816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ПЛАНАРНАЯ СЦИНТИГРАММА КОСТЕЙ С ТЕХНЕЦИЕМ-99М С МЕТИЛЕНДИФОСФОНАТОМ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ПОРАЖЕНИЕ КОСТЕЙ В ВИДЕ «ГОЛОВЫ БЫКА» ПРИ СИНДРОМЕ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SAPHO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2996952"/>
            <a:ext cx="3960440" cy="338134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Повышенная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активность в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грудной кости и грудино-ключичном суставе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63" t="34075" r="24427" b="34760"/>
          <a:stretch/>
        </p:blipFill>
        <p:spPr bwMode="auto">
          <a:xfrm>
            <a:off x="183127" y="2996952"/>
            <a:ext cx="410999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444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Саркоидоз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72400" cy="525658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Это </a:t>
            </a:r>
            <a:r>
              <a:rPr lang="ru-RU" dirty="0" err="1" smtClean="0"/>
              <a:t>мультисистемное</a:t>
            </a:r>
            <a:r>
              <a:rPr lang="ru-RU" dirty="0" smtClean="0"/>
              <a:t> гранулематозное заболевание </a:t>
            </a:r>
            <a:r>
              <a:rPr lang="ru-RU" dirty="0"/>
              <a:t>с преимущественным поражением легких, лимфатических узлов, кожи и </a:t>
            </a:r>
            <a:r>
              <a:rPr lang="ru-RU" dirty="0" smtClean="0"/>
              <a:t>глаз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бычно </a:t>
            </a:r>
            <a:r>
              <a:rPr lang="ru-RU" dirty="0"/>
              <a:t>поражает молодых людей и людей среднего возраста, </a:t>
            </a:r>
            <a:r>
              <a:rPr lang="ru-RU" dirty="0" smtClean="0"/>
              <a:t>особенно распространен </a:t>
            </a:r>
            <a:r>
              <a:rPr lang="ru-RU" dirty="0"/>
              <a:t>среди женщин и </a:t>
            </a:r>
            <a:r>
              <a:rPr lang="ru-RU" dirty="0" err="1" smtClean="0"/>
              <a:t>афроамериканцев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Считается, что </a:t>
            </a:r>
            <a:r>
              <a:rPr lang="ru-RU" dirty="0" err="1"/>
              <a:t>саркоидоз</a:t>
            </a:r>
            <a:r>
              <a:rPr lang="ru-RU" dirty="0"/>
              <a:t> возникает у генетически предрасположенных людей, подвергшихся воздействию неизвестных агентов окружающей </a:t>
            </a:r>
            <a:r>
              <a:rPr lang="ru-RU" dirty="0" smtClean="0"/>
              <a:t>среды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Саркоидоз</a:t>
            </a:r>
            <a:r>
              <a:rPr lang="ru-RU" dirty="0" smtClean="0"/>
              <a:t> </a:t>
            </a:r>
            <a:r>
              <a:rPr lang="ru-RU" dirty="0"/>
              <a:t>трудно диагностировать</a:t>
            </a:r>
            <a:r>
              <a:rPr lang="ru-RU" dirty="0" smtClean="0"/>
              <a:t>, необходимо сочетание </a:t>
            </a:r>
            <a:r>
              <a:rPr lang="ru-RU" dirty="0"/>
              <a:t>клинических и рентгенологических </a:t>
            </a:r>
            <a:r>
              <a:rPr lang="ru-RU" dirty="0" smtClean="0"/>
              <a:t>данных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Гистопатологическое подтверждение – </a:t>
            </a:r>
            <a:r>
              <a:rPr lang="ru-RU" dirty="0" err="1" smtClean="0"/>
              <a:t>неказеозные</a:t>
            </a:r>
            <a:r>
              <a:rPr lang="ru-RU" dirty="0" smtClean="0"/>
              <a:t> эпителиоидные гранулемы, идентичные </a:t>
            </a:r>
            <a:r>
              <a:rPr lang="ru-RU" dirty="0"/>
              <a:t>во всех </a:t>
            </a:r>
            <a:r>
              <a:rPr lang="ru-RU" dirty="0" smtClean="0"/>
              <a:t>органах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108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Саркоидоз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0648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Кожные проявления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Могут быть специфическими (</a:t>
            </a:r>
            <a:r>
              <a:rPr lang="ru-RU" dirty="0" err="1" smtClean="0"/>
              <a:t>неказеозные</a:t>
            </a:r>
            <a:r>
              <a:rPr lang="ru-RU" dirty="0" smtClean="0"/>
              <a:t> гранулемы) и неспецифическими (</a:t>
            </a:r>
            <a:r>
              <a:rPr lang="ru-RU" dirty="0"/>
              <a:t>узловатая </a:t>
            </a:r>
            <a:r>
              <a:rPr lang="ru-RU" dirty="0" smtClean="0"/>
              <a:t>эритема)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Узловатая </a:t>
            </a:r>
            <a:r>
              <a:rPr lang="ru-RU" dirty="0"/>
              <a:t>эритема состоит из болезненных </a:t>
            </a:r>
            <a:r>
              <a:rPr lang="ru-RU" dirty="0" err="1"/>
              <a:t>эритематозных</a:t>
            </a:r>
            <a:r>
              <a:rPr lang="ru-RU" dirty="0"/>
              <a:t> узелков на передней поверхности голеней, которые </a:t>
            </a:r>
            <a:r>
              <a:rPr lang="ru-RU" dirty="0" err="1"/>
              <a:t>гистологически</a:t>
            </a:r>
            <a:r>
              <a:rPr lang="ru-RU" dirty="0"/>
              <a:t> демонстрируют </a:t>
            </a:r>
            <a:r>
              <a:rPr lang="ru-RU" dirty="0" err="1"/>
              <a:t>негранулематозный</a:t>
            </a:r>
            <a:r>
              <a:rPr lang="ru-RU" dirty="0"/>
              <a:t> </a:t>
            </a:r>
            <a:r>
              <a:rPr lang="ru-RU" dirty="0" err="1"/>
              <a:t>панникулит</a:t>
            </a:r>
            <a:r>
              <a:rPr lang="ru-RU" dirty="0"/>
              <a:t>. Соседние суставы обычно болезненны и опухшие. Поражения обычно исчезают через 6–8 недель, рецидивы </a:t>
            </a:r>
            <a:r>
              <a:rPr lang="ru-RU" dirty="0" smtClean="0"/>
              <a:t>редки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764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БЛЯШКИ У ПАЦИЕНТА С САРКОИДОЗОМ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7844" y="2060848"/>
            <a:ext cx="3960440" cy="34632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</a:t>
            </a:r>
            <a:r>
              <a:rPr lang="ru-RU" dirty="0" smtClean="0"/>
              <a:t>расно-коричневые </a:t>
            </a:r>
            <a:r>
              <a:rPr lang="ru-RU" dirty="0"/>
              <a:t>бляшки на </a:t>
            </a:r>
            <a:r>
              <a:rPr lang="ru-RU" dirty="0" smtClean="0"/>
              <a:t>теле пациента с </a:t>
            </a:r>
            <a:r>
              <a:rPr lang="ru-RU" dirty="0" err="1" smtClean="0"/>
              <a:t>саркоидозом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гистологическом </a:t>
            </a:r>
            <a:r>
              <a:rPr lang="ru-RU" dirty="0" smtClean="0"/>
              <a:t>исследовании обнаружено, что они состоят из </a:t>
            </a:r>
            <a:r>
              <a:rPr lang="ru-RU" dirty="0" err="1"/>
              <a:t>неказеозных</a:t>
            </a:r>
            <a:r>
              <a:rPr lang="ru-RU" dirty="0"/>
              <a:t> </a:t>
            </a:r>
            <a:r>
              <a:rPr lang="ru-RU" dirty="0" smtClean="0"/>
              <a:t>гранулем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36" t="41781" r="17977" b="33904"/>
          <a:stretch/>
        </p:blipFill>
        <p:spPr bwMode="auto">
          <a:xfrm>
            <a:off x="179512" y="2167001"/>
            <a:ext cx="4392488" cy="28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4202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ОЗНОБЛЕННАЯ ВОЛЧАНКА У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ПАЦИЕНТА С САРКОИДОЗОМ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2232548"/>
            <a:ext cx="4392488" cy="3463248"/>
          </a:xfrm>
        </p:spPr>
        <p:txBody>
          <a:bodyPr>
            <a:normAutofit/>
          </a:bodyPr>
          <a:lstStyle/>
          <a:p>
            <a:r>
              <a:rPr lang="ru-RU" dirty="0" err="1"/>
              <a:t>Э</a:t>
            </a:r>
            <a:r>
              <a:rPr lang="ru-RU" dirty="0" err="1" smtClean="0"/>
              <a:t>ритематозные</a:t>
            </a:r>
            <a:r>
              <a:rPr lang="ru-RU" dirty="0" smtClean="0"/>
              <a:t> </a:t>
            </a:r>
            <a:r>
              <a:rPr lang="ru-RU" dirty="0"/>
              <a:t>папулы на кончике носа, </a:t>
            </a:r>
            <a:r>
              <a:rPr lang="ru-RU" dirty="0" smtClean="0"/>
              <a:t>на ободке крыла </a:t>
            </a:r>
            <a:r>
              <a:rPr lang="ru-RU" dirty="0"/>
              <a:t>носа и верхней </a:t>
            </a:r>
            <a:r>
              <a:rPr lang="ru-RU" dirty="0" smtClean="0"/>
              <a:t>губе</a:t>
            </a:r>
          </a:p>
          <a:p>
            <a:r>
              <a:rPr lang="ru-RU" dirty="0" smtClean="0"/>
              <a:t>Ознобленная волчанка - специфическое </a:t>
            </a:r>
            <a:r>
              <a:rPr lang="ru-RU" dirty="0" err="1"/>
              <a:t>саркоидное</a:t>
            </a:r>
            <a:r>
              <a:rPr lang="ru-RU" dirty="0"/>
              <a:t> </a:t>
            </a:r>
            <a:r>
              <a:rPr lang="ru-RU" dirty="0" smtClean="0"/>
              <a:t>поражение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25" t="40411" r="17977" b="27911"/>
          <a:stretch/>
        </p:blipFill>
        <p:spPr bwMode="auto">
          <a:xfrm>
            <a:off x="179512" y="2204864"/>
            <a:ext cx="418424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4202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Саркоидоз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06489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Костные поражения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Возникают</a:t>
            </a:r>
            <a:r>
              <a:rPr lang="ru-RU" dirty="0"/>
              <a:t>, когда медуллярные гранулемы инфильтрируют кортикальный слой кости и вызывают деструкцию или реактивный </a:t>
            </a:r>
            <a:r>
              <a:rPr lang="ru-RU" dirty="0" smtClean="0"/>
              <a:t>склероз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Гранулемы </a:t>
            </a:r>
            <a:r>
              <a:rPr lang="ru-RU" dirty="0"/>
              <a:t>также могут образовываться в синовиальной оболочке, провоцируя </a:t>
            </a:r>
            <a:r>
              <a:rPr lang="ru-RU" dirty="0" err="1"/>
              <a:t>синовит</a:t>
            </a:r>
            <a:r>
              <a:rPr lang="ru-RU" dirty="0"/>
              <a:t> и эрозию </a:t>
            </a:r>
            <a:r>
              <a:rPr lang="ru-RU" dirty="0" smtClean="0"/>
              <a:t>кости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Обычно </a:t>
            </a:r>
            <a:r>
              <a:rPr lang="ru-RU" dirty="0"/>
              <a:t>локализуются на руках и ногах и представляют собой литические кортикальные поражения, классически имеющие </a:t>
            </a:r>
            <a:r>
              <a:rPr lang="ru-RU" dirty="0" err="1"/>
              <a:t>кружевовидный</a:t>
            </a:r>
            <a:r>
              <a:rPr lang="ru-RU" dirty="0"/>
              <a:t> </a:t>
            </a:r>
            <a:r>
              <a:rPr lang="ru-RU" dirty="0" smtClean="0"/>
              <a:t>вид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Саркоидное</a:t>
            </a:r>
            <a:r>
              <a:rPr lang="ru-RU" dirty="0"/>
              <a:t> поражение крупных костей встречается реже и может быть не обнаружено при </a:t>
            </a:r>
            <a:r>
              <a:rPr lang="ru-RU" dirty="0" err="1"/>
              <a:t>сцинтиграфии</a:t>
            </a:r>
            <a:r>
              <a:rPr lang="ru-RU" dirty="0"/>
              <a:t> костей или </a:t>
            </a:r>
            <a:r>
              <a:rPr lang="ru-RU" dirty="0" smtClean="0"/>
              <a:t>рентгенографии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342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031"/>
            <a:ext cx="7772400" cy="9486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Этиология заболеваний, поражающих кости и кожу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165304"/>
            <a:ext cx="8568952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Таблица 1</a:t>
            </a:r>
            <a:r>
              <a:rPr lang="ru-RU" sz="2000" dirty="0" smtClean="0"/>
              <a:t>.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Этиология заболеваний, поражающих кости и кожу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6370419"/>
              </p:ext>
            </p:extLst>
          </p:nvPr>
        </p:nvGraphicFramePr>
        <p:xfrm>
          <a:off x="467544" y="908720"/>
          <a:ext cx="8280920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/>
                <a:gridCol w="4140460"/>
              </a:tblGrid>
              <a:tr h="8615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Заболевание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Взаимосвязь между кожей и костями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34461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Нейрокожные</a:t>
                      </a: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синдромы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37845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Синдром </a:t>
                      </a:r>
                      <a:r>
                        <a:rPr lang="ru-RU" sz="1800" b="0" dirty="0" err="1" smtClean="0"/>
                        <a:t>невоидной</a:t>
                      </a:r>
                      <a:r>
                        <a:rPr lang="ru-RU" sz="1800" b="0" dirty="0" smtClean="0"/>
                        <a:t> БКК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Синдром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МакКьюна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-Олбрайта 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NF-1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ТС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Синдром ногтей-надколенника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Общая мутация</a:t>
                      </a:r>
                    </a:p>
                    <a:p>
                      <a:pPr algn="ctr"/>
                      <a:r>
                        <a:rPr lang="ru-RU" sz="1800" dirty="0" smtClean="0"/>
                        <a:t>Общая мутация</a:t>
                      </a:r>
                    </a:p>
                    <a:p>
                      <a:pPr algn="ctr"/>
                      <a:r>
                        <a:rPr lang="ru-RU" sz="1800" dirty="0" smtClean="0"/>
                        <a:t>Общая мутация</a:t>
                      </a:r>
                    </a:p>
                    <a:p>
                      <a:pPr algn="ctr"/>
                      <a:r>
                        <a:rPr lang="ru-RU" sz="1800" dirty="0" smtClean="0"/>
                        <a:t>Общая мутация</a:t>
                      </a:r>
                    </a:p>
                    <a:p>
                      <a:pPr algn="ctr"/>
                      <a:r>
                        <a:rPr lang="ru-RU" sz="1800" dirty="0" smtClean="0"/>
                        <a:t>Общая мутация</a:t>
                      </a:r>
                      <a:endParaRPr lang="ru-RU" sz="1800" dirty="0"/>
                    </a:p>
                  </a:txBody>
                  <a:tcPr/>
                </a:tc>
              </a:tr>
              <a:tr h="3446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Воспалительные и иммунологические заболевания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861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Синдром SAPHO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Саркоидоз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ЛКГ</a:t>
                      </a:r>
                      <a:endParaRPr lang="ru-RU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Общее повреждение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Общее повреждение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Общее повреждение</a:t>
                      </a:r>
                    </a:p>
                  </a:txBody>
                  <a:tcPr/>
                </a:tc>
              </a:tr>
              <a:tr h="3446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Артриты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6171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Псориатический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артрит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Реактивный артрит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Общее повреждение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Общее повреждение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5969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86" y="548680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СТОПЫ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ПРЯМОЙ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ПРОЕКЦИИ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САРКОИДОЗ КОСТЕЙ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844823"/>
            <a:ext cx="4464496" cy="346324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Л</a:t>
            </a:r>
            <a:r>
              <a:rPr lang="ru-RU" dirty="0" smtClean="0"/>
              <a:t>итические </a:t>
            </a:r>
            <a:r>
              <a:rPr lang="ru-RU" dirty="0"/>
              <a:t>поражения, особенно в первой и пятой плюсневых костях, а также в первой проксимальной и дистальной фалангах (</a:t>
            </a:r>
            <a:r>
              <a:rPr lang="ru-RU" b="1" dirty="0"/>
              <a:t>указатели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Поражение, затрагивающее </a:t>
            </a:r>
            <a:r>
              <a:rPr lang="ru-RU" dirty="0"/>
              <a:t>головку первой плюсневой кости, имеет вид кружева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0" t="23116" r="40504" b="35274"/>
          <a:stretch/>
        </p:blipFill>
        <p:spPr bwMode="auto">
          <a:xfrm>
            <a:off x="251520" y="1844823"/>
            <a:ext cx="3816424" cy="419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7238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26" y="620688"/>
            <a:ext cx="880986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ЛЕВОЙ РУКИ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ПРОЕКЦИИ</a:t>
            </a:r>
            <a:b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САРКОИДОЗ КОСТЕЙ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2060848"/>
            <a:ext cx="4278292" cy="37728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Классические </a:t>
            </a:r>
            <a:r>
              <a:rPr lang="ru-RU" dirty="0" err="1"/>
              <a:t>кружевообразные</a:t>
            </a:r>
            <a:r>
              <a:rPr lang="ru-RU" dirty="0"/>
              <a:t> литические поражения, особенно во второй и третьей средних фалангах и второй дистальной </a:t>
            </a:r>
            <a:r>
              <a:rPr lang="ru-RU" dirty="0" smtClean="0"/>
              <a:t>фаланге</a:t>
            </a:r>
          </a:p>
          <a:p>
            <a:r>
              <a:rPr lang="ru-RU" dirty="0" smtClean="0"/>
              <a:t>Также </a:t>
            </a:r>
            <a:r>
              <a:rPr lang="ru-RU" dirty="0"/>
              <a:t>наблюдается сопутствующий отек мягких </a:t>
            </a:r>
            <a:r>
              <a:rPr lang="ru-RU" dirty="0" smtClean="0"/>
              <a:t>тканей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08" t="28938" r="40504" b="37843"/>
          <a:stretch/>
        </p:blipFill>
        <p:spPr bwMode="auto">
          <a:xfrm>
            <a:off x="179512" y="2060848"/>
            <a:ext cx="4239564" cy="377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723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Лангергансоклеточный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гистиоцитоз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72400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Это преимущественно детское заболевание, характеризующееся </a:t>
            </a:r>
            <a:r>
              <a:rPr lang="ru-RU" dirty="0"/>
              <a:t>инфильтрацией клеток </a:t>
            </a:r>
            <a:r>
              <a:rPr lang="ru-RU" dirty="0" err="1"/>
              <a:t>Лангерганса</a:t>
            </a:r>
            <a:r>
              <a:rPr lang="ru-RU" dirty="0"/>
              <a:t> в один или несколько </a:t>
            </a:r>
            <a:r>
              <a:rPr lang="ru-RU" dirty="0" smtClean="0"/>
              <a:t>органов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 </a:t>
            </a:r>
            <a:r>
              <a:rPr lang="ru-RU" b="1" i="1" dirty="0"/>
              <a:t>эозинофильном </a:t>
            </a:r>
            <a:r>
              <a:rPr lang="ru-RU" b="1" i="1" dirty="0" err="1"/>
              <a:t>гранулематозе</a:t>
            </a:r>
            <a:r>
              <a:rPr lang="ru-RU" b="1" i="1" dirty="0"/>
              <a:t> </a:t>
            </a:r>
            <a:r>
              <a:rPr lang="ru-RU" dirty="0" smtClean="0"/>
              <a:t>(80</a:t>
            </a:r>
            <a:r>
              <a:rPr lang="ru-RU" dirty="0"/>
              <a:t>% случаев детского </a:t>
            </a:r>
            <a:r>
              <a:rPr lang="ru-RU" dirty="0" smtClean="0"/>
              <a:t>ЛКГ) </a:t>
            </a:r>
            <a:r>
              <a:rPr lang="ru-RU" dirty="0"/>
              <a:t>обычно наблюдается доброкачественное очаговое поражение </a:t>
            </a:r>
            <a:r>
              <a:rPr lang="ru-RU" dirty="0" smtClean="0"/>
              <a:t>костей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болезни </a:t>
            </a:r>
            <a:r>
              <a:rPr lang="ru-RU" b="1" i="1" dirty="0" err="1"/>
              <a:t>Ханда-Шюллера-Кристиана</a:t>
            </a:r>
            <a:r>
              <a:rPr lang="ru-RU" dirty="0"/>
              <a:t> и </a:t>
            </a:r>
            <a:r>
              <a:rPr lang="ru-RU" b="1" i="1" dirty="0" err="1"/>
              <a:t>Леттерера-Сиве</a:t>
            </a:r>
            <a:r>
              <a:rPr lang="ru-RU" dirty="0"/>
              <a:t> наблюдается </a:t>
            </a:r>
            <a:r>
              <a:rPr lang="ru-RU" dirty="0" err="1"/>
              <a:t>мультисистемное</a:t>
            </a:r>
            <a:r>
              <a:rPr lang="ru-RU" dirty="0"/>
              <a:t> или </a:t>
            </a:r>
            <a:r>
              <a:rPr lang="ru-RU" dirty="0" err="1"/>
              <a:t>полиорганное</a:t>
            </a:r>
            <a:r>
              <a:rPr lang="ru-RU" dirty="0"/>
              <a:t> поражение костного мозга, кожи, лимфатических узлов, селезенки, печени и </a:t>
            </a:r>
            <a:r>
              <a:rPr lang="ru-RU" dirty="0" smtClean="0"/>
              <a:t>ЖКТ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777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Лангергансоклеточный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гистиоцитоз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Кожные проявления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Наиболее </a:t>
            </a:r>
            <a:r>
              <a:rPr lang="ru-RU" dirty="0"/>
              <a:t>часто </a:t>
            </a:r>
            <a:r>
              <a:rPr lang="ru-RU" dirty="0" smtClean="0"/>
              <a:t>происходит поражение кожи головы </a:t>
            </a:r>
            <a:r>
              <a:rPr lang="ru-RU" dirty="0" err="1" smtClean="0"/>
              <a:t>эритематозными</a:t>
            </a:r>
            <a:r>
              <a:rPr lang="ru-RU" dirty="0" smtClean="0"/>
              <a:t> </a:t>
            </a:r>
            <a:r>
              <a:rPr lang="ru-RU" dirty="0"/>
              <a:t>папулами и бляшками, которые </a:t>
            </a:r>
            <a:r>
              <a:rPr lang="ru-RU" dirty="0" err="1"/>
              <a:t>эрозируются</a:t>
            </a:r>
            <a:r>
              <a:rPr lang="ru-RU" dirty="0"/>
              <a:t> и образуют серозные или геморрагические </a:t>
            </a:r>
            <a:r>
              <a:rPr lang="ru-RU" dirty="0" smtClean="0"/>
              <a:t>корки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Другие области </a:t>
            </a:r>
            <a:r>
              <a:rPr lang="ru-RU" dirty="0"/>
              <a:t>с аналогичным вовлечением включают </a:t>
            </a:r>
            <a:r>
              <a:rPr lang="ru-RU" dirty="0" err="1"/>
              <a:t>периназальные</a:t>
            </a:r>
            <a:r>
              <a:rPr lang="ru-RU" dirty="0"/>
              <a:t> и </a:t>
            </a:r>
            <a:r>
              <a:rPr lang="ru-RU" dirty="0" err="1"/>
              <a:t>преаурикулярные</a:t>
            </a:r>
            <a:r>
              <a:rPr lang="ru-RU" dirty="0"/>
              <a:t> области лица и области </a:t>
            </a:r>
            <a:r>
              <a:rPr lang="ru-RU" dirty="0" smtClean="0"/>
              <a:t>сгибов. </a:t>
            </a:r>
            <a:r>
              <a:rPr lang="ru-RU" dirty="0"/>
              <a:t>Эти поражения часто сопровождаются петехиями или </a:t>
            </a:r>
            <a:r>
              <a:rPr lang="ru-RU" dirty="0" smtClean="0"/>
              <a:t>пурпурой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Реже </a:t>
            </a:r>
            <a:r>
              <a:rPr lang="ru-RU" dirty="0"/>
              <a:t>проявляется дискретными </a:t>
            </a:r>
            <a:r>
              <a:rPr lang="ru-RU" dirty="0" err="1"/>
              <a:t>эритематозными</a:t>
            </a:r>
            <a:r>
              <a:rPr lang="ru-RU" dirty="0"/>
              <a:t> или фиолетовыми узелками, которые могут изъязвляться, или чешуйчатой </a:t>
            </a:r>
            <a:r>
              <a:rPr lang="ru-RU" dirty="0" err="1"/>
              <a:t>эритематозной</a:t>
            </a:r>
            <a:r>
              <a:rPr lang="ru-RU" dirty="0"/>
              <a:t> сыпью, имитирующей розовый лишай или </a:t>
            </a:r>
            <a:r>
              <a:rPr lang="ru-RU" dirty="0" err="1"/>
              <a:t>каплевидный</a:t>
            </a:r>
            <a:r>
              <a:rPr lang="ru-RU" dirty="0"/>
              <a:t> </a:t>
            </a:r>
            <a:r>
              <a:rPr lang="ru-RU" dirty="0" smtClean="0"/>
              <a:t>псориаз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окончательного диагноза может потребоваться биопсия </a:t>
            </a:r>
            <a:r>
              <a:rPr lang="ru-RU" dirty="0" smtClean="0"/>
              <a:t>кожи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599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ЛКГ У ПЕДИАТРИЧЕСКОГО ПАЦИЕНТА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7844" y="2060848"/>
            <a:ext cx="3960440" cy="34632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</a:t>
            </a:r>
            <a:r>
              <a:rPr lang="ru-RU" dirty="0" smtClean="0"/>
              <a:t>иффузные </a:t>
            </a:r>
            <a:r>
              <a:rPr lang="ru-RU" dirty="0"/>
              <a:t>сливающиеся красноватые папулы с покрывающей их коркой на волосистой части головы и в </a:t>
            </a:r>
            <a:r>
              <a:rPr lang="ru-RU" dirty="0" smtClean="0"/>
              <a:t>ушах</a:t>
            </a:r>
          </a:p>
          <a:p>
            <a:r>
              <a:rPr lang="ru-RU" dirty="0" smtClean="0"/>
              <a:t>Петехии </a:t>
            </a:r>
            <a:r>
              <a:rPr lang="ru-RU" dirty="0"/>
              <a:t>(</a:t>
            </a:r>
            <a:r>
              <a:rPr lang="ru-RU" b="1" dirty="0"/>
              <a:t>наконечники стрел</a:t>
            </a:r>
            <a:r>
              <a:rPr lang="ru-RU" dirty="0"/>
              <a:t>) заметны </a:t>
            </a:r>
            <a:r>
              <a:rPr lang="ru-RU" dirty="0" smtClean="0"/>
              <a:t>на периферии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06" t="36130" r="17784" b="33904"/>
          <a:stretch/>
        </p:blipFill>
        <p:spPr bwMode="auto">
          <a:xfrm>
            <a:off x="179512" y="2132856"/>
            <a:ext cx="43616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7502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Лангергансоклеточный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гистиоцитоз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Костные поражения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ЛКГ </a:t>
            </a:r>
            <a:r>
              <a:rPr lang="ru-RU" dirty="0"/>
              <a:t>может поражать практически любую </a:t>
            </a:r>
            <a:r>
              <a:rPr lang="ru-RU" dirty="0" smtClean="0"/>
              <a:t>кость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 </a:t>
            </a:r>
            <a:r>
              <a:rPr lang="ru-RU" dirty="0"/>
              <a:t>детей чаще </a:t>
            </a:r>
            <a:r>
              <a:rPr lang="ru-RU" dirty="0" smtClean="0"/>
              <a:t>поражаются </a:t>
            </a:r>
            <a:r>
              <a:rPr lang="ru-RU" dirty="0"/>
              <a:t>кости черепа (40</a:t>
            </a:r>
            <a:r>
              <a:rPr lang="ru-RU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Поражения </a:t>
            </a:r>
            <a:r>
              <a:rPr lang="ru-RU" dirty="0"/>
              <a:t>различаются по внешнему виду в зависимости от их локализации и стадии </a:t>
            </a:r>
            <a:r>
              <a:rPr lang="ru-RU" dirty="0" smtClean="0"/>
              <a:t>заболевания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обычной рентгенографии поражения могут первоначально казаться литическими, агрессивными и плохо очерченными, и поэтому их может быть трудно отличить от саркомы </a:t>
            </a:r>
            <a:r>
              <a:rPr lang="ru-RU" dirty="0" err="1"/>
              <a:t>Юинга</a:t>
            </a:r>
            <a:r>
              <a:rPr lang="ru-RU" dirty="0"/>
              <a:t> или </a:t>
            </a:r>
            <a:r>
              <a:rPr lang="ru-RU" dirty="0" smtClean="0"/>
              <a:t>инфекции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длинных костях </a:t>
            </a:r>
            <a:r>
              <a:rPr lang="ru-RU" dirty="0" smtClean="0"/>
              <a:t>поражения </a:t>
            </a:r>
            <a:r>
              <a:rPr lang="ru-RU" dirty="0"/>
              <a:t>могут заживать и стабилизироваться в виде склеротических поражений, или </a:t>
            </a:r>
            <a:r>
              <a:rPr lang="ru-RU" dirty="0" smtClean="0"/>
              <a:t>прогрессировать </a:t>
            </a:r>
            <a:r>
              <a:rPr lang="ru-RU" dirty="0"/>
              <a:t>и формировать </a:t>
            </a:r>
            <a:r>
              <a:rPr lang="ru-RU" dirty="0" err="1"/>
              <a:t>эндостальные</a:t>
            </a:r>
            <a:r>
              <a:rPr lang="ru-RU" dirty="0"/>
              <a:t> фестоны, агрессивную </a:t>
            </a:r>
            <a:r>
              <a:rPr lang="ru-RU" dirty="0" err="1"/>
              <a:t>периостальную</a:t>
            </a:r>
            <a:r>
              <a:rPr lang="ru-RU" dirty="0"/>
              <a:t> реакцию и ассоциированное образование мягких </a:t>
            </a:r>
            <a:r>
              <a:rPr lang="ru-RU" dirty="0" smtClean="0"/>
              <a:t>тканей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Поражения </a:t>
            </a:r>
            <a:r>
              <a:rPr lang="ru-RU" dirty="0"/>
              <a:t>в плоских костях, как правило, хорошо </a:t>
            </a:r>
            <a:r>
              <a:rPr lang="ru-RU" dirty="0" smtClean="0"/>
              <a:t>очерчены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Пациентам </a:t>
            </a:r>
            <a:r>
              <a:rPr lang="ru-RU" dirty="0"/>
              <a:t>с ГКЛ следует рекомендовать обследование скелета или сканирование костей, поскольку лечение очагового и диссеминированного ГКЛ может сильно различаться: от хирургического выскабливания до лучевой терапии или </a:t>
            </a:r>
            <a:r>
              <a:rPr lang="ru-RU" dirty="0" smtClean="0"/>
              <a:t>химиотерапии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672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0" y="548680"/>
            <a:ext cx="8690731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РЕНТГЕНОГРАММА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ЛЕВОГО БЕДРА В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ПРЯМОЙ ПРОЕКЦИИ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КОСТНЫЕ ПОРАЖЕНИЯ ПРИ ЛКГ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7844" y="2060848"/>
            <a:ext cx="3960440" cy="3463248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еравномерное </a:t>
            </a:r>
            <a:r>
              <a:rPr lang="ru-RU" dirty="0"/>
              <a:t>литическое поражение левой нижней седалищной </a:t>
            </a:r>
            <a:r>
              <a:rPr lang="ru-RU" dirty="0" smtClean="0"/>
              <a:t>ветви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03" t="26712" r="17110" b="41267"/>
          <a:stretch/>
        </p:blipFill>
        <p:spPr bwMode="auto">
          <a:xfrm>
            <a:off x="179510" y="1988840"/>
            <a:ext cx="428120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7502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Существует множество заболеваний, поражающих одновременно кожу и кости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Достижения генетики помогли выяснить механизмы, связывающие эти две, казалось бы, несопоставимые системы органов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Заболевания костей и кожи могут быть вызваны дефектами генов, которые участвуют в управлении или контроле обеих систем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486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Этиология заболеваний, поражающих кости и кожу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733256"/>
            <a:ext cx="8712968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Таблица 1 (Продолжение)</a:t>
            </a:r>
            <a:r>
              <a:rPr lang="ru-RU" sz="2000" dirty="0" smtClean="0"/>
              <a:t>.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Этиология заболеваний, поражающих кости и кожу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817812"/>
              </p:ext>
            </p:extLst>
          </p:nvPr>
        </p:nvGraphicFramePr>
        <p:xfrm>
          <a:off x="179512" y="1340768"/>
          <a:ext cx="8640960" cy="41363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0"/>
                <a:gridCol w="4320480"/>
              </a:tblGrid>
              <a:tr h="4580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Заболевание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Взаимосвязь между кожей и костями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4513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Остеосклеротические</a:t>
                      </a:r>
                      <a:r>
                        <a:rPr lang="ru-RU" sz="2000" b="1" dirty="0" smtClean="0"/>
                        <a:t> поражения и  их дерматологические проявления 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006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Синдром Бушке-</a:t>
                      </a:r>
                      <a:r>
                        <a:rPr lang="ru-RU" sz="1800" dirty="0" err="1" smtClean="0"/>
                        <a:t>Оллендорфа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 Синдром </a:t>
                      </a:r>
                      <a:r>
                        <a:rPr lang="ru-RU" sz="1800" dirty="0" err="1" smtClean="0"/>
                        <a:t>Конради-Хюнерманна-Хэппла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algn="ctr"/>
                      <a:r>
                        <a:rPr lang="ru-RU" sz="1800" dirty="0" smtClean="0"/>
                        <a:t>Синдром </a:t>
                      </a:r>
                      <a:r>
                        <a:rPr lang="ru-RU" sz="1800" dirty="0" err="1" smtClean="0"/>
                        <a:t>Горлина</a:t>
                      </a:r>
                      <a:r>
                        <a:rPr lang="ru-RU" sz="1800" dirty="0" smtClean="0"/>
                        <a:t>-Гольца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Общая мутация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Общая мутация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Общая мутация</a:t>
                      </a:r>
                    </a:p>
                  </a:txBody>
                  <a:tcPr/>
                </a:tc>
              </a:tr>
              <a:tr h="60067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Ангиоматозные</a:t>
                      </a:r>
                      <a:r>
                        <a:rPr lang="ru-RU" sz="2000" b="1" dirty="0" smtClean="0"/>
                        <a:t> и сосудистые нарушения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00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Синдром </a:t>
                      </a:r>
                      <a:r>
                        <a:rPr lang="ru-RU" sz="1800" dirty="0" err="1" smtClean="0"/>
                        <a:t>Маффуччи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Синдром </a:t>
                      </a:r>
                      <a:r>
                        <a:rPr lang="ru-RU" sz="1800" dirty="0" err="1" smtClean="0"/>
                        <a:t>Горхэма</a:t>
                      </a:r>
                      <a:r>
                        <a:rPr lang="ru-RU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Развивающаяся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Общее повреждение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135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</a:t>
            </a:r>
            <a:r>
              <a:rPr lang="ru-RU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невоидной</a:t>
            </a: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БКК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Синдром </a:t>
            </a:r>
            <a:r>
              <a:rPr lang="ru-RU" dirty="0" err="1"/>
              <a:t>невоидной</a:t>
            </a:r>
            <a:r>
              <a:rPr lang="ru-RU" dirty="0"/>
              <a:t> </a:t>
            </a:r>
            <a:r>
              <a:rPr lang="ru-RU" dirty="0" smtClean="0"/>
              <a:t>БКК  (</a:t>
            </a:r>
            <a:r>
              <a:rPr lang="ru-RU" dirty="0"/>
              <a:t>синдром </a:t>
            </a:r>
            <a:r>
              <a:rPr lang="ru-RU" dirty="0" err="1"/>
              <a:t>Горлина-Гольца</a:t>
            </a:r>
            <a:r>
              <a:rPr lang="ru-RU" dirty="0"/>
              <a:t>) </a:t>
            </a:r>
            <a:r>
              <a:rPr lang="ru-RU" dirty="0" smtClean="0"/>
              <a:t> является аутосомно-доминантным заболеванием, возникающим </a:t>
            </a:r>
            <a:r>
              <a:rPr lang="ru-RU" dirty="0"/>
              <a:t>из-за мутации гена PTCH, который кодирует регуляторный рецептор в важном для развития сигнальном пути </a:t>
            </a:r>
            <a:r>
              <a:rPr lang="ru-RU" dirty="0" err="1"/>
              <a:t>Sonic</a:t>
            </a:r>
            <a:r>
              <a:rPr lang="ru-RU" dirty="0"/>
              <a:t> </a:t>
            </a:r>
            <a:r>
              <a:rPr lang="ru-RU" dirty="0" err="1"/>
              <a:t>hedgehog</a:t>
            </a:r>
            <a:r>
              <a:rPr lang="ru-RU" dirty="0"/>
              <a:t>. PTCH действует как </a:t>
            </a:r>
            <a:r>
              <a:rPr lang="ru-RU" dirty="0" err="1"/>
              <a:t>ген-супрессор</a:t>
            </a:r>
            <a:r>
              <a:rPr lang="ru-RU" dirty="0"/>
              <a:t> опухоли </a:t>
            </a:r>
            <a:r>
              <a:rPr lang="ru-RU" dirty="0" smtClean="0"/>
              <a:t>при БКК и при </a:t>
            </a:r>
            <a:r>
              <a:rPr lang="ru-RU" dirty="0" err="1" smtClean="0"/>
              <a:t>медуллобластоме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248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СИНДРОМ НЕВОИДНОЙ БКК 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ПЕДИАТРИЧЕСКОГО ПАЦИЕНТА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1844824"/>
            <a:ext cx="447484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Сотни </a:t>
            </a:r>
            <a:r>
              <a:rPr lang="ru-RU" dirty="0"/>
              <a:t>гладких </a:t>
            </a:r>
            <a:r>
              <a:rPr lang="ru-RU" dirty="0" err="1"/>
              <a:t>гиперпигментированных</a:t>
            </a:r>
            <a:r>
              <a:rPr lang="ru-RU" dirty="0"/>
              <a:t> папул на шее </a:t>
            </a:r>
            <a:r>
              <a:rPr lang="ru-RU" dirty="0" smtClean="0"/>
              <a:t>ребенка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Клинически </a:t>
            </a:r>
            <a:r>
              <a:rPr lang="ru-RU" dirty="0"/>
              <a:t>напоминают доброкачественные </a:t>
            </a:r>
            <a:r>
              <a:rPr lang="ru-RU" dirty="0" err="1"/>
              <a:t>невусы</a:t>
            </a:r>
            <a:r>
              <a:rPr lang="ru-RU" dirty="0"/>
              <a:t>, а не изъязвленные папулы и бляшки, типичные для </a:t>
            </a:r>
            <a:r>
              <a:rPr lang="ru-RU" dirty="0" err="1" smtClean="0"/>
              <a:t>несиндромальной</a:t>
            </a:r>
            <a:r>
              <a:rPr lang="ru-RU" dirty="0" smtClean="0"/>
              <a:t> БКК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27" t="40753" r="40730" b="32971"/>
          <a:stretch/>
        </p:blipFill>
        <p:spPr bwMode="auto">
          <a:xfrm>
            <a:off x="99658" y="1988840"/>
            <a:ext cx="42452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610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01" y="404664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ЛАДОННЫЕ ЯМКИ ПАЦИЕНТА С НЕВОИДНОЙ БКК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5" t="40804" r="40209" b="22506"/>
          <a:stretch/>
        </p:blipFill>
        <p:spPr bwMode="auto">
          <a:xfrm>
            <a:off x="251520" y="1844824"/>
            <a:ext cx="384455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8901" y="264416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ножественные </a:t>
            </a:r>
            <a:r>
              <a:rPr lang="ru-RU" sz="2800" dirty="0"/>
              <a:t>точечные углубления на ладони </a:t>
            </a:r>
            <a:r>
              <a:rPr lang="ru-RU" sz="2800" dirty="0" smtClean="0"/>
              <a:t>(</a:t>
            </a:r>
            <a:r>
              <a:rPr lang="ru-RU" sz="2800" b="1" dirty="0" smtClean="0"/>
              <a:t>стрелки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0272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33872"/>
            <a:ext cx="82809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 С КОНТРАСТНЫМ УСИЛЕНИЕМ В АКСИАЛЬНОЙ ПРОЕКЦИИ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ОДОНТОГЕННАЯ КЕРАТОКИСТА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16016" y="2348880"/>
            <a:ext cx="4176464" cy="3713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Округлое </a:t>
            </a:r>
            <a:r>
              <a:rPr lang="ru-RU" dirty="0"/>
              <a:t>обширное поражение правого </a:t>
            </a:r>
            <a:r>
              <a:rPr lang="ru-RU" dirty="0" err="1" smtClean="0"/>
              <a:t>мандибулярного</a:t>
            </a:r>
            <a:r>
              <a:rPr lang="ru-RU" dirty="0" smtClean="0"/>
              <a:t> угла </a:t>
            </a:r>
            <a:r>
              <a:rPr lang="ru-RU" dirty="0"/>
              <a:t>у пациента с </a:t>
            </a:r>
            <a:r>
              <a:rPr lang="ru-RU" dirty="0" err="1" smtClean="0"/>
              <a:t>невоидной</a:t>
            </a:r>
            <a:r>
              <a:rPr lang="ru-RU" dirty="0" smtClean="0"/>
              <a:t> БКК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69" t="40753" r="17240" b="24923"/>
          <a:stretch/>
        </p:blipFill>
        <p:spPr bwMode="auto">
          <a:xfrm>
            <a:off x="251520" y="2132856"/>
            <a:ext cx="4176464" cy="3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6413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6863</TotalTime>
  <Words>2335</Words>
  <Application>Microsoft Office PowerPoint</Application>
  <PresentationFormat>Экран (4:3)</PresentationFormat>
  <Paragraphs>303</Paragraphs>
  <Slides>48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Справедливость</vt:lpstr>
      <vt:lpstr>Визуализация заболеваний, поражающих кожу и кости. Часть 1.</vt:lpstr>
      <vt:lpstr> Введение</vt:lpstr>
      <vt:lpstr>Причины болезней, поражающих кожу и кости</vt:lpstr>
      <vt:lpstr>Этиология заболеваний, поражающих кости и кожу</vt:lpstr>
      <vt:lpstr>Этиология заболеваний, поражающих кости и кожу</vt:lpstr>
      <vt:lpstr>Синдром невоидной БКК </vt:lpstr>
      <vt:lpstr>СИНДРОМ НЕВОИДНОЙ БКК  У ПЕДИАТРИЧЕСКОГО ПАЦИЕНТА</vt:lpstr>
      <vt:lpstr>ЛАДОННЫЕ ЯМКИ ПАЦИЕНТА С НЕВОИДНОЙ БКК </vt:lpstr>
      <vt:lpstr>КТ С КОНТРАСТНЫМ УСИЛЕНИЕМ В АКСИАЛЬНОЙ ПРОЕКЦИИ ОДОНТОГЕННАЯ КЕРАТОКИСТА </vt:lpstr>
      <vt:lpstr>Синдром невоидной БКК</vt:lpstr>
      <vt:lpstr>Синдром невоидной БКК</vt:lpstr>
      <vt:lpstr>Синдром МакКьюна-Олбрайта</vt:lpstr>
      <vt:lpstr>Синдром МакКьюна-Олбрайта</vt:lpstr>
      <vt:lpstr>РЕНТГЕНОГРАММА ТАЗОБЕДРЕННОГО СУСТАВА В ПРЯМОЙ ПРОЕКЦИИ ПОЛИОССАЛЬНАЯ ФИБРОЗНАЯ ДИСПЛАЗИЯ </vt:lpstr>
      <vt:lpstr>Синдром МакКьюна-Олбрайта</vt:lpstr>
      <vt:lpstr>ПЯТНА ЦВЕТА «КОФЕ С МОЛОКОМ» У ПАЦИЕНТА С СИНДРОМОМ МАК-КЬЮНА-ОЛБРАЙТА</vt:lpstr>
      <vt:lpstr>Синдром МакКьюна-Олбрайта</vt:lpstr>
      <vt:lpstr>Нейрофиброматоз I типа</vt:lpstr>
      <vt:lpstr>ФОТО ПРАВОЙ ПОДМЫШЕЧНОЙ ОБЛАСТИ КОЖНЫЕ ПРОЯВЛЕНИЯ NF-1</vt:lpstr>
      <vt:lpstr>Нейрофиброматоз I типа</vt:lpstr>
      <vt:lpstr>РЕНТГЕНОГРАММА ГОЛЕНИ В ПРЯМОЙ ПРОЕКЦИИ ПСЕВДОАРТРОЗ СРЕДНЕЙ ЧАСТИ ТОНКОЙ МАЛОБЕРЦОВОЙ КОСТИ   </vt:lpstr>
      <vt:lpstr>Туберозный склероз</vt:lpstr>
      <vt:lpstr>Туберозный склероз</vt:lpstr>
      <vt:lpstr>Кожные проявления туберозного склероза</vt:lpstr>
      <vt:lpstr>Ангиофиброма лица у больного туберозным склерозом</vt:lpstr>
      <vt:lpstr>Туберозный склероз</vt:lpstr>
      <vt:lpstr>Синдром ногтей-надколенника</vt:lpstr>
      <vt:lpstr>СИНДРОМ НОГТЕЙ-НАДКОЛЕННИКА</vt:lpstr>
      <vt:lpstr>РЕНТГЕНОГРАММА ТАЗА В ПРЯМОЙ ПРОЕКЦИИ СИНДРОМ РОГА ПОДВЗДОШНОЙ КОСТИ</vt:lpstr>
      <vt:lpstr>Синдром ногтей-надколенника</vt:lpstr>
      <vt:lpstr>Синдром SAPHO </vt:lpstr>
      <vt:lpstr>УГРЕВЫЕ ВЫСЫПАНИЯ, ТИПИЧНЫЕ ДЛЯ СИНДРОМА SAPHO</vt:lpstr>
      <vt:lpstr>РЕНТГЕНОГРАММА КОЛЕННОГО СУСТАВА В ПРЯМОЙ ПРОЕКЦИИ ВАРИАНТ ХРМО СИНДРОМА SAPHO </vt:lpstr>
      <vt:lpstr>ПЛАНАРНАЯ СЦИНТИГРАММА КОСТЕЙ С ТЕХНЕЦИЕМ-99М С МЕТИЛЕНДИФОСФОНАТОМ ПОРАЖЕНИЕ КОСТЕЙ В ВИДЕ «ГОЛОВЫ БЫКА» ПРИ СИНДРОМЕ SAPHO</vt:lpstr>
      <vt:lpstr>Саркоидоз</vt:lpstr>
      <vt:lpstr>Саркоидоз</vt:lpstr>
      <vt:lpstr>БЛЯШКИ У ПАЦИЕНТА С САРКОИДОЗОМ</vt:lpstr>
      <vt:lpstr>ОЗНОБЛЕННАЯ ВОЛЧАНКА У ПАЦИЕНТА С САРКОИДОЗОМ</vt:lpstr>
      <vt:lpstr>Саркоидоз</vt:lpstr>
      <vt:lpstr>РЕНТГЕНОГРАММА СТОПЫ В ПРЯМОЙ ПРОЕКЦИИ САРКОИДОЗ КОСТЕЙ</vt:lpstr>
      <vt:lpstr>РЕНТГЕНОГРАММА ЛЕВОЙ РУКИ В ПРЯМОЙ ПРОЕКЦИИ САРКОИДОЗ КОСТЕЙ</vt:lpstr>
      <vt:lpstr>Лангергансоклеточный гистиоцитоз</vt:lpstr>
      <vt:lpstr>Лангергансоклеточный гистиоцитоз</vt:lpstr>
      <vt:lpstr>ЛКГ У ПЕДИАТРИЧЕСКОГО ПАЦИЕНТА</vt:lpstr>
      <vt:lpstr>Лангергансоклеточный гистиоцитоз</vt:lpstr>
      <vt:lpstr>РЕНТГЕНОГРАММА ЛЕВОГО БЕДРА В ПРЯМОЙ ПРОЕКЦИИ  КОСТНЫЕ ПОРАЖЕНИЯ ПРИ ЛКГ</vt:lpstr>
      <vt:lpstr>Заключение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картина в постредукционной оценке лечения дисплазии тазобедренного сустава: цели и сложности. Часть 1.</dc:title>
  <dc:creator>Homer</dc:creator>
  <cp:lastModifiedBy>Homer</cp:lastModifiedBy>
  <cp:revision>122</cp:revision>
  <dcterms:created xsi:type="dcterms:W3CDTF">2021-09-17T03:35:43Z</dcterms:created>
  <dcterms:modified xsi:type="dcterms:W3CDTF">2022-05-30T17:40:10Z</dcterms:modified>
</cp:coreProperties>
</file>