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8" r:id="rId3"/>
    <p:sldId id="343" r:id="rId4"/>
    <p:sldId id="319" r:id="rId5"/>
    <p:sldId id="334" r:id="rId6"/>
    <p:sldId id="322" r:id="rId7"/>
    <p:sldId id="332" r:id="rId8"/>
    <p:sldId id="336" r:id="rId9"/>
    <p:sldId id="344" r:id="rId10"/>
    <p:sldId id="345" r:id="rId11"/>
    <p:sldId id="310" r:id="rId12"/>
    <p:sldId id="337" r:id="rId13"/>
    <p:sldId id="338" r:id="rId14"/>
    <p:sldId id="339" r:id="rId15"/>
    <p:sldId id="340" r:id="rId16"/>
    <p:sldId id="346" r:id="rId17"/>
    <p:sldId id="311" r:id="rId1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120894"/>
    <a:srgbClr val="FF6600"/>
    <a:srgbClr val="99CC00"/>
    <a:srgbClr val="CCECFF"/>
    <a:srgbClr val="FFCCFF"/>
    <a:srgbClr val="FF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zakovatv\Desktop\&#1055;&#1050;_2016_\&#1044;&#1083;&#1103;%20&#1059;&#1063;%20&#1089;&#1086;&#1074;&#1077;&#1090;&#107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azakovatv\Desktop\&#1089;&#1088;&#1077;&#1076;&#1085;&#1080;&#1081;%20&#1073;&#1072;&#1083;&#1083;_&#1062;&#1053;.xls" TargetMode="External"/><Relationship Id="rId1" Type="http://schemas.openxmlformats.org/officeDocument/2006/relationships/themeOverride" Target="../theme/themeOverride1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azakovatv\Desktop\&#1055;&#1050;_2016_\&#1044;&#1083;&#1103;%20&#1059;&#1063;%20&#1089;&#1086;&#1074;&#1077;&#1090;&#1072;.xlsx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.29166666666666669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600" b="1" i="0" baseline="0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66666666666666E-2"/>
                  <c:y val="0.33333333333333331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600" b="1" i="0" baseline="0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aseline="0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Лист1!$R$37:$R$38</c:f>
              <c:strCache>
                <c:ptCount val="2"/>
                <c:pt idx="0">
                  <c:v>2016 г.</c:v>
                </c:pt>
                <c:pt idx="1">
                  <c:v>2017 г.</c:v>
                </c:pt>
              </c:strCache>
            </c:strRef>
          </c:cat>
          <c:val>
            <c:numRef>
              <c:f>Лист1!$S$37:$S$38</c:f>
              <c:numCache>
                <c:formatCode>General</c:formatCode>
                <c:ptCount val="2"/>
                <c:pt idx="0">
                  <c:v>15136</c:v>
                </c:pt>
                <c:pt idx="1">
                  <c:v>14861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0020480"/>
        <c:axId val="83927424"/>
        <c:axId val="0"/>
      </c:bar3DChart>
      <c:catAx>
        <c:axId val="260020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83927424"/>
        <c:crosses val="autoZero"/>
        <c:auto val="1"/>
        <c:lblAlgn val="ctr"/>
        <c:lblOffset val="100"/>
        <c:noMultiLvlLbl val="0"/>
      </c:catAx>
      <c:valAx>
        <c:axId val="83927424"/>
        <c:scaling>
          <c:orientation val="minMax"/>
          <c:min val="1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60020480"/>
        <c:crosses val="autoZero"/>
        <c:crossBetween val="between"/>
        <c:majorUnit val="2000"/>
        <c:minorUnit val="1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3615733736762481E-2"/>
          <c:y val="1.8367346938775512E-2"/>
          <c:w val="0.97125567322239037"/>
          <c:h val="0.924489795918367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99CCFF"/>
            </a:solidFill>
            <a:ln w="6009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Подано заявлений</c:v>
                </c:pt>
              </c:strCache>
            </c:strRef>
          </c:tx>
          <c:spPr>
            <a:solidFill>
              <a:srgbClr val="333399"/>
            </a:solidFill>
            <a:ln w="6009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Sheet1!$B$3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подано заявлений</c:v>
                </c:pt>
              </c:strCache>
            </c:strRef>
          </c:tx>
          <c:spPr>
            <a:solidFill>
              <a:srgbClr val="99CC00"/>
            </a:solidFill>
            <a:ln w="6009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Sheet1!$B$4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7252224"/>
        <c:axId val="217254144"/>
        <c:axId val="0"/>
      </c:bar3DChart>
      <c:catAx>
        <c:axId val="21725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5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17254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72541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7252224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3615733736762481E-2"/>
          <c:y val="1.8367346938775512E-2"/>
          <c:w val="0.97125567322239037"/>
          <c:h val="0.924489795918367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99CCFF"/>
            </a:solidFill>
            <a:ln w="571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Подано заявлений</c:v>
                </c:pt>
              </c:strCache>
            </c:strRef>
          </c:tx>
          <c:spPr>
            <a:solidFill>
              <a:srgbClr val="333399"/>
            </a:solidFill>
            <a:ln w="571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Sheet1!$B$3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подано заявлений</c:v>
                </c:pt>
              </c:strCache>
            </c:strRef>
          </c:tx>
          <c:spPr>
            <a:solidFill>
              <a:srgbClr val="99CC00"/>
            </a:solidFill>
            <a:ln w="571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Sheet1!$B$4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0394240"/>
        <c:axId val="220395776"/>
        <c:axId val="0"/>
      </c:bar3DChart>
      <c:catAx>
        <c:axId val="22039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43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4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20395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0395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0394240"/>
        <c:crosses val="autoZero"/>
        <c:crossBetween val="between"/>
      </c:valAx>
      <c:spPr>
        <a:noFill/>
        <a:ln w="2536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4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 baseline="0">
              <a:latin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217056963640677E-2"/>
          <c:y val="0.14346261721407172"/>
          <c:w val="0.7569977209739458"/>
          <c:h val="0.856537382785928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Страны</c:v>
                </c:pt>
              </c:strCache>
            </c:strRef>
          </c:tx>
          <c:explosion val="25"/>
          <c:dPt>
            <c:idx val="0"/>
            <c:bubble3D val="0"/>
            <c:explosion val="13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  <c:explosion val="18"/>
          </c:dPt>
          <c:dLbls>
            <c:dLbl>
              <c:idx val="5"/>
              <c:layout>
                <c:manualLayout>
                  <c:x val="-1.5529066059897382E-2"/>
                  <c:y val="-2.1209144403058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4"/>
                <c:pt idx="0">
                  <c:v>Таджикистан</c:v>
                </c:pt>
                <c:pt idx="1">
                  <c:v>Узбекистан</c:v>
                </c:pt>
                <c:pt idx="2">
                  <c:v>Киргизия</c:v>
                </c:pt>
                <c:pt idx="3">
                  <c:v>Туркмения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39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0">
          <a:noFill/>
        </a:ln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70218017711814806"/>
          <c:y val="0.2243202466824514"/>
          <c:w val="0.29781982288185194"/>
          <c:h val="0.60116036194776357"/>
        </c:manualLayout>
      </c:layout>
      <c:overlay val="0"/>
      <c:txPr>
        <a:bodyPr/>
        <a:lstStyle/>
        <a:p>
          <a:pPr>
            <a:defRPr sz="1199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Специальности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Лечебное дело</c:v>
                </c:pt>
                <c:pt idx="1">
                  <c:v>Педиатрия</c:v>
                </c:pt>
                <c:pt idx="2">
                  <c:v>Стоматология</c:v>
                </c:pt>
                <c:pt idx="3">
                  <c:v>Фармация очное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</c:v>
                </c:pt>
                <c:pt idx="1">
                  <c:v>3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4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887800826363211E-2"/>
          <c:y val="7.0547716920342188E-2"/>
          <c:w val="0.53009678818755579"/>
          <c:h val="0.92766937932822269"/>
        </c:manualLayout>
      </c:layout>
      <c:doughnutChart>
        <c:varyColors val="1"/>
        <c:ser>
          <c:idx val="0"/>
          <c:order val="0"/>
          <c:dLbls>
            <c:dLbl>
              <c:idx val="0"/>
              <c:layout>
                <c:manualLayout>
                  <c:x val="0.13706850032536066"/>
                  <c:y val="2.55795652334925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, </c:separator>
            </c:dLbl>
            <c:dLbl>
              <c:idx val="1"/>
              <c:layout>
                <c:manualLayout>
                  <c:x val="-8.5491955920241669E-2"/>
                  <c:y val="-6.463286486686664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, </c:separator>
            </c:dLbl>
            <c:dLbl>
              <c:idx val="2"/>
              <c:layout>
                <c:manualLayout>
                  <c:x val="-7.742618545029388E-2"/>
                  <c:y val="-9.146715179794837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, </c:separator>
            </c:dLbl>
            <c:dLbl>
              <c:idx val="3"/>
              <c:layout>
                <c:manualLayout>
                  <c:x val="-3.9956142439199878E-2"/>
                  <c:y val="-0.131862663407769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, </c:separator>
            </c:dLbl>
            <c:dLbl>
              <c:idx val="4"/>
              <c:layout>
                <c:manualLayout>
                  <c:x val="2.2087492924066637E-4"/>
                  <c:y val="-0.1032345943043365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, </c:separator>
            </c:dLbl>
            <c:txPr>
              <a:bodyPr/>
              <a:lstStyle/>
              <a:p>
                <a:pPr>
                  <a:defRPr sz="16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</c:dLbls>
          <c:cat>
            <c:strRef>
              <c:f>Лист1!$B$1:$F$1</c:f>
              <c:strCache>
                <c:ptCount val="5"/>
                <c:pt idx="0">
                  <c:v>Красноярский край</c:v>
                </c:pt>
                <c:pt idx="1">
                  <c:v>Р. Тыва</c:v>
                </c:pt>
                <c:pt idx="2">
                  <c:v>Р. Хакасия</c:v>
                </c:pt>
                <c:pt idx="3">
                  <c:v>Иркутская обл.</c:v>
                </c:pt>
                <c:pt idx="4">
                  <c:v>Другие регионы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250</c:v>
                </c:pt>
                <c:pt idx="1">
                  <c:v>28</c:v>
                </c:pt>
                <c:pt idx="2">
                  <c:v>19</c:v>
                </c:pt>
                <c:pt idx="3">
                  <c:v>13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"/>
        <c:holeSize val="64"/>
      </c:doughnutChart>
    </c:plotArea>
    <c:legend>
      <c:legendPos val="r"/>
      <c:legendEntry>
        <c:idx val="0"/>
        <c:txPr>
          <a:bodyPr/>
          <a:lstStyle/>
          <a:p>
            <a:pPr>
              <a:defRPr sz="1600" b="1" i="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 i="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 i="0" baseline="0"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5562553580282124"/>
          <c:y val="0.17761834182491901"/>
          <c:w val="0.34437446419717876"/>
          <c:h val="0.67613555658483915"/>
        </c:manualLayout>
      </c:layout>
      <c:overlay val="0"/>
      <c:txPr>
        <a:bodyPr/>
        <a:lstStyle/>
        <a:p>
          <a:pPr>
            <a:defRPr sz="22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8.3333333333333332E-3"/>
                  <c:y val="0.27777777777777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475105105280699E-3"/>
                  <c:y val="0.211372045618119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888E-2"/>
                  <c:y val="0.162037037037037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Лист1!$C$45:$E$45</c:f>
              <c:strCache>
                <c:ptCount val="3"/>
                <c:pt idx="0">
                  <c:v>Бюджет</c:v>
                </c:pt>
                <c:pt idx="1">
                  <c:v>Внебюджет</c:v>
                </c:pt>
                <c:pt idx="2">
                  <c:v>Все зачисленные</c:v>
                </c:pt>
              </c:strCache>
            </c:strRef>
          </c:cat>
          <c:val>
            <c:numRef>
              <c:f>Лист1!$C$46:$E$46</c:f>
              <c:numCache>
                <c:formatCode>General</c:formatCode>
                <c:ptCount val="3"/>
                <c:pt idx="0">
                  <c:v>74.2</c:v>
                </c:pt>
                <c:pt idx="1">
                  <c:v>59.6</c:v>
                </c:pt>
                <c:pt idx="2">
                  <c:v>66.599999999999994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074112"/>
        <c:axId val="86075648"/>
        <c:axId val="0"/>
      </c:bar3DChart>
      <c:catAx>
        <c:axId val="86074112"/>
        <c:scaling>
          <c:orientation val="minMax"/>
        </c:scaling>
        <c:delete val="0"/>
        <c:axPos val="b"/>
        <c:majorTickMark val="out"/>
        <c:minorTickMark val="none"/>
        <c:tickLblPos val="nextTo"/>
        <c:crossAx val="86075648"/>
        <c:crosses val="autoZero"/>
        <c:auto val="1"/>
        <c:lblAlgn val="ctr"/>
        <c:lblOffset val="100"/>
        <c:noMultiLvlLbl val="0"/>
      </c:catAx>
      <c:valAx>
        <c:axId val="86075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0741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 w="38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8.7884559824646085E-3"/>
                  <c:y val="-6.9228158070134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6.61</c:v>
                </c:pt>
              </c:numCache>
            </c:numRef>
          </c:val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Подано заявлений</c:v>
                </c:pt>
              </c:strCache>
            </c:strRef>
          </c:tx>
          <c:spPr>
            <a:solidFill>
              <a:srgbClr val="FF6600"/>
            </a:solidFill>
            <a:ln w="38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65367947393824E-2"/>
                  <c:y val="-5.0347751323734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Sheet1!$B$3</c:f>
              <c:numCache>
                <c:formatCode>General</c:formatCode>
                <c:ptCount val="1"/>
                <c:pt idx="0">
                  <c:v>15.2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подано заявлений 2011</c:v>
                </c:pt>
              </c:strCache>
            </c:strRef>
          </c:tx>
          <c:spPr>
            <a:solidFill>
              <a:srgbClr val="99CC00"/>
            </a:solidFill>
            <a:ln w="38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1519191877252258E-2"/>
                  <c:y val="-3.1467344577334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Sheet1!$B$4</c:f>
              <c:numCache>
                <c:formatCode>General</c:formatCode>
                <c:ptCount val="1"/>
                <c:pt idx="0">
                  <c:v>15.59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3966592"/>
        <c:axId val="83972480"/>
        <c:axId val="0"/>
      </c:bar3DChart>
      <c:catAx>
        <c:axId val="8396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9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6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3972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9724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3966592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6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 w="38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3.2815706475649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13.08</c:v>
                </c:pt>
              </c:numCache>
            </c:numRef>
          </c:val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Подано заявлений</c:v>
                </c:pt>
              </c:strCache>
            </c:strRef>
          </c:tx>
          <c:spPr>
            <a:solidFill>
              <a:srgbClr val="FF6600"/>
            </a:solidFill>
            <a:ln w="38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1650330175726876E-3"/>
                  <c:y val="-0.1115734020172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Sheet1!$B$3</c:f>
              <c:numCache>
                <c:formatCode>General</c:formatCode>
                <c:ptCount val="1"/>
                <c:pt idx="0">
                  <c:v>16.66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подано заявлений 2011</c:v>
                </c:pt>
              </c:strCache>
            </c:strRef>
          </c:tx>
          <c:spPr>
            <a:solidFill>
              <a:srgbClr val="99CC00"/>
            </a:solidFill>
            <a:ln w="38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873774763179516E-2"/>
                  <c:y val="-8.5320836836689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Sheet1!$B$4</c:f>
              <c:numCache>
                <c:formatCode>General</c:formatCode>
                <c:ptCount val="1"/>
                <c:pt idx="0">
                  <c:v>21.19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4011648"/>
        <c:axId val="84152704"/>
        <c:axId val="0"/>
      </c:bar3DChart>
      <c:catAx>
        <c:axId val="8401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9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6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4152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527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4011648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6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1.8947368421052633E-2"/>
          <c:w val="0.96984126984126984"/>
          <c:h val="0.922105263157894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Подано заявлений 2011</c:v>
                </c:pt>
              </c:strCache>
            </c:strRef>
          </c:tx>
          <c:spPr>
            <a:solidFill>
              <a:schemeClr val="accent1"/>
            </a:solidFill>
            <a:ln w="3879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1458</c:v>
                </c:pt>
              </c:numCache>
            </c:numRef>
          </c:val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Подано заявлений 2012</c:v>
                </c:pt>
              </c:strCache>
            </c:strRef>
          </c:tx>
          <c:spPr>
            <a:solidFill>
              <a:srgbClr val="FF6600"/>
            </a:solidFill>
            <a:ln w="3879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Sheet1!$B$3</c:f>
              <c:numCache>
                <c:formatCode>General</c:formatCode>
                <c:ptCount val="1"/>
                <c:pt idx="0">
                  <c:v>1324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Подано заявлений 2013</c:v>
                </c:pt>
              </c:strCache>
            </c:strRef>
          </c:tx>
          <c:spPr>
            <a:solidFill>
              <a:srgbClr val="99CC00"/>
            </a:solidFill>
            <a:ln w="3879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Sheet1!$B$4</c:f>
              <c:numCache>
                <c:formatCode>General</c:formatCode>
                <c:ptCount val="1"/>
                <c:pt idx="0">
                  <c:v>1922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7780224"/>
        <c:axId val="217781760"/>
        <c:axId val="0"/>
      </c:bar3DChart>
      <c:catAx>
        <c:axId val="21778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9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4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17781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77817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7780224"/>
        <c:crosses val="autoZero"/>
        <c:crossBetween val="between"/>
      </c:valAx>
      <c:spPr>
        <a:noFill/>
        <a:ln w="2536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4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2.686565132199719E-2"/>
          <c:w val="0.95079365079365075"/>
          <c:h val="0.931343283582089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 w="4042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1053</c:v>
                </c:pt>
              </c:numCache>
            </c:numRef>
          </c:val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подано 2006</c:v>
                </c:pt>
              </c:strCache>
            </c:strRef>
          </c:tx>
          <c:spPr>
            <a:solidFill>
              <a:schemeClr val="accent2"/>
            </a:solidFill>
            <a:ln w="4042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6600"/>
              </a:solidFill>
              <a:ln w="4042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Sheet1!$B$3</c:f>
              <c:numCache>
                <c:formatCode>General</c:formatCode>
                <c:ptCount val="1"/>
                <c:pt idx="0">
                  <c:v>893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Подано заявлений</c:v>
                </c:pt>
              </c:strCache>
            </c:strRef>
          </c:tx>
          <c:spPr>
            <a:solidFill>
              <a:srgbClr val="99CC00"/>
            </a:solidFill>
            <a:ln w="4042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Sheet1!$B$4</c:f>
              <c:numCache>
                <c:formatCode>General</c:formatCode>
                <c:ptCount val="1"/>
                <c:pt idx="0">
                  <c:v>1164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7836544"/>
        <c:axId val="218104576"/>
        <c:axId val="0"/>
      </c:bar3DChart>
      <c:catAx>
        <c:axId val="217836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8104576"/>
        <c:crosses val="autoZero"/>
        <c:auto val="1"/>
        <c:lblAlgn val="ctr"/>
        <c:lblOffset val="100"/>
        <c:noMultiLvlLbl val="0"/>
      </c:catAx>
      <c:valAx>
        <c:axId val="218104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7836544"/>
        <c:crosses val="autoZero"/>
        <c:crossBetween val="between"/>
      </c:valAx>
      <c:spPr>
        <a:noFill/>
        <a:ln w="2539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6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3615733736762481E-2"/>
          <c:y val="1.8828451882845189E-2"/>
          <c:w val="0.94402420574886536"/>
          <c:h val="0.947698744769874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 w="404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363</c:v>
                </c:pt>
              </c:numCache>
            </c:numRef>
          </c:val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подано 2006</c:v>
                </c:pt>
              </c:strCache>
            </c:strRef>
          </c:tx>
          <c:spPr>
            <a:solidFill>
              <a:srgbClr val="FF6600"/>
            </a:solidFill>
            <a:ln w="404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Sheet1!$B$3</c:f>
              <c:numCache>
                <c:formatCode>General</c:formatCode>
                <c:ptCount val="1"/>
                <c:pt idx="0">
                  <c:v>278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Подано заявлений</c:v>
                </c:pt>
              </c:strCache>
            </c:strRef>
          </c:tx>
          <c:spPr>
            <a:solidFill>
              <a:srgbClr val="99CC00"/>
            </a:solidFill>
            <a:ln w="404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Sheet1!$B$4</c:f>
              <c:numCache>
                <c:formatCode>General</c:formatCode>
                <c:ptCount val="1"/>
                <c:pt idx="0">
                  <c:v>352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8146688"/>
        <c:axId val="218148224"/>
        <c:axId val="0"/>
      </c:bar3DChart>
      <c:catAx>
        <c:axId val="218146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8148224"/>
        <c:crosses val="autoZero"/>
        <c:auto val="1"/>
        <c:lblAlgn val="ctr"/>
        <c:lblOffset val="100"/>
        <c:noMultiLvlLbl val="0"/>
      </c:catAx>
      <c:valAx>
        <c:axId val="218148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8146688"/>
        <c:crosses val="autoZero"/>
        <c:crossBetween val="between"/>
      </c:valAx>
      <c:spPr>
        <a:noFill/>
        <a:ln w="2535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3615733736762481E-2"/>
          <c:y val="1.8367346938775512E-2"/>
          <c:w val="0.97125567322239037"/>
          <c:h val="0.924489795918367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4049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370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Подано заявлений</c:v>
                </c:pt>
              </c:strCache>
            </c:strRef>
          </c:tx>
          <c:spPr>
            <a:solidFill>
              <a:srgbClr val="FF6600"/>
            </a:solidFill>
            <a:ln w="4049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Sheet1!$B$3</c:f>
              <c:numCache>
                <c:formatCode>General</c:formatCode>
                <c:ptCount val="1"/>
                <c:pt idx="0">
                  <c:v>318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подано заявлений</c:v>
                </c:pt>
              </c:strCache>
            </c:strRef>
          </c:tx>
          <c:spPr>
            <a:solidFill>
              <a:srgbClr val="99CC00"/>
            </a:solidFill>
            <a:ln w="4049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Sheet1!$B$4</c:f>
              <c:numCache>
                <c:formatCode>General</c:formatCode>
                <c:ptCount val="1"/>
                <c:pt idx="0">
                  <c:v>467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8710784"/>
        <c:axId val="218712320"/>
        <c:axId val="0"/>
      </c:bar3DChart>
      <c:catAx>
        <c:axId val="21871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0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9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18712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87123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8710784"/>
        <c:crosses val="autoZero"/>
        <c:crossBetween val="between"/>
      </c:valAx>
      <c:spPr>
        <a:noFill/>
        <a:ln w="2535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 w="389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Подано заявлений</c:v>
                </c:pt>
              </c:strCache>
            </c:strRef>
          </c:tx>
          <c:spPr>
            <a:solidFill>
              <a:srgbClr val="FF6600"/>
            </a:solidFill>
            <a:ln w="389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Sheet1!$B$3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подано заявлений 2011</c:v>
                </c:pt>
              </c:strCache>
            </c:strRef>
          </c:tx>
          <c:spPr>
            <a:solidFill>
              <a:srgbClr val="99CC00"/>
            </a:solidFill>
            <a:ln w="389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</c:f>
              <c:numCache>
                <c:formatCode>General</c:formatCode>
                <c:ptCount val="1"/>
              </c:numCache>
            </c:numRef>
          </c:cat>
          <c:val>
            <c:numRef>
              <c:f>Sheet1!$B$4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2471296"/>
        <c:axId val="182563200"/>
        <c:axId val="0"/>
      </c:bar3DChart>
      <c:catAx>
        <c:axId val="18247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9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6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82563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2563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2471296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6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0062226830908517E-2"/>
          <c:y val="2.66577368013588E-2"/>
          <c:w val="0.94402420574886536"/>
          <c:h val="0.948979591836734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 w="435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191</c:v>
                </c:pt>
              </c:numCache>
            </c:numRef>
          </c:val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rgbClr val="FF6600"/>
            </a:solidFill>
            <a:ln w="435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173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99CC00"/>
            </a:solidFill>
            <a:ln w="435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General</c:formatCode>
                <c:ptCount val="1"/>
                <c:pt idx="0">
                  <c:v>157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184789632"/>
        <c:axId val="205152640"/>
        <c:axId val="0"/>
      </c:bar3DChart>
      <c:catAx>
        <c:axId val="184789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5152640"/>
        <c:crosses val="autoZero"/>
        <c:auto val="0"/>
        <c:lblAlgn val="ctr"/>
        <c:lblOffset val="100"/>
        <c:noMultiLvlLbl val="0"/>
      </c:catAx>
      <c:valAx>
        <c:axId val="20515264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84789632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64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0FA07BE-F8F1-48BB-A203-6E58DC596ADE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4F1BE79-CB5B-4DF3-9D5D-ADE69D1DD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055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DC2BFE6-B029-4DE7-ACBF-981E997E5075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DEBF86E-C019-4D52-81F6-82AD993A3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530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311AF-287C-48DB-81EC-047054749606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EA2F4-A7AF-4604-9198-D7288249C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44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D4B74-2B23-4576-948B-AA9E4F1F6D33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B16D2-A286-4267-82B0-38E27CE2C9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15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9AE72-AEA7-43E0-90E1-324B6F435137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468ED-50F8-411A-85EC-671FEC13D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583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836B0-2BBC-49F3-B459-C0DFF1207CF6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77410-E1AD-466F-9949-62C7A1B9B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59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4F59C-3804-4D36-AE53-447BFE504B65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D3418-802B-4604-BE4C-77C2AB3F7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40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37C2A-FAD6-4087-8C3E-1B530498BF2E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F7219-26BE-43FE-A049-1BB401BB2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37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80447-736C-4DB5-A8FD-B343B1CACA92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12ADE-2F9B-42EF-AA7D-F3F0F8E13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51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3DFC7-93C8-4ED3-A485-0D58F4CAF2B8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02A94-CF28-4C05-BA12-4B48CA27F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52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FC799-5E24-45FE-8367-D3FE00996D4B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BFDB6-16EE-49E8-90E3-1354A511A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29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A8B46-A456-4E1C-829F-702D081E4B7E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C8AEE-1615-4535-B769-C5CC777CA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40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0800E-C624-4FD8-B97D-466D14389FFD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44595-1C4C-46E3-9530-F8471F32D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41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7AFA1-BCB2-4676-942A-366BFFD79614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E77EA-89C1-4129-901E-D50D11DE5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6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9F876-0110-4670-8709-3A21D1829096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D782E-27F0-41F9-95BA-311C2BA9D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3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C8F595-E33E-4155-BDE2-A950226A4B84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CFD167-74CB-4BCB-BCC8-78C6EB052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krasgmu.ru/index.php?page%5borg%5d=abit&amp;cat=abit&amp;dir_id=9&amp;rowstart=0&amp;redirect=1&amp;last_abit=13159" TargetMode="External"/><Relationship Id="rId2" Type="http://schemas.openxmlformats.org/officeDocument/2006/relationships/hyperlink" Target="http://krasgmu.ru/index.php?page%5borg%5d=abit&amp;cat=abit&amp;dir_id=9&amp;rowstart=0&amp;redirect=1&amp;last_abit=10422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Relationship Id="rId9" Type="http://schemas.openxmlformats.org/officeDocument/2006/relationships/chart" Target="../charts/char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</a:rPr>
              <a:t>Итоги приема на </a:t>
            </a:r>
            <a:r>
              <a:rPr lang="en-US" altLang="ru-RU" sz="3600" b="1" dirty="0" smtClean="0">
                <a:solidFill>
                  <a:srgbClr val="C00000"/>
                </a:solidFill>
                <a:latin typeface="Times New Roman" pitchFamily="18" charset="0"/>
              </a:rPr>
              <a:t>I</a:t>
            </a:r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</a:rPr>
              <a:t> курс в ФГБОУ ВО </a:t>
            </a:r>
            <a:r>
              <a:rPr lang="ru-RU" altLang="ru-RU" sz="3600" b="1" dirty="0" err="1" smtClean="0">
                <a:solidFill>
                  <a:srgbClr val="C00000"/>
                </a:solidFill>
                <a:latin typeface="Times New Roman" pitchFamily="18" charset="0"/>
              </a:rPr>
              <a:t>КрасГМУ</a:t>
            </a:r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</a:rPr>
              <a:t> им. проф. В.Ф. </a:t>
            </a:r>
            <a:r>
              <a:rPr lang="ru-RU" altLang="ru-RU" sz="3600" b="1" dirty="0" err="1" smtClean="0">
                <a:solidFill>
                  <a:srgbClr val="C00000"/>
                </a:solidFill>
                <a:latin typeface="Times New Roman" pitchFamily="18" charset="0"/>
              </a:rPr>
              <a:t>Войно-Ясенецкого</a:t>
            </a:r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</a:rPr>
              <a:t> Минздрава России в 2017 году по программам высшего и среднего образования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4941888"/>
            <a:ext cx="6545263" cy="1104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b="1" smtClean="0">
                <a:solidFill>
                  <a:srgbClr val="002060"/>
                </a:solidFill>
                <a:latin typeface="Times New Roman" pitchFamily="18" charset="0"/>
              </a:rPr>
              <a:t> Ответственный секретарь приемной комиссии Казакова Т.В.</a:t>
            </a:r>
          </a:p>
          <a:p>
            <a:pPr eaLnBrk="1" hangingPunct="1">
              <a:lnSpc>
                <a:spcPct val="80000"/>
              </a:lnSpc>
            </a:pPr>
            <a:endParaRPr lang="ru-RU" altLang="ru-RU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Итоги приема на программы СПО на договорные места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1" y="404664"/>
          <a:ext cx="8712967" cy="5872282"/>
        </p:xfrm>
        <a:graphic>
          <a:graphicData uri="http://schemas.openxmlformats.org/drawingml/2006/table">
            <a:tbl>
              <a:tblPr/>
              <a:tblGrid>
                <a:gridCol w="1656183"/>
                <a:gridCol w="1388213"/>
                <a:gridCol w="1381543"/>
                <a:gridCol w="1399562"/>
                <a:gridCol w="1443733"/>
                <a:gridCol w="1443733"/>
              </a:tblGrid>
              <a:tr h="576064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Специальности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33.02.01 Фармация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34.02.01 Сестринское дело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31.02.03 Лабораторная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диагностика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базе 9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базе 11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7" marR="6237" marT="6237" marB="623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базе 9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базе 11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7" marR="6237" marT="6237" marB="623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 приема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 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7" marR="6237" marT="6237" marB="623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7" marR="6237" marT="6237" marB="623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E4"/>
                    </a:solidFill>
                  </a:tcPr>
                </a:tc>
              </a:tr>
              <a:tr h="4026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E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17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 заявлений 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168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124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7" marR="6237" marT="6237" marB="623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7" marR="6237" marT="6237" marB="623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</a:tr>
              <a:tr h="7417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заявлений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373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6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Конкурс 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4,20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2,48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7" marR="6237" marT="6237" marB="623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4,00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7" marR="6237" marT="6237" marB="623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</a:tr>
              <a:tr h="4026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ЗАЧИСЛЕНО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7" marR="6237" marT="6237" marB="623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7" marR="6237" marT="6237" marB="623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</a:tr>
              <a:tr h="6061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ЗАЧИСЛЕНО ВСЕГО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158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08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Проходной балл аттестата 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3,68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3,73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4,31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7" marR="6237" marT="6237" marB="623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3,63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712" marR="18712" marT="18712" marB="18712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37" marR="6237" marT="6237" marB="623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CD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7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462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hlink"/>
                </a:solidFill>
                <a:latin typeface="Times New Roman" pitchFamily="18" charset="0"/>
              </a:rPr>
              <a:t>Всего зачислено на программы ВПО– 802, из них:</a:t>
            </a:r>
            <a:br>
              <a:rPr lang="ru-RU" altLang="ru-RU" b="1" dirty="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altLang="ru-RU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990000"/>
                </a:solidFill>
                <a:latin typeface="Times New Roman" pitchFamily="18" charset="0"/>
              </a:rPr>
              <a:t>Бюджет – 340</a:t>
            </a:r>
            <a:br>
              <a:rPr lang="ru-RU" altLang="ru-RU" b="1" dirty="0" smtClean="0">
                <a:solidFill>
                  <a:srgbClr val="990000"/>
                </a:solidFill>
                <a:latin typeface="Times New Roman" pitchFamily="18" charset="0"/>
              </a:rPr>
            </a:br>
            <a:r>
              <a:rPr lang="ru-RU" altLang="ru-RU" b="1" dirty="0" err="1" smtClean="0">
                <a:solidFill>
                  <a:srgbClr val="990000"/>
                </a:solidFill>
                <a:latin typeface="Times New Roman" pitchFamily="18" charset="0"/>
              </a:rPr>
              <a:t>Внебюджет</a:t>
            </a:r>
            <a:r>
              <a:rPr lang="ru-RU" altLang="ru-RU" b="1" dirty="0" smtClean="0">
                <a:solidFill>
                  <a:srgbClr val="990000"/>
                </a:solidFill>
                <a:latin typeface="Times New Roman" pitchFamily="18" charset="0"/>
              </a:rPr>
              <a:t> – 462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395288" y="3933825"/>
            <a:ext cx="8497887" cy="25908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altLang="ru-RU" sz="4800" b="1" dirty="0" smtClean="0">
                <a:solidFill>
                  <a:schemeClr val="hlink"/>
                </a:solidFill>
                <a:latin typeface="Times New Roman" pitchFamily="18" charset="0"/>
              </a:rPr>
              <a:t>На программы СПО зачислено 323 , из них:</a:t>
            </a:r>
            <a:r>
              <a:rPr lang="ru-RU" altLang="ru-RU" sz="4800" b="1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ru-RU" altLang="ru-RU" sz="4800" b="1" dirty="0" smtClean="0">
                <a:solidFill>
                  <a:srgbClr val="990000"/>
                </a:solidFill>
                <a:latin typeface="Times New Roman" pitchFamily="18" charset="0"/>
              </a:rPr>
              <a:t>бюджет -165, </a:t>
            </a:r>
            <a:r>
              <a:rPr lang="ru-RU" altLang="ru-RU" sz="4800" b="1" dirty="0" err="1" smtClean="0">
                <a:solidFill>
                  <a:srgbClr val="990000"/>
                </a:solidFill>
                <a:latin typeface="Times New Roman" pitchFamily="18" charset="0"/>
              </a:rPr>
              <a:t>внебюджет</a:t>
            </a:r>
            <a:r>
              <a:rPr lang="ru-RU" altLang="ru-RU" sz="4800" b="1" dirty="0" smtClean="0">
                <a:solidFill>
                  <a:srgbClr val="990000"/>
                </a:solidFill>
                <a:latin typeface="Times New Roman" pitchFamily="18" charset="0"/>
              </a:rPr>
              <a:t> - 158</a:t>
            </a:r>
          </a:p>
          <a:p>
            <a:endParaRPr lang="ru-RU" altLang="ru-RU" sz="4000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04800" y="2130425"/>
            <a:ext cx="8153400" cy="1470025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C00000"/>
                </a:solidFill>
                <a:latin typeface="Times New Roman" pitchFamily="18" charset="0"/>
              </a:rPr>
              <a:t>Правила приема </a:t>
            </a:r>
            <a:r>
              <a:rPr lang="ru-RU" altLang="ru-RU" sz="2800" b="1" smtClean="0">
                <a:solidFill>
                  <a:srgbClr val="A50021"/>
                </a:solidFill>
                <a:latin typeface="Times New Roman" pitchFamily="18" charset="0"/>
              </a:rPr>
              <a:t>на обучение по образовательным программам высшего образования – программам бакалавриата, программам специалитета, программам магистратуры на 2017/18 учебный год</a:t>
            </a:r>
          </a:p>
        </p:txBody>
      </p:sp>
      <p:pic>
        <p:nvPicPr>
          <p:cNvPr id="16387" name="Рисунок 3" descr="Логотип КрасГМУ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2000250" cy="135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84313"/>
            <a:ext cx="8424862" cy="4608512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Закон Российской Федерации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 от 29.12.2012 </a:t>
            </a:r>
            <a:r>
              <a:rPr lang="en-US" altLang="ru-RU" sz="2400" b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 273-ФЗ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Федерации»;</a:t>
            </a:r>
          </a:p>
          <a:p>
            <a:pPr marL="0" indent="0" algn="just"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от 14.10.2015 г. № 1147 «Об утверждении Порядка приема на обучение по образовательным программам высшего образования – программам бакалавриата, программам специалитета, программам магистратуры» </a:t>
            </a:r>
          </a:p>
          <a:p>
            <a:pPr marL="0" indent="0" algn="just"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от 29.07.2016 № 921</a:t>
            </a:r>
            <a:r>
              <a:rPr lang="ru-RU" altLang="ru-RU" sz="2400" smtClean="0"/>
              <a:t>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«О внесении изменений в Порядок приема на обучение по образовательным программам высшего образования – программам бакалавриата, программам специалитета, программам магистратуры, утвержденный Приказом Министерства образования и науки Российской Федерации от 14 октября 2015 г. № 1147»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4213" y="188913"/>
            <a:ext cx="8001000" cy="122396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НОРМАТИВНЫЕ ПРАВОВЫЕ и ОРГАНИЗАЦИОННЫЕ ДОКУМЕНТЫ, РЕГЛАМЕНТИРУЮЩИЕ ПОРЯДОК ПРИЕМА В 2017 ГОДУ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83" name="Group 55"/>
          <p:cNvGraphicFramePr>
            <a:graphicFrameLocks noGrp="1"/>
          </p:cNvGraphicFramePr>
          <p:nvPr>
            <p:ph idx="1"/>
          </p:nvPr>
        </p:nvGraphicFramePr>
        <p:xfrm>
          <a:off x="539750" y="765175"/>
          <a:ext cx="8280400" cy="4852996"/>
        </p:xfrm>
        <a:graphic>
          <a:graphicData uri="http://schemas.openxmlformats.org/drawingml/2006/table">
            <a:tbl>
              <a:tblPr/>
              <a:tblGrid>
                <a:gridCol w="1944199"/>
                <a:gridCol w="846997"/>
                <a:gridCol w="1884785"/>
                <a:gridCol w="3604419"/>
              </a:tblGrid>
              <a:tr h="580717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и код специальности</a:t>
                      </a:r>
                    </a:p>
                  </a:txBody>
                  <a:tcPr marL="91439" marR="91439"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КЦП для обучения за счет бюджетных ассигнований федерального бюджета</a:t>
                      </a:r>
                    </a:p>
                  </a:txBody>
                  <a:tcPr marL="91439" marR="91439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</a:t>
                      </a:r>
                    </a:p>
                  </a:txBody>
                  <a:tcPr marL="91439" marR="91439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 особая квота</a:t>
                      </a:r>
                    </a:p>
                  </a:txBody>
                  <a:tcPr marL="91439" marR="91439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конкурсные места (в </a:t>
                      </a:r>
                      <a:r>
                        <a:rPr lang="ru-RU" sz="1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целевой прием)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6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31.05.01 Лечебное дело</a:t>
                      </a:r>
                    </a:p>
                  </a:txBody>
                  <a:tcPr marL="91439" marR="91439"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marL="91439" marR="91439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L="91439" marR="91439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31.05.02 Педиатрия</a:t>
                      </a:r>
                    </a:p>
                  </a:txBody>
                  <a:tcPr marL="91439" marR="91439"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L="91439" marR="91439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91439" marR="91439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31.05.03 Стоматология</a:t>
                      </a:r>
                    </a:p>
                  </a:txBody>
                  <a:tcPr marL="91439" marR="91439"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L="91439" marR="91439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1439" marR="91439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2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33.05.01 Фармация (очная)</a:t>
                      </a:r>
                    </a:p>
                  </a:txBody>
                  <a:tcPr marL="91439" marR="91439"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L="91439" marR="91439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1439" marR="91439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4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30.05.03 Медицинская кибернетика</a:t>
                      </a:r>
                    </a:p>
                  </a:txBody>
                  <a:tcPr marL="91439" marR="91439"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91439" marR="91439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39" marR="91439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3" name="Text Box 63"/>
          <p:cNvSpPr txBox="1">
            <a:spLocks noChangeArrowheads="1"/>
          </p:cNvSpPr>
          <p:nvPr/>
        </p:nvSpPr>
        <p:spPr bwMode="auto">
          <a:xfrm>
            <a:off x="323850" y="188913"/>
            <a:ext cx="8496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 dirty="0">
                <a:latin typeface="Times New Roman" pitchFamily="18" charset="0"/>
              </a:rPr>
              <a:t>Контрольные цифры приема граждан в </a:t>
            </a:r>
            <a:r>
              <a:rPr lang="ru-RU" altLang="ru-RU" sz="2400" b="1" dirty="0" smtClean="0">
                <a:latin typeface="Times New Roman" pitchFamily="18" charset="0"/>
              </a:rPr>
              <a:t>2018 </a:t>
            </a:r>
            <a:r>
              <a:rPr lang="ru-RU" altLang="ru-RU" sz="2400" b="1" dirty="0">
                <a:latin typeface="Times New Roman" pitchFamily="18" charset="0"/>
              </a:rPr>
              <a:t>году</a:t>
            </a:r>
          </a:p>
        </p:txBody>
      </p:sp>
      <p:sp>
        <p:nvSpPr>
          <p:cNvPr id="18474" name="TextBox 1"/>
          <p:cNvSpPr txBox="1">
            <a:spLocks noChangeArrowheads="1"/>
          </p:cNvSpPr>
          <p:nvPr/>
        </p:nvSpPr>
        <p:spPr bwMode="auto">
          <a:xfrm>
            <a:off x="755650" y="5805488"/>
            <a:ext cx="7848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жителей Крыма места не выделяются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Сироты и дети из категории сирот поступают по особой квоте </a:t>
            </a:r>
            <a:r>
              <a:rPr lang="ru-RU" altLang="ru-RU" sz="18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 1 января 2019 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9"/>
          <p:cNvSpPr txBox="1">
            <a:spLocks noChangeArrowheads="1"/>
          </p:cNvSpPr>
          <p:nvPr/>
        </p:nvSpPr>
        <p:spPr bwMode="auto">
          <a:xfrm>
            <a:off x="107950" y="142875"/>
            <a:ext cx="72009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7B0F19"/>
                </a:solidFill>
                <a:latin typeface="Arial" charset="0"/>
              </a:rPr>
              <a:t>УЧЕТ ИНДИВИДУАЛЬНЫХ ДОСТИЖЕНИЙ ПОСТУПАЮЩИХ при приеме на обучение в </a:t>
            </a:r>
            <a:r>
              <a:rPr lang="ru-RU" altLang="ru-RU" sz="1800" b="1" dirty="0" smtClean="0">
                <a:solidFill>
                  <a:srgbClr val="7B0F19"/>
                </a:solidFill>
                <a:latin typeface="Arial" charset="0"/>
              </a:rPr>
              <a:t>2018/2019 </a:t>
            </a:r>
            <a:r>
              <a:rPr lang="ru-RU" altLang="ru-RU" sz="1800" b="1" dirty="0">
                <a:solidFill>
                  <a:srgbClr val="7B0F19"/>
                </a:solidFill>
                <a:latin typeface="Arial" charset="0"/>
              </a:rPr>
              <a:t>г.</a:t>
            </a:r>
          </a:p>
        </p:txBody>
      </p:sp>
      <p:sp>
        <p:nvSpPr>
          <p:cNvPr id="7" name="Номер слайда 6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FFB3BCF7-285C-414F-BBEF-F1F496AE488F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15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9460" name="Rectangle 18"/>
          <p:cNvSpPr>
            <a:spLocks noChangeArrowheads="1"/>
          </p:cNvSpPr>
          <p:nvPr/>
        </p:nvSpPr>
        <p:spPr bwMode="auto">
          <a:xfrm>
            <a:off x="0" y="422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graphicFrame>
        <p:nvGraphicFramePr>
          <p:cNvPr id="12482" name="Group 194"/>
          <p:cNvGraphicFramePr>
            <a:graphicFrameLocks noGrp="1"/>
          </p:cNvGraphicFramePr>
          <p:nvPr/>
        </p:nvGraphicFramePr>
        <p:xfrm>
          <a:off x="403225" y="765175"/>
          <a:ext cx="8561388" cy="5800727"/>
        </p:xfrm>
        <a:graphic>
          <a:graphicData uri="http://schemas.openxmlformats.org/drawingml/2006/table">
            <a:tbl>
              <a:tblPr/>
              <a:tblGrid>
                <a:gridCol w="6833071"/>
                <a:gridCol w="1728317"/>
              </a:tblGrid>
              <a:tr h="3048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Индивидуальное достижение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баллов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статуса чемпиона и призера Олимпийских игр, наличие статуса чемпиона и призера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Паралимпийских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игр и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Сурдлимпийских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игр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статуса чемпиона мира, чемпиона Европы, победителя первенства мира, первенства Европы по видам спорта, включенным в программы Олимпийских игр,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Паралимпийских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игр и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Сурдлимпийских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игр 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82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серебряного и (или) золотого значка, полученного за результаты сдачи норм физкультурного комплекса "Готов к труду и обороне"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аттестата о среднем общем образовании с отличием / диплома о среднем профессиональном образовании с отличием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5182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спортивных достижений  - мастер спорта, кандидат в мастера спорта,  первый взрослый спортивный разряд 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лауреаты и дипломанты творческих фестивалей в номинациях вокального, танцевального и инструментального жанров: международных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всероссийских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региональных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5821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диплом победителя конкурса научных работ школьников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КрасГМУ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место / </a:t>
                      </a: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 </a:t>
                      </a: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места)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/ 2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диплом победителя / призера открытой олимпиады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КрасГМУ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/ 3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75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осуществление волонтерской  деятельности: в медицинских организациях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             в социальных учреждениях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              в прочих учреждениях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1188" y="6092825"/>
            <a:ext cx="3097212" cy="3397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5 баллов суммарно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95736" y="54868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solidFill>
                  <a:srgbClr val="7B0F19"/>
                </a:solidFill>
              </a:rPr>
              <a:t>УЧЕТ ИНДИВИДУАЛЬНЫХ ДОСТИЖЕНИЙ ПОСТУПАЮЩИХ при приеме на обучение в 2018/2019 г.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770819"/>
              </p:ext>
            </p:extLst>
          </p:nvPr>
        </p:nvGraphicFramePr>
        <p:xfrm>
          <a:off x="737240" y="2708920"/>
          <a:ext cx="7848600" cy="1495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700"/>
                <a:gridCol w="990600"/>
                <a:gridCol w="1435100"/>
                <a:gridCol w="647700"/>
                <a:gridCol w="647700"/>
                <a:gridCol w="582736"/>
                <a:gridCol w="649164"/>
                <a:gridCol w="939800"/>
                <a:gridCol w="1435100"/>
              </a:tblGrid>
              <a:tr h="512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№ дела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Ф.И.О.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Химия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Биология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Русский язык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Сумма баллов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43815" marR="43815" marT="21590" marB="21590" anchor="ctr"/>
                </a:tc>
              </a:tr>
              <a:tr h="492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17-0-236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effectLst/>
                          <a:hlinkClick r:id="rId2"/>
                        </a:rPr>
                        <a:t>Табанакова Полина Вячеславовна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 </a:t>
                      </a:r>
                      <a:r>
                        <a:rPr lang="ru-RU" sz="1100" baseline="30000" dirty="0">
                          <a:effectLst/>
                        </a:rPr>
                        <a:t>15,7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Оригинал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</a:tr>
              <a:tr h="49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17-0-750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effectLst/>
                          <a:hlinkClick r:id="rId3"/>
                        </a:rPr>
                        <a:t>Капчигашева Елена Викторовна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189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Оригинал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21590" marB="2159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568" y="62068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???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9368" y="198884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Средний балл зачисленных= сумма баллов- баллы ИД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419872" y="3501008"/>
            <a:ext cx="2520280" cy="1296144"/>
          </a:xfrm>
          <a:prstGeom prst="straightConnector1">
            <a:avLst/>
          </a:prstGeom>
          <a:ln w="25400">
            <a:solidFill>
              <a:srgbClr val="9900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60964" y="4797152"/>
            <a:ext cx="648072" cy="369332"/>
          </a:xfrm>
          <a:prstGeom prst="rect">
            <a:avLst/>
          </a:prstGeom>
          <a:noFill/>
          <a:ln>
            <a:solidFill>
              <a:srgbClr val="990033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180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915816" y="4221088"/>
            <a:ext cx="504056" cy="1152128"/>
          </a:xfrm>
          <a:prstGeom prst="straightConnector1">
            <a:avLst/>
          </a:prstGeom>
          <a:ln w="25400">
            <a:solidFill>
              <a:srgbClr val="9900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63888" y="5445224"/>
            <a:ext cx="648072" cy="369332"/>
          </a:xfrm>
          <a:prstGeom prst="rect">
            <a:avLst/>
          </a:prstGeom>
          <a:noFill/>
          <a:ln>
            <a:solidFill>
              <a:srgbClr val="990033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189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505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5314950"/>
          </a:xfrm>
        </p:spPr>
        <p:txBody>
          <a:bodyPr/>
          <a:lstStyle/>
          <a:p>
            <a:pPr eaLnBrk="1" hangingPunct="1"/>
            <a:r>
              <a:rPr lang="ru-RU" altLang="ru-RU" sz="8800" smtClean="0">
                <a:solidFill>
                  <a:srgbClr val="990033"/>
                </a:solidFill>
                <a:latin typeface="Times New Roman" pitchFamily="18" charset="0"/>
              </a:rPr>
              <a:t>Благодарю за внимание</a:t>
            </a:r>
            <a:br>
              <a:rPr lang="ru-RU" altLang="ru-RU" sz="8800" smtClean="0">
                <a:solidFill>
                  <a:srgbClr val="990033"/>
                </a:solidFill>
                <a:latin typeface="Times New Roman" pitchFamily="18" charset="0"/>
              </a:rPr>
            </a:br>
            <a:endParaRPr lang="ru-RU" altLang="ru-RU" sz="3600" smtClean="0">
              <a:solidFill>
                <a:srgbClr val="9900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83" name="Group 5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015030"/>
              </p:ext>
            </p:extLst>
          </p:nvPr>
        </p:nvGraphicFramePr>
        <p:xfrm>
          <a:off x="539750" y="1341438"/>
          <a:ext cx="8229600" cy="4729163"/>
        </p:xfrm>
        <a:graphic>
          <a:graphicData uri="http://schemas.openxmlformats.org/drawingml/2006/table">
            <a:tbl>
              <a:tblPr/>
              <a:tblGrid>
                <a:gridCol w="2951559"/>
                <a:gridCol w="1800200"/>
                <a:gridCol w="3477841"/>
              </a:tblGrid>
              <a:tr h="79196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и код специальности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КЦП для обучения за счет бюджетных ассигнований федерального бюджета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 целевой прием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9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31.05.01 Лечебное дело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0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31.05.02 Педиатрия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8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31.05.03 Стоматология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30.05.03 Медицинская кибернетика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33.05.01 Фармация (очная)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0894"/>
                          </a:solidFill>
                          <a:effectLst/>
                          <a:latin typeface="Times New Roman" pitchFamily="18" charset="0"/>
                        </a:rPr>
                        <a:t>340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384 (2016г.)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0894"/>
                          </a:solidFill>
                          <a:effectLst/>
                          <a:latin typeface="Times New Roman" pitchFamily="18" charset="0"/>
                        </a:rPr>
                        <a:t>185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234 (2016 г.)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4" name="Text Box 63"/>
          <p:cNvSpPr txBox="1">
            <a:spLocks noChangeArrowheads="1"/>
          </p:cNvSpPr>
          <p:nvPr/>
        </p:nvSpPr>
        <p:spPr bwMode="auto">
          <a:xfrm>
            <a:off x="323850" y="188913"/>
            <a:ext cx="84963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 dirty="0">
                <a:latin typeface="Times New Roman" pitchFamily="18" charset="0"/>
              </a:rPr>
              <a:t>Контрольные цифры приема граждан по образовательным программам высшего образования в </a:t>
            </a:r>
            <a:r>
              <a:rPr lang="ru-RU" altLang="ru-RU" sz="2400" b="1" dirty="0" smtClean="0">
                <a:latin typeface="Times New Roman" pitchFamily="18" charset="0"/>
              </a:rPr>
              <a:t>2017 </a:t>
            </a:r>
            <a:r>
              <a:rPr lang="ru-RU" altLang="ru-RU" sz="2400" b="1" dirty="0">
                <a:latin typeface="Times New Roman" pitchFamily="18" charset="0"/>
              </a:rPr>
              <a:t>году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3348038" y="5321300"/>
            <a:ext cx="287337" cy="4318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867400" y="5321300"/>
            <a:ext cx="288925" cy="4318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605008"/>
              </p:ext>
            </p:extLst>
          </p:nvPr>
        </p:nvGraphicFramePr>
        <p:xfrm>
          <a:off x="251520" y="1409830"/>
          <a:ext cx="4320480" cy="3099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83671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выпускников текущего года в Красноярском крае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409739"/>
              </p:ext>
            </p:extLst>
          </p:nvPr>
        </p:nvGraphicFramePr>
        <p:xfrm>
          <a:off x="5364088" y="1492886"/>
          <a:ext cx="2890155" cy="2017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48064" y="548705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участников ЕГЭ,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преодолевших минимальную границу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4168" y="363244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161233"/>
              </p:ext>
            </p:extLst>
          </p:nvPr>
        </p:nvGraphicFramePr>
        <p:xfrm>
          <a:off x="5508104" y="4077071"/>
          <a:ext cx="2771403" cy="1935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372200" y="602128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41"/>
          <p:cNvSpPr txBox="1">
            <a:spLocks noChangeArrowheads="1"/>
          </p:cNvSpPr>
          <p:nvPr/>
        </p:nvSpPr>
        <p:spPr bwMode="auto">
          <a:xfrm>
            <a:off x="5772420" y="6416228"/>
            <a:ext cx="263972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300" b="1" dirty="0" smtClean="0">
                <a:latin typeface="Arial" charset="0"/>
              </a:rPr>
              <a:t>2015 г.         </a:t>
            </a:r>
            <a:r>
              <a:rPr lang="en-US" altLang="ru-RU" sz="1300" b="1" dirty="0" smtClean="0">
                <a:latin typeface="Arial" charset="0"/>
              </a:rPr>
              <a:t>201</a:t>
            </a:r>
            <a:r>
              <a:rPr lang="ru-RU" altLang="ru-RU" sz="1300" b="1" dirty="0" smtClean="0">
                <a:latin typeface="Arial" charset="0"/>
              </a:rPr>
              <a:t>6 </a:t>
            </a:r>
            <a:r>
              <a:rPr lang="ru-RU" altLang="ru-RU" sz="1300" b="1" dirty="0">
                <a:latin typeface="Arial" charset="0"/>
              </a:rPr>
              <a:t>г</a:t>
            </a:r>
            <a:r>
              <a:rPr lang="ru-RU" altLang="ru-RU" sz="1300" b="1" dirty="0" smtClean="0">
                <a:latin typeface="Arial" charset="0"/>
              </a:rPr>
              <a:t>.      </a:t>
            </a:r>
            <a:r>
              <a:rPr lang="en-US" altLang="ru-RU" sz="1300" b="1" dirty="0" smtClean="0">
                <a:latin typeface="Arial" charset="0"/>
              </a:rPr>
              <a:t>201</a:t>
            </a:r>
            <a:r>
              <a:rPr lang="ru-RU" altLang="ru-RU" sz="1300" b="1" dirty="0" smtClean="0">
                <a:latin typeface="Arial" charset="0"/>
              </a:rPr>
              <a:t>7 </a:t>
            </a:r>
            <a:r>
              <a:rPr lang="ru-RU" altLang="ru-RU" sz="1300" b="1" dirty="0">
                <a:latin typeface="Arial" charset="0"/>
              </a:rPr>
              <a:t>г</a:t>
            </a:r>
            <a:r>
              <a:rPr lang="ru-RU" altLang="ru-RU" sz="1300" b="1" dirty="0" smtClean="0">
                <a:latin typeface="Arial" charset="0"/>
              </a:rPr>
              <a:t>.</a:t>
            </a:r>
            <a:endParaRPr lang="ru-RU" altLang="ru-RU" sz="1300" b="1" dirty="0">
              <a:latin typeface="Arial" charset="0"/>
            </a:endParaRPr>
          </a:p>
        </p:txBody>
      </p:sp>
      <p:sp>
        <p:nvSpPr>
          <p:cNvPr id="13" name="Rectangle 42"/>
          <p:cNvSpPr>
            <a:spLocks noChangeArrowheads="1"/>
          </p:cNvSpPr>
          <p:nvPr/>
        </p:nvSpPr>
        <p:spPr bwMode="auto">
          <a:xfrm>
            <a:off x="5603927" y="6485410"/>
            <a:ext cx="144462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auto">
          <a:xfrm>
            <a:off x="6515993" y="6485410"/>
            <a:ext cx="144462" cy="1444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5" name="Rectangle 43"/>
          <p:cNvSpPr>
            <a:spLocks noChangeArrowheads="1"/>
          </p:cNvSpPr>
          <p:nvPr/>
        </p:nvSpPr>
        <p:spPr bwMode="auto">
          <a:xfrm>
            <a:off x="7386905" y="6490190"/>
            <a:ext cx="144462" cy="14446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88" y="5461035"/>
            <a:ext cx="38164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Статистического отчета о результатах ЕГЭ в Красноярском крае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http://coko24.ru/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64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444966"/>
              </p:ext>
            </p:extLst>
          </p:nvPr>
        </p:nvGraphicFramePr>
        <p:xfrm>
          <a:off x="374650" y="1830388"/>
          <a:ext cx="2036763" cy="15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39750" y="1241425"/>
            <a:ext cx="16875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>
                <a:latin typeface="Arial" charset="0"/>
              </a:rPr>
              <a:t>Лечебное дело</a:t>
            </a:r>
            <a:r>
              <a:rPr lang="ru-RU" altLang="ru-RU" sz="1400">
                <a:latin typeface="Arial" charset="0"/>
              </a:rPr>
              <a:t> </a:t>
            </a: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527316"/>
              </p:ext>
            </p:extLst>
          </p:nvPr>
        </p:nvGraphicFramePr>
        <p:xfrm>
          <a:off x="2557463" y="1681163"/>
          <a:ext cx="2173287" cy="1909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3062288" y="1404938"/>
            <a:ext cx="1162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 dirty="0">
                <a:latin typeface="Arial" charset="0"/>
              </a:rPr>
              <a:t>Педиатрия</a:t>
            </a:r>
            <a:r>
              <a:rPr lang="ru-RU" altLang="ru-RU" sz="1400" dirty="0">
                <a:latin typeface="Arial" charset="0"/>
              </a:rPr>
              <a:t> </a:t>
            </a: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22680"/>
              </p:ext>
            </p:extLst>
          </p:nvPr>
        </p:nvGraphicFramePr>
        <p:xfrm>
          <a:off x="4922633" y="2009141"/>
          <a:ext cx="1754187" cy="125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4922838" y="1296988"/>
            <a:ext cx="158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>
                <a:latin typeface="Arial" charset="0"/>
              </a:rPr>
              <a:t>Стоматология</a:t>
            </a:r>
            <a:r>
              <a:rPr lang="ru-RU" altLang="ru-RU" sz="1800">
                <a:latin typeface="Arial" charset="0"/>
              </a:rPr>
              <a:t> 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323850" y="3716338"/>
            <a:ext cx="1979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 dirty="0">
                <a:latin typeface="Arial" charset="0"/>
              </a:rPr>
              <a:t>Клиническая психология </a:t>
            </a:r>
          </a:p>
        </p:txBody>
      </p:sp>
      <p:sp>
        <p:nvSpPr>
          <p:cNvPr id="6153" name="Line 15"/>
          <p:cNvSpPr>
            <a:spLocks noChangeShapeType="1"/>
          </p:cNvSpPr>
          <p:nvPr/>
        </p:nvSpPr>
        <p:spPr bwMode="auto">
          <a:xfrm>
            <a:off x="179388" y="3716338"/>
            <a:ext cx="871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947575"/>
              </p:ext>
            </p:extLst>
          </p:nvPr>
        </p:nvGraphicFramePr>
        <p:xfrm>
          <a:off x="6807200" y="1768475"/>
          <a:ext cx="1943100" cy="142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155" name="Text Box 23"/>
          <p:cNvSpPr txBox="1">
            <a:spLocks noChangeArrowheads="1"/>
          </p:cNvSpPr>
          <p:nvPr/>
        </p:nvSpPr>
        <p:spPr bwMode="auto">
          <a:xfrm>
            <a:off x="7078663" y="1411288"/>
            <a:ext cx="1419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 dirty="0">
                <a:latin typeface="Arial" charset="0"/>
              </a:rPr>
              <a:t>    </a:t>
            </a:r>
            <a:r>
              <a:rPr lang="ru-RU" altLang="ru-RU" sz="1400" b="1" dirty="0" smtClean="0">
                <a:latin typeface="Arial" charset="0"/>
              </a:rPr>
              <a:t>Фармация</a:t>
            </a:r>
            <a:endParaRPr lang="ru-RU" altLang="ru-RU" sz="1400" b="1" dirty="0">
              <a:latin typeface="Arial" charset="0"/>
            </a:endParaRPr>
          </a:p>
        </p:txBody>
      </p:sp>
      <p:sp>
        <p:nvSpPr>
          <p:cNvPr id="6156" name="Rectangle 34"/>
          <p:cNvSpPr>
            <a:spLocks noChangeArrowheads="1"/>
          </p:cNvSpPr>
          <p:nvPr/>
        </p:nvSpPr>
        <p:spPr bwMode="auto">
          <a:xfrm>
            <a:off x="5455920" y="2556827"/>
            <a:ext cx="4828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" charset="0"/>
              </a:rPr>
              <a:t>278</a:t>
            </a:r>
          </a:p>
        </p:txBody>
      </p:sp>
      <p:sp>
        <p:nvSpPr>
          <p:cNvPr id="6157" name="Rectangle 36"/>
          <p:cNvSpPr>
            <a:spLocks noChangeArrowheads="1"/>
          </p:cNvSpPr>
          <p:nvPr/>
        </p:nvSpPr>
        <p:spPr bwMode="auto">
          <a:xfrm>
            <a:off x="3275856" y="2584927"/>
            <a:ext cx="4828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" charset="0"/>
              </a:rPr>
              <a:t>893</a:t>
            </a:r>
            <a:endParaRPr lang="ru-RU" altLang="ru-RU" sz="1400" b="1" dirty="0">
              <a:latin typeface="Arial" charset="0"/>
            </a:endParaRPr>
          </a:p>
        </p:txBody>
      </p:sp>
      <p:sp>
        <p:nvSpPr>
          <p:cNvPr id="6158" name="Text Box 41"/>
          <p:cNvSpPr txBox="1">
            <a:spLocks noChangeArrowheads="1"/>
          </p:cNvSpPr>
          <p:nvPr/>
        </p:nvSpPr>
        <p:spPr bwMode="auto">
          <a:xfrm>
            <a:off x="619443" y="5955029"/>
            <a:ext cx="244284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300" b="1" dirty="0">
                <a:latin typeface="Arial" charset="0"/>
              </a:rPr>
              <a:t>Подано заявлений в </a:t>
            </a:r>
            <a:r>
              <a:rPr lang="ru-RU" altLang="ru-RU" sz="1300" b="1" dirty="0" smtClean="0">
                <a:latin typeface="Arial" charset="0"/>
              </a:rPr>
              <a:t>2015 </a:t>
            </a:r>
            <a:r>
              <a:rPr lang="ru-RU" altLang="ru-RU" sz="1300" b="1" dirty="0">
                <a:latin typeface="Arial" charset="0"/>
              </a:rPr>
              <a:t>г.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300" b="1" dirty="0">
                <a:latin typeface="Arial" charset="0"/>
              </a:rPr>
              <a:t>Подано заявлений в </a:t>
            </a:r>
            <a:r>
              <a:rPr lang="en-US" altLang="ru-RU" sz="1300" b="1" dirty="0" smtClean="0">
                <a:latin typeface="Arial" charset="0"/>
              </a:rPr>
              <a:t>201</a:t>
            </a:r>
            <a:r>
              <a:rPr lang="ru-RU" altLang="ru-RU" sz="1300" b="1" dirty="0" smtClean="0">
                <a:latin typeface="Arial" charset="0"/>
              </a:rPr>
              <a:t>6 </a:t>
            </a:r>
            <a:r>
              <a:rPr lang="ru-RU" altLang="ru-RU" sz="1300" b="1" dirty="0">
                <a:latin typeface="Arial" charset="0"/>
              </a:rPr>
              <a:t>г.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300" b="1" dirty="0">
                <a:latin typeface="Arial" charset="0"/>
              </a:rPr>
              <a:t>Подано заявлений в </a:t>
            </a:r>
            <a:r>
              <a:rPr lang="en-US" altLang="ru-RU" sz="1300" b="1" dirty="0" smtClean="0">
                <a:latin typeface="Arial" charset="0"/>
              </a:rPr>
              <a:t>201</a:t>
            </a:r>
            <a:r>
              <a:rPr lang="ru-RU" altLang="ru-RU" sz="1300" b="1" dirty="0" smtClean="0">
                <a:latin typeface="Arial" charset="0"/>
              </a:rPr>
              <a:t>7 </a:t>
            </a:r>
            <a:r>
              <a:rPr lang="ru-RU" altLang="ru-RU" sz="1300" b="1" dirty="0">
                <a:latin typeface="Arial" charset="0"/>
              </a:rPr>
              <a:t>г</a:t>
            </a:r>
            <a:r>
              <a:rPr lang="ru-RU" altLang="ru-RU" sz="1300" b="1" dirty="0" smtClean="0">
                <a:latin typeface="Arial" charset="0"/>
              </a:rPr>
              <a:t>.</a:t>
            </a:r>
            <a:endParaRPr lang="ru-RU" altLang="ru-RU" sz="1300" b="1" dirty="0">
              <a:latin typeface="Arial" charset="0"/>
            </a:endParaRPr>
          </a:p>
        </p:txBody>
      </p:sp>
      <p:sp>
        <p:nvSpPr>
          <p:cNvPr id="6159" name="Rectangle 42"/>
          <p:cNvSpPr>
            <a:spLocks noChangeArrowheads="1"/>
          </p:cNvSpPr>
          <p:nvPr/>
        </p:nvSpPr>
        <p:spPr bwMode="auto">
          <a:xfrm>
            <a:off x="251619" y="5989002"/>
            <a:ext cx="144462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6160" name="Rectangle 43"/>
          <p:cNvSpPr>
            <a:spLocks noChangeArrowheads="1"/>
          </p:cNvSpPr>
          <p:nvPr/>
        </p:nvSpPr>
        <p:spPr bwMode="auto">
          <a:xfrm>
            <a:off x="251619" y="6564153"/>
            <a:ext cx="144462" cy="14446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6161" name="Rectangle 44"/>
          <p:cNvSpPr>
            <a:spLocks noChangeArrowheads="1"/>
          </p:cNvSpPr>
          <p:nvPr/>
        </p:nvSpPr>
        <p:spPr bwMode="auto">
          <a:xfrm>
            <a:off x="251619" y="6289358"/>
            <a:ext cx="144462" cy="1444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6162" name="Rectangle 45"/>
          <p:cNvSpPr>
            <a:spLocks noChangeArrowheads="1"/>
          </p:cNvSpPr>
          <p:nvPr/>
        </p:nvSpPr>
        <p:spPr bwMode="auto">
          <a:xfrm>
            <a:off x="7078663" y="1827213"/>
            <a:ext cx="48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Arial" charset="0"/>
              </a:rPr>
              <a:t>370</a:t>
            </a:r>
          </a:p>
        </p:txBody>
      </p:sp>
      <p:sp>
        <p:nvSpPr>
          <p:cNvPr id="6163" name="Rectangle 48"/>
          <p:cNvSpPr>
            <a:spLocks noChangeArrowheads="1"/>
          </p:cNvSpPr>
          <p:nvPr/>
        </p:nvSpPr>
        <p:spPr bwMode="auto">
          <a:xfrm>
            <a:off x="639962" y="1884839"/>
            <a:ext cx="5810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Arial" charset="0"/>
              </a:rPr>
              <a:t>1458</a:t>
            </a:r>
          </a:p>
        </p:txBody>
      </p:sp>
      <p:sp>
        <p:nvSpPr>
          <p:cNvPr id="6164" name="Rectangle 49"/>
          <p:cNvSpPr>
            <a:spLocks noChangeArrowheads="1"/>
          </p:cNvSpPr>
          <p:nvPr/>
        </p:nvSpPr>
        <p:spPr bwMode="auto">
          <a:xfrm>
            <a:off x="2796872" y="1828800"/>
            <a:ext cx="5826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Arial" charset="0"/>
              </a:rPr>
              <a:t>1053</a:t>
            </a:r>
          </a:p>
        </p:txBody>
      </p:sp>
      <p:sp>
        <p:nvSpPr>
          <p:cNvPr id="6165" name="Rectangle 50"/>
          <p:cNvSpPr>
            <a:spLocks noChangeArrowheads="1"/>
          </p:cNvSpPr>
          <p:nvPr/>
        </p:nvSpPr>
        <p:spPr bwMode="auto">
          <a:xfrm>
            <a:off x="5214620" y="1866107"/>
            <a:ext cx="48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Arial" charset="0"/>
              </a:rPr>
              <a:t>363</a:t>
            </a:r>
          </a:p>
        </p:txBody>
      </p:sp>
      <p:sp>
        <p:nvSpPr>
          <p:cNvPr id="6166" name="Rectangle 53"/>
          <p:cNvSpPr>
            <a:spLocks noChangeArrowheads="1"/>
          </p:cNvSpPr>
          <p:nvPr/>
        </p:nvSpPr>
        <p:spPr bwMode="auto">
          <a:xfrm>
            <a:off x="7407275" y="2462312"/>
            <a:ext cx="4828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" charset="0"/>
              </a:rPr>
              <a:t>318</a:t>
            </a:r>
            <a:endParaRPr lang="ru-RU" altLang="ru-RU" sz="1400" b="1" dirty="0">
              <a:latin typeface="Arial" charset="0"/>
            </a:endParaRPr>
          </a:p>
        </p:txBody>
      </p:sp>
      <p:sp>
        <p:nvSpPr>
          <p:cNvPr id="6167" name="Rectangle 33"/>
          <p:cNvSpPr>
            <a:spLocks noChangeArrowheads="1"/>
          </p:cNvSpPr>
          <p:nvPr/>
        </p:nvSpPr>
        <p:spPr bwMode="auto">
          <a:xfrm>
            <a:off x="846397" y="4665444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" charset="0"/>
              </a:rPr>
              <a:t>58</a:t>
            </a:r>
            <a:endParaRPr lang="ru-RU" altLang="ru-RU" sz="1400" dirty="0">
              <a:latin typeface="Arial" charset="0"/>
            </a:endParaRPr>
          </a:p>
        </p:txBody>
      </p:sp>
      <p:graphicFrame>
        <p:nvGraphicFramePr>
          <p:cNvPr id="6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072222"/>
              </p:ext>
            </p:extLst>
          </p:nvPr>
        </p:nvGraphicFramePr>
        <p:xfrm>
          <a:off x="39252" y="4392613"/>
          <a:ext cx="2230438" cy="1557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64882"/>
              </p:ext>
            </p:extLst>
          </p:nvPr>
        </p:nvGraphicFramePr>
        <p:xfrm>
          <a:off x="2715384" y="4291013"/>
          <a:ext cx="2090738" cy="1531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170" name="Text Box 23"/>
          <p:cNvSpPr txBox="1">
            <a:spLocks noChangeArrowheads="1"/>
          </p:cNvSpPr>
          <p:nvPr/>
        </p:nvSpPr>
        <p:spPr bwMode="auto">
          <a:xfrm>
            <a:off x="2949575" y="3732213"/>
            <a:ext cx="2000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 dirty="0">
                <a:latin typeface="Arial" charset="0"/>
              </a:rPr>
              <a:t>Медицинская кибернетика</a:t>
            </a:r>
          </a:p>
        </p:txBody>
      </p:sp>
      <p:sp>
        <p:nvSpPr>
          <p:cNvPr id="6171" name="Rectangle 45"/>
          <p:cNvSpPr>
            <a:spLocks noChangeArrowheads="1"/>
          </p:cNvSpPr>
          <p:nvPr/>
        </p:nvSpPr>
        <p:spPr bwMode="auto">
          <a:xfrm>
            <a:off x="3008708" y="4665443"/>
            <a:ext cx="4828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" charset="0"/>
              </a:rPr>
              <a:t>191</a:t>
            </a:r>
            <a:endParaRPr lang="ru-RU" altLang="ru-RU" sz="1400" b="1" dirty="0">
              <a:latin typeface="Arial" charset="0"/>
            </a:endParaRPr>
          </a:p>
        </p:txBody>
      </p:sp>
      <p:sp>
        <p:nvSpPr>
          <p:cNvPr id="6172" name="Rectangle 45"/>
          <p:cNvSpPr>
            <a:spLocks noChangeArrowheads="1"/>
          </p:cNvSpPr>
          <p:nvPr/>
        </p:nvSpPr>
        <p:spPr bwMode="auto">
          <a:xfrm>
            <a:off x="3466876" y="5001617"/>
            <a:ext cx="4828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" charset="0"/>
              </a:rPr>
              <a:t>173</a:t>
            </a:r>
            <a:endParaRPr lang="ru-RU" altLang="ru-RU" sz="1400" b="1" dirty="0">
              <a:latin typeface="Arial" charset="0"/>
            </a:endParaRPr>
          </a:p>
        </p:txBody>
      </p:sp>
      <p:sp>
        <p:nvSpPr>
          <p:cNvPr id="6173" name="Rectangle 33"/>
          <p:cNvSpPr>
            <a:spLocks noChangeArrowheads="1"/>
          </p:cNvSpPr>
          <p:nvPr/>
        </p:nvSpPr>
        <p:spPr bwMode="auto">
          <a:xfrm>
            <a:off x="323850" y="4844256"/>
            <a:ext cx="50323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Arial" charset="0"/>
              </a:rPr>
              <a:t>55</a:t>
            </a:r>
          </a:p>
        </p:txBody>
      </p:sp>
      <p:sp>
        <p:nvSpPr>
          <p:cNvPr id="6178" name="Rectangle 48"/>
          <p:cNvSpPr>
            <a:spLocks noChangeArrowheads="1"/>
          </p:cNvSpPr>
          <p:nvPr/>
        </p:nvSpPr>
        <p:spPr bwMode="auto">
          <a:xfrm>
            <a:off x="930475" y="2770188"/>
            <a:ext cx="5822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" charset="0"/>
              </a:rPr>
              <a:t>1324</a:t>
            </a:r>
            <a:endParaRPr lang="ru-RU" altLang="ru-RU" sz="1400" b="1" dirty="0">
              <a:latin typeface="Arial" charset="0"/>
            </a:endParaRPr>
          </a:p>
        </p:txBody>
      </p:sp>
      <p:sp>
        <p:nvSpPr>
          <p:cNvPr id="6179" name="Rectangle 2"/>
          <p:cNvSpPr>
            <a:spLocks noChangeArrowheads="1"/>
          </p:cNvSpPr>
          <p:nvPr/>
        </p:nvSpPr>
        <p:spPr bwMode="auto">
          <a:xfrm>
            <a:off x="179388" y="0"/>
            <a:ext cx="8964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itchFamily="18" charset="0"/>
              </a:rPr>
              <a:t>Количество поданных заявлений по программам высшего образования в </a:t>
            </a:r>
            <a:r>
              <a:rPr lang="ru-RU" altLang="ru-RU" sz="2400" b="1" dirty="0" smtClean="0">
                <a:latin typeface="Times New Roman" pitchFamily="18" charset="0"/>
              </a:rPr>
              <a:t>2015-2017 </a:t>
            </a:r>
            <a:r>
              <a:rPr lang="ru-RU" altLang="ru-RU" sz="2400" b="1" dirty="0">
                <a:latin typeface="Times New Roman" pitchFamily="18" charset="0"/>
              </a:rPr>
              <a:t>гг.</a:t>
            </a:r>
          </a:p>
        </p:txBody>
      </p:sp>
      <p:sp>
        <p:nvSpPr>
          <p:cNvPr id="10" name="Овал 9"/>
          <p:cNvSpPr/>
          <p:nvPr/>
        </p:nvSpPr>
        <p:spPr>
          <a:xfrm>
            <a:off x="1449388" y="5143500"/>
            <a:ext cx="598487" cy="331788"/>
          </a:xfrm>
          <a:prstGeom prst="ellipse">
            <a:avLst/>
          </a:prstGeom>
          <a:solidFill>
            <a:schemeClr val="bg1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62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7956550" y="2209800"/>
            <a:ext cx="733425" cy="382588"/>
          </a:xfrm>
          <a:prstGeom prst="ellipse">
            <a:avLst/>
          </a:prstGeom>
          <a:solidFill>
            <a:schemeClr val="bg1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467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4169568" y="5070475"/>
            <a:ext cx="733425" cy="352425"/>
          </a:xfrm>
          <a:prstGeom prst="ellipse">
            <a:avLst/>
          </a:prstGeom>
          <a:solidFill>
            <a:schemeClr val="bg1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157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6045200" y="2395697"/>
            <a:ext cx="698500" cy="322262"/>
          </a:xfrm>
          <a:prstGeom prst="ellipse">
            <a:avLst/>
          </a:prstGeom>
          <a:solidFill>
            <a:schemeClr val="bg1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352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3949700" y="2447925"/>
            <a:ext cx="838324" cy="344487"/>
          </a:xfrm>
          <a:prstGeom prst="ellipse">
            <a:avLst/>
          </a:prstGeom>
          <a:solidFill>
            <a:schemeClr val="bg1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1164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1411288" y="2471737"/>
            <a:ext cx="892175" cy="320675"/>
          </a:xfrm>
          <a:prstGeom prst="ellipse">
            <a:avLst/>
          </a:prstGeom>
          <a:solidFill>
            <a:schemeClr val="bg1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1922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745080"/>
              </p:ext>
            </p:extLst>
          </p:nvPr>
        </p:nvGraphicFramePr>
        <p:xfrm>
          <a:off x="5303443" y="4268565"/>
          <a:ext cx="2182014" cy="1608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5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461715"/>
              </p:ext>
            </p:extLst>
          </p:nvPr>
        </p:nvGraphicFramePr>
        <p:xfrm>
          <a:off x="6951790" y="4579195"/>
          <a:ext cx="2009520" cy="1480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57" name="Rectangle 45"/>
          <p:cNvSpPr>
            <a:spLocks noChangeArrowheads="1"/>
          </p:cNvSpPr>
          <p:nvPr/>
        </p:nvSpPr>
        <p:spPr bwMode="auto">
          <a:xfrm>
            <a:off x="5650006" y="4448728"/>
            <a:ext cx="395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" charset="0"/>
              </a:rPr>
              <a:t>13</a:t>
            </a:r>
            <a:r>
              <a:rPr lang="ru-RU" altLang="ru-RU" sz="1800" b="1" dirty="0" smtClean="0">
                <a:latin typeface="Arial" charset="0"/>
              </a:rPr>
              <a:t> </a:t>
            </a:r>
            <a:endParaRPr lang="ru-RU" altLang="ru-RU" sz="1800" b="1" dirty="0">
              <a:latin typeface="Arial" charset="0"/>
            </a:endParaRP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072769" y="4797992"/>
            <a:ext cx="43439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" charset="0"/>
              </a:rPr>
              <a:t>18</a:t>
            </a:r>
            <a:r>
              <a:rPr lang="ru-RU" altLang="ru-RU" sz="1800" b="1" dirty="0" smtClean="0">
                <a:latin typeface="Arial" charset="0"/>
              </a:rPr>
              <a:t> </a:t>
            </a:r>
            <a:endParaRPr lang="ru-RU" altLang="ru-RU" sz="1800" b="1" dirty="0">
              <a:latin typeface="Arial" charset="0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6445250" y="5309394"/>
            <a:ext cx="503014" cy="279846"/>
          </a:xfrm>
          <a:prstGeom prst="ellipse">
            <a:avLst/>
          </a:prstGeom>
          <a:solidFill>
            <a:schemeClr val="bg1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6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3" name="Rectangle 45"/>
          <p:cNvSpPr>
            <a:spLocks noChangeArrowheads="1"/>
          </p:cNvSpPr>
          <p:nvPr/>
        </p:nvSpPr>
        <p:spPr bwMode="auto">
          <a:xfrm>
            <a:off x="7319963" y="4885809"/>
            <a:ext cx="4475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" charset="0"/>
              </a:rPr>
              <a:t>14</a:t>
            </a:r>
            <a:r>
              <a:rPr lang="ru-RU" altLang="ru-RU" sz="1800" b="1" dirty="0" smtClean="0">
                <a:latin typeface="Arial" charset="0"/>
              </a:rPr>
              <a:t> </a:t>
            </a:r>
            <a:endParaRPr lang="ru-RU" altLang="ru-RU" sz="1800" b="1" dirty="0">
              <a:latin typeface="Arial" charset="0"/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8323261" y="5439475"/>
            <a:ext cx="569913" cy="293781"/>
          </a:xfrm>
          <a:prstGeom prst="ellipse">
            <a:avLst/>
          </a:prstGeom>
          <a:solidFill>
            <a:schemeClr val="bg1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12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6" name="Rectangle 45"/>
          <p:cNvSpPr>
            <a:spLocks noChangeArrowheads="1"/>
          </p:cNvSpPr>
          <p:nvPr/>
        </p:nvSpPr>
        <p:spPr bwMode="auto">
          <a:xfrm>
            <a:off x="7889874" y="4690268"/>
            <a:ext cx="433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" charset="0"/>
              </a:rPr>
              <a:t>13 </a:t>
            </a:r>
            <a:endParaRPr lang="ru-RU" altLang="ru-RU" sz="1400" b="1" dirty="0">
              <a:latin typeface="Arial" charset="0"/>
            </a:endParaRP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6355689" y="3861048"/>
            <a:ext cx="2305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 dirty="0">
                <a:latin typeface="Arial" charset="0"/>
              </a:rPr>
              <a:t>Социальная работа </a:t>
            </a:r>
            <a:r>
              <a:rPr lang="ru-RU" altLang="ru-RU" sz="1400" b="1" dirty="0" smtClean="0">
                <a:latin typeface="Arial" charset="0"/>
              </a:rPr>
              <a:t>(очная, заочная</a:t>
            </a:r>
            <a:r>
              <a:rPr lang="ru-RU" altLang="ru-RU" sz="1400" b="1" dirty="0">
                <a:latin typeface="Arial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61694" y="6061233"/>
            <a:ext cx="4302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90033"/>
                </a:solidFill>
              </a:rPr>
              <a:t>ОБЩЕЕ КОЛИЧЕСТВО ЗАЯВЛЕНИЙ 2016г.  - </a:t>
            </a:r>
            <a:r>
              <a:rPr lang="ru-RU" b="1" u="sng" dirty="0" smtClean="0">
                <a:solidFill>
                  <a:srgbClr val="990033"/>
                </a:solidFill>
              </a:rPr>
              <a:t>4158</a:t>
            </a:r>
            <a:r>
              <a:rPr lang="ru-RU" b="1" dirty="0" smtClean="0">
                <a:solidFill>
                  <a:srgbClr val="990033"/>
                </a:solidFill>
              </a:rPr>
              <a:t>, 2017 г. - </a:t>
            </a:r>
            <a:r>
              <a:rPr lang="ru-RU" b="1" u="sng" dirty="0" smtClean="0">
                <a:solidFill>
                  <a:srgbClr val="990033"/>
                </a:solidFill>
              </a:rPr>
              <a:t>4146</a:t>
            </a:r>
            <a:endParaRPr lang="ru-RU" b="1" u="sng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549" name="Group 15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091680"/>
              </p:ext>
            </p:extLst>
          </p:nvPr>
        </p:nvGraphicFramePr>
        <p:xfrm>
          <a:off x="179388" y="369888"/>
          <a:ext cx="8651875" cy="6429430"/>
        </p:xfrm>
        <a:graphic>
          <a:graphicData uri="http://schemas.openxmlformats.org/drawingml/2006/table">
            <a:tbl>
              <a:tblPr/>
              <a:tblGrid>
                <a:gridCol w="1800324"/>
                <a:gridCol w="1080120"/>
                <a:gridCol w="1224136"/>
                <a:gridCol w="1584176"/>
                <a:gridCol w="1512168"/>
                <a:gridCol w="1450951"/>
              </a:tblGrid>
              <a:tr h="6284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Специальность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Лечебное дело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Педиатрия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Стоматология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Медицинская кибернетика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Фармация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Зачислено: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438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6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Бюджет, из них: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8229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Без вступительных испытаний: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(9)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Сирот/ инвалидов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 / 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/ 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/ 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/ 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 целевому приему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113 (114)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8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Аттестат / диплом с отличием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 / 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 / 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/ 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/ 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/ 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9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Волонтеры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9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Внебюджет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2016 / 2017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210 / 238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133 / 80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62 /  51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  / 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/  43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791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Иностранные граждане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8229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Проходной балл </a:t>
                      </a:r>
                      <a:r>
                        <a:rPr kumimoji="0" lang="ru-RU" alt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(общий конкурс)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средний балл 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238 (84,6)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227 (78,7)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261 (91,3)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234 (78,9)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241 (81,1)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91" name="Group 51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50057253"/>
              </p:ext>
            </p:extLst>
          </p:nvPr>
        </p:nvGraphicFramePr>
        <p:xfrm>
          <a:off x="1259632" y="1052736"/>
          <a:ext cx="6552728" cy="4044292"/>
        </p:xfrm>
        <a:graphic>
          <a:graphicData uri="http://schemas.openxmlformats.org/drawingml/2006/table">
            <a:tbl>
              <a:tblPr/>
              <a:tblGrid>
                <a:gridCol w="2368361"/>
                <a:gridCol w="1986367"/>
                <a:gridCol w="2198000"/>
              </a:tblGrid>
              <a:tr h="2017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Специальность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Клиническая психология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Социальная работа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(о / з)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5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Зачислено в 2016 г.: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/ 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200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Зачислено в 2017 г.: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/ 8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9143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Аттестат / диплом с отличием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/ 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7200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Средний балл зачисленных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17"/>
          <p:cNvGraphicFramePr>
            <a:graphicFrameLocks/>
          </p:cNvGraphicFramePr>
          <p:nvPr/>
        </p:nvGraphicFramePr>
        <p:xfrm>
          <a:off x="326976" y="3717033"/>
          <a:ext cx="410100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22" name="Прямоугольник 19"/>
          <p:cNvSpPr>
            <a:spLocks noChangeArrowheads="1"/>
          </p:cNvSpPr>
          <p:nvPr/>
        </p:nvSpPr>
        <p:spPr bwMode="auto">
          <a:xfrm>
            <a:off x="2555776" y="507752"/>
            <a:ext cx="2879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C00000"/>
                </a:solidFill>
                <a:latin typeface="Arial" charset="0"/>
              </a:rPr>
              <a:t>Иностранные граждане</a:t>
            </a:r>
            <a:endParaRPr lang="ru-RU" altLang="ru-RU" sz="1800" dirty="0">
              <a:latin typeface="Arial" charset="0"/>
            </a:endParaRPr>
          </a:p>
        </p:txBody>
      </p:sp>
      <p:graphicFrame>
        <p:nvGraphicFramePr>
          <p:cNvPr id="3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219685"/>
              </p:ext>
            </p:extLst>
          </p:nvPr>
        </p:nvGraphicFramePr>
        <p:xfrm>
          <a:off x="539552" y="910431"/>
          <a:ext cx="3960812" cy="271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486878"/>
              </p:ext>
            </p:extLst>
          </p:nvPr>
        </p:nvGraphicFramePr>
        <p:xfrm>
          <a:off x="4499992" y="877639"/>
          <a:ext cx="4392612" cy="240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78592130"/>
              </p:ext>
            </p:extLst>
          </p:nvPr>
        </p:nvGraphicFramePr>
        <p:xfrm>
          <a:off x="610965" y="3789040"/>
          <a:ext cx="482453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012160" y="4294258"/>
            <a:ext cx="291623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Другие регионы: Кемеровская обл., Р. Бурятия, Алтайский край, Магаданская обл., </a:t>
            </a:r>
            <a:endParaRPr kumimoji="0" lang="ru-RU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Новосибирская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обл., </a:t>
            </a:r>
            <a:endParaRPr kumimoji="0" lang="ru-RU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Забайкальский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край, </a:t>
            </a:r>
            <a:endParaRPr kumimoji="0" lang="ru-RU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Ханты-Мансийская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Краснодарский край, </a:t>
            </a:r>
            <a:endParaRPr kumimoji="0" lang="ru-RU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Московская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обл., </a:t>
            </a:r>
            <a:endParaRPr kumimoji="0" lang="ru-RU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Дагестан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Чеченская Республика</a:t>
            </a:r>
            <a:endParaRPr kumimoji="0" lang="ru-RU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258888" y="620713"/>
            <a:ext cx="71310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Средний балл зачисленных по результатам ЕГЭ  (без учета индивидуальных достижений)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8684500"/>
              </p:ext>
            </p:extLst>
          </p:nvPr>
        </p:nvGraphicFramePr>
        <p:xfrm>
          <a:off x="2051720" y="1844824"/>
          <a:ext cx="547260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74296" y="-46166"/>
            <a:ext cx="840640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Итоги приема на программы СПО на госбюджетные места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620688"/>
          <a:ext cx="8424937" cy="5925923"/>
        </p:xfrm>
        <a:graphic>
          <a:graphicData uri="http://schemas.openxmlformats.org/drawingml/2006/table">
            <a:tbl>
              <a:tblPr/>
              <a:tblGrid>
                <a:gridCol w="1433914"/>
                <a:gridCol w="1086066"/>
                <a:gridCol w="60075"/>
                <a:gridCol w="1383120"/>
                <a:gridCol w="1383670"/>
                <a:gridCol w="60075"/>
                <a:gridCol w="1452689"/>
                <a:gridCol w="1565328"/>
              </a:tblGrid>
              <a:tr h="11567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Специаль</a:t>
                      </a:r>
                      <a:endParaRPr lang="ru-RU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ость СПО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33.02.01 Фармация 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34.02.01 Сестринское дело 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(9 кл.) 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34.02.01 Сестринское дело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(11 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.)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31.02.03 Лабораторная диагностика (9 кл.) 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31.02.03 Лабораторная диагностика (11 кл.) 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КЦП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E4"/>
                    </a:solidFill>
                  </a:tcPr>
                </a:tc>
              </a:tr>
              <a:tr h="3088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КЦП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E4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65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 заявлений 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247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166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</a:tr>
              <a:tr h="5776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заявлений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1162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6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Конкурс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5,53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9,88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6,64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7,53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7,64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7" marR="6067" marT="6067" marB="606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</a:tr>
              <a:tr h="4630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 конкурс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7,04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ЗАЧИСЛЕНО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7" marR="6067" marT="6067" marB="606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7" marR="6067" marT="6067" marB="606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7" marR="6067" marT="6067" marB="606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7" marR="6067" marT="6067" marB="606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</a:tr>
              <a:tr h="6851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ЗАЧИСЛЕНО ВСЕГО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165=КЦП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1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Проходной балл аттестата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4,64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CD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4,58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C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4,42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C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4,50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00" marR="18200" marT="18200" marB="182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4,50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7" marR="6067" marT="6067" marB="6067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FCD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06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2884</TotalTime>
  <Words>1152</Words>
  <Application>Microsoft Office PowerPoint</Application>
  <PresentationFormat>Экран (4:3)</PresentationFormat>
  <Paragraphs>379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Итоги приема на I курс в ФГБОУ ВО КрасГМУ им. проф. В.Ф. Войно-Ясенецкого Минздрава России в 2017 году по программам высшего и среднего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Всего зачислено на программы ВПО– 802, из них:  Бюджет – 340 Внебюджет – 462</vt:lpstr>
      <vt:lpstr>Правила приема на обучение по образовательным программам высшего образования – программам бакалавриата, программам специалитета, программам магистратуры на 2017/18 учебный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</dc:creator>
  <cp:lastModifiedBy>КазаковаТВ</cp:lastModifiedBy>
  <cp:revision>166</cp:revision>
  <cp:lastPrinted>2017-09-01T03:26:23Z</cp:lastPrinted>
  <dcterms:created xsi:type="dcterms:W3CDTF">2013-04-22T08:10:42Z</dcterms:created>
  <dcterms:modified xsi:type="dcterms:W3CDTF">2017-09-01T06:30:08Z</dcterms:modified>
</cp:coreProperties>
</file>