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>
        <p:scale>
          <a:sx n="100" d="100"/>
          <a:sy n="100" d="100"/>
        </p:scale>
        <p:origin x="-504" y="1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43512"/>
            <a:ext cx="6400800" cy="107157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00B050"/>
                </a:solidFill>
                <a:latin typeface="Segoe Print" pitchFamily="2" charset="0"/>
                <a:cs typeface="David" pitchFamily="34" charset="-79"/>
              </a:rPr>
              <a:t>Аптека №27</a:t>
            </a:r>
            <a:endParaRPr lang="ru-RU" sz="6600" dirty="0">
              <a:solidFill>
                <a:srgbClr val="00B050"/>
              </a:solidFill>
              <a:latin typeface="Segoe Print" pitchFamily="2" charset="0"/>
              <a:cs typeface="David" pitchFamily="34" charset="-79"/>
            </a:endParaRPr>
          </a:p>
        </p:txBody>
      </p:sp>
      <p:pic>
        <p:nvPicPr>
          <p:cNvPr id="1026" name="Picture 2" descr="C:\Users\user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71530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Материальная №4 (хранение товаров медицинского питания, </a:t>
            </a:r>
            <a:r>
              <a:rPr lang="ru-RU" sz="2800" dirty="0" err="1" smtClean="0"/>
              <a:t>БАДов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2050" name="Picture 2" descr="C:\Users\user\Desktop\фото аптеки\IMG_20220205_1759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Рабочее место фармацевта </a:t>
            </a:r>
            <a:endParaRPr lang="ru-RU" sz="2800" dirty="0"/>
          </a:p>
        </p:txBody>
      </p:sp>
      <p:pic>
        <p:nvPicPr>
          <p:cNvPr id="3074" name="Picture 2" descr="C:\Users\user\Desktop\фото аптеки\IMG_20220113_0932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071678"/>
            <a:ext cx="4407971" cy="3305978"/>
          </a:xfrm>
          <a:prstGeom prst="rect">
            <a:avLst/>
          </a:prstGeom>
          <a:noFill/>
        </p:spPr>
      </p:pic>
      <p:pic>
        <p:nvPicPr>
          <p:cNvPr id="3075" name="Picture 3" descr="C:\Users\user\Desktop\фото аптеки\IMG_20220128_1729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Информационный стенд</a:t>
            </a:r>
            <a:endParaRPr lang="ru-RU" sz="2800" dirty="0"/>
          </a:p>
        </p:txBody>
      </p:sp>
      <p:pic>
        <p:nvPicPr>
          <p:cNvPr id="4098" name="Picture 2" descr="C:\Users\user\Desktop\фото аптеки\IMG_20220103_1709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4099" name="Picture 3" descr="C:\Users\user\Desktop\фото аптеки\IMG_20220103_1709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Административно- бытовая зона</a:t>
            </a:r>
            <a:endParaRPr lang="ru-RU" sz="2800" dirty="0"/>
          </a:p>
        </p:txBody>
      </p:sp>
      <p:pic>
        <p:nvPicPr>
          <p:cNvPr id="5122" name="Picture 2" descr="C:\Users\user\Desktop\фото аптеки\IMG_20220128_175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Шкафы для хранения верхней одежды</a:t>
            </a:r>
            <a:endParaRPr lang="ru-RU" sz="2800" dirty="0"/>
          </a:p>
        </p:txBody>
      </p:sp>
      <p:pic>
        <p:nvPicPr>
          <p:cNvPr id="6146" name="Picture 2" descr="C:\Users\user\Desktop\фото аптеки\IMG_20220128_1752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6147" name="Picture 3" descr="C:\Users\user\Desktop\фото аптеки\IMG_20220128_1751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Шкаф для хранения санитарной одежды</a:t>
            </a:r>
            <a:endParaRPr lang="ru-RU" sz="2800" dirty="0"/>
          </a:p>
        </p:txBody>
      </p:sp>
      <p:pic>
        <p:nvPicPr>
          <p:cNvPr id="7170" name="Picture 2" descr="C:\Users\user\Desktop\фото аптеки\IMG_20220128_175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7171" name="Picture 3" descr="C:\Users\user\Desktop\фото аптеки\IMG_20220128_1751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Фармацевт в санитарной одежде</a:t>
            </a:r>
            <a:endParaRPr lang="ru-RU" sz="2800" dirty="0"/>
          </a:p>
        </p:txBody>
      </p:sp>
      <p:pic>
        <p:nvPicPr>
          <p:cNvPr id="8194" name="Picture 2" descr="C:\Users\user\Desktop\фото аптеки\IMG_20220128_180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Шкаф для хранения ветоши </a:t>
            </a:r>
            <a:endParaRPr lang="ru-RU" sz="2800" dirty="0"/>
          </a:p>
        </p:txBody>
      </p:sp>
      <p:pic>
        <p:nvPicPr>
          <p:cNvPr id="9218" name="Picture 2" descr="C:\Users\user\Desktop\фото аптеки\IMG_20220128_1749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9219" name="Picture 3" descr="C:\Users\user\Desktop\фото аптеки\IMG_20220205_182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Хозяйственный блок</a:t>
            </a:r>
            <a:endParaRPr lang="ru-RU" sz="2800" dirty="0"/>
          </a:p>
        </p:txBody>
      </p:sp>
      <p:pic>
        <p:nvPicPr>
          <p:cNvPr id="10242" name="Picture 2" descr="C:\Users\user\Desktop\фото аптеки\IMG_20220113_0913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0243" name="Picture 3" descr="C:\Users\user\Desktop\фото аптеки\IMG_20220113_0914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Санузел </a:t>
            </a:r>
            <a:endParaRPr lang="ru-RU" sz="2800" dirty="0"/>
          </a:p>
        </p:txBody>
      </p:sp>
      <p:pic>
        <p:nvPicPr>
          <p:cNvPr id="11266" name="Picture 2" descr="C:\Users\user\Desktop\фото аптеки\IMG_20220103_1703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1267" name="Picture 3" descr="C:\Users\user\Desktop\фото аптеки\IMG_20220103_170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Вывеска аптеки</a:t>
            </a:r>
            <a:endParaRPr lang="ru-RU" sz="2800" dirty="0"/>
          </a:p>
        </p:txBody>
      </p:sp>
      <p:pic>
        <p:nvPicPr>
          <p:cNvPr id="1026" name="Picture 2" descr="C:\Users\user\Desktop\фото аптеки\IMG_20220126_0918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028" name="Picture 4" descr="C:\Users\user\Desktop\фото аптеки\IMG_20220126_0919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076486" y="-10429972"/>
            <a:ext cx="29718000" cy="39624000"/>
          </a:xfrm>
          <a:prstGeom prst="rect">
            <a:avLst/>
          </a:prstGeom>
          <a:noFill/>
        </p:spPr>
      </p:pic>
      <p:pic>
        <p:nvPicPr>
          <p:cNvPr id="1030" name="Picture 6" descr="C:\Users\user\Desktop\фото аптеки\IMG_20220126_0919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600200"/>
            <a:ext cx="357842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Санузел </a:t>
            </a:r>
            <a:endParaRPr lang="ru-RU" sz="2800" dirty="0"/>
          </a:p>
        </p:txBody>
      </p:sp>
      <p:pic>
        <p:nvPicPr>
          <p:cNvPr id="12290" name="Picture 2" descr="C:\Users\user\Desktop\фото аптеки\IMG_20220103_1703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2291" name="Picture 3" descr="C:\Users\user\Desktop\фото аптеки\IMG_20220103_1703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Отходы класса А и Б</a:t>
            </a:r>
            <a:endParaRPr lang="ru-RU" sz="2800" dirty="0"/>
          </a:p>
        </p:txBody>
      </p:sp>
      <p:pic>
        <p:nvPicPr>
          <p:cNvPr id="13314" name="Picture 2" descr="C:\Users\user\Desktop\фото аптеки\IMG_20220128_184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Шкаф для хранения внутренних лекарственных препаратов</a:t>
            </a:r>
            <a:endParaRPr lang="ru-RU" sz="2800" dirty="0"/>
          </a:p>
        </p:txBody>
      </p:sp>
      <p:pic>
        <p:nvPicPr>
          <p:cNvPr id="14338" name="Picture 2" descr="C:\Users\user\Desktop\фото аптеки\IMG_20220113_163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4339" name="Picture 3" descr="C:\Users\user\Desktop\фото аптеки\IMG_20220113_1629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Шкаф для лекарственных препаратов для инъекций</a:t>
            </a:r>
            <a:endParaRPr lang="ru-RU" sz="2800" dirty="0"/>
          </a:p>
        </p:txBody>
      </p:sp>
      <p:pic>
        <p:nvPicPr>
          <p:cNvPr id="15362" name="Picture 2" descr="C:\Users\user\Desktop\фото аптеки\IMG_20220128_183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Шкаф для растворов для приема внутрь</a:t>
            </a:r>
            <a:endParaRPr lang="ru-RU" sz="2800" dirty="0"/>
          </a:p>
        </p:txBody>
      </p:sp>
      <p:pic>
        <p:nvPicPr>
          <p:cNvPr id="16386" name="Picture 2" descr="C:\Users\user\Desktop\фото аптеки\IMG_20220128_182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H="1">
            <a:off x="1857356" y="500042"/>
            <a:ext cx="6858048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4040188" cy="1317643"/>
          </a:xfrm>
        </p:spPr>
        <p:txBody>
          <a:bodyPr>
            <a:noAutofit/>
          </a:bodyPr>
          <a:lstStyle/>
          <a:p>
            <a:r>
              <a:rPr lang="ru-RU" sz="2800" b="0" dirty="0" smtClean="0"/>
              <a:t>Шкаф для хранения перевязочного материала </a:t>
            </a:r>
            <a:endParaRPr lang="ru-RU" sz="2800" b="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857232"/>
            <a:ext cx="4041775" cy="1317643"/>
          </a:xfrm>
        </p:spPr>
        <p:txBody>
          <a:bodyPr>
            <a:normAutofit/>
          </a:bodyPr>
          <a:lstStyle/>
          <a:p>
            <a:r>
              <a:rPr lang="ru-RU" sz="2800" b="0" dirty="0" smtClean="0"/>
              <a:t>Шкаф для хранения резиновых изделий</a:t>
            </a:r>
            <a:endParaRPr lang="ru-RU" sz="2800" b="0" dirty="0"/>
          </a:p>
        </p:txBody>
      </p:sp>
      <p:pic>
        <p:nvPicPr>
          <p:cNvPr id="17410" name="Picture 2" descr="C:\Users\user\Desktop\фото аптеки\IMG_20220113_1615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7411" name="Picture 3" descr="C:\Users\user\Desktop\фото аптеки\IMG_20220113_1617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Шкаф для хранения огнеопасных веществ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C:\Users\user\Desktop\фото аптеки\IMG_20220128_1827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8435" name="Picture 3" descr="C:\Users\user\Desktop\фото аптеки\IMG_20220128_1825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Шкаф для хранения препаратов состоящих на ПКУ </a:t>
            </a:r>
            <a:endParaRPr lang="ru-RU" sz="2800" dirty="0"/>
          </a:p>
        </p:txBody>
      </p:sp>
      <p:pic>
        <p:nvPicPr>
          <p:cNvPr id="19458" name="Picture 2" descr="C:\Users\user\Desktop\фото аптеки\IMG_20220128_184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Холодильник ( </a:t>
            </a:r>
            <a:r>
              <a:rPr lang="en-US" sz="3100" dirty="0" smtClean="0"/>
              <a:t>t </a:t>
            </a:r>
            <a:r>
              <a:rPr lang="ru-RU" sz="3100" dirty="0" smtClean="0"/>
              <a:t>хранения от +2 до +8)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 descr="C:\Users\user\Desktop\фото аптеки\IMG_20220128_1723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0483" name="Picture 3" descr="C:\Users\user\Desktop\фото аптеки\IMG_20220113_1644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Холодильник  ( </a:t>
            </a:r>
            <a:r>
              <a:rPr lang="en-US" sz="2800" dirty="0" smtClean="0"/>
              <a:t>t</a:t>
            </a:r>
            <a:r>
              <a:rPr lang="ru-RU" sz="2800" dirty="0" smtClean="0"/>
              <a:t> хранения от +8 до +15)</a:t>
            </a:r>
            <a:endParaRPr lang="ru-RU" sz="2800" dirty="0"/>
          </a:p>
        </p:txBody>
      </p:sp>
      <p:pic>
        <p:nvPicPr>
          <p:cNvPr id="21506" name="Picture 2" descr="C:\Users\user\Desktop\фото аптеки\IMG_20220128_1834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1507" name="Picture 3" descr="C:\Users\user\Desktop\фото аптеки\IMG_20220128_1835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u="sng" dirty="0" smtClean="0">
                <a:cs typeface="Browallia New" pitchFamily="34" charset="-34"/>
              </a:rPr>
              <a:t>Помещения</a:t>
            </a:r>
            <a:r>
              <a:rPr lang="ru-RU" sz="4000" u="sng" dirty="0" smtClean="0">
                <a:cs typeface="Browallia New" pitchFamily="34" charset="-34"/>
              </a:rPr>
              <a:t> Аптеки</a:t>
            </a:r>
            <a:br>
              <a:rPr lang="ru-RU" sz="4000" u="sng" dirty="0" smtClean="0">
                <a:cs typeface="Browallia New" pitchFamily="34" charset="-34"/>
              </a:rPr>
            </a:br>
            <a:r>
              <a:rPr lang="ru-RU" sz="4000" u="sng" dirty="0" smtClean="0"/>
              <a:t/>
            </a:r>
            <a:br>
              <a:rPr lang="ru-RU" sz="4000" u="sng" dirty="0" smtClean="0"/>
            </a:br>
            <a:r>
              <a:rPr lang="ru-RU" sz="3100" dirty="0" smtClean="0"/>
              <a:t>Торговый зал</a:t>
            </a:r>
            <a:endParaRPr lang="ru-RU" sz="3100" dirty="0"/>
          </a:p>
        </p:txBody>
      </p:sp>
      <p:pic>
        <p:nvPicPr>
          <p:cNvPr id="2050" name="Picture 2" descr="C:\Users\user\Desktop\фото аптеки\IMG_20220117_0913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928802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user\Desktop\фото аптеки\IMG_20220117_0913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192880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Парафармацевтическая</a:t>
            </a:r>
            <a:r>
              <a:rPr lang="ru-RU" sz="2800" dirty="0" smtClean="0"/>
              <a:t> продукция </a:t>
            </a:r>
            <a:endParaRPr lang="ru-RU" sz="2800" dirty="0"/>
          </a:p>
        </p:txBody>
      </p:sp>
      <p:pic>
        <p:nvPicPr>
          <p:cNvPr id="22530" name="Picture 2" descr="C:\Users\user\Desktop\фото аптеки\IMG_20220128_1843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22531" name="Picture 3" descr="C:\Users\user\Desktop\фото аптеки\IMG_20220128_1843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4040188" cy="1317643"/>
          </a:xfrm>
        </p:spPr>
        <p:txBody>
          <a:bodyPr>
            <a:normAutofit/>
          </a:bodyPr>
          <a:lstStyle/>
          <a:p>
            <a:r>
              <a:rPr lang="ru-RU" sz="2800" b="0" dirty="0" smtClean="0"/>
              <a:t>Хранение </a:t>
            </a:r>
            <a:r>
              <a:rPr lang="ru-RU" sz="2800" b="0" dirty="0" err="1" smtClean="0"/>
              <a:t>БАДов</a:t>
            </a:r>
            <a:r>
              <a:rPr lang="ru-RU" sz="2800" b="0" dirty="0" smtClean="0"/>
              <a:t> </a:t>
            </a:r>
            <a:endParaRPr lang="ru-RU" sz="2800" b="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857232"/>
            <a:ext cx="4041775" cy="1317643"/>
          </a:xfrm>
        </p:spPr>
        <p:txBody>
          <a:bodyPr>
            <a:normAutofit/>
          </a:bodyPr>
          <a:lstStyle/>
          <a:p>
            <a:r>
              <a:rPr lang="ru-RU" sz="2800" b="0" dirty="0" smtClean="0"/>
              <a:t>Хранение детского питания </a:t>
            </a:r>
            <a:endParaRPr lang="ru-RU" sz="2800" b="0" dirty="0"/>
          </a:p>
        </p:txBody>
      </p:sp>
      <p:pic>
        <p:nvPicPr>
          <p:cNvPr id="23554" name="Picture 2" descr="C:\Users\user\Desktop\фото аптеки\IMG_20220113_1621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3555" name="Picture 3" descr="C:\Users\user\Desktop\фото аптеки\IMG_20220113_1619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1246205"/>
          </a:xfrm>
        </p:spPr>
        <p:txBody>
          <a:bodyPr>
            <a:noAutofit/>
          </a:bodyPr>
          <a:lstStyle/>
          <a:p>
            <a:r>
              <a:rPr lang="ru-RU" sz="2800" b="0" dirty="0" smtClean="0"/>
              <a:t>Хранение товаров медицинского назначения </a:t>
            </a:r>
            <a:endParaRPr lang="ru-RU" sz="2800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28670"/>
            <a:ext cx="4041775" cy="1246205"/>
          </a:xfrm>
        </p:spPr>
        <p:txBody>
          <a:bodyPr>
            <a:normAutofit/>
          </a:bodyPr>
          <a:lstStyle/>
          <a:p>
            <a:r>
              <a:rPr lang="ru-RU" sz="2800" b="0" dirty="0" smtClean="0"/>
              <a:t>Ортопедия </a:t>
            </a:r>
            <a:endParaRPr lang="ru-RU" sz="2800" b="0" dirty="0"/>
          </a:p>
        </p:txBody>
      </p:sp>
      <p:pic>
        <p:nvPicPr>
          <p:cNvPr id="24578" name="Picture 2" descr="C:\Users\user\Desktop\фото аптеки\IMG_20220113_161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4579" name="Picture 3" descr="C:\Users\user\Desktop\фото аптеки\IMG_20220113_1612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Зона карантинного хранения и Зоны </a:t>
            </a:r>
            <a:r>
              <a:rPr lang="ru-RU" sz="2800" dirty="0" smtClean="0"/>
              <a:t>для хранения фальсифицированных, недоброкачественных, контрафактных ЛП, а также ЛП с истекшим сроком годности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25602" name="Picture 2" descr="C:\Users\user\Desktop\фото аптеки\IMG_20220128_183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Торговый зал</a:t>
            </a:r>
            <a:endParaRPr lang="ru-RU" sz="2800" dirty="0"/>
          </a:p>
        </p:txBody>
      </p:sp>
      <p:pic>
        <p:nvPicPr>
          <p:cNvPr id="3074" name="Picture 2" descr="C:\Users\user\Desktop\фото аптеки\IMG_20220117_0914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Users\user\Desktop\фото аптеки\IMG_20220117_0914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Торговый зал</a:t>
            </a:r>
            <a:endParaRPr lang="ru-RU" sz="2800" dirty="0"/>
          </a:p>
        </p:txBody>
      </p:sp>
      <p:pic>
        <p:nvPicPr>
          <p:cNvPr id="4098" name="Picture 2" descr="C:\Users\user\Desktop\фото аптеки\IMG_20220117_0915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4429156" cy="3520292"/>
          </a:xfrm>
          <a:prstGeom prst="rect">
            <a:avLst/>
          </a:prstGeom>
          <a:noFill/>
        </p:spPr>
      </p:pic>
      <p:pic>
        <p:nvPicPr>
          <p:cNvPr id="4099" name="Picture 3" descr="C:\Users\user\Desktop\фото аптеки\IMG_20220118_1114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57364"/>
            <a:ext cx="4281518" cy="35202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Зона приемки товара</a:t>
            </a:r>
            <a:endParaRPr lang="ru-RU" sz="2800" dirty="0"/>
          </a:p>
        </p:txBody>
      </p:sp>
      <p:pic>
        <p:nvPicPr>
          <p:cNvPr id="5122" name="Picture 2" descr="C:\Users\user\Desktop\фото аптеки\IMG_20220117_091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Материальная №1 (</a:t>
            </a:r>
            <a:r>
              <a:rPr lang="ru-RU" sz="2800" dirty="0" smtClean="0"/>
              <a:t>хранение </a:t>
            </a:r>
            <a:r>
              <a:rPr lang="ru-RU" sz="2800" dirty="0" smtClean="0"/>
              <a:t>лекарственных препаратов)</a:t>
            </a:r>
            <a:endParaRPr lang="ru-RU" sz="2800" dirty="0"/>
          </a:p>
        </p:txBody>
      </p:sp>
      <p:pic>
        <p:nvPicPr>
          <p:cNvPr id="2050" name="Picture 2" descr="C:\Users\user\Desktop\фото аптеки\IMG_20220205_173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Материальная №</a:t>
            </a:r>
            <a:r>
              <a:rPr lang="ru-RU" sz="2800" dirty="0" smtClean="0"/>
              <a:t>2 (хранение товаров медицинского назначения)</a:t>
            </a:r>
            <a:endParaRPr lang="ru-RU" sz="2800" dirty="0"/>
          </a:p>
        </p:txBody>
      </p:sp>
      <p:pic>
        <p:nvPicPr>
          <p:cNvPr id="3074" name="Picture 2" descr="C:\Users\user\Desktop\фото аптеки\IMG_20220205_1748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Материальная №3 ( комната хранения наркотики)</a:t>
            </a:r>
            <a:endParaRPr lang="ru-RU" sz="2800" dirty="0"/>
          </a:p>
        </p:txBody>
      </p:sp>
      <p:pic>
        <p:nvPicPr>
          <p:cNvPr id="1026" name="Picture 2" descr="C:\Users\user\Desktop\фото аптеки\IMG_20220128_183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600200"/>
            <a:ext cx="362606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180</Words>
  <PresentationFormat>Экран (4:3)</PresentationFormat>
  <Paragraphs>36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Вывеска аптеки</vt:lpstr>
      <vt:lpstr>Помещения Аптеки  Торговый зал</vt:lpstr>
      <vt:lpstr>Торговый зал</vt:lpstr>
      <vt:lpstr>Торговый зал</vt:lpstr>
      <vt:lpstr>Зона приемки товара</vt:lpstr>
      <vt:lpstr>Материальная №1 (хранение лекарственных препаратов)</vt:lpstr>
      <vt:lpstr>Материальная №2 (хранение товаров медицинского назначения)</vt:lpstr>
      <vt:lpstr>Материальная №3 ( комната хранения наркотики)</vt:lpstr>
      <vt:lpstr>Материальная №4 (хранение товаров медицинского питания, БАДов)</vt:lpstr>
      <vt:lpstr>Рабочее место фармацевта </vt:lpstr>
      <vt:lpstr>Информационный стенд</vt:lpstr>
      <vt:lpstr>Административно- бытовая зона</vt:lpstr>
      <vt:lpstr>Шкафы для хранения верхней одежды</vt:lpstr>
      <vt:lpstr>Шкаф для хранения санитарной одежды</vt:lpstr>
      <vt:lpstr>Фармацевт в санитарной одежде</vt:lpstr>
      <vt:lpstr>Шкаф для хранения ветоши </vt:lpstr>
      <vt:lpstr>Хозяйственный блок</vt:lpstr>
      <vt:lpstr>Санузел </vt:lpstr>
      <vt:lpstr>Санузел </vt:lpstr>
      <vt:lpstr>Отходы класса А и Б</vt:lpstr>
      <vt:lpstr>Шкаф для хранения внутренних лекарственных препаратов</vt:lpstr>
      <vt:lpstr>Шкаф для лекарственных препаратов для инъекций</vt:lpstr>
      <vt:lpstr>Шкаф для растворов для приема внутрь</vt:lpstr>
      <vt:lpstr>Слайд 25</vt:lpstr>
      <vt:lpstr>Шкаф для хранения огнеопасных веществ </vt:lpstr>
      <vt:lpstr>Шкаф для хранения препаратов состоящих на ПКУ </vt:lpstr>
      <vt:lpstr>Холодильник ( t хранения от +2 до +8) </vt:lpstr>
      <vt:lpstr>Холодильник  ( t хранения от +8 до +15)</vt:lpstr>
      <vt:lpstr>Парафармацевтическая продукция </vt:lpstr>
      <vt:lpstr>Слайд 31</vt:lpstr>
      <vt:lpstr>Слайд 32</vt:lpstr>
      <vt:lpstr>Зона карантинного хранения и Зоны для хранения фальсифицированных, недоброкачественных, контрафактных ЛП, а также ЛП с истекшим сроком годности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</cp:revision>
  <dcterms:created xsi:type="dcterms:W3CDTF">2022-01-18T13:35:13Z</dcterms:created>
  <dcterms:modified xsi:type="dcterms:W3CDTF">2022-02-07T13:39:27Z</dcterms:modified>
</cp:coreProperties>
</file>