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8"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4660"/>
  </p:normalViewPr>
  <p:slideViewPr>
    <p:cSldViewPr snapToGrid="0">
      <p:cViewPr varScale="1">
        <p:scale>
          <a:sx n="68" d="100"/>
          <a:sy n="68"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BC3D09-DB80-4ADD-AC8B-E9A10D5A1284}" type="datetimeFigureOut">
              <a:rPr lang="ru-RU" smtClean="0"/>
              <a:t>09.11.2020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465D1-7411-4A30-84D0-78321A1A9E6D}" type="slidenum">
              <a:rPr lang="ru-RU" smtClean="0"/>
              <a:t>‹#›</a:t>
            </a:fld>
            <a:endParaRPr lang="ru-RU"/>
          </a:p>
        </p:txBody>
      </p:sp>
    </p:spTree>
    <p:extLst>
      <p:ext uri="{BB962C8B-B14F-4D97-AF65-F5344CB8AC3E}">
        <p14:creationId xmlns:p14="http://schemas.microsoft.com/office/powerpoint/2010/main" val="290004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107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A955E570-98B9-4504-AA27-E1880676CFD1}"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541749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955E570-98B9-4504-AA27-E1880676CFD1}"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31268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955E570-98B9-4504-AA27-E1880676CFD1}"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2923036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Заголовок, текст и объект" type="txAndObj">
  <p:cSld name="Заголовок, текст и объект">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609600" y="277813"/>
            <a:ext cx="10972800" cy="11397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609600" y="1600200"/>
            <a:ext cx="5384800" cy="4530600"/>
          </a:xfrm>
          <a:prstGeom prst="rect">
            <a:avLst/>
          </a:prstGeom>
          <a:noFill/>
          <a:ln>
            <a:noFill/>
          </a:ln>
        </p:spPr>
        <p:txBody>
          <a:bodyPr spcFirstLastPara="1" wrap="square" lIns="91425" tIns="45700" rIns="91425" bIns="45700"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4" name="Google Shape;14;p2"/>
          <p:cNvSpPr txBox="1">
            <a:spLocks noGrp="1"/>
          </p:cNvSpPr>
          <p:nvPr>
            <p:ph type="body" idx="2"/>
          </p:nvPr>
        </p:nvSpPr>
        <p:spPr>
          <a:xfrm>
            <a:off x="6197600" y="1600200"/>
            <a:ext cx="5384800" cy="4530600"/>
          </a:xfrm>
          <a:prstGeom prst="rect">
            <a:avLst/>
          </a:prstGeom>
          <a:noFill/>
          <a:ln>
            <a:noFill/>
          </a:ln>
        </p:spPr>
        <p:txBody>
          <a:bodyPr spcFirstLastPara="1" wrap="square" lIns="91425" tIns="45700" rIns="91425" bIns="45700"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5" name="Google Shape;15;p2"/>
          <p:cNvSpPr txBox="1">
            <a:spLocks noGrp="1"/>
          </p:cNvSpPr>
          <p:nvPr>
            <p:ph type="dt" idx="10"/>
          </p:nvPr>
        </p:nvSpPr>
        <p:spPr>
          <a:xfrm>
            <a:off x="609600" y="6356350"/>
            <a:ext cx="2844800" cy="3651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 name="Google Shape;16;p2"/>
          <p:cNvSpPr txBox="1">
            <a:spLocks noGrp="1"/>
          </p:cNvSpPr>
          <p:nvPr>
            <p:ph type="ftr" idx="11"/>
          </p:nvPr>
        </p:nvSpPr>
        <p:spPr>
          <a:xfrm>
            <a:off x="4165600" y="6356350"/>
            <a:ext cx="3860800" cy="3651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 name="Google Shape;17;p2"/>
          <p:cNvSpPr txBox="1">
            <a:spLocks noGrp="1"/>
          </p:cNvSpPr>
          <p:nvPr>
            <p:ph type="sldNum" idx="12"/>
          </p:nvPr>
        </p:nvSpPr>
        <p:spPr>
          <a:xfrm>
            <a:off x="8737600" y="6356350"/>
            <a:ext cx="28448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35040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955E570-98B9-4504-AA27-E1880676CFD1}"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147025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955E570-98B9-4504-AA27-E1880676CFD1}"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15485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955E570-98B9-4504-AA27-E1880676CFD1}" type="datetimeFigureOut">
              <a:rPr lang="ru-RU" smtClean="0"/>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168274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955E570-98B9-4504-AA27-E1880676CFD1}" type="datetimeFigureOut">
              <a:rPr lang="ru-RU" smtClean="0"/>
              <a:t>09.11.2020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3934615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955E570-98B9-4504-AA27-E1880676CFD1}" type="datetimeFigureOut">
              <a:rPr lang="ru-RU" smtClean="0"/>
              <a:t>09.11.2020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324146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955E570-98B9-4504-AA27-E1880676CFD1}" type="datetimeFigureOut">
              <a:rPr lang="ru-RU" smtClean="0"/>
              <a:t>09.11.2020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352030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A955E570-98B9-4504-AA27-E1880676CFD1}" type="datetimeFigureOut">
              <a:rPr lang="ru-RU" smtClean="0"/>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272993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A955E570-98B9-4504-AA27-E1880676CFD1}" type="datetimeFigureOut">
              <a:rPr lang="ru-RU" smtClean="0"/>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28FE6B-52D5-4EE8-A96E-D93B3AE435BD}" type="slidenum">
              <a:rPr lang="ru-RU" smtClean="0"/>
              <a:t>‹#›</a:t>
            </a:fld>
            <a:endParaRPr lang="ru-RU"/>
          </a:p>
        </p:txBody>
      </p:sp>
    </p:spTree>
    <p:extLst>
      <p:ext uri="{BB962C8B-B14F-4D97-AF65-F5344CB8AC3E}">
        <p14:creationId xmlns:p14="http://schemas.microsoft.com/office/powerpoint/2010/main" val="3511483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5E570-98B9-4504-AA27-E1880676CFD1}" type="datetimeFigureOut">
              <a:rPr lang="ru-RU" smtClean="0"/>
              <a:t>09.11.2020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8FE6B-52D5-4EE8-A96E-D93B3AE435BD}" type="slidenum">
              <a:rPr lang="ru-RU" smtClean="0"/>
              <a:t>‹#›</a:t>
            </a:fld>
            <a:endParaRPr lang="ru-RU"/>
          </a:p>
        </p:txBody>
      </p:sp>
    </p:spTree>
    <p:extLst>
      <p:ext uri="{BB962C8B-B14F-4D97-AF65-F5344CB8AC3E}">
        <p14:creationId xmlns:p14="http://schemas.microsoft.com/office/powerpoint/2010/main" val="4190565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1981200" y="274637"/>
            <a:ext cx="8229600" cy="1143000"/>
          </a:xfrm>
          <a:prstGeom prst="rect">
            <a:avLst/>
          </a:prstGeom>
          <a:noFill/>
          <a:ln>
            <a:noFill/>
          </a:ln>
        </p:spPr>
        <p:txBody>
          <a:bodyPr spcFirstLastPara="1" vert="horz" wrap="square" lIns="91425" tIns="45700" rIns="91425" bIns="45700" rtlCol="0" anchor="ctr" anchorCtr="0">
            <a:noAutofit/>
          </a:bodyPr>
          <a:lstStyle/>
          <a:p>
            <a:pPr>
              <a:lnSpc>
                <a:spcPct val="100000"/>
              </a:lnSpc>
              <a:buClr>
                <a:schemeClr val="dk1"/>
              </a:buClr>
              <a:buSzPts val="1800"/>
            </a:pPr>
            <a:r>
              <a:rPr lang="en-US" sz="1800">
                <a:solidFill>
                  <a:schemeClr val="dk1"/>
                </a:solidFill>
                <a:latin typeface="Calibri"/>
                <a:ea typeface="Calibri"/>
                <a:cs typeface="Calibri"/>
                <a:sym typeface="Calibri"/>
              </a:rPr>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Министерства здравоохранения Российской Федерации</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Кафедра стоматологии ИПО</a:t>
            </a:r>
            <a:endParaRPr/>
          </a:p>
        </p:txBody>
      </p:sp>
      <p:sp>
        <p:nvSpPr>
          <p:cNvPr id="33" name="Google Shape;33;p5"/>
          <p:cNvSpPr txBox="1">
            <a:spLocks noGrp="1"/>
          </p:cNvSpPr>
          <p:nvPr>
            <p:ph type="body" idx="1"/>
          </p:nvPr>
        </p:nvSpPr>
        <p:spPr>
          <a:xfrm>
            <a:off x="1981200" y="2708275"/>
            <a:ext cx="8075612" cy="865200"/>
          </a:xfrm>
          <a:prstGeom prst="rect">
            <a:avLst/>
          </a:prstGeom>
          <a:noFill/>
          <a:ln>
            <a:noFill/>
          </a:ln>
        </p:spPr>
        <p:txBody>
          <a:bodyPr spcFirstLastPara="1" vert="horz" wrap="square" lIns="91425" tIns="45700" rIns="91425" bIns="45700" rtlCol="0" anchor="t" anchorCtr="0">
            <a:noAutofit/>
          </a:bodyPr>
          <a:lstStyle/>
          <a:p>
            <a:pPr marL="342900">
              <a:lnSpc>
                <a:spcPct val="100000"/>
              </a:lnSpc>
              <a:spcBef>
                <a:spcPts val="0"/>
              </a:spcBef>
              <a:buSzPts val="2000"/>
              <a:buNone/>
            </a:pPr>
            <a:r>
              <a:rPr lang="ru-RU" sz="2000" b="1" dirty="0">
                <a:solidFill>
                  <a:schemeClr val="dk1"/>
                </a:solidFill>
                <a:latin typeface="Calibri"/>
                <a:ea typeface="Calibri"/>
                <a:cs typeface="Calibri"/>
                <a:sym typeface="Calibri"/>
              </a:rPr>
              <a:t>Аппаратурные методы обследования в ортопедической стоматологии.</a:t>
            </a:r>
            <a:endParaRPr dirty="0"/>
          </a:p>
          <a:p>
            <a:pPr marL="342900">
              <a:lnSpc>
                <a:spcPct val="100000"/>
              </a:lnSpc>
              <a:spcBef>
                <a:spcPts val="400"/>
              </a:spcBef>
              <a:buSzPts val="2000"/>
              <a:buNone/>
            </a:pPr>
            <a:endParaRPr sz="2000" b="1" dirty="0">
              <a:solidFill>
                <a:schemeClr val="dk1"/>
              </a:solidFill>
              <a:latin typeface="Calibri"/>
              <a:ea typeface="Calibri"/>
              <a:cs typeface="Calibri"/>
              <a:sym typeface="Calibri"/>
            </a:endParaRPr>
          </a:p>
          <a:p>
            <a:pPr marL="342900">
              <a:lnSpc>
                <a:spcPct val="100000"/>
              </a:lnSpc>
              <a:spcBef>
                <a:spcPts val="400"/>
              </a:spcBef>
              <a:buSzPts val="2000"/>
              <a:buNone/>
            </a:pPr>
            <a:endParaRPr sz="2000" b="1" dirty="0">
              <a:solidFill>
                <a:schemeClr val="dk1"/>
              </a:solidFill>
              <a:latin typeface="Calibri"/>
              <a:ea typeface="Calibri"/>
              <a:cs typeface="Calibri"/>
              <a:sym typeface="Calibri"/>
            </a:endParaRPr>
          </a:p>
          <a:p>
            <a:pPr marL="342900">
              <a:lnSpc>
                <a:spcPct val="100000"/>
              </a:lnSpc>
              <a:spcBef>
                <a:spcPts val="400"/>
              </a:spcBef>
              <a:buSzPts val="2000"/>
              <a:buNone/>
            </a:pPr>
            <a:endParaRPr sz="2000" b="1" dirty="0">
              <a:solidFill>
                <a:schemeClr val="dk1"/>
              </a:solidFill>
              <a:latin typeface="Calibri"/>
              <a:ea typeface="Calibri"/>
              <a:cs typeface="Calibri"/>
              <a:sym typeface="Calibri"/>
            </a:endParaRPr>
          </a:p>
          <a:p>
            <a:pPr marL="342900" indent="-215900">
              <a:spcBef>
                <a:spcPts val="400"/>
              </a:spcBef>
              <a:buSzPts val="2000"/>
              <a:buNone/>
            </a:pPr>
            <a:endParaRPr sz="2000" b="1" dirty="0">
              <a:solidFill>
                <a:schemeClr val="dk1"/>
              </a:solidFill>
              <a:latin typeface="Calibri"/>
              <a:ea typeface="Calibri"/>
              <a:cs typeface="Calibri"/>
              <a:sym typeface="Calibri"/>
            </a:endParaRPr>
          </a:p>
        </p:txBody>
      </p:sp>
      <p:sp>
        <p:nvSpPr>
          <p:cNvPr id="34" name="Google Shape;34;p5"/>
          <p:cNvSpPr txBox="1"/>
          <p:nvPr/>
        </p:nvSpPr>
        <p:spPr>
          <a:xfrm>
            <a:off x="4752975" y="4070350"/>
            <a:ext cx="5688000" cy="1465200"/>
          </a:xfrm>
          <a:prstGeom prst="rect">
            <a:avLst/>
          </a:prstGeom>
          <a:noFill/>
          <a:ln>
            <a:noFill/>
          </a:ln>
        </p:spPr>
        <p:txBody>
          <a:bodyPr spcFirstLastPara="1" wrap="square" lIns="91425" tIns="45700" rIns="91425" bIns="45700" anchor="ctr" anchorCtr="0">
            <a:spAutoFit/>
          </a:bodyPr>
          <a:lstStyle/>
          <a:p>
            <a:pPr algn="ctr">
              <a:buClr>
                <a:schemeClr val="dk1"/>
              </a:buClr>
              <a:buSzPts val="1800"/>
            </a:pPr>
            <a:r>
              <a:rPr lang="en-US" dirty="0" err="1">
                <a:solidFill>
                  <a:schemeClr val="dk1"/>
                </a:solidFill>
                <a:latin typeface="Calibri"/>
                <a:ea typeface="Calibri"/>
                <a:cs typeface="Calibri"/>
                <a:sym typeface="Calibri"/>
              </a:rPr>
              <a:t>Выполнил</a:t>
            </a:r>
            <a:r>
              <a:rPr lang="en-US" dirty="0">
                <a:solidFill>
                  <a:schemeClr val="dk1"/>
                </a:solidFill>
                <a:latin typeface="Calibri"/>
                <a:ea typeface="Calibri"/>
                <a:cs typeface="Calibri"/>
                <a:sym typeface="Calibri"/>
              </a:rPr>
              <a:t> </a:t>
            </a:r>
            <a:r>
              <a:rPr lang="en-US" dirty="0" err="1">
                <a:solidFill>
                  <a:schemeClr val="dk1"/>
                </a:solidFill>
                <a:latin typeface="Calibri"/>
                <a:ea typeface="Calibri"/>
                <a:cs typeface="Calibri"/>
                <a:sym typeface="Calibri"/>
              </a:rPr>
              <a:t>ординатор</a:t>
            </a:r>
            <a:r>
              <a:rPr lang="en-US" dirty="0">
                <a:solidFill>
                  <a:schemeClr val="dk1"/>
                </a:solidFill>
                <a:latin typeface="Calibri"/>
                <a:ea typeface="Calibri"/>
                <a:cs typeface="Calibri"/>
                <a:sym typeface="Calibri"/>
              </a:rPr>
              <a:t> </a:t>
            </a:r>
            <a:endParaRPr dirty="0"/>
          </a:p>
          <a:p>
            <a:pPr algn="ctr">
              <a:buClr>
                <a:schemeClr val="dk1"/>
              </a:buClr>
              <a:buSzPts val="1800"/>
            </a:pPr>
            <a:r>
              <a:rPr lang="en-US" dirty="0" err="1">
                <a:solidFill>
                  <a:schemeClr val="dk1"/>
                </a:solidFill>
                <a:latin typeface="Calibri"/>
                <a:ea typeface="Calibri"/>
                <a:cs typeface="Calibri"/>
                <a:sym typeface="Calibri"/>
              </a:rPr>
              <a:t>кафедры</a:t>
            </a:r>
            <a:r>
              <a:rPr lang="en-US" dirty="0">
                <a:solidFill>
                  <a:schemeClr val="dk1"/>
                </a:solidFill>
                <a:latin typeface="Calibri"/>
                <a:ea typeface="Calibri"/>
                <a:cs typeface="Calibri"/>
                <a:sym typeface="Calibri"/>
              </a:rPr>
              <a:t> </a:t>
            </a:r>
            <a:r>
              <a:rPr lang="en-US" dirty="0" err="1">
                <a:solidFill>
                  <a:schemeClr val="dk1"/>
                </a:solidFill>
                <a:latin typeface="Calibri"/>
                <a:ea typeface="Calibri"/>
                <a:cs typeface="Calibri"/>
                <a:sym typeface="Calibri"/>
              </a:rPr>
              <a:t>стоматологии</a:t>
            </a:r>
            <a:r>
              <a:rPr lang="en-US" dirty="0">
                <a:solidFill>
                  <a:schemeClr val="dk1"/>
                </a:solidFill>
                <a:latin typeface="Calibri"/>
                <a:ea typeface="Calibri"/>
                <a:cs typeface="Calibri"/>
                <a:sym typeface="Calibri"/>
              </a:rPr>
              <a:t> ИПО</a:t>
            </a:r>
            <a:endParaRPr dirty="0"/>
          </a:p>
          <a:p>
            <a:pPr algn="ctr">
              <a:buClr>
                <a:schemeClr val="dk1"/>
              </a:buClr>
              <a:buSzPts val="1800"/>
            </a:pPr>
            <a:r>
              <a:rPr lang="en-US" dirty="0" err="1">
                <a:solidFill>
                  <a:schemeClr val="dk1"/>
                </a:solidFill>
                <a:latin typeface="Calibri"/>
                <a:ea typeface="Calibri"/>
                <a:cs typeface="Calibri"/>
                <a:sym typeface="Calibri"/>
              </a:rPr>
              <a:t>по</a:t>
            </a:r>
            <a:r>
              <a:rPr lang="en-US" dirty="0">
                <a:solidFill>
                  <a:schemeClr val="dk1"/>
                </a:solidFill>
                <a:latin typeface="Calibri"/>
                <a:ea typeface="Calibri"/>
                <a:cs typeface="Calibri"/>
                <a:sym typeface="Calibri"/>
              </a:rPr>
              <a:t> </a:t>
            </a:r>
            <a:r>
              <a:rPr lang="en-US" dirty="0" err="1">
                <a:solidFill>
                  <a:schemeClr val="dk1"/>
                </a:solidFill>
                <a:latin typeface="Calibri"/>
                <a:ea typeface="Calibri"/>
                <a:cs typeface="Calibri"/>
                <a:sym typeface="Calibri"/>
              </a:rPr>
              <a:t>специальности</a:t>
            </a:r>
            <a:r>
              <a:rPr lang="en-US" dirty="0">
                <a:solidFill>
                  <a:schemeClr val="dk1"/>
                </a:solidFill>
                <a:latin typeface="Calibri"/>
                <a:ea typeface="Calibri"/>
                <a:cs typeface="Calibri"/>
                <a:sym typeface="Calibri"/>
              </a:rPr>
              <a:t> «</a:t>
            </a:r>
            <a:r>
              <a:rPr lang="en-US" dirty="0" err="1">
                <a:solidFill>
                  <a:schemeClr val="dk1"/>
                </a:solidFill>
                <a:latin typeface="Calibri"/>
                <a:ea typeface="Calibri"/>
                <a:cs typeface="Calibri"/>
                <a:sym typeface="Calibri"/>
              </a:rPr>
              <a:t>стоматология</a:t>
            </a:r>
            <a:r>
              <a:rPr lang="en-US" dirty="0">
                <a:solidFill>
                  <a:schemeClr val="dk1"/>
                </a:solidFill>
                <a:latin typeface="Calibri"/>
                <a:ea typeface="Calibri"/>
                <a:cs typeface="Calibri"/>
                <a:sym typeface="Calibri"/>
              </a:rPr>
              <a:t> </a:t>
            </a:r>
            <a:r>
              <a:rPr lang="ru-RU" dirty="0">
                <a:solidFill>
                  <a:schemeClr val="dk1"/>
                </a:solidFill>
                <a:latin typeface="Calibri"/>
                <a:ea typeface="Calibri"/>
                <a:cs typeface="Calibri"/>
                <a:sym typeface="Calibri"/>
              </a:rPr>
              <a:t>ортопедическая</a:t>
            </a:r>
            <a:r>
              <a:rPr lang="en-US" dirty="0">
                <a:solidFill>
                  <a:schemeClr val="dk1"/>
                </a:solidFill>
                <a:latin typeface="Calibri"/>
                <a:ea typeface="Calibri"/>
                <a:cs typeface="Calibri"/>
                <a:sym typeface="Calibri"/>
              </a:rPr>
              <a:t>»</a:t>
            </a:r>
            <a:endParaRPr dirty="0"/>
          </a:p>
          <a:p>
            <a:pPr algn="ctr">
              <a:buClr>
                <a:schemeClr val="dk1"/>
              </a:buClr>
              <a:buSzPts val="1800"/>
            </a:pPr>
            <a:r>
              <a:rPr lang="ru-RU" dirty="0">
                <a:solidFill>
                  <a:schemeClr val="dk1"/>
                </a:solidFill>
                <a:latin typeface="Calibri"/>
                <a:ea typeface="Calibri"/>
                <a:cs typeface="Calibri"/>
                <a:sym typeface="Calibri"/>
              </a:rPr>
              <a:t>Осипов Глеб Сергеевич</a:t>
            </a:r>
            <a:endParaRPr dirty="0"/>
          </a:p>
          <a:p>
            <a:pPr algn="ctr">
              <a:buClr>
                <a:schemeClr val="dk1"/>
              </a:buClr>
              <a:buSzPts val="1800"/>
            </a:pPr>
            <a:r>
              <a:rPr lang="en-US" dirty="0" err="1">
                <a:solidFill>
                  <a:schemeClr val="dk1"/>
                </a:solidFill>
                <a:latin typeface="Calibri"/>
                <a:ea typeface="Calibri"/>
                <a:cs typeface="Calibri"/>
                <a:sym typeface="Calibri"/>
              </a:rPr>
              <a:t>рецензент</a:t>
            </a:r>
            <a:r>
              <a:rPr lang="en-US" dirty="0">
                <a:solidFill>
                  <a:schemeClr val="dk1"/>
                </a:solidFill>
                <a:latin typeface="Calibri"/>
                <a:ea typeface="Calibri"/>
                <a:cs typeface="Calibri"/>
                <a:sym typeface="Calibri"/>
              </a:rPr>
              <a:t> </a:t>
            </a:r>
            <a:r>
              <a:rPr lang="en-US" dirty="0" err="1">
                <a:solidFill>
                  <a:schemeClr val="dk1"/>
                </a:solidFill>
                <a:latin typeface="Calibri"/>
                <a:ea typeface="Calibri"/>
                <a:cs typeface="Calibri"/>
                <a:sym typeface="Calibri"/>
              </a:rPr>
              <a:t>к.м.н</a:t>
            </a:r>
            <a:r>
              <a:rPr lang="en-US" dirty="0">
                <a:solidFill>
                  <a:schemeClr val="dk1"/>
                </a:solidFill>
                <a:latin typeface="Calibri"/>
                <a:ea typeface="Calibri"/>
                <a:cs typeface="Calibri"/>
                <a:sym typeface="Calibri"/>
              </a:rPr>
              <a:t>.,  </a:t>
            </a:r>
            <a:r>
              <a:rPr lang="ru-RU" dirty="0">
                <a:solidFill>
                  <a:schemeClr val="dk1"/>
                </a:solidFill>
                <a:latin typeface="Calibri"/>
                <a:ea typeface="Calibri"/>
                <a:cs typeface="Calibri"/>
                <a:sym typeface="Calibri"/>
              </a:rPr>
              <a:t>Курочкин Вячеслав Николаевич.</a:t>
            </a:r>
            <a:endParaRPr dirty="0"/>
          </a:p>
        </p:txBody>
      </p:sp>
      <p:sp>
        <p:nvSpPr>
          <p:cNvPr id="35" name="Google Shape;35;p5"/>
          <p:cNvSpPr txBox="1"/>
          <p:nvPr/>
        </p:nvSpPr>
        <p:spPr>
          <a:xfrm>
            <a:off x="4800600" y="6100762"/>
            <a:ext cx="1900200" cy="369900"/>
          </a:xfrm>
          <a:prstGeom prst="rect">
            <a:avLst/>
          </a:prstGeom>
          <a:noFill/>
          <a:ln>
            <a:noFill/>
          </a:ln>
        </p:spPr>
        <p:txBody>
          <a:bodyPr spcFirstLastPara="1" wrap="square" lIns="91425" tIns="45700" rIns="91425" bIns="45700" anchor="t" anchorCtr="0">
            <a:spAutoFit/>
          </a:bodyPr>
          <a:lstStyle/>
          <a:p>
            <a:pPr>
              <a:buClr>
                <a:schemeClr val="dk1"/>
              </a:buClr>
              <a:buSzPts val="1800"/>
            </a:pPr>
            <a:r>
              <a:rPr lang="en-US" dirty="0" err="1">
                <a:solidFill>
                  <a:schemeClr val="dk1"/>
                </a:solidFill>
                <a:latin typeface="Calibri"/>
                <a:ea typeface="Calibri"/>
                <a:cs typeface="Calibri"/>
                <a:sym typeface="Calibri"/>
              </a:rPr>
              <a:t>Красноярск</a:t>
            </a:r>
            <a:r>
              <a:rPr lang="en-US" dirty="0">
                <a:solidFill>
                  <a:schemeClr val="dk1"/>
                </a:solidFill>
                <a:latin typeface="Calibri"/>
                <a:ea typeface="Calibri"/>
                <a:cs typeface="Calibri"/>
                <a:sym typeface="Calibri"/>
              </a:rPr>
              <a:t>, 202</a:t>
            </a:r>
            <a:r>
              <a:rPr lang="ru-RU" dirty="0">
                <a:solidFill>
                  <a:schemeClr val="dk1"/>
                </a:solidFill>
                <a:latin typeface="Calibri"/>
                <a:ea typeface="Calibri"/>
                <a:cs typeface="Calibri"/>
                <a:sym typeface="Calibri"/>
              </a:rPr>
              <a:t>0</a:t>
            </a:r>
            <a:endParaRPr dirty="0"/>
          </a:p>
        </p:txBody>
      </p:sp>
    </p:spTree>
    <p:extLst>
      <p:ext uri="{BB962C8B-B14F-4D97-AF65-F5344CB8AC3E}">
        <p14:creationId xmlns:p14="http://schemas.microsoft.com/office/powerpoint/2010/main" val="74061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Ультразвуковая допплерография</a:t>
            </a:r>
          </a:p>
        </p:txBody>
      </p:sp>
      <p:sp>
        <p:nvSpPr>
          <p:cNvPr id="3" name="Объект 2"/>
          <p:cNvSpPr>
            <a:spLocks noGrp="1"/>
          </p:cNvSpPr>
          <p:nvPr>
            <p:ph idx="1"/>
          </p:nvPr>
        </p:nvSpPr>
        <p:spPr>
          <a:xfrm>
            <a:off x="838200" y="1825625"/>
            <a:ext cx="6116782" cy="4351338"/>
          </a:xfrm>
        </p:spPr>
        <p:txBody>
          <a:bodyPr>
            <a:normAutofit fontScale="85000" lnSpcReduction="20000"/>
          </a:bodyPr>
          <a:lstStyle/>
          <a:p>
            <a:r>
              <a:rPr lang="ru-RU" dirty="0"/>
              <a:t>Микроциркуляция тканей жевательного аппарата и состояние сосудистого русла изучаются с помощью методов контактной капилляроскопии или ультразвуковой допплерографии. Последняя основана на исследовании кровотока путем регистрации колебаний ультразвука при пропускании его как через ткани пародонта, так и через твердые ткани зуба. В последнем варианте исследуется кровоток. Кроме того, с помощью данного метода возможно измерение как линейной, так и объемной скорости кровотока пульпы зуба. Причем, это проводится </a:t>
            </a:r>
            <a:r>
              <a:rPr lang="ru-RU" dirty="0" err="1"/>
              <a:t>неинвазивно</a:t>
            </a:r>
            <a:r>
              <a:rPr lang="ru-RU" dirty="0"/>
              <a:t> и безболезненно.</a:t>
            </a:r>
          </a:p>
        </p:txBody>
      </p:sp>
      <p:pic>
        <p:nvPicPr>
          <p:cNvPr id="4100" name="Picture 4" descr="http://minimax.ru/img/articles/11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9708" y="1690688"/>
            <a:ext cx="4978401" cy="4553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10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Реография</a:t>
            </a:r>
          </a:p>
        </p:txBody>
      </p:sp>
      <p:sp>
        <p:nvSpPr>
          <p:cNvPr id="3" name="Объект 2"/>
          <p:cNvSpPr>
            <a:spLocks noGrp="1"/>
          </p:cNvSpPr>
          <p:nvPr>
            <p:ph idx="1"/>
          </p:nvPr>
        </p:nvSpPr>
        <p:spPr>
          <a:xfrm>
            <a:off x="838200" y="1825625"/>
            <a:ext cx="10753436" cy="4351338"/>
          </a:xfrm>
        </p:spPr>
        <p:txBody>
          <a:bodyPr>
            <a:normAutofit/>
          </a:bodyPr>
          <a:lstStyle/>
          <a:p>
            <a:r>
              <a:rPr lang="ru-RU" dirty="0"/>
              <a:t>Объективный и безболезненный метод исследования пульсовых колебаний кровенаполнения сосудов различных органов и тканей, основанный на графической регистрации изменений полного электрического сопротивления тканей. В стоматологии разработаны методы исследования кровообращения в зубе — </a:t>
            </a:r>
            <a:r>
              <a:rPr lang="ru-RU" dirty="0" err="1"/>
              <a:t>реодентография</a:t>
            </a:r>
            <a:r>
              <a:rPr lang="ru-RU" dirty="0"/>
              <a:t>, в тканях пародонта — </a:t>
            </a:r>
            <a:r>
              <a:rPr lang="ru-RU" dirty="0" err="1"/>
              <a:t>реопародонтография</a:t>
            </a:r>
            <a:r>
              <a:rPr lang="ru-RU" dirty="0"/>
              <a:t>, околосуставной области — </a:t>
            </a:r>
            <a:r>
              <a:rPr lang="ru-RU" dirty="0" err="1"/>
              <a:t>реоартрография</a:t>
            </a:r>
            <a:r>
              <a:rPr lang="ru-RU" dirty="0"/>
              <a:t>. </a:t>
            </a:r>
          </a:p>
        </p:txBody>
      </p:sp>
    </p:spTree>
    <p:extLst>
      <p:ext uri="{BB962C8B-B14F-4D97-AF65-F5344CB8AC3E}">
        <p14:creationId xmlns:p14="http://schemas.microsoft.com/office/powerpoint/2010/main" val="3833754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Реография</a:t>
            </a:r>
          </a:p>
        </p:txBody>
      </p:sp>
      <p:sp>
        <p:nvSpPr>
          <p:cNvPr id="3" name="Объект 2"/>
          <p:cNvSpPr>
            <a:spLocks noGrp="1"/>
          </p:cNvSpPr>
          <p:nvPr>
            <p:ph idx="1"/>
          </p:nvPr>
        </p:nvSpPr>
        <p:spPr>
          <a:xfrm>
            <a:off x="665018" y="1510146"/>
            <a:ext cx="10688782" cy="5140036"/>
          </a:xfrm>
        </p:spPr>
        <p:txBody>
          <a:bodyPr>
            <a:normAutofit fontScale="85000" lnSpcReduction="10000"/>
          </a:bodyPr>
          <a:lstStyle/>
          <a:p>
            <a:pPr marL="0" indent="0">
              <a:buNone/>
            </a:pPr>
            <a:r>
              <a:rPr lang="ru-RU" dirty="0"/>
              <a:t>Реографию применяют для ранней и дифференциальной диагностики, оценки эффективности лечения различных заболеваний. Исследования проводят с помощью </a:t>
            </a:r>
            <a:r>
              <a:rPr lang="ru-RU" dirty="0" err="1"/>
              <a:t>реографов</a:t>
            </a:r>
            <a:r>
              <a:rPr lang="ru-RU" dirty="0"/>
              <a:t> — аппаратов, позволяющих регистрировать изменения электрического сопротивления тканей и специальных датчиков. Запись </a:t>
            </a:r>
            <a:r>
              <a:rPr lang="ru-RU" dirty="0" err="1"/>
              <a:t>реограммы</a:t>
            </a:r>
            <a:r>
              <a:rPr lang="ru-RU" dirty="0"/>
              <a:t> проводят на пишущих приборах. Для </a:t>
            </a:r>
            <a:r>
              <a:rPr lang="ru-RU" dirty="0" err="1"/>
              <a:t>реопародонтографии</a:t>
            </a:r>
            <a:r>
              <a:rPr lang="ru-RU" dirty="0"/>
              <a:t> применяют серебряные электроды площадью 3x5 мм, один из которых накладывают с вестибулярной стороны (токовый), а второй (потенциальный) — с нёбной или язычной стороны вдоль корня исследуемого зуба. Такое расположение электродов называют поперечным. Электроды фиксируют на слизистой оболочке с помощью медицинского клея или липкой ленты. Заземляющие электроды крепятся на мочке уха. Электроды соединяются с измерительным мостом </a:t>
            </a:r>
            <a:r>
              <a:rPr lang="ru-RU" dirty="0" err="1"/>
              <a:t>реографа</a:t>
            </a:r>
            <a:r>
              <a:rPr lang="ru-RU" dirty="0"/>
              <a:t>. Подключив датчики к приборам и проведя калибровку, приступают к записи. Одновременно для удобства расчёта записывают электрокардиограмму во II отведении и дифференциальную </a:t>
            </a:r>
            <a:r>
              <a:rPr lang="ru-RU" dirty="0" err="1"/>
              <a:t>реограмму</a:t>
            </a:r>
            <a:r>
              <a:rPr lang="ru-RU" dirty="0"/>
              <a:t> с постоянным временем 10 с. Для проведения </a:t>
            </a:r>
            <a:r>
              <a:rPr lang="ru-RU" dirty="0" err="1"/>
              <a:t>реодентографии</a:t>
            </a:r>
            <a:r>
              <a:rPr lang="ru-RU" dirty="0"/>
              <a:t> применяют электроды, металлические пластинки которых имеют размеры и кривизну, соответствующие </a:t>
            </a:r>
            <a:r>
              <a:rPr lang="ru-RU" dirty="0" err="1"/>
              <a:t>вестибулооральным</a:t>
            </a:r>
            <a:r>
              <a:rPr lang="ru-RU" dirty="0"/>
              <a:t> поверхностям .</a:t>
            </a:r>
          </a:p>
          <a:p>
            <a:endParaRPr lang="ru-RU" dirty="0"/>
          </a:p>
        </p:txBody>
      </p:sp>
    </p:spTree>
    <p:extLst>
      <p:ext uri="{BB962C8B-B14F-4D97-AF65-F5344CB8AC3E}">
        <p14:creationId xmlns:p14="http://schemas.microsoft.com/office/powerpoint/2010/main" val="218230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Полярография.</a:t>
            </a:r>
            <a:br>
              <a:rPr lang="ru-RU" dirty="0"/>
            </a:br>
            <a:endParaRPr lang="ru-RU" dirty="0"/>
          </a:p>
        </p:txBody>
      </p:sp>
      <p:sp>
        <p:nvSpPr>
          <p:cNvPr id="3" name="Объект 2"/>
          <p:cNvSpPr>
            <a:spLocks noGrp="1"/>
          </p:cNvSpPr>
          <p:nvPr>
            <p:ph idx="1"/>
          </p:nvPr>
        </p:nvSpPr>
        <p:spPr/>
        <p:txBody>
          <a:bodyPr>
            <a:normAutofit/>
          </a:bodyPr>
          <a:lstStyle/>
          <a:p>
            <a:r>
              <a:rPr lang="ru-RU" dirty="0"/>
              <a:t>Электро-химический метод определения напряжения кислорода (</a:t>
            </a:r>
            <a:r>
              <a:rPr lang="ru-RU" dirty="0" err="1"/>
              <a:t>оксиметрия</a:t>
            </a:r>
            <a:r>
              <a:rPr lang="ru-RU" dirty="0"/>
              <a:t>) в тканях. Метод является графической регистрацией зависимости силы тока от напряжения при прохождении его через растворы или биологические ткани. Название метода связано с процессами поляризации, которые происходят при этом на катоде. Основное назначение метода – диагностика тканевой гипоксии и определение ее степени в пародонте, коже лица, трансплантатах. С помощью этого метода объективно оценивают эффективность средств борьбы с тканевой гипоксией, таких как </a:t>
            </a:r>
            <a:r>
              <a:rPr lang="ru-RU" dirty="0" err="1"/>
              <a:t>антигипоксанты</a:t>
            </a:r>
            <a:r>
              <a:rPr lang="ru-RU" dirty="0"/>
              <a:t>, антиоксиданты, и различные способы оксигенации тканей</a:t>
            </a:r>
          </a:p>
        </p:txBody>
      </p:sp>
    </p:spTree>
    <p:extLst>
      <p:ext uri="{BB962C8B-B14F-4D97-AF65-F5344CB8AC3E}">
        <p14:creationId xmlns:p14="http://schemas.microsoft.com/office/powerpoint/2010/main" val="3188796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Эхоостеометрия</a:t>
            </a:r>
            <a:endParaRPr lang="ru-RU" dirty="0"/>
          </a:p>
        </p:txBody>
      </p:sp>
      <p:sp>
        <p:nvSpPr>
          <p:cNvPr id="3" name="Объект 2"/>
          <p:cNvSpPr>
            <a:spLocks noGrp="1"/>
          </p:cNvSpPr>
          <p:nvPr>
            <p:ph idx="1"/>
          </p:nvPr>
        </p:nvSpPr>
        <p:spPr/>
        <p:txBody>
          <a:bodyPr>
            <a:normAutofit lnSpcReduction="10000"/>
          </a:bodyPr>
          <a:lstStyle/>
          <a:p>
            <a:r>
              <a:rPr lang="ru-RU" dirty="0"/>
              <a:t>Метод исследования плотности костной ткани. Метод основан на изменении звукопроводимости костной ткани, зависящей от ее плотности. При этом регистрируют время (микросекунды) прохождения ультразвукового импульса по кости нижней челюсти, так как ее тело имеет достаточную длину для размещения датчиков. В связи с тем, что кости верхней челюсти плотно сращены с костями черепа, исследования на ней не проводят. Для сопоставления повторных индивидуальных результатов измерений по формуле рассчитывают скорость распространения ультразвука в костной ткани. Эта скорость будет тем больше, чем меньше пористость и плотнее структура кости. С развитием остеопороза показатели </a:t>
            </a:r>
            <a:r>
              <a:rPr lang="ru-RU" dirty="0" err="1"/>
              <a:t>эхоостеометрии</a:t>
            </a:r>
            <a:r>
              <a:rPr lang="ru-RU" dirty="0"/>
              <a:t> снижаются.</a:t>
            </a:r>
          </a:p>
        </p:txBody>
      </p:sp>
    </p:spTree>
    <p:extLst>
      <p:ext uri="{BB962C8B-B14F-4D97-AF65-F5344CB8AC3E}">
        <p14:creationId xmlns:p14="http://schemas.microsoft.com/office/powerpoint/2010/main" val="418584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Миография</a:t>
            </a:r>
          </a:p>
        </p:txBody>
      </p:sp>
      <p:sp>
        <p:nvSpPr>
          <p:cNvPr id="3" name="Объект 2"/>
          <p:cNvSpPr>
            <a:spLocks noGrp="1"/>
          </p:cNvSpPr>
          <p:nvPr>
            <p:ph idx="1"/>
          </p:nvPr>
        </p:nvSpPr>
        <p:spPr/>
        <p:txBody>
          <a:bodyPr>
            <a:normAutofit lnSpcReduction="10000"/>
          </a:bodyPr>
          <a:lstStyle/>
          <a:p>
            <a:r>
              <a:rPr lang="ru-RU" b="0" i="0" dirty="0">
                <a:effectLst/>
                <a:latin typeface="Tahoma" panose="020B0604030504040204" pitchFamily="34" charset="0"/>
              </a:rPr>
              <a:t>Запись сокращений жевательных мышц, играющих огромную роль в формировании как нормальных, так и патологических изменений </a:t>
            </a:r>
            <a:r>
              <a:rPr lang="ru-RU" b="0" i="0" dirty="0" err="1">
                <a:effectLst/>
                <a:latin typeface="Tahoma" panose="020B0604030504040204" pitchFamily="34" charset="0"/>
              </a:rPr>
              <a:t>зубо</a:t>
            </a:r>
            <a:r>
              <a:rPr lang="ru-RU" b="0" i="0" dirty="0">
                <a:effectLst/>
                <a:latin typeface="Tahoma" panose="020B0604030504040204" pitchFamily="34" charset="0"/>
              </a:rPr>
              <a:t>-челюстной системы. Для изучения функции применяются различные способы регистрации с использованием </a:t>
            </a:r>
            <a:r>
              <a:rPr lang="ru-RU" b="0" i="0" dirty="0" err="1">
                <a:effectLst/>
                <a:latin typeface="Tahoma" panose="020B0604030504040204" pitchFamily="34" charset="0"/>
              </a:rPr>
              <a:t>механодатчиков</a:t>
            </a:r>
            <a:r>
              <a:rPr lang="ru-RU" b="0" i="0" dirty="0">
                <a:effectLst/>
                <a:latin typeface="Tahoma" panose="020B0604030504040204" pitchFamily="34" charset="0"/>
              </a:rPr>
              <a:t>, </a:t>
            </a:r>
            <a:r>
              <a:rPr lang="ru-RU" b="0" i="0" dirty="0" err="1">
                <a:effectLst/>
                <a:latin typeface="Tahoma" panose="020B0604030504040204" pitchFamily="34" charset="0"/>
              </a:rPr>
              <a:t>пневмодатчиков</a:t>
            </a:r>
            <a:r>
              <a:rPr lang="ru-RU" b="0" i="0" dirty="0">
                <a:effectLst/>
                <a:latin typeface="Tahoma" panose="020B0604030504040204" pitchFamily="34" charset="0"/>
              </a:rPr>
              <a:t> и тензодатчиков. Эти регистрирующие приборы устанавливаются в области соответствующих жевательных мышц. Методом миографии регистрируется деятельность мышц, связанная с изменением их толщины во время изотонических и изометрических сокращений. В процессе жевания толщина мышц изменяется в связи с повышением и понижением их тонуса.</a:t>
            </a:r>
            <a:endParaRPr lang="ru-RU" dirty="0"/>
          </a:p>
        </p:txBody>
      </p:sp>
    </p:spTree>
    <p:extLst>
      <p:ext uri="{BB962C8B-B14F-4D97-AF65-F5344CB8AC3E}">
        <p14:creationId xmlns:p14="http://schemas.microsoft.com/office/powerpoint/2010/main" val="73134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Аппаратурный метод определения податливости слизистой оболочки полости рта</a:t>
            </a:r>
            <a:br>
              <a:rPr lang="ru-RU" dirty="0"/>
            </a:br>
            <a:endParaRPr lang="ru-RU" dirty="0"/>
          </a:p>
        </p:txBody>
      </p:sp>
      <p:sp>
        <p:nvSpPr>
          <p:cNvPr id="3" name="Объект 2"/>
          <p:cNvSpPr>
            <a:spLocks noGrp="1"/>
          </p:cNvSpPr>
          <p:nvPr>
            <p:ph idx="1"/>
          </p:nvPr>
        </p:nvSpPr>
        <p:spPr/>
        <p:txBody>
          <a:bodyPr>
            <a:normAutofit/>
          </a:bodyPr>
          <a:lstStyle/>
          <a:p>
            <a:r>
              <a:rPr lang="ru-RU" b="0" i="0" dirty="0">
                <a:effectLst/>
                <a:latin typeface="Tahoma" panose="020B0604030504040204" pitchFamily="34" charset="0"/>
              </a:rPr>
              <a:t>Степень податливости слизистой оболочки полости рта на различных участках челюсти определяется врачом путем пальпации челюсти, а более точно - специальными приборами. Для определения степени податливости слизистой оболочки в какой-либо точке щуп инструмента направляют перпендикулярно исследуемой поверхности и производя, надавливание на рукоятку. Податливость слизистой оболочки измеряется в миллиметрах, диапазон податливости колеблется от 0 до 4 мм.</a:t>
            </a:r>
            <a:endParaRPr lang="ru-RU" dirty="0"/>
          </a:p>
        </p:txBody>
      </p:sp>
    </p:spTree>
    <p:extLst>
      <p:ext uri="{BB962C8B-B14F-4D97-AF65-F5344CB8AC3E}">
        <p14:creationId xmlns:p14="http://schemas.microsoft.com/office/powerpoint/2010/main" val="373475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Аппаратурный метод определения податливости слизистой оболочки полости рта</a:t>
            </a:r>
            <a:br>
              <a:rPr lang="ru-RU" dirty="0"/>
            </a:br>
            <a:endParaRPr lang="ru-RU" dirty="0"/>
          </a:p>
        </p:txBody>
      </p:sp>
      <p:pic>
        <p:nvPicPr>
          <p:cNvPr id="1026" name="Picture 2">
            <a:extLst>
              <a:ext uri="{FF2B5EF4-FFF2-40B4-BE49-F238E27FC236}">
                <a16:creationId xmlns:a16="http://schemas.microsoft.com/office/drawing/2014/main" id="{56E274F8-4848-44C8-BA8C-FB68029162E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43456" y="1325563"/>
            <a:ext cx="3768436" cy="406385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1193011-D021-4BEA-B182-6C9DE99658C8}"/>
              </a:ext>
            </a:extLst>
          </p:cNvPr>
          <p:cNvSpPr txBox="1"/>
          <p:nvPr/>
        </p:nvSpPr>
        <p:spPr>
          <a:xfrm>
            <a:off x="7259782" y="5532437"/>
            <a:ext cx="4932218" cy="923330"/>
          </a:xfrm>
          <a:prstGeom prst="rect">
            <a:avLst/>
          </a:prstGeom>
          <a:noFill/>
        </p:spPr>
        <p:txBody>
          <a:bodyPr wrap="square">
            <a:spAutoFit/>
          </a:bodyPr>
          <a:lstStyle/>
          <a:p>
            <a:r>
              <a:rPr lang="ru-RU" b="0" i="0" dirty="0">
                <a:solidFill>
                  <a:srgbClr val="3D3D3D"/>
                </a:solidFill>
                <a:effectLst/>
                <a:latin typeface="Merriweather"/>
              </a:rPr>
              <a:t>Аппарат для определения степени податливости слизистой оболочки протезного ложа, предложенный </a:t>
            </a:r>
            <a:r>
              <a:rPr lang="ru-RU" b="0" i="0" dirty="0" err="1">
                <a:solidFill>
                  <a:srgbClr val="3D3D3D"/>
                </a:solidFill>
                <a:effectLst/>
                <a:latin typeface="Merriweather"/>
              </a:rPr>
              <a:t>А.П.Вороновым</a:t>
            </a:r>
            <a:r>
              <a:rPr lang="ru-RU" b="0" i="0" dirty="0">
                <a:solidFill>
                  <a:srgbClr val="3D3D3D"/>
                </a:solidFill>
                <a:effectLst/>
                <a:latin typeface="Merriweather"/>
              </a:rPr>
              <a:t>.</a:t>
            </a:r>
            <a:endParaRPr lang="ru-RU" dirty="0"/>
          </a:p>
        </p:txBody>
      </p:sp>
      <p:sp>
        <p:nvSpPr>
          <p:cNvPr id="11" name="TextBox 10">
            <a:extLst>
              <a:ext uri="{FF2B5EF4-FFF2-40B4-BE49-F238E27FC236}">
                <a16:creationId xmlns:a16="http://schemas.microsoft.com/office/drawing/2014/main" id="{99F620B7-1638-47C0-91D7-7D6A5FF5C66E}"/>
              </a:ext>
            </a:extLst>
          </p:cNvPr>
          <p:cNvSpPr txBox="1"/>
          <p:nvPr/>
        </p:nvSpPr>
        <p:spPr>
          <a:xfrm>
            <a:off x="180108" y="1325563"/>
            <a:ext cx="7079674" cy="5909310"/>
          </a:xfrm>
          <a:prstGeom prst="rect">
            <a:avLst/>
          </a:prstGeom>
          <a:noFill/>
        </p:spPr>
        <p:txBody>
          <a:bodyPr wrap="square">
            <a:spAutoFit/>
          </a:bodyPr>
          <a:lstStyle/>
          <a:p>
            <a:pPr algn="l"/>
            <a:r>
              <a:rPr lang="ru-RU" b="0" dirty="0">
                <a:effectLst/>
                <a:latin typeface="Merriweather"/>
              </a:rPr>
              <a:t>Техника применения </a:t>
            </a:r>
            <a:r>
              <a:rPr lang="ru-RU" b="0" dirty="0" err="1">
                <a:effectLst/>
                <a:latin typeface="Merriweather"/>
              </a:rPr>
              <a:t>аппарата:Аппарат</a:t>
            </a:r>
            <a:r>
              <a:rPr lang="ru-RU" b="0" dirty="0">
                <a:effectLst/>
                <a:latin typeface="Merriweather"/>
              </a:rPr>
              <a:t> берется исследователем в правую руку за оправу. Индикатор на­страивается на «О». Наконечник аппара­та вводится в полость рта больного и на­правляется на какую-либо анатомичес­кую точку слизистой оболочки верхней челюсти. Для исследования на нижней челюсти наконечник аппарата поворачи­вают углом вниз. Нажатие наконечником на тот или иной участок слизистой обо­лочки проводится до момента зажигания индикаторной лампочки. В этом положе</a:t>
            </a:r>
            <a:r>
              <a:rPr lang="ru-RU" b="0" i="0" dirty="0">
                <a:effectLst/>
                <a:latin typeface="Merriweather"/>
              </a:rPr>
              <a:t>нии можно зафиксировать с помощью стопорного винта шток и снять с прибо­ра цифровые показания.</a:t>
            </a:r>
          </a:p>
          <a:p>
            <a:pPr algn="l"/>
            <a:r>
              <a:rPr lang="ru-RU" b="0" i="0" dirty="0">
                <a:effectLst/>
                <a:latin typeface="Merriweather"/>
              </a:rPr>
              <a:t>Каждое измерение податливости сли­зистой оболочки с помощью этого при­бора дает не только объективные дан­ные о степени погружения валика в сли­зистую оболочку, но и данные о давлении на единицу площади, при котором это погружение произошло. Возмож­ность получения точных данных объяс­няется тем, что площадь валика посто­янна и равна 12 мм</a:t>
            </a:r>
            <a:r>
              <a:rPr lang="ru-RU" b="0" i="0" baseline="30000" dirty="0">
                <a:effectLst/>
                <a:latin typeface="Merriweather"/>
              </a:rPr>
              <a:t>2</a:t>
            </a:r>
            <a:r>
              <a:rPr lang="ru-RU" b="0" i="0" dirty="0">
                <a:effectLst/>
                <a:latin typeface="Merriweather"/>
              </a:rPr>
              <a:t>, а сила, развиваемая пружиной, также известна и, кроме то­го, может регулироваться путем переме­щения гильзы. Таким образом, прибор позволяет в широком диапазоне менять нажимное усилие при различной подат­ливости слизистой оболочки.</a:t>
            </a:r>
          </a:p>
          <a:p>
            <a:endParaRPr lang="ru-RU" dirty="0"/>
          </a:p>
        </p:txBody>
      </p:sp>
    </p:spTree>
    <p:extLst>
      <p:ext uri="{BB962C8B-B14F-4D97-AF65-F5344CB8AC3E}">
        <p14:creationId xmlns:p14="http://schemas.microsoft.com/office/powerpoint/2010/main" val="4034512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Выводы:</a:t>
            </a:r>
          </a:p>
        </p:txBody>
      </p:sp>
      <p:sp>
        <p:nvSpPr>
          <p:cNvPr id="6" name="Объект 5">
            <a:extLst>
              <a:ext uri="{FF2B5EF4-FFF2-40B4-BE49-F238E27FC236}">
                <a16:creationId xmlns:a16="http://schemas.microsoft.com/office/drawing/2014/main" id="{1F4E4B20-996C-46F5-A5D3-9E70EE636D01}"/>
              </a:ext>
            </a:extLst>
          </p:cNvPr>
          <p:cNvSpPr>
            <a:spLocks noGrp="1"/>
          </p:cNvSpPr>
          <p:nvPr>
            <p:ph idx="1"/>
          </p:nvPr>
        </p:nvSpPr>
        <p:spPr/>
        <p:txBody>
          <a:bodyPr/>
          <a:lstStyle/>
          <a:p>
            <a:r>
              <a:rPr lang="ru-RU" dirty="0"/>
              <a:t>Современная стоматология требует полного обследования пациента. В связи с этим следует помнить, что врач должен уметь пользоваться всеми методами обследования и знать когда их применить. </a:t>
            </a:r>
          </a:p>
        </p:txBody>
      </p:sp>
    </p:spTree>
    <p:extLst>
      <p:ext uri="{BB962C8B-B14F-4D97-AF65-F5344CB8AC3E}">
        <p14:creationId xmlns:p14="http://schemas.microsoft.com/office/powerpoint/2010/main" val="187301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Литература</a:t>
            </a:r>
          </a:p>
        </p:txBody>
      </p:sp>
      <p:sp>
        <p:nvSpPr>
          <p:cNvPr id="3" name="Объект 2"/>
          <p:cNvSpPr>
            <a:spLocks noGrp="1"/>
          </p:cNvSpPr>
          <p:nvPr>
            <p:ph idx="1"/>
          </p:nvPr>
        </p:nvSpPr>
        <p:spPr/>
        <p:txBody>
          <a:bodyPr>
            <a:normAutofit fontScale="92500" lnSpcReduction="20000"/>
          </a:bodyPr>
          <a:lstStyle/>
          <a:p>
            <a:r>
              <a:rPr lang="ru-RU" dirty="0" err="1"/>
              <a:t>Аболмасов</a:t>
            </a:r>
            <a:r>
              <a:rPr lang="ru-RU" dirty="0"/>
              <a:t>, Н. Г. Ортопедическая стоматология / Н.Н. </a:t>
            </a:r>
            <a:r>
              <a:rPr lang="ru-RU" dirty="0" err="1"/>
              <a:t>Аболмасов</a:t>
            </a:r>
            <a:r>
              <a:rPr lang="ru-RU" dirty="0"/>
              <a:t>, В.А. Бычков, А.М. Аль-Хаким. –М.: </a:t>
            </a:r>
            <a:r>
              <a:rPr lang="ru-RU" dirty="0" err="1"/>
              <a:t>МЕДпресс-информ</a:t>
            </a:r>
            <a:r>
              <a:rPr lang="ru-RU" dirty="0"/>
              <a:t>, 2003. -230с.</a:t>
            </a:r>
          </a:p>
          <a:p>
            <a:r>
              <a:rPr lang="ru-RU" dirty="0"/>
              <a:t>Трезубов, В. Н. Ортопедическая стоматология (факультетский курс)/ В.Н. Трезубов. </a:t>
            </a:r>
            <a:r>
              <a:rPr lang="ru-RU" i="0" dirty="0">
                <a:effectLst/>
                <a:latin typeface="Arial" panose="020B0604020202020204" pitchFamily="34" charset="0"/>
              </a:rPr>
              <a:t> - СПб.: </a:t>
            </a:r>
            <a:r>
              <a:rPr lang="ru-RU" i="0" dirty="0" err="1">
                <a:effectLst/>
                <a:latin typeface="Arial" panose="020B0604020202020204" pitchFamily="34" charset="0"/>
              </a:rPr>
              <a:t>СпецЛит</a:t>
            </a:r>
            <a:r>
              <a:rPr lang="ru-RU" i="0" dirty="0">
                <a:effectLst/>
                <a:latin typeface="Arial" panose="020B0604020202020204" pitchFamily="34" charset="0"/>
              </a:rPr>
              <a:t>, 2002</a:t>
            </a:r>
            <a:r>
              <a:rPr lang="ru-RU" dirty="0"/>
              <a:t>. -59с.</a:t>
            </a:r>
          </a:p>
          <a:p>
            <a:r>
              <a:rPr lang="ru-RU" dirty="0"/>
              <a:t>Трезубов, В. Н. Ортопедическая стоматология. </a:t>
            </a:r>
            <a:r>
              <a:rPr lang="ru-RU" dirty="0" err="1"/>
              <a:t>Пропeдевтика</a:t>
            </a:r>
            <a:r>
              <a:rPr lang="ru-RU" dirty="0"/>
              <a:t> и основы частного курса / А.С. Щербаков, Л.М. </a:t>
            </a:r>
            <a:r>
              <a:rPr lang="ru-RU" dirty="0" err="1"/>
              <a:t>Мишнёв</a:t>
            </a:r>
            <a:r>
              <a:rPr lang="ru-RU" dirty="0"/>
              <a:t>, В.Н. Трезубов. –СПБ.: </a:t>
            </a:r>
            <a:r>
              <a:rPr lang="ru-RU" dirty="0" err="1"/>
              <a:t>СпецЛит</a:t>
            </a:r>
            <a:r>
              <a:rPr lang="ru-RU" dirty="0"/>
              <a:t>, 2001 г. -180с.</a:t>
            </a:r>
          </a:p>
          <a:p>
            <a:r>
              <a:rPr lang="ru-RU" dirty="0"/>
              <a:t>Лебеденко, И. Ю. Функциональные и аппаратурные методы исследования в ортопедической стоматологии/ Т.И. Ибрагимов, А.Н. </a:t>
            </a:r>
            <a:r>
              <a:rPr lang="ru-RU" dirty="0" err="1"/>
              <a:t>Ряховский</a:t>
            </a:r>
            <a:r>
              <a:rPr lang="ru-RU" dirty="0"/>
              <a:t>, И.Ю. Лебеденко.  - М.: Мед. </a:t>
            </a:r>
            <a:r>
              <a:rPr lang="ru-RU" dirty="0" err="1"/>
              <a:t>Информ</a:t>
            </a:r>
            <a:r>
              <a:rPr lang="ru-RU" dirty="0"/>
              <a:t>. Агент, 2003. - С. 59-65. </a:t>
            </a:r>
          </a:p>
          <a:p>
            <a:r>
              <a:rPr lang="ru-RU" dirty="0"/>
              <a:t>Логинова, Н. К. Функциональная диагностика в стоматологии / Н.К. Логинова. –М.: Партнер, 1994г. -72с.</a:t>
            </a:r>
          </a:p>
        </p:txBody>
      </p:sp>
    </p:spTree>
    <p:extLst>
      <p:ext uri="{BB962C8B-B14F-4D97-AF65-F5344CB8AC3E}">
        <p14:creationId xmlns:p14="http://schemas.microsoft.com/office/powerpoint/2010/main" val="292568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Цели:</a:t>
            </a:r>
          </a:p>
        </p:txBody>
      </p:sp>
      <p:sp>
        <p:nvSpPr>
          <p:cNvPr id="3" name="Объект 2"/>
          <p:cNvSpPr>
            <a:spLocks noGrp="1"/>
          </p:cNvSpPr>
          <p:nvPr>
            <p:ph idx="1"/>
          </p:nvPr>
        </p:nvSpPr>
        <p:spPr/>
        <p:txBody>
          <a:bodyPr/>
          <a:lstStyle/>
          <a:p>
            <a:r>
              <a:rPr lang="ru-RU" dirty="0"/>
              <a:t>Рассмотреть виды аппаратных методов обследования в ортопедической стоматологии.</a:t>
            </a:r>
          </a:p>
          <a:p>
            <a:r>
              <a:rPr lang="ru-RU" dirty="0"/>
              <a:t>Изучить и освоить данные методы обследования.</a:t>
            </a:r>
          </a:p>
          <a:p>
            <a:endParaRPr lang="ru-RU" dirty="0"/>
          </a:p>
        </p:txBody>
      </p:sp>
    </p:spTree>
    <p:extLst>
      <p:ext uri="{BB962C8B-B14F-4D97-AF65-F5344CB8AC3E}">
        <p14:creationId xmlns:p14="http://schemas.microsoft.com/office/powerpoint/2010/main" val="3071890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420A1C-09A9-40D7-AC93-594D313828D0}"/>
              </a:ext>
            </a:extLst>
          </p:cNvPr>
          <p:cNvSpPr>
            <a:spLocks noGrp="1"/>
          </p:cNvSpPr>
          <p:nvPr>
            <p:ph type="title"/>
          </p:nvPr>
        </p:nvSpPr>
        <p:spPr/>
        <p:txBody>
          <a:bodyPr/>
          <a:lstStyle/>
          <a:p>
            <a:endParaRPr lang="ru-RU"/>
          </a:p>
        </p:txBody>
      </p:sp>
      <p:pic>
        <p:nvPicPr>
          <p:cNvPr id="3074" name="Picture 2">
            <a:extLst>
              <a:ext uri="{FF2B5EF4-FFF2-40B4-BE49-F238E27FC236}">
                <a16:creationId xmlns:a16="http://schemas.microsoft.com/office/drawing/2014/main" id="{97FF12DD-13C1-4643-874D-58EBFE6D87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68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772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Задачи:</a:t>
            </a:r>
          </a:p>
        </p:txBody>
      </p:sp>
      <p:sp>
        <p:nvSpPr>
          <p:cNvPr id="3" name="Объект 2"/>
          <p:cNvSpPr>
            <a:spLocks noGrp="1"/>
          </p:cNvSpPr>
          <p:nvPr>
            <p:ph idx="1"/>
          </p:nvPr>
        </p:nvSpPr>
        <p:spPr/>
        <p:txBody>
          <a:bodyPr/>
          <a:lstStyle/>
          <a:p>
            <a:r>
              <a:rPr lang="ru-RU" dirty="0"/>
              <a:t>Научиться различать аппаратные методы обследования и использовать их в практике.</a:t>
            </a:r>
          </a:p>
        </p:txBody>
      </p:sp>
    </p:spTree>
    <p:extLst>
      <p:ext uri="{BB962C8B-B14F-4D97-AF65-F5344CB8AC3E}">
        <p14:creationId xmlns:p14="http://schemas.microsoft.com/office/powerpoint/2010/main" val="128406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Аппаратурные методы обследования:</a:t>
            </a:r>
          </a:p>
        </p:txBody>
      </p:sp>
      <p:sp>
        <p:nvSpPr>
          <p:cNvPr id="3" name="Объект 2"/>
          <p:cNvSpPr>
            <a:spLocks noGrp="1"/>
          </p:cNvSpPr>
          <p:nvPr>
            <p:ph idx="1"/>
          </p:nvPr>
        </p:nvSpPr>
        <p:spPr/>
        <p:txBody>
          <a:bodyPr>
            <a:normAutofit fontScale="92500" lnSpcReduction="10000"/>
          </a:bodyPr>
          <a:lstStyle/>
          <a:p>
            <a:r>
              <a:rPr lang="ru-RU" dirty="0"/>
              <a:t>1. </a:t>
            </a:r>
            <a:r>
              <a:rPr lang="ru-RU" dirty="0" err="1"/>
              <a:t>Электороодонтометрия</a:t>
            </a:r>
            <a:r>
              <a:rPr lang="ru-RU" dirty="0"/>
              <a:t> (ЭОД).</a:t>
            </a:r>
          </a:p>
          <a:p>
            <a:r>
              <a:rPr lang="ru-RU" dirty="0"/>
              <a:t>2. </a:t>
            </a:r>
            <a:r>
              <a:rPr lang="ru-RU" dirty="0" err="1"/>
              <a:t>Гальванометрия</a:t>
            </a:r>
            <a:r>
              <a:rPr lang="ru-RU" dirty="0"/>
              <a:t>.</a:t>
            </a:r>
          </a:p>
          <a:p>
            <a:r>
              <a:rPr lang="ru-RU" dirty="0"/>
              <a:t>3. </a:t>
            </a:r>
            <a:r>
              <a:rPr lang="ru-RU" dirty="0" err="1"/>
              <a:t>Периотест</a:t>
            </a:r>
            <a:r>
              <a:rPr lang="ru-RU" dirty="0"/>
              <a:t>.</a:t>
            </a:r>
          </a:p>
          <a:p>
            <a:r>
              <a:rPr lang="ru-RU" dirty="0"/>
              <a:t>4. Ультразвуковая допплерография.</a:t>
            </a:r>
          </a:p>
          <a:p>
            <a:r>
              <a:rPr lang="ru-RU" dirty="0"/>
              <a:t>5. Реография.</a:t>
            </a:r>
          </a:p>
          <a:p>
            <a:r>
              <a:rPr lang="ru-RU" dirty="0"/>
              <a:t>6. Полярография.</a:t>
            </a:r>
          </a:p>
          <a:p>
            <a:r>
              <a:rPr lang="ru-RU" dirty="0"/>
              <a:t>7. </a:t>
            </a:r>
            <a:r>
              <a:rPr lang="ru-RU" dirty="0" err="1"/>
              <a:t>Эхоостеометрия</a:t>
            </a:r>
            <a:r>
              <a:rPr lang="ru-RU" dirty="0"/>
              <a:t>.</a:t>
            </a:r>
          </a:p>
          <a:p>
            <a:r>
              <a:rPr lang="ru-RU" dirty="0"/>
              <a:t>8. Миография.</a:t>
            </a:r>
          </a:p>
          <a:p>
            <a:r>
              <a:rPr lang="ru-RU" dirty="0"/>
              <a:t>9. Аппаратурный метод определения податливости слизистой оболочки полости рта.</a:t>
            </a:r>
          </a:p>
          <a:p>
            <a:endParaRPr lang="ru-RU" dirty="0"/>
          </a:p>
        </p:txBody>
      </p:sp>
    </p:spTree>
    <p:extLst>
      <p:ext uri="{BB962C8B-B14F-4D97-AF65-F5344CB8AC3E}">
        <p14:creationId xmlns:p14="http://schemas.microsoft.com/office/powerpoint/2010/main" val="240420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042236" cy="1260475"/>
          </a:xfrm>
        </p:spPr>
        <p:txBody>
          <a:bodyPr/>
          <a:lstStyle/>
          <a:p>
            <a:r>
              <a:rPr lang="ru-RU" dirty="0" err="1"/>
              <a:t>Электороднтометрия</a:t>
            </a:r>
            <a:r>
              <a:rPr lang="ru-RU" dirty="0"/>
              <a:t> (ЭОД)</a:t>
            </a:r>
          </a:p>
        </p:txBody>
      </p:sp>
      <p:sp>
        <p:nvSpPr>
          <p:cNvPr id="3" name="Объект 2"/>
          <p:cNvSpPr>
            <a:spLocks noGrp="1"/>
          </p:cNvSpPr>
          <p:nvPr>
            <p:ph idx="1"/>
          </p:nvPr>
        </p:nvSpPr>
        <p:spPr>
          <a:xfrm>
            <a:off x="422581" y="1844098"/>
            <a:ext cx="7637337" cy="4773518"/>
          </a:xfrm>
        </p:spPr>
        <p:txBody>
          <a:bodyPr>
            <a:normAutofit fontScale="85000" lnSpcReduction="20000"/>
          </a:bodyPr>
          <a:lstStyle/>
          <a:p>
            <a:r>
              <a:rPr lang="ru-RU" dirty="0" err="1"/>
              <a:t>Электроодонтометрия</a:t>
            </a:r>
            <a:r>
              <a:rPr lang="ru-RU" dirty="0"/>
              <a:t> (ЭОД) — применяется для исследования состояния пульпы и периодонта путем определения </a:t>
            </a:r>
            <a:r>
              <a:rPr lang="ru-RU" dirty="0" err="1"/>
              <a:t>электровозбудимости</a:t>
            </a:r>
            <a:r>
              <a:rPr lang="ru-RU" dirty="0"/>
              <a:t> нервов пульпы. Активный электрод специального прибора-тестера воздействует электрическим током на пульпу. Сила тока при этом плавно увеличивается до появления первых неприятных ощущений или боли. Порог возбуждения здоровой пульпы составляет 2—6 мкА (по </a:t>
            </a:r>
            <a:r>
              <a:rPr lang="ru-RU" dirty="0" err="1"/>
              <a:t>Л.Р.Рубину</a:t>
            </a:r>
            <a:r>
              <a:rPr lang="ru-RU" dirty="0"/>
              <a:t>), воспаленной пульпы — 20—40 мкА. При некрозе </a:t>
            </a:r>
            <a:r>
              <a:rPr lang="ru-RU" dirty="0" err="1"/>
              <a:t>коронковой</a:t>
            </a:r>
            <a:r>
              <a:rPr lang="ru-RU" dirty="0"/>
              <a:t> пульпы порог повышается до 60 мкА, при распаде корневой пульпы он становится еще выше — 60—90 мкА. При верхушечном периодонтите порог достигает величины 100—120 мкА. Метод используется при повышенной </a:t>
            </a:r>
            <a:r>
              <a:rPr lang="ru-RU" dirty="0" err="1"/>
              <a:t>стираемости</a:t>
            </a:r>
            <a:r>
              <a:rPr lang="ru-RU" dirty="0"/>
              <a:t>, клиновидных дефектах, после препарирования зубов. </a:t>
            </a:r>
          </a:p>
        </p:txBody>
      </p:sp>
      <p:pic>
        <p:nvPicPr>
          <p:cNvPr id="1026" name="Picture 2" descr="https://sc01.alicdn.com/kf/HTB1k.dhuwaTBuNjSszfq6xgfpXag/229968741/HTB1k.dhuwaTBuNjSszfq6xgfpX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280" y="1225484"/>
            <a:ext cx="3831937" cy="470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63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982" y="226579"/>
            <a:ext cx="10515600" cy="1325563"/>
          </a:xfrm>
        </p:spPr>
        <p:txBody>
          <a:bodyPr/>
          <a:lstStyle/>
          <a:p>
            <a:r>
              <a:rPr lang="ru-RU" dirty="0" err="1"/>
              <a:t>Гальванометрия</a:t>
            </a:r>
            <a:r>
              <a:rPr lang="ru-RU" dirty="0"/>
              <a:t>:</a:t>
            </a:r>
          </a:p>
        </p:txBody>
      </p:sp>
      <p:sp>
        <p:nvSpPr>
          <p:cNvPr id="3" name="Объект 2"/>
          <p:cNvSpPr>
            <a:spLocks noGrp="1"/>
          </p:cNvSpPr>
          <p:nvPr>
            <p:ph idx="1"/>
          </p:nvPr>
        </p:nvSpPr>
        <p:spPr>
          <a:xfrm>
            <a:off x="221674" y="1339273"/>
            <a:ext cx="6613236" cy="5892800"/>
          </a:xfrm>
        </p:spPr>
        <p:txBody>
          <a:bodyPr>
            <a:normAutofit fontScale="92500" lnSpcReduction="20000"/>
          </a:bodyPr>
          <a:lstStyle/>
          <a:p>
            <a:r>
              <a:rPr lang="ru-RU" dirty="0"/>
              <a:t>Применение различных металлов и сплавов для пломбирования зубов и протезирования создает условия для возникновения гальванического элемента и может привести к появлению микротоков в полости рта. Слюна служит электролитом, а металлические части — электродами. Вследствие разности потенциалов металлов на поверхности их отделяются ионы и образуются гальванические токи силой от 0,5 до 75 мВ. Гальванические токи могут возникать не только при наличии протезов из разнородных сплавов (золото — нержавеющая сталь, золото — </a:t>
            </a:r>
            <a:r>
              <a:rPr lang="ru-RU" dirty="0" err="1"/>
              <a:t>амальгамовые</a:t>
            </a:r>
            <a:r>
              <a:rPr lang="ru-RU" dirty="0"/>
              <a:t> пломбы и др.), но даже когда протезы изготовлены только из нержавеющей стали вследствие сложности ее сплава и неодинаковой дозировке его составных компонентов в различных серийных выпусках.</a:t>
            </a:r>
          </a:p>
        </p:txBody>
      </p:sp>
      <p:pic>
        <p:nvPicPr>
          <p:cNvPr id="2050" name="Picture 2" descr="https://www.32top.ru/image/Article/original/2942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1927" y="1253744"/>
            <a:ext cx="5089237" cy="4380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99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83A654-A9CC-4754-AD67-57B5C5EEFDDE}"/>
              </a:ext>
            </a:extLst>
          </p:cNvPr>
          <p:cNvSpPr>
            <a:spLocks noGrp="1"/>
          </p:cNvSpPr>
          <p:nvPr>
            <p:ph type="title"/>
          </p:nvPr>
        </p:nvSpPr>
        <p:spPr/>
        <p:txBody>
          <a:bodyPr/>
          <a:lstStyle/>
          <a:p>
            <a:r>
              <a:rPr lang="ru-RU" dirty="0" err="1"/>
              <a:t>Гальванометрия</a:t>
            </a:r>
            <a:r>
              <a:rPr lang="ru-RU" dirty="0"/>
              <a:t>:</a:t>
            </a:r>
          </a:p>
        </p:txBody>
      </p:sp>
      <p:sp>
        <p:nvSpPr>
          <p:cNvPr id="3" name="Объект 2">
            <a:extLst>
              <a:ext uri="{FF2B5EF4-FFF2-40B4-BE49-F238E27FC236}">
                <a16:creationId xmlns:a16="http://schemas.microsoft.com/office/drawing/2014/main" id="{E093819D-9127-4A17-91C9-7CCCCB52C4D3}"/>
              </a:ext>
            </a:extLst>
          </p:cNvPr>
          <p:cNvSpPr>
            <a:spLocks noGrp="1"/>
          </p:cNvSpPr>
          <p:nvPr>
            <p:ph idx="1"/>
          </p:nvPr>
        </p:nvSpPr>
        <p:spPr/>
        <p:txBody>
          <a:bodyPr>
            <a:normAutofit lnSpcReduction="10000"/>
          </a:bodyPr>
          <a:lstStyle/>
          <a:p>
            <a:r>
              <a:rPr lang="ru-RU" dirty="0"/>
              <a:t> Поэтому между протезами в полости рта появляется разность потенциалов и возникают гальванические токи. На силу тока влияют различные факторы: величина протеза, наличие спаек между его частями, состав и структура нержавеющей стали, механическая и термическая обработка протеза, качество его полировки и место расположения в полости рта. К явлению гальванизма относятся неприятные ощущения в полости рта — чувство жжения, металлический привкус, изменение вкусовых ощущений, потемнение цвета золотого протеза и др., а также гингивиты и стоматиты. Для установления гальванического тока в полости рта применяются специальные приборы — гальванометры. </a:t>
            </a:r>
          </a:p>
        </p:txBody>
      </p:sp>
    </p:spTree>
    <p:extLst>
      <p:ext uri="{BB962C8B-B14F-4D97-AF65-F5344CB8AC3E}">
        <p14:creationId xmlns:p14="http://schemas.microsoft.com/office/powerpoint/2010/main" val="288732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Периотест</a:t>
            </a:r>
            <a:r>
              <a:rPr lang="ru-RU" dirty="0"/>
              <a:t>:</a:t>
            </a:r>
          </a:p>
        </p:txBody>
      </p:sp>
      <p:sp>
        <p:nvSpPr>
          <p:cNvPr id="3" name="Объект 2"/>
          <p:cNvSpPr>
            <a:spLocks noGrp="1"/>
          </p:cNvSpPr>
          <p:nvPr>
            <p:ph idx="1"/>
          </p:nvPr>
        </p:nvSpPr>
        <p:spPr>
          <a:xfrm>
            <a:off x="517235" y="1311564"/>
            <a:ext cx="7684655" cy="5846617"/>
          </a:xfrm>
        </p:spPr>
        <p:txBody>
          <a:bodyPr>
            <a:normAutofit fontScale="70000" lnSpcReduction="20000"/>
          </a:bodyPr>
          <a:lstStyle/>
          <a:p>
            <a:r>
              <a:rPr lang="ru-RU" dirty="0"/>
              <a:t>Аппаратурный метод определения степени патологической подвижности зубов проводят с помощью «</a:t>
            </a:r>
            <a:r>
              <a:rPr lang="ru-RU" dirty="0" err="1"/>
              <a:t>Периотеста</a:t>
            </a:r>
            <a:r>
              <a:rPr lang="ru-RU" dirty="0"/>
              <a:t>». Прибор «</a:t>
            </a:r>
            <a:r>
              <a:rPr lang="ru-RU" dirty="0" err="1"/>
              <a:t>Periotest</a:t>
            </a:r>
            <a:r>
              <a:rPr lang="ru-RU" dirty="0"/>
              <a:t>» состоит из портативного анализаторного блока с автономным питанием и наконечника, соединенными гибким кабелем. Когда пользователь даёт прибору команду на начало измерения, управляющий процессор посылает электрические импульсы в наконечник с периодичностью 4 удара в секунду. Всего в каждом измерении прибор посылает 16 импульсов. Получив электрический импульс, боек наносит удар по поверхности зуба. Сила взаимодействия бойка и зуба преобразуется </a:t>
            </a:r>
            <a:r>
              <a:rPr lang="ru-RU" dirty="0" err="1"/>
              <a:t>пьезокристаллом</a:t>
            </a:r>
            <a:r>
              <a:rPr lang="ru-RU" dirty="0"/>
              <a:t> в аналоговый электрический сигнал, который оцифровывается в блоке </a:t>
            </a:r>
            <a:r>
              <a:rPr lang="ru-RU" dirty="0" err="1"/>
              <a:t>аналогоцифрового</a:t>
            </a:r>
            <a:r>
              <a:rPr lang="ru-RU" dirty="0"/>
              <a:t> преобразователя и передается в процессор. По окончании цикла из 16 ударов процессор вызывает данные из оперативного запоминающего устройства и, усреднив их значения, проводит логическое сравнение с матрицей (полученной экспериментальным путем), находящейся в ПЗУ. Определив, к какой группе относится результат, прибор посылает сигналы звуковому и индикаторному блокам для вывода результатов в голосовой и цифровой формах. До начала следующего измерения результат сохраняется в ОЗУ и отображается на индикаторе в виде цифрового индекса. Значения индекса находятся в пределах от -08 до +50. По степеням подвижности значение индексов распределяются следующим образом: 0 степень: -08 до +09; I степень: от +10 до +19; II степень: от +20 до +29; III степень: от +30 до +50. </a:t>
            </a:r>
          </a:p>
        </p:txBody>
      </p:sp>
      <p:pic>
        <p:nvPicPr>
          <p:cNvPr id="3074" name="Picture 2" descr="https://images.ru.prom.st/636699102_w640_h640_periotest-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2855" y="1027906"/>
            <a:ext cx="3286124" cy="473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22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Периотест</a:t>
            </a:r>
            <a:r>
              <a:rPr lang="ru-RU" dirty="0"/>
              <a:t>:</a:t>
            </a:r>
          </a:p>
        </p:txBody>
      </p:sp>
      <p:sp>
        <p:nvSpPr>
          <p:cNvPr id="3" name="Объект 2"/>
          <p:cNvSpPr>
            <a:spLocks noGrp="1"/>
          </p:cNvSpPr>
          <p:nvPr>
            <p:ph idx="1"/>
          </p:nvPr>
        </p:nvSpPr>
        <p:spPr/>
        <p:txBody>
          <a:bodyPr>
            <a:normAutofit fontScale="85000" lnSpcReduction="20000"/>
          </a:bodyPr>
          <a:lstStyle/>
          <a:p>
            <a:r>
              <a:rPr lang="ru-RU" dirty="0"/>
              <a:t>Перкутирование исследуемых зубов, покрытых коронками, проводят на уровне середины вестибулярной поверхности. При этом наконечник располагается горизонтально и под прямым углом к середине вестибулярной плоскости коронки исследуемого зуба на расстоянии 0,5 - 2,5 мм. Голова пациента позиционируется таким образом, что вертикальная ось исследуемого зуба находится перпендикулярно по отношению к наконечнику. Во время проведения исследования зубные ряды должны быть разомкнуты. Полученная таким образом амортизация (эквивалент подвижности) служит основой для оценки степени подвижности зубов. При этом необходим определенный навык перерасчета полученных значений (с учетом размеров корней, состояния </a:t>
            </a:r>
            <a:r>
              <a:rPr lang="ru-RU" dirty="0" err="1"/>
              <a:t>периодонтальной</a:t>
            </a:r>
            <a:r>
              <a:rPr lang="ru-RU" dirty="0"/>
              <a:t> щели и альвеолы зуба). Хорошие результаты «</a:t>
            </a:r>
            <a:r>
              <a:rPr lang="ru-RU" dirty="0" err="1"/>
              <a:t>Периотест</a:t>
            </a:r>
            <a:r>
              <a:rPr lang="ru-RU" dirty="0"/>
              <a:t>» показывает при определении подвижности имплантатов, что позволяет по амортизации судить об </a:t>
            </a:r>
            <a:r>
              <a:rPr lang="ru-RU" dirty="0" err="1"/>
              <a:t>остеоинтеграции</a:t>
            </a:r>
            <a:r>
              <a:rPr lang="ru-RU" dirty="0"/>
              <a:t>. Считается, что по сравнению с мануальной методикой, электронный метод позволяет получить более объективные результаты.</a:t>
            </a:r>
          </a:p>
        </p:txBody>
      </p:sp>
    </p:spTree>
    <p:extLst>
      <p:ext uri="{BB962C8B-B14F-4D97-AF65-F5344CB8AC3E}">
        <p14:creationId xmlns:p14="http://schemas.microsoft.com/office/powerpoint/2010/main" val="335411548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1908</Words>
  <Application>Microsoft Office PowerPoint</Application>
  <PresentationFormat>Широкоэкранный</PresentationFormat>
  <Paragraphs>61</Paragraphs>
  <Slides>20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vt:lpstr>
      <vt:lpstr>Calibri</vt:lpstr>
      <vt:lpstr>Calibri Light</vt:lpstr>
      <vt:lpstr>Merriweather</vt:lpstr>
      <vt:lpstr>Tahoma</vt:lpstr>
      <vt:lpstr>Тема Office</vt:lpstr>
      <vt:lpstr>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Кафедра стоматологии ИПО</vt:lpstr>
      <vt:lpstr>Цели:</vt:lpstr>
      <vt:lpstr>Задачи:</vt:lpstr>
      <vt:lpstr>Аппаратурные методы обследования:</vt:lpstr>
      <vt:lpstr>Электороднтометрия (ЭОД)</vt:lpstr>
      <vt:lpstr>Гальванометрия:</vt:lpstr>
      <vt:lpstr>Гальванометрия:</vt:lpstr>
      <vt:lpstr>Периотест:</vt:lpstr>
      <vt:lpstr>Периотест:</vt:lpstr>
      <vt:lpstr>Ультразвуковая допплерография</vt:lpstr>
      <vt:lpstr>Реография</vt:lpstr>
      <vt:lpstr>Реография</vt:lpstr>
      <vt:lpstr>Полярография. </vt:lpstr>
      <vt:lpstr>Эхоостеометрия</vt:lpstr>
      <vt:lpstr>Миография</vt:lpstr>
      <vt:lpstr>Аппаратурный метод определения податливости слизистой оболочки полости рта </vt:lpstr>
      <vt:lpstr>Аппаратурный метод определения податливости слизистой оболочки полости рта </vt:lpstr>
      <vt:lpstr>Выводы:</vt:lpstr>
      <vt:lpstr>Литература</vt:lpstr>
      <vt:lpstr>Презентация PowerPoint</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Кафедра стоматологии ИПО</dc:title>
  <dc:creator>RePack by Diakov</dc:creator>
  <cp:lastModifiedBy>глеб осипов</cp:lastModifiedBy>
  <cp:revision>15</cp:revision>
  <dcterms:created xsi:type="dcterms:W3CDTF">2020-11-09T04:47:18Z</dcterms:created>
  <dcterms:modified xsi:type="dcterms:W3CDTF">2020-11-09T11:26:13Z</dcterms:modified>
</cp:coreProperties>
</file>