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99" r:id="rId2"/>
    <p:sldId id="266" r:id="rId3"/>
    <p:sldId id="352" r:id="rId4"/>
    <p:sldId id="268" r:id="rId5"/>
    <p:sldId id="374" r:id="rId6"/>
    <p:sldId id="400" r:id="rId7"/>
    <p:sldId id="401" r:id="rId8"/>
    <p:sldId id="381" r:id="rId9"/>
    <p:sldId id="380" r:id="rId10"/>
    <p:sldId id="396" r:id="rId11"/>
    <p:sldId id="397" r:id="rId12"/>
    <p:sldId id="398" r:id="rId13"/>
    <p:sldId id="269" r:id="rId14"/>
    <p:sldId id="323" r:id="rId15"/>
    <p:sldId id="321" r:id="rId16"/>
    <p:sldId id="395" r:id="rId17"/>
    <p:sldId id="40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4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C9"/>
    <a:srgbClr val="D7E5FF"/>
    <a:srgbClr val="D28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2000" autoAdjust="0"/>
  </p:normalViewPr>
  <p:slideViewPr>
    <p:cSldViewPr snapToGrid="0" snapToObjects="1">
      <p:cViewPr varScale="1">
        <p:scale>
          <a:sx n="82" d="100"/>
          <a:sy n="82" d="100"/>
        </p:scale>
        <p:origin x="1762" y="62"/>
      </p:cViewPr>
      <p:guideLst>
        <p:guide orient="horz" pos="3864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AC768-025B-49AE-A196-0D4076BD491A}" type="datetimeFigureOut">
              <a:rPr lang="en-US"/>
              <a:pPr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84E32-9BB4-4E9D-8FCC-48F30A3EDC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2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0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0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2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6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6" descr="UCLA_HealthSystem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3F3B3-8A10-491F-946F-50C2D399B0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0124-F8F4-425D-A1B5-400D6E8AF3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0E59-193F-49DB-8FF4-5CC3C8C5CD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3533-F9B8-42FA-BD23-C88FA97E9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2E6-B243-4DD6-B59A-7C1B562EEF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64A7E-5FFF-4A29-B213-EB91E408D8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C71E7-48E0-460B-AA0C-660691BD40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3C5E-E1C4-4C20-B641-B0BA3A00F4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FFC41-9AA2-4AD9-8056-CFBE232BA4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20F0F-A2C6-404D-8840-8C8AB20BD0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AC85A-DF3E-4589-A852-2BDCF716A7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403DF-891E-4174-BAD3-6B9AFE2BE4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DD7EE-154F-447A-8F05-589D0338D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 descr="UCLA_HealthSystem_B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64521A-5D28-4C11-B606-B6EF4202291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ＭＳ Ｐゴシック" charset="0"/>
        </a:defRPr>
      </a:lvl5pPr>
      <a:lvl6pPr marL="20002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6pPr>
      <a:lvl7pPr marL="24574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7pPr>
      <a:lvl8pPr marL="29146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8pPr>
      <a:lvl9pPr marL="33718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 bwMode="auto">
          <a:xfrm>
            <a:off x="121742" y="5830264"/>
            <a:ext cx="7443169" cy="10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>
                <a:solidFill>
                  <a:schemeClr val="accent2"/>
                </a:solidFill>
                <a:latin typeface="+mn-lt"/>
                <a:ea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>
                <a:solidFill>
                  <a:schemeClr val="accent2"/>
                </a:solidFill>
                <a:latin typeface="+mn-lt"/>
                <a:ea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5pPr>
            <a:lvl6pPr marL="20002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24574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29146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33718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Stephanie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N. Histed,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ru-RU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Monica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Deshmukh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Rinat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Masamed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Cecilia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M. Jude,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endParaRPr lang="en-US" sz="1000" kern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Shaden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Mohammad,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Maitraya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K. Patel,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1,2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4766" y="6299577"/>
            <a:ext cx="745282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en-US" sz="1000" dirty="0">
                <a:latin typeface="Tahoma"/>
                <a:cs typeface="Tahoma"/>
              </a:rPr>
              <a:t>RSNA 2015 Educational Exhibit: OB144-ED-X, Certificate of Merit Award Winner </a:t>
            </a:r>
          </a:p>
          <a:p>
            <a:endParaRPr lang="en-US" sz="8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5151" y="1604912"/>
            <a:ext cx="8192278" cy="2330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Внематочная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беременность: руководство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принятию правильных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Часть 1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892" y="97003"/>
            <a:ext cx="8469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dirty="0" err="1">
                <a:cs typeface="Calibri" panose="020F0502020204030204" pitchFamily="34" charset="0"/>
              </a:rPr>
              <a:t>Войно-Ясенецкого</a:t>
            </a:r>
            <a:r>
              <a:rPr lang="ru-RU" altLang="ru-RU" dirty="0"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dirty="0">
                <a:cs typeface="Calibri" panose="020F0502020204030204" pitchFamily="34" charset="0"/>
              </a:rPr>
            </a:br>
            <a:r>
              <a:rPr lang="ru-RU" altLang="ru-RU" dirty="0">
                <a:cs typeface="Calibri" panose="020F0502020204030204" pitchFamily="34" charset="0"/>
              </a:rPr>
              <a:t> Кафедра лучевой диагностики ИПО </a:t>
            </a:r>
            <a:endParaRPr lang="ru-RU" altLang="ru-RU" dirty="0"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1588" y="5472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r>
              <a:rPr lang="ru-RU" dirty="0">
                <a:cs typeface="Calibri" panose="020F0502020204030204" pitchFamily="34" charset="0"/>
              </a:rPr>
              <a:t>Ординатор 1 года обучения </a:t>
            </a:r>
          </a:p>
          <a:p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r>
              <a:rPr lang="ru-RU" dirty="0">
                <a:cs typeface="Calibri" panose="020F0502020204030204" pitchFamily="34" charset="0"/>
              </a:rPr>
              <a:t>Николаева Анастасия Игоревна</a:t>
            </a:r>
            <a:endParaRPr lang="ru-RU" dirty="0"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3935714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1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1"/>
            <a:ext cx="8229600" cy="108813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Значения ХГЧ в сыворотке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крови в первом триместре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беременности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354563" y="1716832"/>
            <a:ext cx="4053840" cy="461111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уровня бета-ХГЧ в динамике: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нормальных значений зависит от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недели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случаев при нормальном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протекании внутриматочной беременности 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отмечается повышение уровня ХГЧ не менее чем на 66% в течение 48 часов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течение 48 часов ХГЧ повышается менее чем на 53%,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беременность нежизнеспособна.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начение уровня ХГЧ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точным критерием оценивания 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382817"/>
                  </p:ext>
                </p:extLst>
              </p:nvPr>
            </p:nvGraphicFramePr>
            <p:xfrm>
              <a:off x="4572000" y="1716830"/>
              <a:ext cx="4065412" cy="4611116"/>
            </p:xfrm>
            <a:graphic>
              <a:graphicData uri="http://schemas.openxmlformats.org/drawingml/2006/table">
                <a:tbl>
                  <a:tblPr/>
                  <a:tblGrid>
                    <a:gridCol w="207139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9940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06778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Последний  менструальный</a:t>
                          </a:r>
                          <a:r>
                            <a:rPr lang="ru-RU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цикл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Уровень ХГЧ 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ru-RU" sz="2000" b="1" i="0" u="none" strike="noStrik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мМЕ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/</a:t>
                          </a:r>
                          <a:r>
                            <a:rPr lang="ru-RU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мл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недели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0–750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200–7000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200–32,000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3000–160,000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8–12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32,000–210</a:t>
                          </a:r>
                          <a:r>
                            <a:rPr lang="en-US" sz="20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13–16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9000</a:t>
                          </a:r>
                          <a:r>
                            <a:rPr lang="en-US" sz="2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–210,000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16–29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1400–53,000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29–41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940–60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Tahoma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382817"/>
                  </p:ext>
                </p:extLst>
              </p:nvPr>
            </p:nvGraphicFramePr>
            <p:xfrm>
              <a:off x="4572000" y="1716830"/>
              <a:ext cx="4065412" cy="4611116"/>
            </p:xfrm>
            <a:graphic>
              <a:graphicData uri="http://schemas.openxmlformats.org/drawingml/2006/table">
                <a:tbl>
                  <a:tblPr/>
                  <a:tblGrid>
                    <a:gridCol w="20713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9940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106778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Последний  менструальный</a:t>
                          </a:r>
                          <a:r>
                            <a:rPr lang="ru-RU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цикл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Уровень ХГЧ 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ru-RU" sz="2000" b="1" i="0" u="none" strike="noStrik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мМЕ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/</a:t>
                          </a:r>
                          <a:r>
                            <a:rPr lang="ru-RU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мл</a:t>
                          </a:r>
                          <a:r>
                            <a:rPr lang="en-US" sz="2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недели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0–750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200–7000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200–32,000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3000–160,000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8–12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32,000–210</a:t>
                          </a:r>
                          <a:r>
                            <a:rPr lang="en-US" sz="20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13–16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9000</a:t>
                          </a:r>
                          <a:r>
                            <a:rPr lang="en-US" sz="2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–210,000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16–29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1400–53,000</a:t>
                          </a: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44291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29–41 </a:t>
                          </a:r>
                          <a:r>
                            <a:rPr lang="ru-RU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недель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008" marR="11008" marT="1100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3976" t="-938356" r="-306" b="-19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643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b="1" dirty="0" smtClean="0">
                <a:latin typeface="Tahoma"/>
                <a:cs typeface="Tahoma"/>
              </a:rPr>
              <a:t>Факторы риска внематочной беременности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457201" y="1432791"/>
            <a:ext cx="8229600" cy="17354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Предыдущая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внематочная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беременность.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Воспалительное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заболевание органов малого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таза.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Ожирение.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Курение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292067"/>
            <a:ext cx="4750983" cy="309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56433" y="3256908"/>
            <a:ext cx="3594388" cy="29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КТ с контрастным усилением в аксиальной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плоскости.</a:t>
            </a:r>
          </a:p>
          <a:p>
            <a:r>
              <a:rPr lang="ru-RU" sz="1800" b="1" dirty="0" err="1" smtClean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rPr>
              <a:t>Тубоовариальный</a:t>
            </a:r>
            <a:r>
              <a:rPr lang="ru-RU" sz="1800" b="1" dirty="0" smtClean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rPr>
              <a:t> абсцесс.</a:t>
            </a:r>
            <a:endParaRPr lang="ru-RU" sz="1800" b="1" dirty="0">
              <a:latin typeface="Calibri" panose="020F0502020204030204" pitchFamily="34" charset="0"/>
              <a:ea typeface="ＭＳ 明朝" charset="0"/>
              <a:cs typeface="Calibri" panose="020F0502020204030204" pitchFamily="34" charset="0"/>
            </a:endParaRPr>
          </a:p>
          <a:p>
            <a:r>
              <a:rPr lang="ru-RU" sz="1800" dirty="0" smtClean="0"/>
              <a:t>Пиосальпинкс </a:t>
            </a:r>
            <a:r>
              <a:rPr lang="ru-RU" sz="1800" dirty="0"/>
              <a:t>и </a:t>
            </a:r>
            <a:r>
              <a:rPr lang="ru-RU" sz="1800" dirty="0" err="1"/>
              <a:t>гидросальпинкс</a:t>
            </a:r>
            <a:r>
              <a:rPr lang="ru-RU" sz="1800" dirty="0"/>
              <a:t> (стрелки).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Объемные </a:t>
            </a:r>
            <a:r>
              <a:rPr lang="ru-RU" sz="1800" dirty="0"/>
              <a:t>образования в придатках с обеих </a:t>
            </a:r>
            <a:r>
              <a:rPr lang="ru-RU" sz="1800" dirty="0" smtClean="0"/>
              <a:t>сторон, накапливающее </a:t>
            </a:r>
            <a:r>
              <a:rPr lang="ru-RU" sz="1800" dirty="0"/>
              <a:t>контрастное </a:t>
            </a:r>
            <a:r>
              <a:rPr lang="ru-RU" sz="1800" dirty="0" smtClean="0"/>
              <a:t>вещество</a:t>
            </a:r>
            <a:endParaRPr lang="en-CA" sz="1800" dirty="0">
              <a:latin typeface="Calibri" panose="020F0502020204030204" pitchFamily="34" charset="0"/>
              <a:ea typeface="ＭＳ 明朝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8059" y="3387374"/>
            <a:ext cx="110967" cy="51113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3190" y="3503215"/>
            <a:ext cx="271154" cy="51113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Факторы риска внематочной беременности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0887"/>
            <a:ext cx="3977640" cy="515982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Предыдущая внематочная беременность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редыдущее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хирургическое вмешательство на маточных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трубах,перевязка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маточных труб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Врожденные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аномалии матки и маточных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Воспалительные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заболевания органов малого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таза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Эндометриоз</a:t>
            </a: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есплодие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стимуляция яичников,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спользование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внутриматочной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сприрали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более 3-х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Курение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озраст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35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2" name="AutoShape 2" descr="Displaying IMG_6954.JPG"/>
          <p:cNvSpPr>
            <a:spLocks noChangeAspect="1" noChangeArrowheads="1"/>
          </p:cNvSpPr>
          <p:nvPr/>
        </p:nvSpPr>
        <p:spPr bwMode="auto">
          <a:xfrm>
            <a:off x="155575" y="-3817938"/>
            <a:ext cx="5972175" cy="79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36504"/>
              </p:ext>
            </p:extLst>
          </p:nvPr>
        </p:nvGraphicFramePr>
        <p:xfrm>
          <a:off x="4621388" y="1334837"/>
          <a:ext cx="4065412" cy="4378048"/>
        </p:xfrm>
        <a:graphic>
          <a:graphicData uri="http://schemas.openxmlformats.org/drawingml/2006/table">
            <a:tbl>
              <a:tblPr/>
              <a:tblGrid>
                <a:gridCol w="232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3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2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Факторы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Риска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Кратность увеличения риска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Перевязка маточных труб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139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Хирургическое вмешательство на маточных трубах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Использование внутриматочной спирали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45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Предыдущая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внематочная беременность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Бесплодие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Курение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3.9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5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Воспалительные заболевания органов малого таза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3.7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3.4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4621388" y="5710335"/>
            <a:ext cx="4065412" cy="9703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Факторы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риска имеют важное значение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часто обусловлены предшествующим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воспалением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9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199" y="174976"/>
            <a:ext cx="8229600" cy="112283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 1.</a:t>
            </a:r>
            <a:br>
              <a:rPr lang="ru-RU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Трубная внематочная беременность</a:t>
            </a:r>
            <a:endParaRPr 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199" y="1442707"/>
            <a:ext cx="8229600" cy="6220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t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 35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лет (исключение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внематочной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беременности). Последний менструальный цикл - 6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недель 2 дня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назад.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76282" y="2163331"/>
            <a:ext cx="1959316" cy="39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ТВУЗИ. В-режим.</a:t>
            </a: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Внематочная трубная беременность,</a:t>
            </a:r>
          </a:p>
          <a:p>
            <a:pPr eaLnBrk="1" hangingPunct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имеющая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вид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эхогенного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трубного кольца, прилегает к яичнику, который содержит желтое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тело</a:t>
            </a:r>
            <a:endParaRPr lang="en-CA" sz="1800" dirty="0">
              <a:latin typeface="Calibri" panose="020F0502020204030204" pitchFamily="34" charset="0"/>
              <a:ea typeface="ＭＳ 明朝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457199" y="5022541"/>
            <a:ext cx="6463857" cy="176479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Какой критерий наиболее характерен для трубной внематочной беременности?</a:t>
            </a:r>
            <a:endParaRPr lang="en-US" sz="1600" b="1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Киста желтого тела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Выраженная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васкуляризация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перинодулярного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кровотока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Трубное кольцо</a:t>
            </a:r>
            <a:endParaRPr lang="ru-RU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97" y="2222878"/>
            <a:ext cx="3021053" cy="27144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7200" y="419656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46" y="2222878"/>
            <a:ext cx="3401381" cy="27066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47244" y="42350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3674" y="2400072"/>
            <a:ext cx="248103" cy="2518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47001" y="3446559"/>
            <a:ext cx="220344" cy="4612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58882" y="33234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1572" y="3190216"/>
            <a:ext cx="884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cs typeface="Calibri" panose="020F0502020204030204" pitchFamily="34" charset="0"/>
              </a:rPr>
              <a:t>Яичник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97828" y="2835787"/>
            <a:ext cx="231998" cy="386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2872" y="2861784"/>
            <a:ext cx="145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cs typeface="Calibri" panose="020F0502020204030204" pitchFamily="34" charset="0"/>
              </a:rPr>
              <a:t>Желточный мешок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301336" y="4151835"/>
            <a:ext cx="362896" cy="3482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51247" y="4446055"/>
            <a:ext cx="162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cs typeface="Calibri" panose="020F0502020204030204" pitchFamily="34" charset="0"/>
              </a:rPr>
              <a:t>Трубное кольцо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1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87888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1.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Трубная внематочная беременность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213299"/>
            <a:ext cx="8229600" cy="130458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Ампулярная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часть маточной трубы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наиболее распространенной локализацией (&gt;95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распространенными причинами являются предшествующие воспалительные заболевания органов малого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таза, операции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органах малого таза, приводящие к образованию рубцов и/или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синехий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также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дисмоторика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маточных труб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трубную локализацию приходится 71% материнских смертей с 1996 по 2007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1938"/>
              </p:ext>
            </p:extLst>
          </p:nvPr>
        </p:nvGraphicFramePr>
        <p:xfrm>
          <a:off x="759328" y="3950605"/>
          <a:ext cx="3685593" cy="2074486"/>
        </p:xfrm>
        <a:graphic>
          <a:graphicData uri="http://schemas.openxmlformats.org/drawingml/2006/table">
            <a:tbl>
              <a:tblPr/>
              <a:tblGrid>
                <a:gridCol w="2165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Локализация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Частота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Ампулярный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 отдел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&gt;70%</a:t>
                      </a: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Фимбрия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Перешейк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14761" marR="14761" marT="147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26010" y="3604285"/>
            <a:ext cx="3734219" cy="2868783"/>
            <a:chOff x="383102" y="4414463"/>
            <a:chExt cx="2605702" cy="2127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818" y="4568143"/>
              <a:ext cx="2180986" cy="1701301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745655" y="4658488"/>
              <a:ext cx="269795" cy="1842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787513" y="6151149"/>
              <a:ext cx="221596" cy="2365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868840" y="6404712"/>
              <a:ext cx="706742" cy="13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Фимбрия</a:t>
              </a:r>
              <a:endParaRPr lang="en-CA" sz="1600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222211" y="4658488"/>
              <a:ext cx="211540" cy="1842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83102" y="4414463"/>
              <a:ext cx="977999" cy="11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Ампулярный</a:t>
              </a:r>
              <a:r>
                <a:rPr lang="ru-RU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 отдел</a:t>
              </a:r>
              <a:endParaRPr lang="en-CA" sz="1600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113607" y="4426998"/>
              <a:ext cx="858459" cy="18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Перешейк</a:t>
              </a:r>
              <a:endParaRPr lang="en-CA" sz="1600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35826" y="5929508"/>
              <a:ext cx="153115" cy="2216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34234" y="6176187"/>
              <a:ext cx="1156297" cy="24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Воронка</a:t>
              </a:r>
              <a:endParaRPr lang="en-CA" sz="1600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61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1.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Трубная внематочная беременность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53853" y="1423596"/>
            <a:ext cx="218397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Calibri" panose="020F0502020204030204" pitchFamily="34" charset="0"/>
              </a:rPr>
              <a:t>ТВУЗИ. В-Режим, режим </a:t>
            </a:r>
            <a:r>
              <a:rPr lang="ru-RU" sz="1600" b="1" dirty="0" err="1" smtClean="0">
                <a:cs typeface="Calibri" panose="020F0502020204030204" pitchFamily="34" charset="0"/>
              </a:rPr>
              <a:t>Допплера</a:t>
            </a:r>
            <a:r>
              <a:rPr lang="ru-RU" sz="1600" b="1" dirty="0" smtClean="0">
                <a:cs typeface="Calibri" panose="020F0502020204030204" pitchFamily="34" charset="0"/>
              </a:rPr>
              <a:t>.</a:t>
            </a:r>
          </a:p>
          <a:p>
            <a:r>
              <a:rPr lang="ru-RU" sz="1600" dirty="0" smtClean="0">
                <a:cs typeface="Calibri" panose="020F0502020204030204" pitchFamily="34" charset="0"/>
              </a:rPr>
              <a:t>Визуализируется выраженная </a:t>
            </a:r>
            <a:r>
              <a:rPr lang="ru-RU" sz="1600" dirty="0" err="1" smtClean="0">
                <a:cs typeface="Calibri" panose="020F0502020204030204" pitchFamily="34" charset="0"/>
              </a:rPr>
              <a:t>васкуляризация</a:t>
            </a:r>
            <a:r>
              <a:rPr lang="ru-RU" sz="1600" dirty="0" smtClean="0"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cs typeface="Calibri" panose="020F0502020204030204" pitchFamily="34" charset="0"/>
              </a:rPr>
              <a:t>перинодулярного</a:t>
            </a:r>
            <a:r>
              <a:rPr lang="ru-RU" sz="1600" dirty="0" smtClean="0">
                <a:cs typeface="Calibri" panose="020F0502020204030204" pitchFamily="34" charset="0"/>
              </a:rPr>
              <a:t> кровотока. Трубная </a:t>
            </a:r>
            <a:r>
              <a:rPr lang="ru-RU" sz="1600" dirty="0">
                <a:cs typeface="Calibri" panose="020F0502020204030204" pitchFamily="34" charset="0"/>
              </a:rPr>
              <a:t>беременность прилегает к яичнику, который содержит желтое тело</a:t>
            </a:r>
            <a:endParaRPr lang="ru-RU" sz="1600" dirty="0" smtClean="0">
              <a:cs typeface="Calibri" panose="020F0502020204030204" pitchFamily="34" charset="0"/>
            </a:endParaRPr>
          </a:p>
          <a:p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347504" y="4600663"/>
            <a:ext cx="8229600" cy="202175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Какая локализация чаще встречается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при трубной внематочной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беременности?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Перешейк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Ампулярный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отдел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Фимбрия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На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ампулярный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отдел приходится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более 70% всех трубных внематочных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беременностей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504" y="1480484"/>
            <a:ext cx="6744269" cy="2850871"/>
            <a:chOff x="396510" y="1485084"/>
            <a:chExt cx="6744269" cy="2850871"/>
          </a:xfrm>
        </p:grpSpPr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>
              <a:off x="5417264" y="2005815"/>
              <a:ext cx="334265" cy="7875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326901" y="1882704"/>
              <a:ext cx="10903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Tahoma" charset="0"/>
                  <a:cs typeface="Tahoma" charset="0"/>
                </a:rPr>
                <a:t>RING OF FIRE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3749" y="1505024"/>
              <a:ext cx="3447030" cy="28309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85" y="1485084"/>
              <a:ext cx="3218291" cy="285087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767257" y="3962023"/>
              <a:ext cx="3827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b</a:t>
              </a:r>
              <a:r>
                <a:rPr lang="en-US" i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 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510" y="3946461"/>
              <a:ext cx="376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a</a:t>
              </a:r>
              <a:r>
                <a:rPr lang="en-US" i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 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083" y="1495887"/>
              <a:ext cx="248103" cy="251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3243" y="1505024"/>
              <a:ext cx="159122" cy="1780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2694" y="1500575"/>
              <a:ext cx="276488" cy="1780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7186" y="2997384"/>
              <a:ext cx="8329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FFFFFF"/>
                  </a:solidFill>
                  <a:cs typeface="Calibri" panose="020F0502020204030204" pitchFamily="34" charset="0"/>
                </a:rPr>
                <a:t>Яичник</a:t>
              </a:r>
              <a:endParaRPr lang="en-US" sz="160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091699" y="2562057"/>
              <a:ext cx="283883" cy="47736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38265" y="2449920"/>
              <a:ext cx="301526" cy="2605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656535" y="2128925"/>
              <a:ext cx="14577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FFFFFF"/>
                  </a:solidFill>
                  <a:cs typeface="Calibri" panose="020F0502020204030204" pitchFamily="34" charset="0"/>
                </a:rPr>
                <a:t>Желточный мешок</a:t>
              </a:r>
              <a:endParaRPr lang="en-US" sz="160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405319" y="1174681"/>
            <a:ext cx="8309750" cy="56833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Ackerman TE, Levi CS, Dashefsky SM, Holt SC, Lindsay DJ. Interstitial line: sonographic finding in interstitial (cornual) ectopic pregnancy. Radiology 1993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189(1):83-87.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American College of Obstetricians and Gynecologists. ACOG Practice Bulletin No. 94. Medical management of ectopic pregnancy. Obstet Gynecol 2008;111(6):1479-1485.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Ankum WM, Mol BW, van der Veen F, Bossuyt PM. Risk factors for ectopic pregnancy: a meta-analysis. Fertil Steril 1996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65:1093-1099.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Ash A, Smith A, Maxwell D. Caesarean scar pregnancy. BJOG 2007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114(3):253-263.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Atri M, Chow CM, Kintzen G, Gillett P, Aldis AA, Thibodeau M, Reinhold C, Bret PM. Expectant treatment of ectopic pregnancies: clinical and sonographic predictors. </a:t>
            </a:r>
            <a:r>
              <a:rPr lang="de-DE" sz="800" dirty="0">
                <a:solidFill>
                  <a:schemeClr val="tx1"/>
                </a:solidFill>
                <a:latin typeface="Tahoma"/>
                <a:cs typeface="Tahoma"/>
              </a:rPr>
              <a:t>AJR Am J Roentgenol 2001;176(1):123-127.</a:t>
            </a:r>
            <a:endParaRPr lang="en-US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Atrash HK, Friede A, Hogue CJ. Abdominal pregnancy in the United States: frequency and maternal mortality. Obstet Gynecol 1987;69(3 Pt 1):333–337. 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Barash JH, Buchanan EM, Hillson C. Diagnosis and management of ectopic pregnancy. Am Fam Physician 2014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90(1):34-40.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Bouyer J, Coste J, Shojaei T, et al. Risk factors for ectopic pregnancy: a comprehensive analysis based on a large case-control, population-based study in France. Am J Epidemiol 2003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157(3):185-194.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Centers for Disease Control and Prevention. Ectopic pregnancy: United States, 1990-1992. MMWR Morb Mortal Wkly Rep 1995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44(3):46–48.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Comstock C, Huston K, Lee W. The ultrasonographic appearance of ovarian ectopic pregnancies.  Obstet Gynecol 2005;105(1):42-45.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Chukus A, Tirada N, Restrepo R, Reddy NI. Uncommon implantation sites of ectopic pregnancy: thinking beyond the complex adnexal mass. </a:t>
            </a:r>
            <a:r>
              <a:rPr lang="en-US" sz="800" dirty="0" err="1">
                <a:solidFill>
                  <a:schemeClr val="tx1"/>
                </a:solidFill>
                <a:latin typeface="Tahoma"/>
                <a:cs typeface="Tahoma"/>
              </a:rPr>
              <a:t>RadioGraphics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 2015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35(3):946-959.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Dibble EH, Lourenco AP. Imaging unusual pregnancy implantations: rare ectopic pregnancies and more. </a:t>
            </a:r>
            <a:r>
              <a:rPr lang="de-DE" sz="800" dirty="0">
                <a:solidFill>
                  <a:schemeClr val="tx1"/>
                </a:solidFill>
                <a:latin typeface="Tahoma"/>
                <a:cs typeface="Tahoma"/>
              </a:rPr>
              <a:t>AJR Am J Roentgenol 2016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de-DE" sz="800" dirty="0">
                <a:solidFill>
                  <a:schemeClr val="tx1"/>
                </a:solidFill>
                <a:latin typeface="Tahoma"/>
                <a:cs typeface="Tahoma"/>
              </a:rPr>
              <a:t>30:1-13.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Doubilet PM, Benson CB, Bourne T, Blaivas M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 Society of Radiologists in Ultrasound Multispecialty Panel on Early First Trimester Diagnosis of Miscarriage and Exclusion of a Viable Intrauterine Pregnancy, et al. Diagnostic criteria for nonviable pregnancy early in the first trimester. N Engl J Med 2013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369(15):1443-1451.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Doubilet PM, Benson CB. Double sac sign and intradecidual sign in early pregnancy: interobserver reliability and frequency of occurrence. J Ultrasound Med 2013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32(7):1207-1214.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Doubilet PM. Ultrasound evaluation of the first trimester. Radiol Clin North Am 2014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52(6):1191-1199.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Hajenius PJ, Mol F, Mol BW, Bossuyt PM, Ankum WM, van der Veen F. Interventions for tubal ectopic pregnancy. Cochrane Database Syst Rev 2007;(1):CD000324.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Kirk E, Bottomley C, Bourne T. Diagnosing ectopic pregnancy and current concepts in the management of pregnancy of unknown location. Hum Reprod Update 2014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20(2):250-261.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Lau S, Tulandi T. Conservative medical and surgical management of interstitial ectopic pregnancy. </a:t>
            </a:r>
            <a:r>
              <a:rPr lang="is-IS" sz="800" dirty="0">
                <a:solidFill>
                  <a:schemeClr val="tx1"/>
                </a:solidFill>
                <a:latin typeface="Tahoma"/>
                <a:cs typeface="Tahoma"/>
              </a:rPr>
              <a:t>Fertil Steril 1999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is-IS" sz="800" dirty="0">
                <a:solidFill>
                  <a:schemeClr val="tx1"/>
                </a:solidFill>
                <a:latin typeface="Tahoma"/>
                <a:cs typeface="Tahoma"/>
              </a:rPr>
              <a:t>72(2):207-215.</a:t>
            </a:r>
            <a:endParaRPr lang="en-US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Levine D. Ectopic pregnancy. </a:t>
            </a:r>
            <a:r>
              <a:rPr lang="is-IS" sz="800" dirty="0">
                <a:solidFill>
                  <a:schemeClr val="tx1"/>
                </a:solidFill>
                <a:latin typeface="Tahoma"/>
                <a:cs typeface="Tahoma"/>
              </a:rPr>
              <a:t>Radiology 2007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is-IS" sz="800" dirty="0">
                <a:solidFill>
                  <a:schemeClr val="tx1"/>
                </a:solidFill>
                <a:latin typeface="Tahoma"/>
                <a:cs typeface="Tahoma"/>
              </a:rPr>
              <a:t>245(2):385-397.</a:t>
            </a:r>
            <a:endParaRPr lang="en-US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Lewiss RE, Shaukat NM, Saul T. The endomyometrial thickness measurement for abnormal implantation evaluation by pelvic sonography. J Ultrasound Med 2014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33(7):1143-1146.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Lin EP, Bhatt S, Dogra VS. Diagnostic clues to ectopic pregnancy. </a:t>
            </a:r>
            <a:r>
              <a:rPr lang="en-US" sz="800" dirty="0" err="1">
                <a:solidFill>
                  <a:schemeClr val="tx1"/>
                </a:solidFill>
                <a:latin typeface="Tahoma"/>
                <a:cs typeface="Tahoma"/>
              </a:rPr>
              <a:t>RadioGraphics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 2008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28(6):1661-1671.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Marion LL, Meeks GR. Ectopic pregnancy: history, incidence, epidemiology, and risk factors. Clin Obstet Gynecol 2012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55(2):376-386.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Mol F, Mol BW, Ankum WM, van der Veen F, Hajenius PJ. Current evidence on surgery, systemic methotrexate and expectant management in the treatment of tubal ectopic pregnancy: a systematic review and meta-analysis. </a:t>
            </a:r>
            <a:r>
              <a:rPr lang="is-IS" sz="800" dirty="0">
                <a:solidFill>
                  <a:schemeClr val="tx1"/>
                </a:solidFill>
                <a:latin typeface="Tahoma"/>
                <a:cs typeface="Tahoma"/>
              </a:rPr>
              <a:t>Hum Reprod Update 2008;14(4):309-319.</a:t>
            </a:r>
            <a:endParaRPr lang="en-US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Murray H, Baakdah H, Bardell T, Tulandi T. Diagnosis and treatment of ectopic pregnancy. CMAJ 2005;173(8):905-912.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Parker RA 3rd, Yano M, Tai AW, Friedman M, Narra VR, Menias CO. MR imaging findings of ectopic pregnancy: a pictorial review. </a:t>
            </a:r>
            <a:r>
              <a:rPr lang="en-US" sz="800" dirty="0" err="1">
                <a:solidFill>
                  <a:schemeClr val="tx1"/>
                </a:solidFill>
                <a:latin typeface="Tahoma"/>
                <a:cs typeface="Tahoma"/>
              </a:rPr>
              <a:t>RadioGraphics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 2012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32(5):1445-1460.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Perkins KM, Boulet SL, Kissin DM, Jamieson DJ</a:t>
            </a:r>
            <a:r>
              <a:rPr lang="uk-UA" sz="80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r>
              <a:rPr lang="en-US" sz="800" dirty="0">
                <a:solidFill>
                  <a:schemeClr val="tx1"/>
                </a:solidFill>
                <a:latin typeface="Tahoma"/>
                <a:cs typeface="Tahoma"/>
              </a:rPr>
              <a:t>National ART Surveillance (NASS) Group. Risk of ectopic pregnancy associated with assisted reproductive technology in the United States, 2001-2011. Obstet Gynecol 2015;125(1):70-78.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6635" y="169672"/>
            <a:ext cx="8207118" cy="9377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3029" y="2485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 bwMode="auto">
          <a:xfrm>
            <a:off x="465266" y="2390358"/>
            <a:ext cx="8207118" cy="17617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Продолжение следует..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5" y="4152122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99486"/>
            <a:ext cx="8229600" cy="1040149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220" y="1474246"/>
            <a:ext cx="8369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Внематочная беременность </a:t>
            </a:r>
            <a:r>
              <a:rPr lang="ru-RU" sz="2000" dirty="0" smtClean="0"/>
              <a:t>- это </a:t>
            </a:r>
            <a:r>
              <a:rPr lang="ru-RU" sz="2000" dirty="0"/>
              <a:t>беременность, при которой оплодотворенное плодное яйцо имплантируется </a:t>
            </a:r>
            <a:r>
              <a:rPr lang="ru-RU" sz="2000" dirty="0" smtClean="0"/>
              <a:t>вне </a:t>
            </a:r>
            <a:r>
              <a:rPr lang="ru-RU" sz="2000" dirty="0"/>
              <a:t>полости матки. </a:t>
            </a:r>
            <a:endParaRPr lang="en-US" sz="2000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57200" y="2306181"/>
            <a:ext cx="4086808" cy="446784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Частота встречаемости внематочной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составляет 2%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женщин с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маточным кровотечением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и/или болью в первом триместре беременности распространенность внематочной беременности достигает 18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частая причина материнской смертности в первом триместре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07293" y="2306181"/>
            <a:ext cx="4119465" cy="446784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Трансвагинальное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УЗИ в сочетании с показателями ХГЧ в сыворотке крови, является ключевым методом  диагностики внематочной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Ранняя диагностика внематочной беременности позволяет проводить органосохраняющую операцию с более благоприятным прогнозом, с возможностью сохранения репродуктивной функции женщины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875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99486"/>
            <a:ext cx="8229600" cy="1040149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исследования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57200" y="1417322"/>
            <a:ext cx="8229600" cy="48248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9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Ознакомиться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процессом оплодотворения и течением нормальной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внутриматочной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часто встречающаяся локализация внематочная беременности.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Обзор клинических случаев.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из медицинской практики.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Лечение внематочной беременности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9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Физиологическая беременность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7681" y="1600366"/>
            <a:ext cx="3782193" cy="48319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овуляции ооцит попадает в фаллопиеву трубу, где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происходит процесс оплодотворения.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мере продвижения по маточным трубам к полости матки, яйцеклетка претерпевает многократное деление.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оплодотворения яйцеклетки сперматозоидом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 </a:t>
            </a:r>
            <a:r>
              <a:rPr lang="ru-RU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бластоциста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которая состоит из порядка 30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клеток, к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концу своего развития - из 200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клеток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03350" y="1832507"/>
            <a:ext cx="4726309" cy="3652329"/>
            <a:chOff x="4168386" y="2352327"/>
            <a:chExt cx="4871506" cy="3652329"/>
          </a:xfrm>
        </p:grpSpPr>
        <p:pic>
          <p:nvPicPr>
            <p:cNvPr id="1027" name="Picture 3" descr="C:\Users\shisted\AppData\Local\Microsoft\Windows\Temporary Internet Files\Content.IE5\T0T0IVOY\IMG_695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3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89" y="2859991"/>
              <a:ext cx="4594603" cy="314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20185849">
              <a:off x="5807629" y="4367980"/>
              <a:ext cx="1005039" cy="29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Яичник</a:t>
              </a:r>
              <a:endParaRPr lang="en-CA" sz="1600" b="1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486026" y="5167000"/>
              <a:ext cx="421353" cy="66274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791682" y="4788298"/>
              <a:ext cx="93552" cy="837946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68386" y="5563767"/>
              <a:ext cx="1685233" cy="26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Оплодотворение 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174484" y="3149291"/>
              <a:ext cx="865408" cy="18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Матка</a:t>
              </a:r>
              <a:endParaRPr lang="en-CA" sz="1600" b="1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401348" y="2352327"/>
              <a:ext cx="2119553" cy="3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Морула 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(1-4 день)</a:t>
              </a:r>
              <a:endParaRPr lang="en-CA" sz="1600" b="1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435990" y="5544981"/>
              <a:ext cx="961009" cy="158330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6200011" y="5283751"/>
              <a:ext cx="1377144" cy="30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Имплантация</a:t>
              </a:r>
              <a:endPara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(6-12 день)</a:t>
              </a:r>
              <a:endParaRPr lang="en-CA" sz="1600" b="1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59935" y="2809662"/>
              <a:ext cx="2917468" cy="37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877403" y="2813399"/>
              <a:ext cx="0" cy="29629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59935" y="2813399"/>
              <a:ext cx="0" cy="39695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564894" y="5800848"/>
              <a:ext cx="945111" cy="19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明朝" charset="0"/>
                  <a:cs typeface="Calibri" panose="020F0502020204030204" pitchFamily="34" charset="0"/>
                </a:rPr>
                <a:t>Ооцит</a:t>
              </a:r>
              <a:endParaRPr lang="en-CA" sz="1600" b="1" dirty="0">
                <a:latin typeface="Calibri" panose="020F0502020204030204" pitchFamily="34" charset="0"/>
                <a:ea typeface="ＭＳ 明朝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95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Трансвагинального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УЗИ.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Первый триместр беременности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419837"/>
            <a:ext cx="4208928" cy="51186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норме до 5-ой недели отсутствуют признаки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  </a:t>
            </a:r>
            <a:endParaRPr lang="ru-RU" sz="1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Гестационный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мешок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визуализируется  на 5-ой неделе беременности (2-3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 в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диаметре).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Желточный мешок - 5,5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недель беременности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Эмбрион - 6 недель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 (средний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диаметр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мм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Эмбриональная сердечная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деятельность при нормальном течение внутриматочной беременности появляется на 6 неделе.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Если не удается визуализировать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внутриматочную или внематочную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беременность, показано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определение ХГЧ в динамике 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и повторное </a:t>
            </a:r>
            <a:r>
              <a:rPr lang="ru-RU" sz="17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трансвагинальное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УЗИ через 7-10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дней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7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7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720820" y="4780526"/>
            <a:ext cx="3965980" cy="17403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Точная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срока беременности необходима для правильной интерпретации результатов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УЗИ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0" y="1419837"/>
            <a:ext cx="3965980" cy="330267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845437" y="2414064"/>
            <a:ext cx="352694" cy="5137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887" y="1841726"/>
            <a:ext cx="182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Гестационный</a:t>
            </a:r>
            <a:r>
              <a:rPr lang="ru-RU" sz="1600" b="1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 мешок</a:t>
            </a:r>
            <a:endParaRPr lang="en-US" sz="16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388072" y="3066727"/>
            <a:ext cx="261230" cy="575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09521" y="1829289"/>
            <a:ext cx="1831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Желточный мешок</a:t>
            </a:r>
            <a:endParaRPr lang="en-US" sz="16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740936" y="2275564"/>
            <a:ext cx="92453" cy="48817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860355" y="3614581"/>
            <a:ext cx="1697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Эмбриональный полюс</a:t>
            </a:r>
            <a:endParaRPr lang="en-US" sz="16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84893" y="4742456"/>
            <a:ext cx="3965980" cy="7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CA" sz="1200" dirty="0"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5774" y="1477847"/>
            <a:ext cx="213337" cy="1351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3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496368" y="1346668"/>
            <a:ext cx="8229600" cy="547807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ДЕЦИДУАЛЬНАЯ ОБОЛОЧКА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слизистая оболочка матки, подвергающаяся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преобразованиям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беременности и отпадающая после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родов.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Интрадецидуальный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признак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Визуализируется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децидуальная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реакция в виде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гиперэхогенного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ободка, окружающая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гестационный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мешок.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Гестационный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мешок имеет вид мелкой кистозной структуры с утолщенной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гиперэхогенной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стенкой.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9250" lvl="1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Двойной </a:t>
            </a:r>
            <a:r>
              <a:rPr lang="ru-RU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децидуальный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признак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Двойной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децидуальный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признак, состоит из 2-х концентрических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гиперэхогенных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колец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(полуколец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дуг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нутреннее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гиперэхогенное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кольцо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окружающее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гестационный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мешок.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аружное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гиперэхогенное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кольцо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представляющее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противоположную стенку эндометрия. </a:t>
            </a: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Эхогенные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кольца часто разделены тонким слоем жидкости внутри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эндометриальной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полости (в виде полумесяца). </a:t>
            </a: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Любое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округлое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овальное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 у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женщины с положительным результатом теста на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беременность, является признаком внутриматочной беременности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17"/>
          <p:cNvSpPr txBox="1">
            <a:spLocks/>
          </p:cNvSpPr>
          <p:nvPr/>
        </p:nvSpPr>
        <p:spPr bwMode="auto">
          <a:xfrm>
            <a:off x="496368" y="2873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Децидуальные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признаки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0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22741" y="1696700"/>
            <a:ext cx="3876035" cy="3492213"/>
            <a:chOff x="5139931" y="1499854"/>
            <a:chExt cx="2600984" cy="2111001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1341" y="1499854"/>
              <a:ext cx="2589574" cy="2099079"/>
            </a:xfrm>
            <a:prstGeom prst="rect">
              <a:avLst/>
            </a:prstGeom>
          </p:spPr>
        </p:pic>
        <p:sp>
          <p:nvSpPr>
            <p:cNvPr id="5" name="Rectangle 9"/>
            <p:cNvSpPr/>
            <p:nvPr/>
          </p:nvSpPr>
          <p:spPr>
            <a:xfrm>
              <a:off x="5139931" y="3241523"/>
              <a:ext cx="305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Tahoma" charset="0"/>
                  <a:ea typeface="ＭＳ 明朝" charset="0"/>
                  <a:cs typeface="ＭＳ 明朝" charset="0"/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Arrow Connector 11"/>
            <p:cNvCxnSpPr/>
            <p:nvPr/>
          </p:nvCxnSpPr>
          <p:spPr>
            <a:xfrm>
              <a:off x="5860429" y="2295201"/>
              <a:ext cx="219067" cy="51113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4"/>
            <p:cNvSpPr/>
            <p:nvPr/>
          </p:nvSpPr>
          <p:spPr>
            <a:xfrm>
              <a:off x="5139931" y="1951023"/>
              <a:ext cx="1533590" cy="35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err="1" smtClea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Интрадецидульный</a:t>
              </a:r>
              <a:r>
                <a:rPr lang="ru-RU" sz="1600" dirty="0" smtClea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 мешок</a:t>
              </a:r>
              <a:endParaRPr lang="en-US" sz="160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285" y="1696700"/>
            <a:ext cx="3628855" cy="3492213"/>
          </a:xfrm>
          <a:prstGeom prst="rect">
            <a:avLst/>
          </a:prstGeom>
        </p:spPr>
      </p:pic>
      <p:sp>
        <p:nvSpPr>
          <p:cNvPr id="10" name="Rectangle 35"/>
          <p:cNvSpPr/>
          <p:nvPr/>
        </p:nvSpPr>
        <p:spPr>
          <a:xfrm>
            <a:off x="5141773" y="2252924"/>
            <a:ext cx="164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Децидуальная</a:t>
            </a:r>
            <a:r>
              <a:rPr lang="ru-RU" sz="1600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 оболочка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11" name="Straight Arrow Connector 34"/>
          <p:cNvCxnSpPr/>
          <p:nvPr/>
        </p:nvCxnSpPr>
        <p:spPr>
          <a:xfrm>
            <a:off x="6025833" y="2793477"/>
            <a:ext cx="212302" cy="4015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7"/>
          <p:cNvCxnSpPr/>
          <p:nvPr/>
        </p:nvCxnSpPr>
        <p:spPr>
          <a:xfrm flipH="1">
            <a:off x="6509970" y="3077943"/>
            <a:ext cx="276743" cy="3550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9"/>
          <p:cNvCxnSpPr/>
          <p:nvPr/>
        </p:nvCxnSpPr>
        <p:spPr>
          <a:xfrm flipV="1">
            <a:off x="6131984" y="3816228"/>
            <a:ext cx="88745" cy="2999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7"/>
          <p:cNvSpPr txBox="1">
            <a:spLocks noGrp="1"/>
          </p:cNvSpPr>
          <p:nvPr>
            <p:ph type="title"/>
          </p:nvPr>
        </p:nvSpPr>
        <p:spPr bwMode="auto">
          <a:xfrm>
            <a:off x="339745" y="277248"/>
            <a:ext cx="8350898" cy="115232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ТВУЗИ. В-режим.</a:t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Внутриматочная беременность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33"/>
          <p:cNvSpPr/>
          <p:nvPr/>
        </p:nvSpPr>
        <p:spPr>
          <a:xfrm>
            <a:off x="5309514" y="4053402"/>
            <a:ext cx="1644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Базальная </a:t>
            </a:r>
            <a:r>
              <a:rPr lang="ru-RU" sz="1600" dirty="0" err="1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децидуальная</a:t>
            </a:r>
            <a:r>
              <a:rPr lang="ru-RU" sz="1600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 оболочка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Rectangle 33"/>
          <p:cNvSpPr/>
          <p:nvPr/>
        </p:nvSpPr>
        <p:spPr>
          <a:xfrm>
            <a:off x="6326617" y="2672360"/>
            <a:ext cx="164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Желточный мешок</a:t>
            </a:r>
            <a:endParaRPr lang="en-US" sz="1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740" y="5264740"/>
            <a:ext cx="387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Гестационный</a:t>
            </a:r>
            <a:r>
              <a:rPr lang="ru-RU" sz="2000" dirty="0" smtClean="0"/>
              <a:t> </a:t>
            </a:r>
            <a:r>
              <a:rPr lang="ru-RU" sz="2000" dirty="0"/>
              <a:t>мешок имеет вид мелкой кистозной структуры с утолщенной </a:t>
            </a:r>
            <a:r>
              <a:rPr lang="ru-RU" sz="2000" dirty="0" err="1"/>
              <a:t>гиперэхогенной</a:t>
            </a:r>
            <a:r>
              <a:rPr lang="ru-RU" sz="2000" dirty="0"/>
              <a:t> стенкой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2285" y="5269740"/>
            <a:ext cx="3628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Двойной </a:t>
            </a:r>
            <a:r>
              <a:rPr lang="ru-RU" dirty="0" err="1"/>
              <a:t>децидуальный</a:t>
            </a:r>
            <a:r>
              <a:rPr lang="ru-RU" dirty="0"/>
              <a:t> признак при нормальной внутриматочной </a:t>
            </a:r>
            <a:r>
              <a:rPr lang="ru-RU" dirty="0" smtClean="0"/>
              <a:t>беременности визуализируется  </a:t>
            </a:r>
            <a:r>
              <a:rPr lang="ru-RU" dirty="0"/>
              <a:t>в виде двойных </a:t>
            </a:r>
            <a:r>
              <a:rPr lang="ru-RU" dirty="0" err="1"/>
              <a:t>гиперэхогенных</a:t>
            </a:r>
            <a:r>
              <a:rPr lang="ru-RU" dirty="0"/>
              <a:t> </a:t>
            </a:r>
            <a:r>
              <a:rPr lang="ru-RU" dirty="0" smtClean="0"/>
              <a:t>колец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2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Клиническая картина внематочной беременности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Displaying IMG_6954.JPG"/>
          <p:cNvSpPr>
            <a:spLocks noChangeAspect="1" noChangeArrowheads="1"/>
          </p:cNvSpPr>
          <p:nvPr/>
        </p:nvSpPr>
        <p:spPr bwMode="auto">
          <a:xfrm>
            <a:off x="155575" y="-3817938"/>
            <a:ext cx="5972175" cy="79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446244"/>
            <a:ext cx="8229600" cy="532777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Маточное кровотечение и абдоминальная боль являются двумя наиболее распространенными симптомами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Клиническая картина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зависит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расположения плодного яйца, срока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беременности, характера прерывания –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типу трубного аборта или разрыва трубы. </a:t>
            </a:r>
            <a:endParaRPr lang="ru-RU" sz="2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Трубная беременность является наиболее частой локализацией среди внематочных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беременностей. </a:t>
            </a:r>
            <a:endParaRPr lang="ru-RU" sz="2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Яичниковую, шеечную,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брюшную относят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редким формам внематочной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Трубная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беременность обычно прерывается на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5-6-й неделе по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типу трубного аборта, что сопровождается схваткообразными болями, свидетельствующими о повреждении целостности плодного яйца. Характерно внезапное начало боли, которая может сопровождаться жалобами на резкую слабость, головокружение, тошноту, </a:t>
            </a:r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потливость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 лечения кровотечений в первом триместре беременности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765" y="1650488"/>
            <a:ext cx="8891953" cy="5058222"/>
            <a:chOff x="244475" y="1489900"/>
            <a:chExt cx="8604885" cy="3918499"/>
          </a:xfrm>
        </p:grpSpPr>
        <p:sp>
          <p:nvSpPr>
            <p:cNvPr id="8" name="TextBox 7"/>
            <p:cNvSpPr txBox="1"/>
            <p:nvPr/>
          </p:nvSpPr>
          <p:spPr>
            <a:xfrm>
              <a:off x="2734160" y="2338594"/>
              <a:ext cx="3669065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ТВУЗИ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7479" y="1489900"/>
              <a:ext cx="483328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Боль и</a:t>
              </a:r>
              <a:r>
                <a:rPr lang="en-US" b="1" dirty="0" smtClean="0"/>
                <a:t>/</a:t>
              </a:r>
              <a:r>
                <a:rPr lang="ru-RU" b="1" dirty="0" smtClean="0"/>
                <a:t>или кровотечение 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69326" y="3940555"/>
              <a:ext cx="3230787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Трансвагинальное</a:t>
              </a:r>
              <a:r>
                <a:rPr lang="ru-RU" b="1" dirty="0">
                  <a:solidFill>
                    <a:schemeClr val="tx1"/>
                  </a:solidFill>
                  <a:cs typeface="Calibri" panose="020F0502020204030204" pitchFamily="34" charset="0"/>
                </a:rPr>
                <a:t> УЗИ в сочетании с показателями ХГЧ в сыворотке крови</a:t>
              </a:r>
              <a:endParaRPr lang="en-US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572000" y="1964662"/>
              <a:ext cx="6360" cy="30675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57481" y="3028785"/>
              <a:ext cx="2391879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 (body)"/>
                  <a:cs typeface="Arial (body)"/>
                </a:rPr>
                <a:t>Внематочная беременность</a:t>
              </a:r>
              <a:endParaRPr lang="en-US" b="1" dirty="0">
                <a:latin typeface="Arial (body)"/>
                <a:cs typeface="Arial (body)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216111" y="2576183"/>
              <a:ext cx="0" cy="46880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4475" y="3028785"/>
              <a:ext cx="189300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Нормальная беременность</a:t>
              </a:r>
              <a:endParaRPr lang="en-US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653038" y="2576183"/>
              <a:ext cx="0" cy="46880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578360" y="3703973"/>
              <a:ext cx="6360" cy="30675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16111" y="3758196"/>
              <a:ext cx="0" cy="46880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69609" y="4525707"/>
              <a:ext cx="189300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Выжидание </a:t>
              </a:r>
              <a:endParaRPr lang="en-US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16111" y="2576183"/>
              <a:ext cx="13416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650182" y="2576183"/>
              <a:ext cx="100584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653038" y="3657551"/>
              <a:ext cx="0" cy="46880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57481" y="4208070"/>
              <a:ext cx="2391879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Хирургическая и</a:t>
              </a:r>
              <a:r>
                <a:rPr lang="en-US" b="1" dirty="0" smtClean="0"/>
                <a:t>/</a:t>
              </a:r>
              <a:r>
                <a:rPr lang="ru-RU" b="1" dirty="0" smtClean="0"/>
                <a:t>или медикаментозное лечение</a:t>
              </a:r>
              <a:endParaRPr lang="en-US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572000" y="2804944"/>
              <a:ext cx="6360" cy="3270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69325" y="3283079"/>
              <a:ext cx="3230787" cy="286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/>
                <a:t>Неуточненная локализация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2390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jpg|/9j/4QAYRXhpZgAASUkqAAgAAAAAAAAAAAAAAP/sABFEdWNreQABAAQAAABkAAD/4QNvaHR0cDov&#10;L25zLmFkb2JlLmNvbS94YXAvMS4wLwA8P3hwYWNrZXQgYmVnaW49Iu+7vyIgaWQ9Ilc1TTBNcENl&#10;aGlIenJlU3pOVGN6a2M5ZCI/PiA8eDp4bXBtZXRhIHhtbG5zOng9ImFkb2JlOm5zOm1ldGEvIiB4&#10;OnhtcHRrPSJBZG9iZSBYTVAgQ29yZSA1LjMtYzAxMSA2Ni4xNDU2NjEsIDIwMTIvMDIvMDYtMTQ6&#10;NTY6MjcgICAgICAgICI+IDxyZGY6UkRGIHhtbG5zOnJkZj0iaHR0cDovL3d3dy53My5vcmcvMTk5&#10;OS8wMi8yMi1yZGYtc3ludGF4LW5zIyI+IDxyZGY6RGVzY3JpcHRpb24gcmRmOmFib3V0PSIiIHht&#10;bG5zOnhtcE1NPSJodHRwOi8vbnMuYWRvYmUuY29tL3hhcC8xLjAvbW0vIiB4bWxuczpzdFJlZj0i&#10;aHR0cDovL25zLmFkb2JlLmNvbS94YXAvMS4wL3NUeXBlL1Jlc291cmNlUmVmIyIgeG1sbnM6eG1w&#10;PSJodHRwOi8vbnMuYWRvYmUuY29tL3hhcC8xLjAvIiB4bXBNTTpPcmlnaW5hbERvY3VtZW50SUQ9&#10;InhtcC5kaWQ6MEI4MjI5RTc1MTlDRTYxMUIyRThEN0FGNTQ2RkY1OTAiIHhtcE1NOkRvY3VtZW50&#10;SUQ9InhtcC5kaWQ6QkMxMjU5OUE5QzUzMTFFNkE1NjRGMDA2RUZFMzQ5RkMiIHhtcE1NOkluc3Rh&#10;bmNlSUQ9InhtcC5paWQ6QkMxMjU5OTk5QzUzMTFFNkE1NjRGMDA2RUZFMzQ5RkMiIHhtcDpDcmVh&#10;dG9yVG9vbD0iQWRvYmUgUGhvdG9zaG9wIENTNiAoV2luZG93cykiPiA8eG1wTU06RGVyaXZlZEZy&#10;b20gc3RSZWY6aW5zdGFuY2VJRD0ieG1wLmlpZDowQjgyMjlFNzUxOUNFNjExQjJFOEQ3QUY1NDZG&#10;RjU5MCIgc3RSZWY6ZG9jdW1lbnRJRD0ieG1wLmRpZDowQjgyMjlFNzUxOUNFNjExQjJFOEQ3QUY1&#10;NDZGRjU5MCIvPiA8L3JkZjpEZXNjcmlwdGlvbj4gPC9yZGY6UkRGPiA8L3g6eG1wbWV0YT4gPD94&#10;cGFja2V0IGVuZD0iciI/Pv/uAA5BZG9iZQBkwAAAAAH/2wCEAAEBAQEBAQEBAQEBAQEBAQEBAQEB&#10;AQEBAQEBAQEBAQEBAQEBAQEBAQEBAQECAgICAgICAgICAgMDAwMDAwMDAwMBAQEBAQEBAgEBAgIC&#10;AQICAwMDAwMDAwMDAwMDAwMDAwMDAwMDAwMDAwMDAwMDAwMDAwMDAwMDAwMDAwMDAwMDA//AABEI&#10;ADIBDAMBEQACEQEDEQH/xADIAAACAwEBAQEBAAAAAAAAAAAACQcICgYFAwQCAQABBAMBAQAAAAAA&#10;AAAAAAAABAUGCAMHCQIBEAAABgIBAwIDBQQEBxEAAAABAgMEBQYHCAkAERIhExQVFjFBIhcKUTI1&#10;NiMzJBhhQlJTNGUZgZFigpKyQ2NEVHQltUZmdzgRAAECBAQEAwMHCQUFCQAAAAECAwARBAUhEgYH&#10;MUETCFEiFGEyQnGBkaEVFgmxUmJyIzM0FxjxsnOzJPDB0aJ0Q8PTJTV1pTc4/9oADAMBAAIRAxEA&#10;PwCxXN7qLibSSdwIfXZW70+NyU0vP1DDPb3ZbExBxXTQ6jJyxVnZB9INzqBJmBQorHKIFAQDv36g&#10;9fZ6Gmq8qG0FtSAZFKcDMjCQB+mcd0exHeHVu+lDqFO5SbfW1NsXS9FxNIwyrK91QpKg0hKCB0xI&#10;5QRMw3LWjhw0SzRrLg7JVxoNyG/XnFlRs07ao/J94QfnnpqGbPH0k1bOJh3FNlTOFhMUhW/tF9A8&#10;eltts9LV2ppxU0OONgkpCfyFJH1RTnc7vT390TuffdMWa4UP3eoLrUMNU66ClKOk24pKUKIaS4oS&#10;EiSvMfGFmVnNWeeIrkqZaxq5Vt+UNa7hYKYU1auz9WVFKk5BWOzhpeLMsb2Yu11t4UxFDtPaRdAQ&#10;AVIID26QoLlleUG5BLShmSng4gykopGAUeR5SPIyi0d00Pt93i9r7m6iLRRWnc+hp6n9tSoDc6mk&#10;AU424Bith5MikOZlIJ8h5xsv6nMcUYOiCDogg6IIiXOGEcd7FYzsOIsqxT2ao1o+X/OI+PmpavvF&#10;jRci1lWJkZWEeMZJsKL5mmcfBQAOBfEwCURAU1XSMVzBp6gZmiQZe0GY+sRL9Ca61Jtvqim1jpJ1&#10;DF+pM/TWtpt5IzoU2qbbqVoVNKiMUmXESInGOKCxfFa586NDwLj2atZca1TL1O+QRE3ZJKaXbs5q&#10;hs59dm5dulPdeJN3z5QqYqeRvbAoGER7j1Bl0NLSVQQ0hOdupQArKkK/eJ8AORlwjtNcNU1O5XYN&#10;cNwdR09H96Kuz1HVcaYQ0CpurU0FJSkSSShInKQnOQEaJOVvM+6OFsVY5mtKKvN2m7St3cx1rZwm&#10;PU8hLIV0saVVJdZioyfAwT+L9AV8A8h9O/UivlTWsLZFKpxDaivMUIznADKCMqpA48vnjm52kaJ2&#10;Q1xq65UO+dWzR2FqgC2FOVZpAXs8iAoKTnOX4Z4cYt3ptbsvX3VzCFxz7GPIfMtiokbJZFi5CBLV&#10;3rKyKqOAdoOa+QiRYlUpSl7ogUvj+z16cra467QtuPlRdKcSRlJxPESTL5JCNO71WfRun91r7Zdv&#10;XUP6Jpq9aKNxDvXStgAZSHseoOPmizHS6NXwdEEQ5sBnSga1YevebcmyXyynUGDcTEgYniZ5ILl7&#10;JR8PGIiIC5k5Z8omggQP8c/c3YoGEE1XVN0jBec5YAcyTwA/24TPKJpt3oLUO5+s7foXSzXVvVxf&#10;S2ifuoHFbiz8LbaQVqPgJCZIBzd652rdnmvyFd7jZcu3DV3S6kTgw6FSxJIfJrNa3nkDtpXV5wP6&#10;eZkU2Jimk3q4KMm5z+0ih5enUYS1WXioKHV/skjzj4EzGCQifmUeOZcwn58sdM9y7RsX2N6dobJa&#10;7PRas3wrmOoqouCOoxTp91Twa4NoKphhtMnVAZ1uShnQ8K2lpWg/D/na0sIpeA3FDNl4Cwit49gd&#10;iZR+eLFcDfi/0bw7/wCL29OlR0pbC3kl5/zsrc/oyS+qKr/1v73F6Tn2Cu3T/hza6Toy/NwQFy5e&#10;/P2xRbVaD2Q1J5ZmmnMjsblvLevcvjSev9cjb/IvJ4qDN5ByK8VGSD12mq1bScQ/jD/jaigRYpSC&#10;JAEwl6b6XqUN5aoEuGQcUkpBkFI6alA9OcgZyBIGJHETlG+92q/bLeDtCVvRTaas9n3HZurVG8uk&#10;QlqakuIDjiEJIUUOJWMHM5SSRmMgY0rdTaOYsHRBB0QQdEEHRBB0QQdEELd5DtIsFbJ43uOTcgx9&#10;nQyHjHFd3Vo9orlwsECpEHaRbubSBeLYPk4eTTF+0IYwOEFDCXuUBAOo9frbSvUrtctINQ20SCQC&#10;PKCQJEHDHGUj7Ysv25b6a92x1JR6X065SK05dLtSiqYfpmXg4FLS0ZLWguIORRAyKAnjKE9/ppZa&#10;Xlx26Xl5eVlFUlsTN0vmL907IkQn173FFJdQyaRzj+8YoAJuwAIj2DpNYG2mat5DSUpT0mzgAJma&#10;vCLofif0dFRHRzdEwyygpr1HIhKSSfS8SBMgcgeGMuJjVN1Ko5MRy94eTMdSrfIVxI69hY1ewPIJ&#10;FNuDtRaZaxLteLSTaiAg5Oo+IQAT7fjEe339YnypLK1I98JMueMsMIdbEzRVN7o6e5EJtzlWyl0k&#10;5QG1OJCyVfCAknHlxhMfEzsTyL5tumV4/d6k2SpwEJVYR7SVZzFCWO0ncy4kk0ZFNF4nHMRfqJtR&#10;ERS7n8Q9fu6jlmq7g/WluoW6un6JPnbySVmTIA5ETmCcMYuz3e7b9tehbJaKjYmvpq24P1bqaoN1&#10;5rClsImiaSpWQFXxYT4Q8TqURRGDogg6IIOiCDogjJj+pv8A4nqJ/wCHyz/zKp/vduo3d/4tP+GP&#10;7yo6/fhZfw+sv1rf+Woh8OoeT8cY30Y1unr/AHyoU2GisEUJ1ISNjsMVFNmqDauM/eMc7t0kJhIJ&#10;BDxKAmE3oACPp1ktFdRsWen6rqEkNDCYn9HEn2ATjn5vDpbUupt+NTW/T1vrK2tev9WlCGWXHFKJ&#10;eVKQSk8fHhLHhGZyzx8xy68vUfc8NxEs/wAA4vmaQwnMjfLXCEE1pONXij51MC8cJpJBK2qXVMRg&#10;zMb3lCgUwlIQe4M7oVdqpYaGVbqkifNLaeClDkeJAwnPDHCOotqqKLs67NXbHrZ5lvcS7MVKmqLO&#10;kuqqa1ISlvKCT02GwC84BlBmASrCNWe5efpDVzWTL2e4qAY2eRxvWFJxlBSb1SPj37j4ps0TTduk&#10;f6ZNAhnPkYCCBjAXsAgI9+pRdKtyioy+0ElzMlIzTlNSgmZljhOOSOym3tPutujZtvqqocpaa6VY&#10;aU6hIWtAylRKUnAnCQngJzhQOp165buQPDrTYaG2MwrrDj61uZz8vq3DYfZX2RnEol+5iTPn0hLv&#10;SPouITlmK6JSmUWXVKT3O3iJemenF5rkqcQ+AzmwJAE5TzBOSRkDhNROM8MIuXu9YOz3t11qvbit&#10;01fNVaho0teseduKqRDRcQlzIhDacq3C2pKicqUpJy8QY4nXHlH2uwxvR/cP36Z02yScrPR1Tr2U&#10;qbCpVwSSU2zF9UJx0waptmTur2xp4+J/aK5QVUL5dw7h14pbnW0z2SvVNsLyqCgAUYyBSUjzAkjE&#10;iZBBEPm5XajtHrbYP+oDt7craalZp11D1BUul7yNKyVDSVqKlJfp1TmMxQtIMpYRcTlP5RiaRMqr&#10;ijEtdZZC2XycmkarV1yCjqMq0Y7eFjWU3NsmhgdPn0nIKAiwZAJBWN3UOPtlHuvulzXTq9NTEB4C&#10;alGUkA8MDxUeQOHM+EaX7Te1NW+z9Xq3V9Su27X2on1Dwklb60pzqaaUrypShAzOu45R5R5iJQXU&#10;qpz/ABK+yynJZU1xkJiQYN5lxgOwVaJjTNkTlI6LXlrHFwpSMJgUQ9tTwW7JqmEple4CbpvCdRFI&#10;dQTLjMlOYj/DKcqSfAEfKInt5u/4eRuK9J0to1M3RNOFsXZl9a8xE0l4MOO+dufmE0zKQCEYyhOd&#10;dv18ydzq4uumVMXSmGMkSOUKOyu2NZR+hKmgJyEoDaHWWjZNEPB7CTiTEj9ofuYfYclDyN2Aem5T&#10;jrrocfSEOmobmMcDnQDMEmWM+ZEpSnF0rlp6waW7BLtZNJ3Vm+aZbtdSqlrW0FvqtO1hcAW2fcda&#10;Ki04MPMgmQnKGm8mu1fJxoK3ZZJQzBgu5Yvv2QJmBp8M0xWRjZKrH+AvodhMuHyzpGXUSZGBNRwm&#10;YomOUREvqHS6sdvVJUoacqfI5mKSlDcvLIykUz4ESxMVO7Wto+1vuGeXpdyzagotVW+3NvVDqq/O&#10;y+v3HFthISWwVYhBBkDKeEMFou+7DHfGfjPdvZJ61dzMxi6FscywrLJGNPbLrNquW8TW63HCIIN3&#10;cw7IUhCiPgmUDHH0KIdOzNxLdrbqnznfVgMACpUyBgkSHt5CK637t9qNSd0Nz2L2yQtFEzdnGGlv&#10;qK/T0zQSXHn18SltJJJ4kySMTFIdQ888nPJdH2XM1TyXQtO9ekJ55DUtpHY5ickXG1umBAK6KjJW&#10;U6ZSMYxRQgOHgFBJysIkRIAFMJW1hd5uK3C08lDSTL3fKFfmpkQs4YmZkDwny3tvJt92tdr9TTaI&#10;u9suGtNx1U6XKlS6xyipqcLPlmhiZK1gHI2TmQmSlqJInyWReRzdHja2RqGKd8BqGcsB5ARBes52&#10;oVOSpc+lGpu02b54rBx5/lbiUrIrJnk2JgMooiomoir/AEnYD11zt7+SrIdAkcoAE08CpBwJM/hU&#10;T4TEwYeNM9tGyPc5tlW6t2A9ZYdw7cqT9qq6k1LRWUlSUh1Y6gQ/Ihh3gFBSVp8sR9+o0z22ltfd&#10;XqNSp1KVpWYbJJZKcSMY4KrGzcHXoKOdVN0kskYfiWrk86soAfu+hREO4B2y3V9NStjpKmzkK5eO&#10;bBJ+UY/TEk/DT29dpdx9VX++MFm+WWlRRBC0yW0686tL6SD7qk9JI8eMNY4f8YR+LOPHXGPZtEmj&#10;23VI2RJ4EuwivO3R4vKvF1Dh2FRQyR0wER+zt2+wOl9kQBQh4GYdUVDxkTgPm5RUjvL1XU6t7j9T&#10;VLyytijrPRsz5NUyQ2kAcgCD9M+cMv6d4q/HO2GJeO4yYWrp4qMty0NINIGwP4xJ+WNk1Wi6ca5d&#10;JfgXdMmrs5TqIgcoKEAS+nfrC82tTaizlTUZSEqInIywJ8QDyhxt1WyzVMouIdds6XkKdaQsozoC&#10;gVpSeCVKSCAqWBkeUZa98d/OUjj+yhQKBkfLmBLrE5AifqCNt1exSlGt2kahNKxkilIxLxRV0mux&#10;SSFUfbVMChB9BAeofU1N8pnV066gl9LedICGyFAzA+ESJUCJfXHVzt/7eO1PuJ0rctQ6ZtGoaGtt&#10;zvSXTvV+cqWWgtBQ4kBJCycuKRI8cI/rbzk15N5/E85snrdi9PDGpFbbxDaMyxcazAvbhkYHREm6&#10;lyY12xmXWi63ISwHK3Ki3/AkJfJRQR79fXLvXPhD37RukUQmYSJZvauc5zn7nllz5x82a7XO1qg1&#10;hT7Y7nXZV73gqlOFdvpnnU01EUzIplvsyDjyG5FZUvFU5JSIl7M3KNuYzsOkmtOB4DGM3mrZvDuM&#10;rhIZKtyH9lJYLkVyi8VRrrQU4eMjGXworLHOmsAgAgQodeU3m4vIRToWlLxSiSpDMpa1KAT5ppAw&#10;AnKc8ZxDdEdqeyb9t13ufuBU3Wn0NpW9VtMiipz5i1TkFILypuLWrMEpAKcZZiYkvaNvzH6m4bsO&#10;x6G2eIs2sqKw+fZDxsjgqFrDZjBFXSB89r70ijxZ80hkVPJx5C2W9ghlCiIh49LqpN6pGw+p4SJA&#10;JSJlM5D3VTSrE4kBMhjKIztS52Wbva1pts3dIXmxP17nSo603Vx9SnSDlS8ghISpwiSJZ05iEkAY&#10;x3utu6W2PJDq/A5E1XuWJcGZqxvY5us5xql8p7y5VuzPhiI2Qq7unPDuviYGKk01FTmUWKsYigmT&#10;Ef6MBN6NVda1mVG4lFS1PMJJ84PuEZgQngoH2+yI/ufsftH2y7rVGmt2aK8X7Q9zpmn7XUUlQmme&#10;ZR1FofTUpy5XXEEAAJKQQAoe9ILj1G5sN1b3lG/4yutLic1ZHPES1Vw9ivH1HbRCliyi3mVo0ZCz&#10;2JqogWv0SvNmijp+6VEpfZEpQEpjAPSFq53Vt1MnC+laVCWRI82GWWUAnmJcD7IstvF2M7H6f0rb&#10;dU2OvesmmOs2/ca+sqi4GaEtBeRhlQPWqnlKDbKE/FMkEAxMuzeV+fTW+lOtkbhOYPd4+r6RZK4Y&#10;/wAe12DsydMilVvxqzSbyEbyz2JZkMAOHjd2sduX1ER/e6zuuXphHWqVrQknBQyHLP8AOSBIeEzP&#10;2kRCtrdI/h7bmXxG2NmYvyNR1KslNWVjzrBqXAMA3lcLaHFH3G1tpCz4cIYDqvv9A7/6EZzu6sU0&#10;q2UKPji81nKdQaLmWaMJhamSziOnIcypjLjX7Egkodt7gich0VCD38QEVL1cqrs1W27L1CGVTlOR&#10;BSZH55GY5H5RFdt2+3i4du/cFYbCl5dXpWvuVK/QVKhJS2xUthbTksOsySkLlgQpKhxkM8XDztZf&#10;NeqzsVSMC4mnc5bKZklaFHYvoscwc/TkO0gvqgs1db7OEVRbxVdiRmUexTKJisp3DyAA7C0sVr9H&#10;UrDDZU662gJPEeUqzYcScRLgmZ8xlgej/ehtJYNxrtpq+7gXensO2FlZql11Wtaes4p3odOmpGpE&#10;uPOdNWIBCRIy8L57SbE86umlQidj8wWnBkljleWi4qdo9Xr1el2FZdypzCwjp06UPHzANXJkRSO8&#10;auVTJGHsJg7lEVbr15pwldStSCsgJV5DjxCVIAkknhhPhxnFftqNtuwbey8vbZaMpb+1qZLS3Gap&#10;951tb6Wx51tAuLazJnmDa0JChwBxEMSj9m9vdx9RMb7X6a3/ABNioWdKtrzLOOMi01xb1Xd3qhBP&#10;Kw8BYgUAkY1aC0V9sVUTicqyfkPcBHpQ7U3asphVUDgb6eZK0yTipJEyCoKwl8k4rZU7W7O7Lbx3&#10;PaLeu33i7Zq6nTQVlHUppwmlfPkceZImsqzJnlUJFKpYERBPC5yPbLbx3rNkNnmSqDmIodSgJiDT&#10;r1YZ19dF7JSZG7hR4u28fdSI37h4m9AH169WqtrXK8sVD3UZLBXilKZEKSOKQMJHnGwO97tn2w2F&#10;sVirdv261NZcKt5t0vPqdBShE0hIPAk8xH3yJyd7CbTbbvdM+OCOpTX6VVlSZG2NvkWpY67At4Fw&#10;DCelYODKB2D2HjpFYjZE6oKKSDoSgl4JiJuvL1zrayoDNuISgq8pkCVAcVGcwEeBAmcMRPDxpvtY&#10;262n2db3t7mHa5XrA36KzUjgZeeLoztIdd95Di0ArUEyDKJlc1SEeDvPeeVTj+wyOwjfbLHOe6jF&#10;ysVE3Ws2HB1YqryLWljqkbS0Q7jVVzLRXxJPaUR8k1UwMUxRP6gXFV/bNAlKnalOVxzLNKZyJEwJ&#10;LzCRkcRKXgYXbCWHtM7iNbjbh3SFz09eHmnHKZ9m6P1CXA2AS24lwCTmXzJVIpMiCBhPq9yuXm7a&#10;+4B1YjaDUq5btptosf1e0Rzdz7qVLqaE+LKLJMqNCqHVfKvrA9Kg0bGOBCgUyinkQPEfSrzVKoGi&#10;ggVK28y1yBCcZCQ4ZlcQCJQ07JdnFj3H3C1ZVahrKmi2n0pcX2FqTI1NQWcy+kFSkgJZSVOLAJMw&#10;lMlGcSjc8ZcudBwjN5lW3QxnMZOrlPfXSfxAtgeokoxxjow8o/qUVZETfMknrRJIyJXwkFNVUvfx&#10;Ao9+vryL5T0yq1b4klGYpyzUBzwJyT9mWXIeMRSy6p7PNQ66Y0UnRF0Y0rU1iaZm4i61BqxnWG0V&#10;DjJ/ZlKiQotTmlJlOYiu3+1n2K/2TP8AfQ+nMa/nD+an5Z+18HI/TXwvxnsfOvlfxfl818P+i8vY&#10;+/x7dYvtav8ASZMw63qelnkJy6eeeX3ZzwlKUo2T/SDtt/WB/I/1Vz+5n2V62eZHXzZM3Sz5f3c/&#10;ilm5TitH6nD0k9Q/2ghlgQ/5FU+3/B0ru/8AFp/wx/eVG1Pwsv4bWX61v/LUR6WfuJXGF84xKLmr&#10;BEDZm2b4PFFNylKxri42acirnFJQKElb4RCvyb51FtHQtTHctPaTTIkKJigURMAdNNPbQLUzdUFa&#10;3ygKWDiJHiUCXlI44SEpzhDt13g6q0/3T12idwKilXoR+71NA2sUzDTlMsulFO6XUIS4pOaSHMxU&#10;VBQJIkYsF+ng2xreQMFWTV+UawcPkDDq3z2FFjGtop/b8eTbkwN5OS9lFM8lL1+UVM1cLKmMuchy&#10;CIABeneyvIQ4umIAKvMk/neInzlxAHLGNefiQ7Q3PTm4FNurSLfe05e09JzMtTiKesaT5kImSENv&#10;NgOISkBAIVIzMPdztfcRYxxPdLznZ/XI7FdfiVHtsWtTZs+h1mZDkBJmpHOk1k5J08ciRNBuBDnV&#10;WMUpQER6eK1ymbplKqwCzhhKczPAAczPhFAtA6f1jqnV9DYdAt1Lural4JpwwVJcCuagtJBQEpmV&#10;LmAlIJJlCj8N8p9lz+R7V+P7RC/5Dx9U3S0WF1nX9axBjKMcHUM4TYJoKonM0dOCKiuZFMpjFA4i&#10;YAHv0wputSP9NbqUDKeE8wAOIJy+7PEyOPsi4Wtu062bdqRdO4jX9utuo6tAc9K0h+41y0ykVkgj&#10;MkSyhSjIywwhHO3lhzLa+YvBExnnGlexNkVxb8ApPKjWLgheYxONRdx6cW+GwNmzRNRy6bdhOl4d&#10;0h9O49MtaX1uvqqwkVJcZzBM5DFEpTxxGJ9uEXv2ctuibR2V6hotv7pU3jTaaO7FNQ/TGlWVlKit&#10;HRUpRypPBU/NxkI7+3SpM2fqIGTG4CeRjqXsFDVSPaPTe6iZjjuvEVimQpn7kFoDtwcwEAOw+nSy&#10;ozC45HfOh2sCTP8AMJlL5pYQwWekVoX8Nxyos0m6mv084+tSRI5qx6TipjHNlAE42p9TeOHsY1sw&#10;GMb9RrBCYxjCGVsZlATGEwgQuJ4cpSAIj6AUodgD7g9A6hNb/HK/6pv++iO1ujQE/ho1AAl/5TWn&#10;/wCQcxi9f6lL/wDMOEf/ALhW/wDQh6cb7/F0vyO/kTGgvww//ta+f+y/97CquR+7zjLiy4saG1cr&#10;oQchj+TtkkgkcxEZB9DxCzSLI6IA+CxWJ3B1UgEO5Tj36aupNulZIGVLKlj5SspP1RbXtksVA/3Z&#10;bsagdSlVe1cUMNqIxQlxwKcy+GcJCT4jCNZ/H3TYag6T6x1iBQRbRrXD9QkCJolApBczseSefqD2&#10;+06r6SUMYR9REepPZ0dO3NicziZ+M1H+yOQPcTeq3UO+WqrrcFKVVLvVSgk8ZNLLSB8gSgAQsX9R&#10;hR4Se0nqVydoJhPUbM1b+TvfEvvEZ2GHnWMswA4/iBB2LduoYA+0yBekN/yoNO7L9oXSif6KkqUf&#10;rQItP+Gtfq63761VlZUfQXCyvhxPLMy40ttfypmsA+CzCGtxQnr/AMVvGfkx98UunT5jNeI3yy5T&#10;CVtHQ00EfUUiHH95MWUYdMn3AUgAH2dMqQENslaipxRdSPABK8wE/YFSA9kdAtlDb9O9226OlmMi&#10;VVrNtuCAOa3G89QT7czgJ9pM41x8WNyZXnj71XmWQk8m2K4SCfpEMB/hpKA96KeoGEPTyIq27iH3&#10;d+pLYygW1DSDPpzQflSTOOO3dhZH7B3E6toX5yVd3XUnhmQ7JxJ+hUTXs6w2sfVGE/umT+J4G5N5&#10;pRewjluJmZWJka+Ea7BNlE/J1EztJM0qKIior3TBIDB9vbrJcxcSyDblBLgMzMJMxL9LCINtbUbS&#10;MXh/+b1PeKiyqYAZ+z3Gm3EPZ0zU51QcyOnmwTjmlGcHAHK7yabFbRqam1NjrrDX5rOXiBkZqZgJ&#10;hSux69BCU+duTC0cmdOUDHiVCogQO5xMXqMpr704W0NvgvOmQSW0DGRUZnhgAfljphuJ2i9rm2u1&#10;Cd37w7qV/TzjFK6hpp1oPLFXk6SfMnKkycBVPhIxDHPMzyahkDSBhm9/UZ7Jn5fSSV1e0tg9YVB8&#10;+UvCwGCKYyRzvEmpm5gKYqgj3Hv9w9YLmKtDi/WKBqxRGZSJfG7Lhzlxlzibfh+PaXXp3XtRoVus&#10;p9MfaCDTJqVpXUoSKXDqLRJJVPEEDwjXGjjyi33ENfoVzqNfstKkKjXGbyqy8W1eQTho3jGRkGx4&#10;1VMWwooCmXwL49i9g7dTFNLT1NChh9CVM5E4HhwEceF6iv2n9YVF/stZUUt8brHlJfbWpLoUVqmo&#10;LBzTMzMzxhd25e9ej+hFjx9VbHjuPuWaWUNHscd49xxTIaUulbgRMdCEbJSJm4q1Zg9VOKbJIDAZ&#10;YRHwJ29emurqLdQOBthhK32kjhJIQOU1HCYxIHHnFkNk9gt9+4O2XG62u4uUWh1vLXWVlbUuN0rz&#10;vF0lE5PrSBmdURJOGZU8Ir9srtDvjmHUjP75fQJLGmLJ/CeQ/nsnk/MtejbrB1V5U5Iz2cJU49oq&#10;o+fMI44uCNBOQ6pigQewiIdJX6661TCz0EopCnEqCgcvinkSOMbE2v2q2A0bvDp6nRuGbpqunvtH&#10;0kUNteXTOvpqEZWvULUAlK1yQXJEJBKhPjFX/wBM8ABi3aDxHuH1lTQAfs79oCQ7en3enX2z/wAb&#10;Uf4Df5XI2v8AijE/e7Ss+PoKn/OTFUOA4iZuRHYc5kkjqEqeRPbVOmQ6qXnkFQqntKGATp+6AABu&#10;wh5AAd+kVp/9Rpv8N38iY25+IQVDtu0ykEhJq6SYBwP+jEpjnLl4RrqzXWmFyw9lKqyaSS7CwY+u&#10;EU5SXIVREybyAfo91CHASmIUxgEQH9nUtrmkv0brS/dUg/kjjnoi5v2XWVqu1KSmop7jTuJIMjNL&#10;qDgRGNDgxkZOPW5AqmCxzRquplslHhCGH2FpWEXGKZuDF/dMoVtIrgUR9QKYe32j1CkuFxt9cyEq&#10;tzpl8pQfq4R2w7+KelqW9urxlAqhq5hCfENugOKHyTQmftAi4n6ZVBATbeOhboC6I4xY3I6FJMXJ&#10;W6h7yoogRfx9wqCiiRDGIA+ImKAiHcA6eLJ/HOz4hlv6yr8vP5o0x+KQ4uejmgpXSKK45ZmU/wDT&#10;CZHCYBIB4yJ8YaFzmAA8b2afQBEHtQEO4APYfnrfsId/sH/D0q1B/DM/9Sj8ioqp2Gf/AKasX6tR&#10;/lKisHB0I/7KDJQCI9i3HYvsAiIgX/ygnfxDv2D1/Z14of4Gol+af7pja3fkB/V3bPH0Vm/zDCee&#10;HW7zGNcKcm99gDrpzlV1alZaJWbCYjhCQbtJH4VymcvcSmbLGBTuHqHj36YmM2dxKCUqNCoT5ia2&#10;xP5pzi5venYaPVGutrNPXHKaGr1U224FYpKFKRmSf1hhL2xe/wDTMVWHNGbVXo6RFrErI47rhHKn&#10;Y67aLFCySi6aZjdzkK+eGIZT/LFEvf7OnWyZVV7oIE22USPhnKsw+Q5E/RGgfxSLtWit0lp9JIti&#10;Wax7KMAXJstgn9VIIHhmPjGn294+o+UK09p2RKrB3SqyJkTv6/Y49vKRTszc/uIGXZuSHRUFI4dy&#10;9w9B6kVTS09W10alAW1Ocj4jnHK2waivulrmi9acq36G7NTyPMrLbiZiRkpJBExxjPZzWcZ2Us0J&#10;Ynz5qvAhIz+EqqjUHeLK0kjHyv07ESaUzXZujpAdNBSRrrhHw+CL4CdMAMTucBAY/crd0CHaVv8A&#10;0+QJUE8UhIkCB4AcZYjjjHRnsc7otJaGXeNvd2qgt22+1ZqE17xK2+s4gtPNVRkSEPJM+qZyVMGQ&#10;Iiquu3P3f8esSYT34wpN2RZmyWrVguEXFqQNwcx/siwcmuFEmUmxJVVRuIprqszFFcTCcQETeqZi&#10;6PBksrCaimyylOS5HCSp4HDHGSjG2tyPw8dPajeOue3q+09O0twPM0zjgdp0rnmT6erbJLYBxSlw&#10;HLIJEgIb9+bXE1/cb+vPgcNf3P8A6k+ZfR308n8F+YX9b8n+hvH5j9b+X/Zvb9zt+Lv4fi6VzsHo&#10;ZdIdHqT6eU588uOXjPLznKXOKZ/c7u7/AJ8/d7Pe/wCc3psnqOsc/pOHU9V7npZfHmly44Qn/wDU&#10;s26qWCw6qxcFZoGakohlk5eVYRMsxkXUak9+nE2Z36LRZYzQro7ZQE/c8RMJB7fZ15urja60JQoF&#10;QbE5cpqVFz/wvrPd7db9W1dfS1DFK8uhDa3G1oSsp65UEFQGbKFCcpymI0U6E2WrWzTfXMsHNwlg&#10;QRwvRGcgiwfspH2DkgGrVy0ft0VFTIHKomdM6apQHuAgIdL7HkVZ2GlSJDQCh4ciCP8AjHNfuAtd&#10;2tG9GpTcGH6dw3urUgrQpEx1lKSpBIExIggpJwkQYye7eUy1cPvKFWs6YwYOS4pucw+yJXoVuKqL&#10;GUptkefDZRxuZTzOU5mLl0dVuJvxgVZPwAAL3Bifadoqsoa/eNkKbJ+JJ+EmXD4VSkJSEdeNm73a&#10;e87tTqtAapcT98KFlFG66qRUipZTmoa3gJBSUhK5YTSrMTOGQ84OYojZ/jrxFlrX22N7fi15kqr2&#10;7ICUHIN13sPAvK/NMooLfENllnTEsHbnSCDlNUoFbvAIYR7FA3S+41LNWyw8jEZjhzSrLz+QZh4E&#10;kS4iKzdiGi6zavuUvGj9xaNVFqxFsfp6QuoIS48l5pTnp3FAJV1adK1IKT525gCZlFhuGHb/AFSY&#10;aKY5x2vkag44umMk7A0yHWrPORNckTyT2flJUtqKaQXb/NmE2ycpnK4KJ/ASCiPb2wDotdfR0VMW&#10;KtxKHgtRJOGYEzBB5yBCfZKXCUa3729mt3Ht/bnqNNtuFzsl1U0qjfYaceRkS0hHQ8gPTW0pJBQZ&#10;TmFieaEt785sxnkrlvwrn6jWVKw4UPdcJwbDKLRs5SpE1IVGRi46zDX7A5RRYTTOCdn8HLhAxkU+&#10;wj5CAd+mSvdbqqypUyQQVsn5k5ZnHlgZHmIu7296F1Tpns7v23d9pTTa5FDcnV0Cik1TSKhC1sdZ&#10;lJK2lOpE0IWApWGE8I/dyQRk9pXyvU3cmHYjP4wuuQKpmKAs0Gqg/hZ9+wSQisgVhN+0UXaHlGjc&#10;oKewJwOuQ5TFD16U1WduscLakrdLnVbPESwwHjlxB8JiMXbLVW/fLtErtk6xz0+q6G31FudYdBS4&#10;yhZLlI/kUAoNqJlmlJBBBjUkTkp0b/KpjmNfZHGjSnv4lvKIpObAzLZQVcJAYkIerJqKTYWErgfY&#10;MzBEyvvh4h3+3qRfbltCJqcAcAmUfHgJkZeM/wC3hHKFXbHvwNXOaKRpm6LvTTxbJSyroyB/eh8g&#10;NdGXnDmYJyY+yMpJM5xOVOcfHed5ytzOIarbso0eWiWGSfCAmEKujSGkJXLJOtXwojCJ29o2Rft0&#10;VxKZNB2mBv29Rd2pQ+6an3UmobJHh5kHjzwkSRgI64K0HV6T7C7noCgqmLzd6K11Lbi6KbzRfNUX&#10;XmWlJn1TTqUppakzClNqlDOP1H90p8zrlg+Ih7VXJaWNlVxIFjY2ajn734AsIBTPRbNHCypWoCcA&#10;9wQAoiPoI9O17cQuspQggkB0mRnyTL6Yq3+GbZLzRbnX2sraSpZoxaAjOtpaE5+r7uZQAzYHDjFa&#10;NkteS7T8KunFzxK8YXPIOttCZz1iptdfM5Kznqj1q6ibm1Wh2qysiR9XCeDsWwpAoYpTCAfZ3SKQ&#10;kW9h9BSVtZkuSxIBJPzBJkT7I2fthuOdpO+LWlk1ihyh05qa4KZZqXkqQwKhKkuUyg4oBGR4zbz5&#10;pCY+Zu/C/uDQ9h9OceUc1jjEcr4Rh0Mf3yquXqKEwm3ijqpV+wIMFhTcGiJKLAiZTgBvFZA5TeI+&#10;IC7WWpbTTekWZONkyJI8ySZ5hy5ylyljxinHe5szqDbbem5X30zqtIX181dJUBJLZLki80ViY6iH&#10;JkjCaVJInjC5v1A2xzLKq+F9FsLKK5EyVL3ZpdrfXacJZp80fJNXMHTKy4TYCuIyMivLuXCyA+Jk&#10;E00jqdgOHSK8VjTryW0EKaaxMsf2hwSEy4qAJmOPmEWW/Dr20e0ii+b+64CbbpdigVS071TNpKkl&#10;SXal9JXLyIDaEJVjnKlBM5GL4W/jAd3jiYpel75SNaZcpNOibnAyQKlNFsc0tTvbA/bFcmKTvGP3&#10;8u8YCoYQIAKlVN6F7dKBa3RaktImKlKy5InmolRQSJ4Yyw5gcor/AGbupasPd/Xb4U4dXo+urnKd&#10;1uUnF2xWVlBy4+dCG23ZDHylAxMLo4Yt6orUp5auP/cNF/hOxxNxmJfH0nfSnh4plKSzgTztQl3r&#10;4pEmKT2QTFzGOxODJcigkKYDD0ltlwapFOB8ypirHl01cFBQ8CcSrx9mMWV729g6veBmk7itl1N3&#10;21PUTbdYikk44pDYk1UNpRMrKUHI+3LqoImQRGqBpcKk/YJyjG0V15GrIg4RkG01GrslUDF8gWI6&#10;ScmQMkJfXyA3bt1JRUU6kzStBBHiI5NPWa709QaR+lqUVSTIoU2sKB8CkpnP2SjFXxcOmRubK+rJ&#10;vGSyCl92kXQdIOUFmrhAzy4KFctXCZhSXbKI/jKoURKYnqA9uofT4XGkPLqKx5fulx3E7r2Xx2MW&#10;xCkOJcTQWIFJSQoHJTjKoHEKBwIOIOHGJc/UV3imzOx+sKUPZ4KYUrlJeuJ4kTJspIYhI1yWVL8f&#10;8Est8MqZJExgIfsbxDv27CHRfP29c8GfN/ownDHzZnMPlxH0xDvw2LDe6PbTVa6ykqGU1NYlLRcQ&#10;pHUPpgPJmAzCZAmMJ841pYquNSt1FqDyq2aAsbZSp19yRaEl2EoX2FItoBVDCycLeBRN6evbsb0H&#10;16l1I42umbyKB8g4GfKOQGrLLeLPfqxm7UtRTOireBDra2zMLVh5gP7IxYZbubDX7ncmckbRtHSN&#10;Pjs6x9jJLTjRdzHs6bIw7BrTrfHInSUFxXoE4eYAiQQSMmf8IGAeoa6FJfzPiakVIU4AJzAVM4Dj&#10;5ZYc5eyO4Wj7HUbi9gDGmdqFoVenLCtkttKCVqqUOrVU06yDg86MPMfMFJxlKNKO9u3+sEpqLmmo&#10;wucMfWa2ZdxNdadjGqVCeZ2yz3i0Wasv2kDD1+BgVXsk9WfuVyAJgIBEiCJziAAPT3cLtbXaJxDT&#10;yVLKcAJnnxw4DxPKOYewWze6dLvFY7xXWK40tos13pqmuqKhpVOxSsMPoU64866EoSEJBMpzUcAJ&#10;mFP/AKbKzV+Cq20VGm5dhDXAlqpTga5Ku27CXOQ0bLxhiIsXSiThdZGQanROQhRMQ/YBABEO6Gzu&#10;NiqeWSMi2EZTyVivh48R9Ii3f4nVruNwu+lL/QMuP2Q0VSOs2krbnnbXitIKQChQUCSARiOBigfD&#10;7sVh3W3fnMc/my3tqDXLYjfKjHWeWbui11hOOL04XaoWCURRVbwbd34e2mu4FNH3fwmOHSKgdRT1&#10;dPUO4NJSsE8ZFUpYDGWBmeXOLDd5u22tNze3qx2/QtEu4XOjNLULYbKespoUiQostkgulPFSETVl&#10;xAMait199dccLavZVuyWYKBPTMlRp+HpEBXLXDzE1ZbFORbiOiWkY0jnTlbx95yCii5gKiimUTHM&#10;Adu79XXakXSKRSOoXULTJIGPHnhyHM8hHKXY7t+3L1zuraLCbNcKejbr2XKp16ncbaZZaWFuKWpa&#10;UjgmQSCVKJkAYRjw7YJHCelm3mz+XJCPo6WZcV2epY1StL1tCPJiowdemFZOfboSKiDh2znp86Cb&#10;QxAEVTNlOwD3DuxhCDRVdWZBIp1tox96eJkOYmEhJHHEcovr3p6/TrvfDR21mjm3K9VjuzD9aWEq&#10;dS3UOvNhDJKAQlTTQUXJ+6FpnwMfs/TUXSowcjtfAzVmgoeYlTYvfRUdKSrKPcyjRupeEnK0ck7X&#10;SO9BqoumCoJgYSe4Xv8AvB042dSG6xwuEJzNIAmZTylU/omPpjH+J/YrzXU+kbjRUtQ9RNCuQ4tD&#10;alpQoimICykEJzAHLmlORlwhoPOtcKqy49stV51YoRKflJSnNo+ENKsQlnaqkumuX2I0VvjFSeym&#10;Ju4EEAL6/Z0ov7iCwygEFfqEYDjwVjLwiqfYNZrs/wBxtmuLNM+be03UKW701dNIDZGK5ZRiZceO&#10;EVN4U8kY9rnFdlmNsV4qcC/i7VnxzIM5iwxUa6at5SGKaOWVbO3SS5SPQKIJD4j7o+he4+nWKjfZ&#10;RSVKXFJSQnGZl7ycPpjcHfLpnUdy7tLRVW2grKindo7SlCm2XFpUUOHOApKSJp+LHy84XjwAscf3&#10;aV3KxNe7HDQbLLOEm9SI3lZJjGuH7GaWXin4sE3yqQOV2qb8DCQoGMH7O3TXSsodqlUrysiXKNaJ&#10;8MSpHA+PP5osd+Ii/qKx0uidXWCmffetF7VUFTaFrShbQS4jOUg5QookCZCPS4zcvSnE/vJlfWTa&#10;4FKLSso/AwCd1kSLI1kZaBkHZ6DeWrxQvsKVCxRUo4SVdEEfhzrpe74lIcQy0NX6GqzvgpAGR0Ae&#10;7zCjzKRjIj4VZuAhP3R6NpO7vYa0bqbRSr77aczqqVEi/wBN1CfV0qkjEVDLjaFJQR5wleSZInro&#10;d7CYHYwg2R5mbFzeBBsZ382UvdZBl8KUgqGXBb5n4imCYd+/7OpMblb0t9UvN9M88wjjmzt1r9+u&#10;+zGbJdVXAqy9MUr+bNOUpZOM4UzmjkWsWPOTjWfC7XKVCaau5kxehY15J4lFfBScpOFepV2SZXBZ&#10;yQiLKQcpEBM3cEhHuAj6+kfduzpugcZdBt82uEsuVYM1E+GHHlFvNEdtlu1J2tap1y7argvdWyXY&#10;shCS5mQ21lLyFU4BmpCSZ4Zh80Wd5JcGaj5b1cy7c86RNBb/AE5QZ+cr2UDfKmdlgpplGqOINxD2&#10;FAybx6qq/SSIRqJ1U1/Lx8B7h0vu7NEqlXVIyerSJoKZTKuAEh70+EjPDwjVvbJr3eHR261msugH&#10;rgpVTcGmnqEdRTDzalhLqXGTNKQEFRK5JKJTzCUYRvyXzn/dU/O36Ztf5Afmn8o+c/Cvfpz6q+Ue&#10;3889rt7PtfC/2f47x9vz/o/Pv6dRnD13WynLkyZ/hzTnk8M0sY79ffjQP83/ALjeqpP5h/ZHU6eZ&#10;PW6HUn0Z8Z5vP0pzl5ssbrEeG7jTQ9zw1Vp5jLKmWVUWseQHKyipxETHUWcW5VUxjCP3j1LzZLcZ&#10;eQgASkFKA+gECOBjnen3PuyzatrQEiQAZpEgDwATTgD6IsbrrpLq5qbJWyX15xJEYzkLy2jWlqWi&#10;ZWyvyyzeIUcrRxFEJyalG6AtlHiggZIiZjeX4hH06U01vpKNZcYTJZTImZJkDOWPtMa13J3z3W3e&#10;paOj3HvD10p6BS1MBxtlJbLgAXItNIUZhIwUSBLCUdLsJqnr3tXCwNe2BxfA5LiqvKKzNfQmFZNq&#10;rFSK7YzNwu1eQ7+OeFK4bHEhyCoKZg7CJe4AIfaqhpazKahM1J4EEg48RMEYezhz4w17dbtbi7S1&#10;1Rctu7rUWusqmg28WwhQcQFZgFJcStJkrEGUxyOJiFsW8Zmi+F5+csuNdeKlXJSz1aVpVjKMjaZi&#10;LnarNpezKQstBTs9Jwj5o7TAAN7jcxg7AICAgHSdNmtyVBQbmROUyTxEjiTPn8xxGMTjVndDv1ri&#10;3U9r1PqSsqaSkq26lnyMNuNPtGaHW3WmkOoUk8JLA8RFF9iOOrhj05gpPaHZOnVXFGL4exRLd+/t&#10;9kui+O46esciDOFZDDRqkg+8HsisBEke5kAHsAgBfTrD9hUebFTpalLJm8svCcs3z5p+2J273zdz&#10;Ttj+wjqJaUdMI6yWGRUFIEv3mTjLirLm5znjHK5g2s4Dtr9TnM7c82YOkdXde7vUqU3t9WYXCn17&#10;GF5v8dML1ytQbuJq8edKQskXW3aizZBFcgpIAdwUvkmYyp+2Ur7SWgC3lnIoMiJ8eIIM+ZIJnjxj&#10;Vu3/AHA7ubZ6rrNaaXvNSNQXFOWrcfPqPUgGY6wdzZykmaFTCk8EkDCLQS+OuLTFNO1+46bs0o6T&#10;HY89lteAMK3JO4TFuvj5ozSnrPZa+7WarTcA/j2LoF3Cqi8eLdIDgIFKRQoY0WehRTClKSUBRVMm&#10;Ssx4mYlInnKQPAiUZa3uI3hrNx17sJvT7GuVtpbU+ylDQLSBJLSmkp6a2wPhWlU+JmcYr5pfqdwj&#10;27L2YFdYz4vzDlPV63q17LEDMWuYtCuHLRGy85GmLL1yyfBx4IN5aqSCBHiqLxmKjJUCqiYgiGNu&#10;yUaFZnS46AZgLIl9ACZj2KmPZE91l3o9xmuLGvT111A6zbHUlLgpm26dbiSJEKcQkLAI45FJ+iPC&#10;zvfeADLeMm3Idni34RseLsz5ELihhsBOyOVmUPd8hVqvySP01HoMPgnS7iIgaY6SMqkzK2T+BMmK&#10;nuB4jmdtNC86XnEqKz+koDw4AyiJaN7n9+NvtO02k9Hajq6HTtHn6LCG6cpRnWpxcitlSjmWpSjM&#10;nEmPxal6/wD6evdJ7Y4nUhnrtm6dq7BCUslbquR8gObZDw6jkWCEs6q09aWVkQhPi/FH4orb4Uqh&#10;yFE4CcgG8KstuVxQR8ilD8hESt7vX7oaiXV1bW4eDNInj+rTiZ9pizQY24i+NjYDCRFkcT66bBbI&#10;yquI8IxL6z3RzYslSVhma5WVq/DwLqWm2BkXk3ZI1oZ05QRQIs6TKKxREesjNqoWHUvNo/aJBAJJ&#10;MgoSPEniIhWvO5Le7c7To0nru/1NxsAfQ8GnG6dMnETyqC22UOCUzhml7Iinf3DnDRrHN1jMu3dg&#10;qWptiyjKTsRX7tU7NeMavLnJRyDOSnmZG+P0l2pjt0nqSq5vhkQOKwCYxjD0lqLBb3zMBTeM/KRK&#10;fDAKCgMPzQIftL92W+elrIjTSLuLhYG5ZGLgwzXIRlEk5S+haxIYCajIAASEdlAPeHPjJxNjnbd1&#10;dMPYnoefkoF7jPYO5Tc3cpnJjXIFUNd4OQqs67Tn5xwysFRR+OFdmgikZucoqmAVSgZRSWmio1Bb&#10;aczqRIFWMvkAASDicQAeU5RGtyu4bd/dmkbtetbw+9Y2gkIpGkoYpk5fd/YspQlWX4c+aXKUhFg8&#10;wctHHNgGjYQyVmXa/HOPaPsjTFsh4Nn7AhaUW+R6QijDOBs8E2Qrzh8WIVbWFkokq4SQBdNwUyfk&#10;XuIOcaVisu0md+E/ZbA2F9jtlclYKncMZ6s8xjTBueJstjrBbXZa9OTNemISCubeLi5Rs3hJ6vvk&#10;FTPzJx6KjVUTCAFEekFVbaSrV1HEkPfnJJB/4GXLMDKNtbZ76br7QPFzb69VdBTqXmUyCF06zzKm&#10;XApuZ5qACv0ohu/cdvEHgnKuKNfMiZLvtPv+d4+4SuKMPPsuXX4a7QtBiVZ+6vY6NhoxRkhE12ES&#10;UdO1nK6KZG6Zz+QgQ4g0HStvK+opbpVOePT/APDnG8qjvw39qlioddspuA/7f7OYL0/HOqZn7ZRE&#10;OGN9P0xuvyTj8qdh9Z61JPIKXrbywj+Z8lZF4ifYrxsy1LOScG7fswkGDpRJQW50R8DCAdunFNlt&#10;wJUpBUspKSSpRmCJHCeUEgymAI1NrfuV3w3FWn736hrKqmQ+28lmTaGA4yoLbV0kIShWRSQoZwrE&#10;TM4nTIGuXARhih4AyTkmrYYpVL2tfVpHXyZsVhywm5y27vEbGztdPWo1aYWn10pWOnGawKrt0kkQ&#10;eIAoYhlUym+GyW4/AeHJSh9QIETBzvT7nnSCvVtbgAAAzSAADgABTgD6ItYSpcW3E/cKfNihRtZb&#10;hs7PsMQUcFZHIs27ybZSyLJxH0+CiRc2lD5mpJS6HtgRFEyh1ilAw9+3Sint1JSudVlEnJSnMky+&#10;U4n5419uTv8A7vbvWyls+416euluonVOMpcap0ZFqTkKszTTazNIlJSiPZOPV5OadxntcRoZb5IJ&#10;DGVCo1efIV+ByXb5V5XrMlKvyOZBvWKo6gQUs1mk3rePXXJFNG75Q6SKqpUOxDmD5V26mrDnXmS9&#10;KWZJkf8AeD7Jgy5SjHtZvxursxUuPbe3Z+ip3jN1khLjDhlIKU0sFOYD4k5VcpyjieNHA3F5J0v8&#10;/NFqGysTRKcewP5lXihZOr18jJpuwjn7mORi811WqWmtuU42Ubq+SMc1MdByUfMxDh38U1ppKZQc&#10;kpx0fEszPjwwTMeMp+2Hzc7ub3t3epfs3Wt8qXbMQAaZqTFOqWPnbaCepjjJwrEwCACIlqT4y9GI&#10;XPg7Yr4yjKzk2OsCl+UmUrLJQdZRtDUwvl7O4hyPm8ak4BYorrAHi3MYBMZP7ekr9mt6VF9ZUlpJ&#10;z5ZjICDmnKUxI4yBkOEpYQ8U3dFv1W7eDaBu6u1WlHKcUgaLKHXiwryhgOZSsiXlTxWBgFRmb4VY&#10;DGWWd3dmaHlKMq9wpWSaTkdB5WrQiycxllQC+rPDGQRcdhFZFFX3U1EDFVTKPkUwfb1H6Snaerad&#10;mqAU2UOzn4yTIgiRB8CDPwjqJ3yXDVGj9idK3/SrtVRXy2V1GUvMFSVsH0gTiU8iRlIVNJOBBjQ1&#10;V+E3jerFyb3dhgZvILtX5ZRhBy9msErVmzkqvvoiWJXfiV22SP27JOFFkjB6GKYPTqRCxUZVNSnV&#10;NH4SoZfqAV/zfLHOO6983c1dbIqw1OoVttrb6a3W2GW3ymUj+0CJpURxUgJVzBBiz+eNBdQtmpKn&#10;y2cMI1u8uqBCjXKcmu/sULH1+DE6ZyxjCJrk1ERZGqQpFBMoom9spQKXsAdulT1roXlZ1tjNlCcJ&#10;iQHACUpDHlGqtv8AuE3k2tpa2j0Hfam3tXF/rVJCGXFvO4jOtx5txzMZmZChmJmZmIPDh142CrtH&#10;RNWKgk5YO0HzRwhYr8gsg6bKFVQVIdK2kN3IoQB7D3AfvDrAbHbSkpKCUqEiCpRBB+UxO/6z+5st&#10;rZVqytU04goUCzSEFKhIgg054g/LEhZY4ytGM55DlMrZY1+rt1v80xiIySsMnO3RNZwxgo9CKikA&#10;ZsbK0jkAasGxE+6aJDHAoCYRH16yOWigdJUpGJOMiR9YM4jukO6PfrQWm2tI6Q1FU0OnWHHFoZba&#10;ppBTqy44cymVLOZaiZKUQJ4ACI1W4aeM5ddFyrqlTTLIf1ZgsN/IUPXv+JMluKmp2H/KAevIstvC&#10;SkIMj+kr8s5j5ok6O9buhbbUyjV1cEK4/saQn6TTzHzER9FeHDjUW9ry1Wp5TILpOUVEbFf26qS6&#10;ByqJKEVQtyahRKcoD6D2H7+vgsluHwEz8VKI+gkiPKO9Luebnl1bWkKSUkFmkUCCJEEKpyPqi0Oc&#10;tP8AWvZKoxVJzViOq3uFgI4kVXVZNusnN19kkgVukhDWNou3nWSZCEKIkK48DmKAnKYes71to30J&#10;QtHuABJBIIA4CYOIHIGY9kaq0HvLudtleHb7oa8Vdvrqh3qPBtQLTyiZkuMqBaWZk4lEwCQkiKSV&#10;Pg642qpNoTgYJNYlWy/xDdhaLXYpOKTUDv4+TJJ8zK5TJ3/cVFQg/eA9JE2Klmeqt5xB5KUAP+UJ&#10;P1xvS8d+Hc5eKBVvVqD06FpkVsU7LbhH65QrKfamR8CIt3mXRPUbYCsQVRyxgeiWeIq0EhWauYI5&#10;SJlK5AtSgVpEw8zDLx8qzj2niApogsKRTevj3Ee6hy00DiUJ6eXIJJkSJDlwMjL9Kcac0Tv5vDt3&#10;dH7xpDUFwpKyrqC+/wCcONvOq95xxpwLbUtXNRTmIwnFao7hx0VarRicvRbvcK/DO2zyLpFyypfJ&#10;6kMVmZimagjW15lNl7SAlDsQ3cnYOwgIenSFvTdvQvMSsjHDyjjxkUpSoT9hBjZtT3o7+OodVR3C&#10;hori+hSXKqmoKRmqUFe9N5LWaZ5kSPOc4YX+VWNPy8/KT6DqX5YfJPpz6B+Qx30n8j8fH5Z8j+H+&#10;A+G7/i7eHf3Px9/P8XTx6Wm9P6XIn08vdlh4/TPGfGeM54xXP72an+8f3w+0Kz71dfrer6q/UdX8&#10;/qzz5uXHhhwwjvulER+Dogg6IIOiCMhX6rRSf2MV4teMajSjiPte5m5kVKyThFq7kGETWaU2jcc/&#10;N7LGMZODcStfi3ObFZdRqD1sCgQh1PcSURTVIQRXj9RrVtiKDrpxb473mtdPzdgFnyCwl12eznib&#10;B0ni7EGLcZ1pnU6XTabN41TtuUpfvMUW8XFZJyZ6uV0dgo2IkUyjdE5BE2VHYynbwcveaOXTHCMh&#10;Z+PDik4/cuVfGWc7RWZ6q48yDnc8NeprJUxiVeejoZ3YYuKpk5Mw0o/7JkTCNQFEhkXjRyqQRn4p&#10;WCd1eO3jLw/zhYMlLTL3fdDHO2mKN6q3JOVDsAqWxtuyBAa97CrR8eQWkb8rswRk4BmxEkiP1YlL&#10;skm+kA6IInjaxHDusWJf0uGhGbLtUcMYuqDSq7+bcHuHxMmrX2+S79A5HWXsaLVGXepFlXql7g2w&#10;e24bi5MVEpSoNAJ0QQ2bHNohs3c3GZec2Dr2QNdeNHULTyfql92ByPjyfxKz23sDelWWNWfVKo26&#10;Cirpe4BqnZ2R2bwGiKzp5VotsQTKuEGxyCEy8n6m9+ZsKtedHNutMnT2kvt7qjmDUqyWXJlBBzgn&#10;S/G45QSw5ippjBuyd3SNsObci3yJttjlTOnTF8q3ZLptECCJQIIaXziUiM5T+R2j611RkSzQurvD&#10;FuPulWGThuD1rIZPzbRHtbxczctkgcLt1oyxMKTKoLpk90joyJilUAgEOQQg7aNpnra3iq49L1lC&#10;tKpK3dbXbjQ44sWT8r7ZQgMbIlPsRtSmzKyIUJ3JOT6vVKDErFL/AGasNHPuGUMukdUghqPIxkPC&#10;9F57tTcAvN4YDj/xPxc6J44x3jfMDfHNMyVGY8yaNMcOI6Chcd3WvW+pOJmyY4vUA3BJ6ycIsmUW&#10;mqkUjhMqokEW/wCTnAEZy+cifFRxsWLPdnyrRaVx2Zl2wy5sChX42iS1zkcw46SpuKs0nx9V4it1&#10;uJszzJFHgZs0CZiwYsI2ZVbFIBFlEFSCIc4MYbcXYDmmTgd84dNzlLhn0VnNREZyRkJmXcS1ykck&#10;z9YoOUGJ55Fs7eTGQsHXaWbq2PxFxYYhk0eKmN8aBUiCLWaS5Gpmbv1HHM1vpkzIcND4M48sERev&#10;KFlnJFmyqeOGUQ3j4W8zD2ZEhEkIuIlcIX125905xKtJreI+KZCFIITjy3SG2nIBqxtbzG5B1ws8&#10;DrgVbClE48r1OZSja3Ja/a9xGykJX5TMDTDMmi2tg5N2bugwbgLAxKgszhHIIIuHcYCKxyCLmckX&#10;IBrHsHzF8CN1z7kmtUnWfDms9F3zteRrgd+wgIe25rrQ5eobF3AsmCsshKPLBhumB8ORsc3uSSZF&#10;0k0UFjFIIYZ+ojz9xhbecdrdSX3FptLzfUsdI7y6KPmbywRstk2egWtoh6lHVqHkIpmhY2OTlo91&#10;FIkMAOY9VdpJmKVsBTLkEPD4m9i9hNsePPWLPu1GMn2J87X2julbzW38WvAqTCsHY5qtwuQ0K87R&#10;bPa8zyjXohpYkmKiSYNSyfgl5twRVUIIn/ZLULXvbqHrlf2Doz29w1TeSEhBx7a95FpKCDqUSaIP&#10;jvPy/ttVPLpqpMUgBN4LhNPxESFKJjCKSpoaSsUhdSgKU3PLiRKcp8CPAf7o2dtlvHuLs7W1Ny26&#10;r26Cuq0IQ6tVJR1RKUFRTl9XTvhsgqV5m8ijPEmQlUYOFXjMIYiiGtXwayRgOk5j8y7ARztI4AJQ&#10;Mk8YZVbukx7GH904dJzZ7cQQpslJEiCtZB+YqIjcR74e6JQKXdUdRtQkUrttpWkj2pXQKSfnEMtq&#10;dWg6RWYGn1pqsxr1ZimUJCs3EhJSqzWNjkCNmaCslMO38o+OkimACq4XVWP27mMI9x6XMstU7SWG&#10;RlaSJAYmQ+eZisF3utdfLpUXm5rS5cap5TrighDYUtZKlEIbShtAJPuoSlI4AAR0HWWG6Dogg6II&#10;OiCDogg6IIOiCDogg6IIOiCDogg6IIOiCDogg6II8iwfwGb/AIR/CJL+YP4D/oa38b/1R/3n/qfL&#10;ogj5Vn+XoX+Bfw1r/LP8vf1Rf4L/AKt/zX/A7dEEe50QQdEEHRBB0QQdEEHRBB0QQdEEHRBB0QQd&#10;EEHRBHDXb/23/I38xsP52/4/8t//ACP/ADH+70QR3PRBB0QQdEEHRBB0QQdEEHRBB0QQdEEHRBB0&#10;QQdEEHRBB0QR/9k="/>
  <p:tag name="ISPRING_COMPANY_LOGO" val="ISPRING_PRESENTER_PHOTO_0"/>
  <p:tag name="ISPRING_PLAYERS_CUSTOMIZATION" val="UEsDBBQAAgAIABVPW0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VT1tJmrg5mXoDAAAXDAAAJwAAAHVuaXZlcnNhbC9mbGFzaF9wdWJsaXNoaW5nX3NldHRpbmdzLnhtbNVW21LbMBB9z1do1OGxMbRAKeOEoZBMM4UkJemFJ0axNraKLLmWnDR96tf0w/olXVkhl0LB0DLTTiYTe7V79uw1Cg++pJJMIDdCqwbdqm9SAirSXKi4Qd8N20/3KDGWKc6kVtCgSlNy0KyFWTGSwiQDsBZVDUEYZfYz26CJtdl+EEyn07owWe5OtSws4pt6pNMgy8GAspAHmWQz/LGzDAydI1QAwG+q1dysWasREnqkU80LCURwZK6EC4rJtmQmoYFXG7HoMs51ofiRljoneTxq0Cd7h+5zpeOhjkUKyuXENFHoxHafcS4cCyYH4iuQBEScIN2tZ9uUTAW3SYPiY+AMwuA6TAnuY2cO5khjEpSd46dgGWeW+Vfv0MIXa64EXsRniqUiGuIJcQlo0OPhxVHvtH/YPb/40Ho16AxbnsIdNq/P+62zk073zcWw1zsZdvpLKyS/5jsM1smFGIQu8ggW3EIsScbU7ETH+hfCBiw2lGR5DEPdFpivMZMGKPmUQfy2YFLYGeZwE/vuEiA7NBlE9swlqEFtXgBdwnlA5IVZW2Z/Z3eZ/d29tdgD738Z1000Q2YtixKsE8ZbcguDVdGV2lirtWK4dzLSki8ignQEvMtSWGm/waVQbdTcomSMRZAY62EumKREWIw9WhibYmSssGWbt1c1CWLhPAI5HVzLRZSwHAM0q/J52l2PRc0PupCczHRBpLgEYjXB2hUpPiVAVpuRjHOdllKcF0uMFOhxImAK/MDn0QP+ztE5ukgLtHQplmC9h8+F+EpGMNY54gKb4CijXBiPX78XcMaMWYKyK44bg5POceui0z1ufdxwATI+YSq6JzgWHNLMPgY+w9iVRhdSaszmCgRmJmKFgbI+XPBSrUqYlX0nbFIW3RWyBMVyC+TjMfEgwtYUqoCqgBFTRCs5IyzC8TeuhSZCFwYlvlk8tHkQQW9KhCqpxjhB6CznkFdB29x69nx7Z/fF3sv9evDj2/entxrNV2JfMufN78SjWxfpHZa3rNPFKro+rWHgtsjNS6Vcfv/iTumftd5XqUi39XFYqQ9ag0pwvSpavTdVtM78EuyvLMBKFHCDxX5d4g6TIhUW+N9szge0yR/99/gee5w2ecSY/2Q0/puQ/dviCrZ25wqDGy+S7iQVSqSYCLdLF7fP5s72Jt7ibjyq1RBt/TLfrP0EUEsDBBQAAgAIABVPW0k5dsOeuwIAAFoKAAAhAAAAdW5pdmVyc2FsL2ZsYXNoX3NraW5fc2V0dGluZ3MueG1slVbbTuMwEH3nK6ruO2GvZSVTCUpXQmIXBIh3J5kmVh07sidl+/drOw6x24ZkM0LCM+d4Lp4ZIHrLxPJsNiOZ5FI9AyIThbaaTjdj+dU8bRClOM+kQBB4LqSqKJ8vP/1yH0kccowld6CmcjY0g97Nwn1TKN7H94WVIUImq5qK/b0s5HlKs22hZCPy0dDKfQ2KM7E1yIufi9V60AFnGu8Qqiim9aWVaZRagdZgQ/qxtjLK4jQF3nm6cN9ETu/q4+wPaDumGTra9WcrQ7SaFhAX+fLayjBemNvjV1lY+ZiA8BcN9OsXK4NQTveg4stvv1kZZMi6qf+nR2olC1vQmPPxI75zuKS5GT8b1YWVUYJNyDoafQVfHpfrbQDyv4ZzT+y4KskfbV0PFoJ99JTDElUDJOlOrU2X8u2hQTMfsNxQrg0gVPWgRxP0I210d02s63FP8MZEHoC8oke8St5UsGrjDZ3Ghp6wWt24XRFi33VBhAp2XhmE2Ct75B9T1yNkoOyRz5zl8CD4/gh+aGk53RvfUP+aQfl99FH9jRkENce8M3fHzmx93dvZ1YFzr+gwlcxhaTeC2dcUmRQvrAL7fiRxpja25Cg4IuiOFY7x2+LS/TNCrUlyoPctd7rBCDLkcKrvXKRmW4eB2+N4V7Z/G/oE2/MMzSq/mlNEmpWVyVXPZ553NXflmyenKb42oO7ERk4lVVRtQb1IySf7ERJhMli2MzYEJ0lQBZKcrjLxl5wqv2iqFNTavBqDrnliXYsrWVFy84OvDN4gjwkDxpaJpblOUPbem4HCtwBQlZVdA7SH1lI1HBmHHXBvDRQu4aHMiDaDN9Ru13gPGwwXhdccdGQACFrSL4y+VUJcbDhBeDVxyXj1hIaz0WVAkKbaZRZNf7eL+5uj7dztNNt64TpzZ99J0cXGflxBo7T/U/4DUEsDBBQAAgAIABVPW0l70tLPTgMAACgLAAAmAAAAdW5pdmVyc2FsL2h0bWxfcHVibGlzaGluZ19zZXR0aW5ncy54bWzNVttS2zAQfc9XaNTpIzG0QCnjhKEQhgyBpCS98MQo1sZWkSXXkhPCU7+mH9Yv6coKuRSaukzb6WQysVfas2fPrjYKD25TScaQG6FVg27VNykBFWkuVNyg7wYnG3uUGMsUZ1IraFClKTlo1sKsGEphkj5Yi1sNQRhl9jPboIm12X4QTCaTujBZ7la1LCzim3qk0yDLwYCykAeZZFP8sdMMDJ0hVADAb6rVzK1ZqxESeqRzzQsJRHBkroRLislTm0oa+F1DFt3EuS4UP9JS5ySPhw36bO/Qfe73eKRjkYJykpgmGp3Z7jPOhSPBZF/cAUlAxAmy3XqxTclEcJs0KD4GziEMHsKU4D515mCONGqg7Aw/Bcs4s8y/+oAWbq25N3gTnyqWimiAK8Tl36DHg+uj7nnv8OLq+kPrTb89aHkKv/A5veq1Ljvti7PrQbfbGbR7Cy8kvxI7DFbJhZiELvII5txCrEjG1LSjY/0DYQMW+0myPIaBPhGo14hJA5R8yiB+WzAp7BQ13MS2uwHIDk0Gkb10AjWozQugCzgPiLxQtYX6O7sL9Xf3VnIPfPxFXo/RDJm1LEqwTphvyS0Mlk3320ZarRTDvZOhlnye0QhVlpjMYS6YpERYTC6ar1ongT0REvV3vlv1kbIPsosSliNls2yfCem6Jmp+0IXkZKoLIsUNEKsJVqNI8SkBstxeZJTrtLRKZiwxUnAgYwET4AdeGQ/4s0BXGCIt0NOJJsH6CJ8LcUeGMNI54gIb49lEuzAev/5bwBkzZgHK7jk+73fax63r9sVx6+NzlyDjY6ai3wTHEkKa2b+BzzB3pTGElBrVXIJAZSJWGCjrwwUvt1VJs3LshI3LortClqBYboF8PCYuRNhaQhVQFTBiimglp4RFeKCNa6Gx0IVBi28WD22eRNC7EqFKqjFOZAyWc8iroG1uvXi5vbP7au/1fj349uXrxlqn2ZDrSeai+Sl3tHY0/sJzzYCcD5eHpzUM3Nl+fEyU4+zfTIneZet9FY0vWh8HlSrb6leC61bZ1T2rsuvSj7Xe0kirRAFnUuwHIE4lKVJhgf/JdntC4df/P/i2+EOF/4tZrG3f/zcJ/za/yqzcXcLg0QtZDe2rt9tm7TtQSwMEFAACAAgAFU9bSdKvPqKLAQAABgYAAB8AAAB1bml2ZXJzYWwvaHRtbF9za2luX3NldHRpbmdzLmpzjZTLbsIwEEX3fEXkbitEn9DuUKFSJRaV2l3VhRNMiHBsy3ZSUsS/N2NesTMpeDb45uSOZ8J404vqRRISPUcb99vt3/290xhoC8oNu/YfcHhgdRHqOehEaWaYsNRmUnxmOeOZYCQgy6P1Ud+eECwBEc48rj4sU6bhRyRyTKIQB41oBtFKRPvBkqwx8ffwdq9R1a6iRr/jwlop+okUtu5VX0idU8eQq1e3mhUGsCyZPoMuaMI806FbXeTJ8WEI0eQSmSsqqplMZT+mySrVshDzrvzLSjFdf/HVDhg8DV+mnh3PjH2zLA8TT0cQ3ST8qwzb532cQqAwpzHjDd+BW/+gnnG7oIAuM5PZAz2+gWjSiqas1aXRGMLHRO3V6uYQos1ZtrY74u4WwiM4rZhuWU3uITxQqkJd8AGVlil0pIW2e35EuaTzTKT71AMIlIPDgm1X906FuuNPiDdCMhihJTKmedfFccHYW3RwTZB1hs08x0Qsr0Q0hb0cXJCH09jwGoH9V/R95u4s/dJ62z9QSwMEFAACAAgAFU9bSZ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VT1tJlBOzImkAAABuAAAAHAAAAHVuaXZlcnNhbC9sb2NhbF9zZXR0aW5ncy54bWwNzDEOgzAMQNGdU1jeKe3WgcDGVpbSA1jERZEcG5GA4PZk+8PTb/szChy8pWDq8PV4IrDO5oMuDn/TUL8RUib1JKbsUA2h76pWbCb5cs4FJliFLt4mjiUyjxSLHHYRqOFTXv/AHpuuugFQSwMEFAACAAgAgJLI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VT1tJ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BZPW0lCDPeL4RMAAIwpAAAXAAAAdW5pdmVyc2FsL3VuaXZlcnNhbC5wbmftWmtUU9e2jvVRNT6OegzUIhStUC2CERECSNRKsQXF1iqNvJTEYKUEQwoB8qKKIkUJiIqBQFo9XuoREiDVJAaCLwhIHtVWAoYk1UB2NZAIkYSQ193B3qN3jHP/nHF/8iMjY629vjnnWnPOb84x1irZsztm4fwV8yEQyMLPdu74EgKZ5QGBzCTNnQPOeK/PrgP/ZhC+jNkOYcu8noODWenbdm2DQJrpUPuh2eB43rGdKAIEsuie+zdDnPUzBgJZ6/vZjm1f5aWMqNromIR+wyHXicHBwX+cPj2rG+PH/WDbh1+v2lYeBikpvD3v3BpMd8XQXMbcd3dOzKxBGEfu3UOlt1//5/VJw6m6f+orAqXfJYzQn6j2PprclyN/n3PROqnnpFKsQ1Uc0cSz0iyyuT8dArl9dqKXJ8o5B9c5sZakDbly39/mP1r4aHGvlZjUdVZ4dgakUNmUuHUBWuKQGgQHh+s+KXu0BCsqgaZSxh+by0ABI5eiT8A7mdUZz7b/wx+jngCQLkHbTAjkWOL92WjJJ4TMpNPfnQy1h82CQAbexd/xNP0a6Rf4j49bR60AKysLnMWV8g+eyT/ivczj0XJ1nwo8mQHv/1lXxAeHxLue6MBaFaEL8ewd8OM89BnBd6ChwGkoqMX/DFz3qH9LMXN1IGhM7YbOS7HpFq/ssings3YEzabUpDgmFe3UcYeR5nq/3aYyOnNK4bo1MgNi0As/AwIx3Keh1SRjW0JW23hvO22m44GnKfstIcgQmrUnNcXxzKM9b7zWSE5/f/kpYtD/XiPwb/4AOdYEnRch4MB1h9+STZDE+FBeSelbyKAl6jlFxYPJi0xCzzFc8awfkI7n8a4nQriuPUQIlBPug2HBXxYfYup5z20m7sSdtaZSL66DbKgHV4Z+n9am2dnUtbnEY97ikkUlSzovAax/nUpJrsyR3bl3jOSxdE7ZFwfNlcrgxQ7qqStFZ8dViy6fgMdHvNFAZ8TSENovnm1Lu3+tO5OgsW8xFn3Na9+vHionbk0Kzn83Wr0QPjbaGC+qU6TUA3VMucB4wfV7gwaqPZe/FnD9ziUtQsQkQSCFEfiRJFvgydaaDyr+eBQ9OavUx/myWBNQQLcJ91PvP3uEGL/iGZT51PF75Z5Xj6gVWFk6mwR7rjcauyxdt7rkVk4qZ4DooEZQ5Trb6DnEuCO0ktCVLwMITIYXUmPjwerfOJrN2FtqvBJgaPm1QHI5Eg5usSOZ2urL6lmFSz6Ysg4qj/UDqqP1o491CJxsaD9wteMkeaHf/KFbwCQntaqonty4cRmk92C5jaPkwFfRdM4q8hb/o8zq4VBg4wxfxbGzKL2Wf+FNKPFzZetfcvmfLziChZU2Q2eiug5/f6ljcM3Dp57Q3dJbHyT7ixN9EqJkzQRcc5SaSYqSUcbScXIgjeiKLOtCyDK5e2oZymcTP5CieAYSpYGgDEf0FtgZA5af+Bvo/tnegCzYkkzn1qEHI2XSFflLKWXAReXYDSmGll98OxyhLmocoA5EKXVe2awBUdTFYRLbhFMyvq1xNCixQgSHQSbbw1tlb/sCM6Nu9m9d2zeUNtUnbZW6wuCc3akbUYOH71yarZ7cPIHC1NWgPjLA1OLujx8vWzXGJ5RxPaWjplF7Wrf9PQEtCqnAwRT9VByL0khHsHoy8yOtJDNDK5egJZsJGtT59Bp0QLcDzFTsQ/KLyDEBmYkE4DLnWA5DHMIDIuMpyb3Hjh1toSfx4spqTA9y+2mSkK7BMEJytooAnk9+tLlyRGGThTwQrRb3aEusT4aqvTgoXEQdycxCqx+A7CJbApLoH7uTIkrmorZ2ENZXt/Br0JI0QzWK147BfsEXzW+rCdiTfii8MhMgcFmoMPmN6ony7uPfsROdksskVSqO1YGH3dSvsvPzpBoF507A8eD+GPMWbh2Ab6Frt+f7WeT4FkdcVBVliMD9INVSY6pzNAKbCIY8QebdOzgdPg7SRc12eQUrdXl6xQfAhbxyefTNZA7KUCUHCqRUbLZD5yTIBPFmhA+HYJ/E5NJdOXVv0lAcB4tF7WiENtczUb92tv6TLMU8rcpUdIwLGHNf/joMOw868OQQDo/gSTG2Yf9KJGAMtoZBHzGYibBHVnvAufQym4zSa+rRpn7ScUuTU6Zs5JLiGPle9Sl3WHKpoxdxQx7nrb1mvF7yqd6yw0xbsElAEZn7E965k1SMMJOZDCLWy1JpYxu7ujP7EwztQqxQfMGGrUlkvGWkZFJWmDM6fj4Y+vxrD3JVHIzSb+BPRISiIFg8vybgbwTltei8sgtKYmmPINNPKU+LoHl7qPVw7KHq2dlRSM4DuZelDVfT7SCs9K9jTh5YyUtMt1zaaArLVWJrrAMDWbV7bZJhA4thFOSL78YZ2iOcw0iat6VK33LqosCFRwoZph6FbmJRqUobbvk6Vfwm7fIkDcaAvvWzWGljD8a8VkMFGX6logz5yO8f67gb5FbMIRI59P6tY5r1H5rwUUhuYJ0JmFxH9vNJfxphS6YFpMH6gsWUdJr+HYTtUsIT+XomXdkYnKofzqhNKmbGs3tGqwdN3PZ5XvphtlZSdD4nG8zW8QOSuEJUuoqG6xHrB5k6u04115okytL15bcK5KOXTHwgoy2lSpUjcZQBlnD5G3ZH+0M7A9i71y9Vdl+G2+h7oZq9wcrkZWuwvnUdmbAitANhH88cNeHZ95iagDBFt9hqjzNEQPvsDId0xBrsAyT1amaXM9AAwUrS8Y2qZ5sBFufhJBoi7s4VxDuTpJcjbRItUys7HuUjzx8yM3uKCserB7UIeeTNnCU05jCJssCUw8jcrx8hUAU4a56McvkOyEXtKQqvjLJQBVkWovgw1ea1uhKN0XA5IJ3I8r1A1lJHX1fkvOFW7whU4WFfGLc8wx/6S0Ag90gNRYy/k4vDfu/J3dn6XUsmrBQoq7VhmquVLZckd/GwGq4j3BrGYnWnEdkJ5lqK1JnWdlEAM1mTKofTn8WAWwF5ilMpP6wkVNowqTFcTqTIiyhbw2sUSxXreYDJGqwcMgajuoADUm1YnTYcDFVeZyGCdYWB6pNbGxUbKvWRvCHqMthYujlY/GCwGoBjxjwVnF3OOrTUK0uzhT1AjWQp8t/soZoxtynwFbs2YLhl4oAHZzWUG2BmMwI80205vhNL/UvVuifJG1EvdcstQHWSFl3YDU//3nmp26q+ezxSofupyXRL+i+/7ghG7YjK9WUlaIBMHZfeBbpt8sFECFf0ueMRgNBuZ2eJogR1CtEJbfVnXtUcVFmw8csjz7aaGU2vbsWzu2/gh6/K3xI2bz63XNO2xh5mWmdp1R66EG3e23qgdrZq2Hg1HqaVj8+nmGsyjnUrrtYW/WhtPl0/GY79Igopehm+W6QwteVlvOH4h7thlSgJ8PiFSkLfInHsL1lQstDELg4Am8MeCrBPk5Gaw9JuyuoJ7Rx+051cri06UTJb/3Hvsvm6m/vA9P3cP+DDVcNqadODkXnvlizpzz1+H69zClhw3Tdvo1qDn3pCcn86SEWgDe0y+5Gtabdbbzj5IwhTYPG37Z1nFNb1452tv7+Vuz8gxhed1FUF62rngT3KHGvbjPrLHWvr1f1gh2d/Q++RHRhfVvkGqK2osH7iKrVe9xMxYuBJ1p+huquSN7m1V9r62+2IOWcEqv+rv/uPG8M0p+1T9BlEiCmy+V9H6xvoifZe4VYdFpu0oTNyk1vosYtTzam7b/ojYKordQu/jeIe6YN3DmiG66CdbwzGzYCfgVtChcBxt1Tg7OKoiT+Wg+puo0tAEGRrNKgHAlnnlgvZ4z4JSOEPbnMgX7nlQ35cFegeLHcLg/x8ehoyDZmGTEOmIdOQacg0ZBoyDZmGTEOmIdOQacg0ZBoyDZmG/P9DxjrTWRSz+17/j+b/XMjP/JfP61miAouKmNrmMCs5arJJmqCxqS0pTGaCLAhgmFRbFoFLdycqqMIchX4V4NM++ZjDPuCjE/Vjb2pGbDkVJppsfPQx/mllfFT++Akf+0FSS9A+WSjQRooEkfYsH5p9tJQCF1SMH/JWGuCcbJYic4RUQt4VlG9X3AoPbDXJIpTLyM+z1UIx4ZeLgvqJ4ld9xD2t500g3BCfwqT8kNMVO85lOb618RMEcpwysZwzsrcdQstJykvu2SUjWfL2yx3sM8O2c0F/xCIWg2fiHOzo4qkLMoQX+WuEYtGTTELsWAj1gUcdpwwqrCxIHvaWv0COss/EqreNfimbCYHwkfk8E24hPiOXTrmh1PUOZrSRhum+gQF1JtU7q8V9K0njr9cFWVF21eRT2Ii36yhP2th96+U1qus4v6kv0+SVK04ZuZm/SIgGF1rWZlW0D2m4x34Rzrmu2sz7COndTLIrlnrAhJl19wx94Fy9rqrdPmR2VvWtfB+UHM+zQxcQcxUHQf37h9qVA8knMk5DS1WbY5AuqzyV8vLOu5yoyT+vxAQNE92K+nctg6URv3XvttWiJilD7q1XJhc/xtUkmp02Yxbn3lVnBv5pWJW6t29LHTg9qvVxTTxmuewArfahq1bjNPOUtigMcRj8po00gxY1z4AU2sYGXImq2BtCmNvqAM1MqWvdR4EBucodgWOprkkFrVZ6PcspIgF3s6immixcDyB3aAdWkkCjw2gum6Z9nrfQlnJ0yi7RJtcIJuVV5ANhG2D2cfwZ49JkooIdg/5Ia2oGYzzqekMj1kdIxKWnCtbTvLNIXYYDDbnKyA+Bc2I+FSeD01f7APhBbe1Anb6qnaOAt2jIURnSnJor4qTSh3bnbPyhZqXf0qXYsY4nKv8x7VK9fZROG5hTqGpOENvEcWZE5e1f/975elsVrBuaxuWBOUex39eeNFzrnnz+kwOz/qKSa+72UiBNhjEUPxVN3LJfmOm9kRv4knsqCcljB9ErldxTkgZ9W9EpSRKdQMBJC0rEzr807/vGD2pTUTqvIah40CONlpWMtTl6xJDPb+iZoIchkNuUiZf3FvP0RRkY7J33S+brAb/AhozLRYX56RM7vpfcYl3Jr8ihJGy9KcXs+kVt+VKY0fIk01TOiBRZB67xN/CMks35AyjjriTEp+cFIoCtQg+S0MRdsiXuIHLf/unCeKdZ5zZVBlFFvrmzM0FXjjrxZOieo/vLltAdo6dfb/3l310RO3T8plriskGjkP832sQ9H5HVHsAPBmBdpqPOFUv9MF6Kz6ueJFeCoVDcEEy3wvG+unCZg67YUPdx4FtKsWPSdiGlAckuRyTIp8K9vxvZJD518nUILxaG3L2BHamMxsVt6ir9UUBJtmPxXmKbhJrLDfwZUC3izqnusBDaKkk86Scb8xsQvEhRax95XaAX4DnX72dML3F7A6jwvqGaudodc5LhdQ/X8eRB6kv9qqApdYLfDbVL64fLFkIgA8WqFU8P1GOp7z0NoPovwLT8KYu4r7jRQ44qHXw8yS4qWWoNVmK9Jx+OE3IVGDA+fRlMS6QhUrYXf4jCxJO3kRz40wMi9eb7J114ZmxWBkgKYEpLRqGUB+R76bk88VSWVnUhG8imlRrpsReqha9T+6k0VDPAXsauQGkEG6B/wks1+c25sCfi8X26n2aPtZ5jhcjtO++P0r7idxqqpyI6mI5Wq+rowYRMnTZHWDse8ypYb6zxJFBY4W8frw5Ke5H5UYypl2kXCLe8ppMu8t7DvbfLkabRUWdzxGYI5JgPFcyzLMU8RRczsc9bu11S/XyiPTqpZWuKZgb++YqR86oQFAjcifUWT8pOSELwh6glNIPw0wtaqFi+3GOsrVnoB0wxi94laXKe6EPRrmnZ686CaSPMDGyuyxCNjo2Sg42G9il1SDXVNjJy4OmXDAJUmZx0yeebLsnxiMobseacTcqOVrQv4bmwJ74/me4OHkwvIUVxWsxviuqsyCvXV2YsMV1ZbeLTg9KQMUldlvuGgsgdSV8P3yy5UVY7f4H1vxgnyc5IS2z0X85d4dnbryJOkQeVPPm8nu48eboiekQQTYX1COJ71+oB7tcyIJ1yoZ3VgqvqMJOpMDX9htAb9NPi7vyVnBhq5CoWi7hy0Jy/IEYQz/7MSSXfKTBznR91JWk2/3KGHDRISiNu8V41xWiig8sWbbwWbT1Ot6IuMYqphvQpMswYZJZxhZrXGWydyuCTibzXhGhwWDSalNJYu+LZXdo9wyjo3TNfNVv7f9xbCYFn5SBeS4hd+UmXxCB6HS2AiqhRsd/D9RvCwdUDLUR1fjppZeAatwkNY7CK1pDDDnhJXJRMuSeQkih7HXRhy2EbhTbjVJzXT1UyHH+fMKMJrGTXx9o/iTSLfU/9m6LzHCzCYD26q8cSF4JUhnss9qG1ts1R/M0D5iqh7UR0gtKrsr3dG+uWDxh7F/OOWCZAr+MekoxtPMpUfbK+V6nKjX9+joXOXwuA3cQAy3W/YHBN3xazu7aYzuvvXtfe1U9uZsSmXKMZeDMOa94WW2Ab4fEyShIrNPAm0sD1gXTeSGOXIs/C99G/4L+8tb8htjSO2juIcPoeZinsXj1/1euBSWMqH0PJ6zH+kVfmwQTLNEcbykh4AepnV3qsyYJvSLoV1fr49jnxK6+gsNSVHs8EKftoi1KuvQuB5DEV34wQSzIUxRbnBGf056kWZ8O/6Yr+es7nnsnbeevu+6lU65D5U3dbVOx+6zeuSJ166/f6I8eZ3kpyw/j7C7bravjlVjHS2dy22n1V+kX4XUm7drvuOkdUMN7hkfptqLvF2hm6EzlBM7147JrBfZJ6MmdFjPuVJeSz6N072NsPHv9vUEsDBBQAAgAIABZPW0lwz8rGTQAAAGsAAAAbAAAAdW5pdmVyc2FsL3VuaXZlcnNhbC5wbmcueG1ss7GvyM1RKEstKs7Mz7NVMtQzULK34+WyKShKLctMLVeoAIoZ6RlAgJJCpa2SGRK3PDOlJAOowsDIGCGYkZqZnlFiq2RuZg4X1AeaCQBQSwECAAAUAAIACAAVT1tJWn+5mToEAADhDgAAHQAAAAAAAAABAAAAAAAAAAAAdW5pdmVyc2FsL2NvbW1vbl9tZXNzYWdlcy5sbmdQSwECAAAUAAIACAAVT1tJmrg5mXoDAAAXDAAAJwAAAAAAAAABAAAAAAB1BAAAdW5pdmVyc2FsL2ZsYXNoX3B1Ymxpc2hpbmdfc2V0dGluZ3MueG1sUEsBAgAAFAACAAgAFU9bSTl2w567AgAAWgoAACEAAAAAAAAAAQAAAAAANAgAAHVuaXZlcnNhbC9mbGFzaF9za2luX3NldHRpbmdzLnhtbFBLAQIAABQAAgAIABVPW0l70tLPTgMAACgLAAAmAAAAAAAAAAEAAAAAAC4LAAB1bml2ZXJzYWwvaHRtbF9wdWJsaXNoaW5nX3NldHRpbmdzLnhtbFBLAQIAABQAAgAIABVPW0nSrz6iiwEAAAYGAAAfAAAAAAAAAAEAAAAAAMAOAAB1bml2ZXJzYWwvaHRtbF9za2luX3NldHRpbmdzLmpzUEsBAgAAFAACAAgAFU9bSZZRcFq6AAAAowEAABoAAAAAAAAAAQAAAAAAiBAAAHVuaXZlcnNhbC9pMThuX3ByZXNldHMueG1sUEsBAgAAFAACAAgAFU9bSZQTsyJpAAAAbgAAABwAAAAAAAAAAQAAAAAAehEAAHVuaXZlcnNhbC9sb2NhbF9zZXR0aW5ncy54bWxQSwECAAAUAAIACACAkshGiiTiqPoCAACwCAAAFAAAAAAAAAABAAAAAAAdEgAAdW5pdmVyc2FsL3BsYXllci54bWxQSwECAAAUAAIACAAVT1tJNdvZrWgBAADzAgAAKQAAAAAAAAABAAAAAABJFQAAdW5pdmVyc2FsL3NraW5fY3VzdG9taXphdGlvbl9zZXR0aW5ncy54bWxQSwECAAAUAAIACAAWT1tJQgz3i+ETAACMKQAAFwAAAAAAAAAAAAAAAAD4FgAAdW5pdmVyc2FsL3VuaXZlcnNhbC5wbmdQSwECAAAUAAIACAAWT1tJcM/Kxk0AAABrAAAAGwAAAAAAAAABAAAAAAAOKwAAdW5pdmVyc2FsL3VuaXZlcnNhbC5wbmcueG1sUEsFBgAAAAALAAsASQMAAJQrAAAAAA=="/>
  <p:tag name="ISPRING_ULTRA_SCORM_COURSE_ID" val="B27A10C9-C70E-4EC0-9181-4AB07C3DA4EF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G:\RadioGraphics\2016-11 Nov-Dec\Histed 160080"/>
  <p:tag name="ISPRING_PRESENTATION_TITLE" val="rg_160080_ppt [W]"/>
  <p:tag name="ISPRING_RESOURCE_PATHS_HASH_PRESENTER" val="a4f82f8a58903c91c9de4ffcb6cb55a285c231"/>
</p:tagLst>
</file>

<file path=ppt/theme/theme1.xml><?xml version="1.0" encoding="utf-8"?>
<a:theme xmlns:a="http://schemas.openxmlformats.org/drawingml/2006/main" name="UCLA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</Template>
  <TotalTime>62938</TotalTime>
  <Words>1755</Words>
  <Application>Microsoft Office PowerPoint</Application>
  <PresentationFormat>Экран (4:3)</PresentationFormat>
  <Paragraphs>235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Arial (body)</vt:lpstr>
      <vt:lpstr>Calibri</vt:lpstr>
      <vt:lpstr>Cambria Math</vt:lpstr>
      <vt:lpstr>ＭＳ 明朝</vt:lpstr>
      <vt:lpstr>Tahoma</vt:lpstr>
      <vt:lpstr>Times</vt:lpstr>
      <vt:lpstr>Wingdings</vt:lpstr>
      <vt:lpstr>Wingdings 2</vt:lpstr>
      <vt:lpstr>UCLA</vt:lpstr>
      <vt:lpstr>Презентация PowerPoint</vt:lpstr>
      <vt:lpstr>Введение</vt:lpstr>
      <vt:lpstr>Цели исследования</vt:lpstr>
      <vt:lpstr>Презентация PowerPoint</vt:lpstr>
      <vt:lpstr>Презентация PowerPoint</vt:lpstr>
      <vt:lpstr>Презентация PowerPoint</vt:lpstr>
      <vt:lpstr>ТВУЗИ. В-режим. Внутриматочная беременность</vt:lpstr>
      <vt:lpstr>Клиническая картина внематочной беременности</vt:lpstr>
      <vt:lpstr>Алгоритм лечения кровотечений в первом триместре беременности</vt:lpstr>
      <vt:lpstr>Значения ХГЧ в сыворотке крови в первом триместре беременности</vt:lpstr>
      <vt:lpstr>Факторы риска внематочной беременности</vt:lpstr>
      <vt:lpstr>Факторы риска внематочной беременности</vt:lpstr>
      <vt:lpstr>Пример 1. Трубная внематочная беременность</vt:lpstr>
      <vt:lpstr>Пример 1. Трубная внематочная беременность</vt:lpstr>
      <vt:lpstr>Пример 1. Трубная внематочная беременность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rg_160080_ppt [W]</dc:title>
  <dc:creator>Stephanie Histed</dc:creator>
  <cp:lastModifiedBy>User</cp:lastModifiedBy>
  <cp:revision>1590</cp:revision>
  <dcterms:created xsi:type="dcterms:W3CDTF">2012-03-28T03:26:59Z</dcterms:created>
  <dcterms:modified xsi:type="dcterms:W3CDTF">2023-05-24T13:30:37Z</dcterms:modified>
</cp:coreProperties>
</file>