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353" r:id="rId5"/>
    <p:sldId id="352" r:id="rId6"/>
    <p:sldId id="283" r:id="rId7"/>
    <p:sldId id="284" r:id="rId8"/>
    <p:sldId id="272" r:id="rId9"/>
    <p:sldId id="286" r:id="rId10"/>
    <p:sldId id="285" r:id="rId11"/>
    <p:sldId id="354" r:id="rId12"/>
    <p:sldId id="378" r:id="rId13"/>
    <p:sldId id="355" r:id="rId14"/>
    <p:sldId id="377" r:id="rId15"/>
    <p:sldId id="28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49" r:id="rId25"/>
    <p:sldId id="365" r:id="rId26"/>
    <p:sldId id="356" r:id="rId27"/>
    <p:sldId id="357" r:id="rId28"/>
    <p:sldId id="358" r:id="rId29"/>
    <p:sldId id="263" r:id="rId30"/>
    <p:sldId id="265" r:id="rId31"/>
    <p:sldId id="264" r:id="rId32"/>
    <p:sldId id="350" r:id="rId33"/>
    <p:sldId id="266" r:id="rId34"/>
    <p:sldId id="267" r:id="rId35"/>
    <p:sldId id="268" r:id="rId36"/>
    <p:sldId id="351" r:id="rId37"/>
    <p:sldId id="270" r:id="rId38"/>
    <p:sldId id="271" r:id="rId39"/>
    <p:sldId id="293" r:id="rId40"/>
    <p:sldId id="296" r:id="rId41"/>
    <p:sldId id="297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10" r:id="rId51"/>
    <p:sldId id="311" r:id="rId52"/>
    <p:sldId id="312" r:id="rId53"/>
    <p:sldId id="313" r:id="rId54"/>
    <p:sldId id="315" r:id="rId55"/>
    <p:sldId id="317" r:id="rId56"/>
    <p:sldId id="359" r:id="rId57"/>
    <p:sldId id="325" r:id="rId58"/>
    <p:sldId id="322" r:id="rId59"/>
    <p:sldId id="323" r:id="rId60"/>
    <p:sldId id="379" r:id="rId61"/>
    <p:sldId id="327" r:id="rId62"/>
    <p:sldId id="339" r:id="rId63"/>
    <p:sldId id="340" r:id="rId64"/>
    <p:sldId id="341" r:id="rId65"/>
    <p:sldId id="364" r:id="rId66"/>
    <p:sldId id="369" r:id="rId67"/>
    <p:sldId id="368" r:id="rId68"/>
    <p:sldId id="372" r:id="rId69"/>
    <p:sldId id="374" r:id="rId70"/>
    <p:sldId id="375" r:id="rId71"/>
    <p:sldId id="376" r:id="rId72"/>
    <p:sldId id="373" r:id="rId73"/>
    <p:sldId id="259" r:id="rId74"/>
    <p:sldId id="260" r:id="rId75"/>
    <p:sldId id="261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0D760-8843-4529-865D-5C71232575B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E264-8BF5-49DE-9366-6D93CDE9F3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17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C8F33-A64B-3E48-8930-D6B6F270C7F7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96136-7510-3C4F-B22B-FACAB819E9C7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C4BEC-6988-0A47-9A82-98A766EC79A1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6F18E-B4AC-814E-984B-E8595BF6F13B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C2EB6-21DA-6A4D-B697-9317819CE0ED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8D664-2D16-4542-8908-7A27E1F49CEA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3CFEC-3BBD-9946-BDCD-92CFB5A720CE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DE2D-7060-2947-9050-16EE584FE389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AA166-D07C-2C4B-A0A9-C41FBD46C7D7}" type="slidenum">
              <a:rPr lang="ru-RU"/>
              <a:pPr>
                <a:defRPr/>
              </a:pPr>
              <a:t>50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7AEF1-C80E-B640-9589-10230C7DE49A}" type="slidenum">
              <a:rPr lang="ru-RU"/>
              <a:pPr>
                <a:defRPr/>
              </a:pPr>
              <a:t>51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5D20AA-FA36-9145-9B3A-DB8C33CCD9DB}" type="slidenum">
              <a:rPr lang="ru-RU"/>
              <a:pPr>
                <a:defRPr/>
              </a:pPr>
              <a:t>52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27451-536A-074A-B318-CDE4424867F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0FCB1-D55C-1041-8515-167208441570}" type="slidenum">
              <a:rPr lang="ru-RU"/>
              <a:pPr>
                <a:defRPr/>
              </a:pPr>
              <a:t>53</a:t>
            </a:fld>
            <a:endParaRPr lang="ru-RU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5D025-EC40-4B49-8A1B-1658993E6207}" type="slidenum">
              <a:rPr lang="ru-RU"/>
              <a:pPr>
                <a:defRPr/>
              </a:pPr>
              <a:t>54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08229-0CF3-C24A-BA09-C5F388B82EEB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546A3-26C5-8F4C-971A-00FC4874C547}" type="slidenum">
              <a:rPr lang="ru-RU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marL="228600" indent="-228600">
              <a:defRPr/>
            </a:pPr>
            <a:r>
              <a:rPr kumimoji="0" lang="en-GB" sz="1100" smtClean="0">
                <a:sym typeface="Symbol" charset="0"/>
              </a:rPr>
              <a:t>A reduction in the production of </a:t>
            </a:r>
            <a:r>
              <a:rPr kumimoji="0" lang="el-GR" sz="1100" smtClean="0">
                <a:sym typeface="Symbol" charset="0"/>
              </a:rPr>
              <a:t>α</a:t>
            </a:r>
            <a:r>
              <a:rPr kumimoji="0" lang="en-GB" sz="1100" smtClean="0">
                <a:sym typeface="Symbol" charset="0"/>
              </a:rPr>
              <a:t>-globin results in an excess of 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GB" sz="1100" smtClean="0">
                <a:sym typeface="Symbol" charset="0"/>
              </a:rPr>
              <a:t>-globin, which forms tetramers of precipitated unstable hemoglobin.</a:t>
            </a:r>
          </a:p>
          <a:p>
            <a:pPr marL="228600" indent="-228600">
              <a:defRPr/>
            </a:pPr>
            <a:r>
              <a:rPr kumimoji="0" lang="en-GB" sz="1100" smtClean="0">
                <a:sym typeface="Symbol" charset="0"/>
              </a:rPr>
              <a:t>This results in anemia, the degree of which depends on the genetic changes underlying the </a:t>
            </a:r>
            <a:r>
              <a:rPr kumimoji="0" lang="el-GR" sz="1100" smtClean="0">
                <a:sym typeface="Symbol" charset="0"/>
              </a:rPr>
              <a:t>α</a:t>
            </a:r>
            <a:r>
              <a:rPr kumimoji="0" lang="en-GB" sz="1100" smtClean="0">
                <a:sym typeface="Symbol" charset="0"/>
              </a:rPr>
              <a:t>-globin deficit.</a:t>
            </a:r>
          </a:p>
          <a:p>
            <a:pPr marL="228600" indent="-228600">
              <a:defRPr/>
            </a:pPr>
            <a:endParaRPr kumimoji="0" lang="en-GB" sz="1100" smtClean="0">
              <a:cs typeface="+mn-cs"/>
            </a:endParaRPr>
          </a:p>
          <a:p>
            <a:pPr marL="228600" indent="-228600">
              <a:defRPr/>
            </a:pPr>
            <a:r>
              <a:rPr kumimoji="0" lang="en-GB" altLang="ko-KR" sz="1100" b="1" smtClean="0">
                <a:ea typeface="Gulim" charset="0"/>
                <a:cs typeface="Gulim" charset="0"/>
              </a:rPr>
              <a:t>References</a:t>
            </a:r>
          </a:p>
          <a:p>
            <a:pPr marL="228600" indent="-228600">
              <a:buFont typeface="Wingdings" charset="0"/>
              <a:buNone/>
              <a:defRPr/>
            </a:pPr>
            <a:r>
              <a:rPr kumimoji="0" lang="en-GB" sz="1100" smtClean="0">
                <a:cs typeface="+mn-cs"/>
              </a:rPr>
              <a:t>Harteveld CL, Higgs DR. </a:t>
            </a:r>
            <a:r>
              <a:rPr kumimoji="0" lang="en-GB" sz="1100" i="1" smtClean="0">
                <a:cs typeface="+mn-cs"/>
              </a:rPr>
              <a:t>Orphanet Journal of Rare Diseases</a:t>
            </a:r>
            <a:r>
              <a:rPr kumimoji="0" lang="en-GB" sz="1100" smtClean="0">
                <a:cs typeface="+mn-cs"/>
              </a:rPr>
              <a:t> 2010;5:11.</a:t>
            </a:r>
          </a:p>
          <a:p>
            <a:pPr marL="228600" indent="-228600">
              <a:buFont typeface="Wingdings" charset="0"/>
              <a:buNone/>
              <a:defRPr/>
            </a:pPr>
            <a:r>
              <a:rPr kumimoji="0" lang="en-GB" sz="1100" smtClean="0">
                <a:cs typeface="+mn-cs"/>
              </a:rPr>
              <a:t>Fucharoen S, Viprakasit V. </a:t>
            </a:r>
            <a:r>
              <a:rPr kumimoji="0" lang="en-GB" sz="1100" i="1" smtClean="0">
                <a:cs typeface="+mn-cs"/>
              </a:rPr>
              <a:t>Hematology Am Soc Hematol Educ Program </a:t>
            </a:r>
            <a:r>
              <a:rPr kumimoji="0" lang="en-GB" sz="1100" smtClean="0">
                <a:cs typeface="+mn-cs"/>
              </a:rPr>
              <a:t>2009;26</a:t>
            </a:r>
            <a:r>
              <a:rPr kumimoji="0" lang="en-GB" sz="1100" smtClean="0">
                <a:ea typeface="MS PGothic" charset="0"/>
              </a:rPr>
              <a:t>–</a:t>
            </a:r>
            <a:r>
              <a:rPr kumimoji="0" lang="en-GB" sz="1100" smtClean="0">
                <a:cs typeface="+mn-cs"/>
              </a:rPr>
              <a:t>34.</a:t>
            </a:r>
          </a:p>
          <a:p>
            <a:pPr marL="228600" indent="-228600">
              <a:buFont typeface="Wingdings" charset="0"/>
              <a:buNone/>
              <a:defRPr/>
            </a:pPr>
            <a:endParaRPr kumimoji="0" lang="en-GB" sz="1100" i="1" smtClean="0">
              <a:cs typeface="+mn-cs"/>
            </a:endParaRPr>
          </a:p>
          <a:p>
            <a:pPr marL="228600" indent="-228600">
              <a:defRPr/>
            </a:pPr>
            <a:endParaRPr kumimoji="0" lang="en-GB" sz="11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25FBD-1F4A-BE46-8534-7233E01FEC62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1125538" y="4346575"/>
            <a:ext cx="4608512" cy="4473575"/>
          </a:xfrm>
        </p:spPr>
        <p:txBody>
          <a:bodyPr lIns="0" tIns="0" rIns="0" bIns="0"/>
          <a:lstStyle/>
          <a:p>
            <a:pPr marL="228600" indent="-228600">
              <a:defRPr/>
            </a:pPr>
            <a:r>
              <a:rPr kumimoji="0" lang="en-GB" sz="1100" smtClean="0">
                <a:sym typeface="Symbol" charset="0"/>
              </a:rPr>
              <a:t>The development of 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US" sz="1100" smtClean="0">
                <a:sym typeface="Symbol" charset="0"/>
              </a:rPr>
              <a:t>-</a:t>
            </a:r>
            <a:r>
              <a:rPr kumimoji="0" lang="en-US" sz="1100" smtClean="0">
                <a:cs typeface="+mn-cs"/>
              </a:rPr>
              <a:t>thalassemia in its variant forms is attributed primarily to point mutations of the </a:t>
            </a:r>
            <a:r>
              <a:rPr kumimoji="0" lang="en-US" sz="1100" i="1" smtClean="0">
                <a:cs typeface="+mn-cs"/>
              </a:rPr>
              <a:t>HBB</a:t>
            </a:r>
            <a:r>
              <a:rPr kumimoji="0" lang="en-US" sz="1100" smtClean="0">
                <a:cs typeface="+mn-cs"/>
              </a:rPr>
              <a:t> gene (localized to chromosome 11p15.4).</a:t>
            </a:r>
            <a:r>
              <a:rPr kumimoji="0" lang="en-US" sz="1100" baseline="30000" smtClean="0">
                <a:cs typeface="+mn-cs"/>
              </a:rPr>
              <a:t>1,2</a:t>
            </a:r>
            <a:r>
              <a:rPr kumimoji="0" lang="en-US" sz="1100" smtClean="0">
                <a:cs typeface="+mn-cs"/>
              </a:rPr>
              <a:t> Approximately 40 of the more than 535 mutations identified are postulated to be responsible for the majority of 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US" sz="1100" smtClean="0">
                <a:sym typeface="Symbol" charset="0"/>
              </a:rPr>
              <a:t>-</a:t>
            </a:r>
            <a:r>
              <a:rPr kumimoji="0" lang="en-US" sz="1100" smtClean="0">
                <a:cs typeface="+mn-cs"/>
              </a:rPr>
              <a:t>thalassemia cases identified worldwide.</a:t>
            </a:r>
            <a:r>
              <a:rPr kumimoji="0" lang="en-US" sz="1100" baseline="30000" smtClean="0">
                <a:cs typeface="+mn-cs"/>
              </a:rPr>
              <a:t>1</a:t>
            </a:r>
            <a:endParaRPr kumimoji="0" lang="en-GB" sz="1100" smtClean="0">
              <a:cs typeface="+mn-cs"/>
            </a:endParaRPr>
          </a:p>
          <a:p>
            <a:pPr marL="228600" indent="-228600">
              <a:defRPr/>
            </a:pPr>
            <a:r>
              <a:rPr kumimoji="0" lang="en-GB" sz="1100" smtClean="0">
                <a:cs typeface="+mn-cs"/>
              </a:rPr>
              <a:t>The reduced amount (</a:t>
            </a:r>
            <a:r>
              <a:rPr kumimoji="0" lang="el-GR" sz="1100" smtClean="0">
                <a:cs typeface="+mn-cs"/>
              </a:rPr>
              <a:t>β</a:t>
            </a:r>
            <a:r>
              <a:rPr kumimoji="0" lang="en-GB" sz="1100" baseline="30000" smtClean="0">
                <a:cs typeface="+mn-cs"/>
              </a:rPr>
              <a:t>+</a:t>
            </a:r>
            <a:r>
              <a:rPr kumimoji="0" lang="en-GB" sz="1100" smtClean="0">
                <a:cs typeface="+mn-cs"/>
              </a:rPr>
              <a:t>) or absence (</a:t>
            </a:r>
            <a:r>
              <a:rPr kumimoji="0" lang="el-GR" sz="1100" smtClean="0">
                <a:cs typeface="+mn-cs"/>
              </a:rPr>
              <a:t>β</a:t>
            </a:r>
            <a:r>
              <a:rPr kumimoji="0" lang="en-GB" sz="1100" baseline="30000" smtClean="0">
                <a:cs typeface="+mn-cs"/>
              </a:rPr>
              <a:t>0</a:t>
            </a:r>
            <a:r>
              <a:rPr kumimoji="0" lang="en-GB" sz="1100" smtClean="0">
                <a:cs typeface="+mn-cs"/>
              </a:rPr>
              <a:t>) of </a:t>
            </a:r>
            <a:r>
              <a:rPr kumimoji="0" lang="el-GR" sz="1100" smtClean="0">
                <a:cs typeface="+mn-cs"/>
              </a:rPr>
              <a:t>β</a:t>
            </a:r>
            <a:r>
              <a:rPr kumimoji="0" lang="en-GB" sz="1100" smtClean="0">
                <a:cs typeface="+mn-cs"/>
              </a:rPr>
              <a:t>-globin chains results in a relative excess of unbound </a:t>
            </a:r>
            <a:r>
              <a:rPr kumimoji="0" lang="el-GR" sz="1100" smtClean="0">
                <a:cs typeface="+mn-cs"/>
              </a:rPr>
              <a:t>α</a:t>
            </a:r>
            <a:r>
              <a:rPr kumimoji="0" lang="en-GB" sz="1100" smtClean="0">
                <a:cs typeface="+mn-cs"/>
              </a:rPr>
              <a:t>-globin chains that precipitate in erythroid precursors within the bone marrow, leading to their premature death and hence to ineffective erythropoiesis.</a:t>
            </a:r>
            <a:r>
              <a:rPr kumimoji="0" lang="en-GB" sz="1100" baseline="30000" smtClean="0">
                <a:cs typeface="+mn-cs"/>
              </a:rPr>
              <a:t>2</a:t>
            </a:r>
          </a:p>
          <a:p>
            <a:pPr marL="228600" indent="-228600">
              <a:defRPr/>
            </a:pPr>
            <a:r>
              <a:rPr kumimoji="0" lang="en-GB" sz="1100" smtClean="0">
                <a:cs typeface="+mn-cs"/>
              </a:rPr>
              <a:t>The degree of globin chain reduction is determined by the nature of the mutation of </a:t>
            </a:r>
            <a:r>
              <a:rPr kumimoji="0" lang="en-GB" sz="1100" i="1" smtClean="0">
                <a:cs typeface="+mn-cs"/>
              </a:rPr>
              <a:t>HBB</a:t>
            </a:r>
            <a:r>
              <a:rPr kumimoji="0" lang="en-GB" sz="1100" smtClean="0">
                <a:cs typeface="+mn-cs"/>
              </a:rPr>
              <a:t>.</a:t>
            </a:r>
            <a:r>
              <a:rPr kumimoji="0" lang="en-GB" sz="1100" baseline="30000" smtClean="0">
                <a:cs typeface="+mn-cs"/>
              </a:rPr>
              <a:t>2</a:t>
            </a:r>
          </a:p>
          <a:p>
            <a:pPr marL="228600" indent="-228600">
              <a:defRPr/>
            </a:pPr>
            <a:r>
              <a:rPr kumimoji="0" lang="en-GB" sz="1100" smtClean="0">
                <a:sym typeface="Symbol" charset="0"/>
              </a:rPr>
              <a:t>Within the periphery, </a:t>
            </a:r>
            <a:r>
              <a:rPr kumimoji="0" lang="el-GR" sz="1100" smtClean="0">
                <a:sym typeface="Symbol" charset="0"/>
              </a:rPr>
              <a:t>α</a:t>
            </a:r>
            <a:r>
              <a:rPr kumimoji="0" lang="en-GB" sz="1100" smtClean="0">
                <a:sym typeface="Symbol" charset="0"/>
              </a:rPr>
              <a:t>-globin chains can also damage erythrocytes.</a:t>
            </a:r>
            <a:r>
              <a:rPr kumimoji="0" lang="en-GB" sz="1100" baseline="30000" smtClean="0">
                <a:cs typeface="+mn-cs"/>
              </a:rPr>
              <a:t>2</a:t>
            </a:r>
            <a:endParaRPr kumimoji="0" lang="en-GB" sz="1100" smtClean="0">
              <a:sym typeface="Symbol" charset="0"/>
            </a:endParaRPr>
          </a:p>
          <a:p>
            <a:pPr marL="228600" indent="-228600">
              <a:defRPr/>
            </a:pPr>
            <a:r>
              <a:rPr kumimoji="0" lang="en-GB" sz="1100" smtClean="0">
                <a:sym typeface="Symbol" charset="0"/>
              </a:rPr>
              <a:t>In its heterozygous form, 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US" sz="1100" smtClean="0">
                <a:sym typeface="Symbol" charset="0"/>
              </a:rPr>
              <a:t>-</a:t>
            </a:r>
            <a:r>
              <a:rPr kumimoji="0" lang="en-US" sz="1100" smtClean="0">
                <a:cs typeface="+mn-cs"/>
              </a:rPr>
              <a:t>thalassemia also interacts with HbE, a variant that is formed from a glutamic acid to lysine substitution at codon 26 in the 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GB" sz="1100" smtClean="0">
                <a:sym typeface="Symbol" charset="0"/>
              </a:rPr>
              <a:t>-globin gene. This allelic association of 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US" sz="1100" smtClean="0">
                <a:sym typeface="Symbol" charset="0"/>
              </a:rPr>
              <a:t>-</a:t>
            </a:r>
            <a:r>
              <a:rPr kumimoji="0" lang="en-US" sz="1100" smtClean="0">
                <a:cs typeface="+mn-cs"/>
              </a:rPr>
              <a:t>thalassemia with HbE is likely to be the main determining factor in the complex pathophysiology of HbE/</a:t>
            </a:r>
            <a:r>
              <a:rPr kumimoji="0" lang="el-GR" sz="1100" smtClean="0">
                <a:sym typeface="Symbol" charset="0"/>
              </a:rPr>
              <a:t>β</a:t>
            </a:r>
            <a:r>
              <a:rPr kumimoji="0" lang="en-US" sz="1100" smtClean="0">
                <a:sym typeface="Symbol" charset="0"/>
              </a:rPr>
              <a:t>-</a:t>
            </a:r>
            <a:r>
              <a:rPr kumimoji="0" lang="en-US" sz="1100" smtClean="0">
                <a:cs typeface="+mn-cs"/>
              </a:rPr>
              <a:t>thalassemia, which is proposed to involve ineffective erythropoiesis, apoptosis, and oxidative damage of red blood cells.</a:t>
            </a:r>
            <a:r>
              <a:rPr kumimoji="0" lang="en-US" sz="1100" baseline="30000" smtClean="0">
                <a:cs typeface="+mn-cs"/>
              </a:rPr>
              <a:t>3</a:t>
            </a:r>
            <a:endParaRPr kumimoji="0" lang="en-GB" sz="1100" baseline="30000" smtClean="0">
              <a:cs typeface="+mn-cs"/>
            </a:endParaRPr>
          </a:p>
          <a:p>
            <a:pPr marL="228600" indent="-228600">
              <a:defRPr/>
            </a:pPr>
            <a:r>
              <a:rPr kumimoji="0" lang="en-GB" sz="1100" smtClean="0">
                <a:sym typeface="Symbol" charset="0"/>
              </a:rPr>
              <a:t>The net effect of all these changes is the development of anemia.</a:t>
            </a:r>
          </a:p>
          <a:p>
            <a:pPr marL="228600" indent="-228600">
              <a:defRPr/>
            </a:pPr>
            <a:endParaRPr kumimoji="0" lang="en-GB" sz="1100" smtClean="0">
              <a:cs typeface="+mn-cs"/>
            </a:endParaRPr>
          </a:p>
          <a:p>
            <a:pPr marL="228600" indent="-228600">
              <a:defRPr/>
            </a:pPr>
            <a:r>
              <a:rPr kumimoji="0" lang="en-GB" altLang="ko-KR" sz="1100" b="1" smtClean="0">
                <a:ea typeface="Gulim" charset="0"/>
                <a:cs typeface="Gulim" charset="0"/>
              </a:rPr>
              <a:t>Reference</a:t>
            </a:r>
          </a:p>
          <a:p>
            <a:pPr marL="228600" indent="-228600">
              <a:buFont typeface="Wingdings" charset="0"/>
              <a:buNone/>
              <a:defRPr/>
            </a:pPr>
            <a:r>
              <a:rPr kumimoji="0" lang="en-GB" sz="1100" smtClean="0">
                <a:cs typeface="+mn-cs"/>
              </a:rPr>
              <a:t>Lahiry P </a:t>
            </a:r>
            <a:r>
              <a:rPr kumimoji="0" lang="en-GB" sz="1100" i="1" smtClean="0">
                <a:cs typeface="+mn-cs"/>
              </a:rPr>
              <a:t>et al</a:t>
            </a:r>
            <a:r>
              <a:rPr kumimoji="0" lang="en-GB" sz="1100" smtClean="0">
                <a:cs typeface="+mn-cs"/>
              </a:rPr>
              <a:t>. </a:t>
            </a:r>
            <a:r>
              <a:rPr kumimoji="0" lang="en-GB" sz="1100" i="1" smtClean="0">
                <a:cs typeface="+mn-cs"/>
              </a:rPr>
              <a:t>The Open Hematology Journal </a:t>
            </a:r>
            <a:r>
              <a:rPr kumimoji="0" lang="en-GB" sz="1100" smtClean="0">
                <a:cs typeface="+mn-cs"/>
              </a:rPr>
              <a:t>2008;2:5</a:t>
            </a:r>
            <a:r>
              <a:rPr kumimoji="0" lang="en-GB" sz="1100" smtClean="0"/>
              <a:t>–</a:t>
            </a:r>
            <a:r>
              <a:rPr kumimoji="0" lang="en-GB" sz="1100" smtClean="0">
                <a:cs typeface="+mn-cs"/>
              </a:rPr>
              <a:t>13.</a:t>
            </a:r>
          </a:p>
          <a:p>
            <a:pPr marL="228600" indent="-228600">
              <a:buFont typeface="Wingdings" charset="0"/>
              <a:buNone/>
              <a:defRPr/>
            </a:pPr>
            <a:r>
              <a:rPr kumimoji="0" lang="en-GB" sz="1100" smtClean="0">
                <a:cs typeface="+mn-cs"/>
              </a:rPr>
              <a:t>Galanello R &amp; Origa R. </a:t>
            </a:r>
            <a:r>
              <a:rPr kumimoji="0" lang="en-GB" sz="1100" i="1" smtClean="0">
                <a:cs typeface="+mn-cs"/>
              </a:rPr>
              <a:t>Orphanet Journal of Rare Diseases</a:t>
            </a:r>
            <a:r>
              <a:rPr kumimoji="0" lang="en-GB" sz="1100" smtClean="0">
                <a:cs typeface="+mn-cs"/>
              </a:rPr>
              <a:t> 2010;5:11.</a:t>
            </a:r>
          </a:p>
          <a:p>
            <a:pPr marL="228600" indent="-228600">
              <a:buFont typeface="Wingdings" charset="0"/>
              <a:buNone/>
              <a:defRPr/>
            </a:pPr>
            <a:r>
              <a:rPr kumimoji="0" lang="en-GB" sz="1100" smtClean="0">
                <a:cs typeface="+mn-cs"/>
              </a:rPr>
              <a:t>Vichinsky E. 2007 </a:t>
            </a:r>
            <a:r>
              <a:rPr kumimoji="0" lang="en-GB" sz="1100" i="1" smtClean="0">
                <a:cs typeface="+mn-cs"/>
              </a:rPr>
              <a:t>Hematology Am Soc Hematol Educ Program</a:t>
            </a:r>
            <a:r>
              <a:rPr kumimoji="0" lang="en-GB" sz="1100" smtClean="0">
                <a:cs typeface="+mn-cs"/>
              </a:rPr>
              <a:t> 2007;79</a:t>
            </a:r>
            <a:r>
              <a:rPr kumimoji="0" lang="en-GB" sz="1100" smtClean="0"/>
              <a:t>–</a:t>
            </a:r>
            <a:r>
              <a:rPr kumimoji="0" lang="en-GB" sz="1100" smtClean="0">
                <a:cs typeface="+mn-cs"/>
              </a:rPr>
              <a:t>83.</a:t>
            </a:r>
          </a:p>
          <a:p>
            <a:pPr marL="228600" indent="-228600">
              <a:buFont typeface="Wingdings" charset="0"/>
              <a:buNone/>
              <a:defRPr/>
            </a:pPr>
            <a:endParaRPr kumimoji="0" lang="en-GB" sz="1100" i="1" smtClean="0">
              <a:cs typeface="+mn-cs"/>
            </a:endParaRPr>
          </a:p>
          <a:p>
            <a:pPr marL="228600" indent="-228600">
              <a:defRPr/>
            </a:pPr>
            <a:endParaRPr kumimoji="0" lang="en-GB" sz="11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E8140-27C1-4C4C-93EE-9D568518CC06}" type="slidenum">
              <a:rPr lang="ru-RU"/>
              <a:pPr>
                <a:defRPr/>
              </a:pPr>
              <a:t>58</a:t>
            </a:fld>
            <a:endParaRPr lang="ru-RU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FC70C-577F-6C4D-9913-54EF88E677AD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61E86-6786-9D4E-8064-CB6D97FD8B0C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1125538" y="4346575"/>
            <a:ext cx="4608512" cy="4473575"/>
          </a:xfrm>
        </p:spPr>
        <p:txBody>
          <a:bodyPr lIns="0" tIns="0" rIns="0" bIns="0"/>
          <a:lstStyle/>
          <a:p>
            <a:pPr marL="228600" indent="-228600"/>
            <a:r>
              <a:rPr kumimoji="0" lang="en-US" dirty="0"/>
              <a:t>Many of the complications observed in patients with </a:t>
            </a:r>
            <a:r>
              <a:rPr kumimoji="0" lang="el-GR" dirty="0"/>
              <a:t>β</a:t>
            </a:r>
            <a:r>
              <a:rPr kumimoji="0" lang="en-US" dirty="0"/>
              <a:t>-thalassemia major also occur in patients with more severe forms of non-transfusion-dependent </a:t>
            </a:r>
            <a:r>
              <a:rPr kumimoji="0" lang="en-US" dirty="0" err="1"/>
              <a:t>thalassemias</a:t>
            </a:r>
            <a:r>
              <a:rPr kumimoji="0" lang="en-US" dirty="0"/>
              <a:t>, although there are distinct differences.</a:t>
            </a:r>
          </a:p>
          <a:p>
            <a:pPr marL="228600" indent="-228600"/>
            <a:r>
              <a:rPr kumimoji="0" lang="en-US" dirty="0"/>
              <a:t>Complications such as leg ulcers, </a:t>
            </a:r>
            <a:r>
              <a:rPr kumimoji="0" lang="en-US" dirty="0" err="1"/>
              <a:t>extramedullary</a:t>
            </a:r>
            <a:r>
              <a:rPr kumimoji="0" lang="en-US" dirty="0"/>
              <a:t> hematopoiesis, pulmonary hypertension are more common in NTDT patients.</a:t>
            </a:r>
            <a:r>
              <a:rPr kumimoji="0" lang="en-US" baseline="30000" dirty="0"/>
              <a:t>1-6</a:t>
            </a:r>
          </a:p>
          <a:p>
            <a:pPr marL="228600" indent="-228600"/>
            <a:endParaRPr kumimoji="0" lang="en-US" dirty="0"/>
          </a:p>
          <a:p>
            <a:pPr marL="228600" indent="-228600"/>
            <a:r>
              <a:rPr kumimoji="0" lang="en-GB" altLang="ko-KR" b="1" dirty="0">
                <a:ea typeface="Gulim" charset="0"/>
                <a:cs typeface="Gulim" charset="0"/>
              </a:rPr>
              <a:t>References</a:t>
            </a:r>
          </a:p>
          <a:p>
            <a:pPr marL="228600" indent="-228600">
              <a:buFont typeface="Wingdings" charset="0"/>
              <a:buNone/>
            </a:pPr>
            <a:r>
              <a:rPr kumimoji="0" lang="en-US" dirty="0"/>
              <a:t>Muncie HL &amp; Campbell JS. </a:t>
            </a:r>
            <a:r>
              <a:rPr kumimoji="0" lang="en-US" i="1" dirty="0"/>
              <a:t>Am Fam Physician</a:t>
            </a:r>
            <a:r>
              <a:rPr kumimoji="0" lang="en-US" dirty="0"/>
              <a:t> 2009;80:339–344.</a:t>
            </a:r>
          </a:p>
          <a:p>
            <a:pPr marL="228600" indent="-228600">
              <a:buFont typeface="Wingdings" charset="0"/>
              <a:buNone/>
            </a:pPr>
            <a:r>
              <a:rPr kumimoji="0" lang="en-US" dirty="0" err="1"/>
              <a:t>Galanello</a:t>
            </a:r>
            <a:r>
              <a:rPr kumimoji="0" lang="en-US" dirty="0"/>
              <a:t> &amp; </a:t>
            </a:r>
            <a:r>
              <a:rPr kumimoji="0" lang="en-US" dirty="0" err="1"/>
              <a:t>Origa</a:t>
            </a:r>
            <a:r>
              <a:rPr kumimoji="0" lang="en-US" dirty="0"/>
              <a:t>. </a:t>
            </a:r>
            <a:r>
              <a:rPr kumimoji="0" lang="en-US" i="1" dirty="0" err="1"/>
              <a:t>Orphanet</a:t>
            </a:r>
            <a:r>
              <a:rPr kumimoji="0" lang="en-US" i="1" dirty="0"/>
              <a:t> Journal of Rare Diseases </a:t>
            </a:r>
            <a:r>
              <a:rPr kumimoji="0" lang="en-US" dirty="0"/>
              <a:t>2010, 5:11.</a:t>
            </a:r>
          </a:p>
          <a:p>
            <a:pPr marL="228600" indent="-228600">
              <a:buFont typeface="Wingdings" charset="0"/>
              <a:buNone/>
            </a:pPr>
            <a:r>
              <a:rPr kumimoji="0" lang="en-US" dirty="0" err="1"/>
              <a:t>Harteveld</a:t>
            </a:r>
            <a:r>
              <a:rPr kumimoji="0" lang="en-US" dirty="0"/>
              <a:t> &amp; Higgs. </a:t>
            </a:r>
            <a:r>
              <a:rPr kumimoji="0" lang="en-US" i="1" dirty="0" err="1"/>
              <a:t>Orphanet</a:t>
            </a:r>
            <a:r>
              <a:rPr kumimoji="0" lang="en-US" i="1" dirty="0"/>
              <a:t> Journal of Rare Diseases </a:t>
            </a:r>
            <a:r>
              <a:rPr kumimoji="0" lang="en-US" dirty="0"/>
              <a:t>2010, 5:13.</a:t>
            </a:r>
          </a:p>
          <a:p>
            <a:pPr marL="228600" indent="-228600">
              <a:buFont typeface="Wingdings" charset="0"/>
              <a:buNone/>
            </a:pPr>
            <a:r>
              <a:rPr kumimoji="0" lang="en-US" dirty="0" err="1">
                <a:solidFill>
                  <a:srgbClr val="000000"/>
                </a:solidFill>
              </a:rPr>
              <a:t>Taher</a:t>
            </a:r>
            <a:r>
              <a:rPr kumimoji="0" lang="en-US" dirty="0">
                <a:solidFill>
                  <a:srgbClr val="000000"/>
                </a:solidFill>
              </a:rPr>
              <a:t> AT </a:t>
            </a:r>
            <a:r>
              <a:rPr kumimoji="0" lang="en-US" i="1" dirty="0">
                <a:solidFill>
                  <a:srgbClr val="000000"/>
                </a:solidFill>
              </a:rPr>
              <a:t>et al</a:t>
            </a:r>
            <a:r>
              <a:rPr kumimoji="0" lang="en-US" dirty="0">
                <a:solidFill>
                  <a:srgbClr val="000000"/>
                </a:solidFill>
              </a:rPr>
              <a:t>. </a:t>
            </a:r>
            <a:r>
              <a:rPr kumimoji="0" lang="en-US" i="1" dirty="0">
                <a:solidFill>
                  <a:srgbClr val="000000"/>
                </a:solidFill>
              </a:rPr>
              <a:t>Blood Cells </a:t>
            </a:r>
            <a:r>
              <a:rPr kumimoji="0" lang="en-US" i="1" dirty="0" err="1">
                <a:solidFill>
                  <a:srgbClr val="000000"/>
                </a:solidFill>
              </a:rPr>
              <a:t>Mol</a:t>
            </a:r>
            <a:r>
              <a:rPr kumimoji="0" lang="en-US" i="1" dirty="0">
                <a:solidFill>
                  <a:srgbClr val="000000"/>
                </a:solidFill>
              </a:rPr>
              <a:t> Dis</a:t>
            </a:r>
            <a:r>
              <a:rPr kumimoji="0" lang="en-US" dirty="0">
                <a:solidFill>
                  <a:srgbClr val="000000"/>
                </a:solidFill>
              </a:rPr>
              <a:t> 2006;37:12–20.</a:t>
            </a:r>
          </a:p>
          <a:p>
            <a:pPr marL="228600" indent="-228600">
              <a:buFont typeface="Wingdings" charset="0"/>
              <a:buNone/>
            </a:pPr>
            <a:r>
              <a:rPr kumimoji="0" lang="en-US" dirty="0"/>
              <a:t>Musallam K &amp; </a:t>
            </a:r>
            <a:r>
              <a:rPr kumimoji="0" lang="en-US" dirty="0" err="1"/>
              <a:t>Taher</a:t>
            </a:r>
            <a:r>
              <a:rPr kumimoji="0" lang="en-US" dirty="0"/>
              <a:t> AT</a:t>
            </a:r>
            <a:r>
              <a:rPr kumimoji="0" lang="en-US" i="1" dirty="0"/>
              <a:t>. JASN</a:t>
            </a:r>
            <a:r>
              <a:rPr kumimoji="0" lang="en-US" dirty="0"/>
              <a:t> In press.</a:t>
            </a:r>
          </a:p>
          <a:p>
            <a:pPr marL="228600" indent="-228600">
              <a:buFont typeface="Wingdings" charset="0"/>
              <a:buNone/>
            </a:pPr>
            <a:r>
              <a:rPr kumimoji="0" lang="en-US" dirty="0" err="1"/>
              <a:t>Maakaron</a:t>
            </a:r>
            <a:r>
              <a:rPr kumimoji="0" lang="en-US" dirty="0"/>
              <a:t> JE </a:t>
            </a:r>
            <a:r>
              <a:rPr kumimoji="0" lang="en-US" i="1" dirty="0"/>
              <a:t>et al Ann </a:t>
            </a:r>
            <a:r>
              <a:rPr kumimoji="0" lang="en-US" i="1" dirty="0" err="1"/>
              <a:t>Hepatol</a:t>
            </a:r>
            <a:r>
              <a:rPr kumimoji="0" lang="en-US" i="1" dirty="0"/>
              <a:t> </a:t>
            </a:r>
            <a:r>
              <a:rPr kumimoji="0" lang="en-US" dirty="0"/>
              <a:t>in press.</a:t>
            </a:r>
          </a:p>
          <a:p>
            <a:pPr marL="228600" indent="-228600"/>
            <a:endParaRPr kumimoji="0"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A642C-474A-A24A-BC3E-001FDD1B43D6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0" hangingPunct="0"/>
            <a:fld id="{18D8FEF2-72B4-154A-ADD2-A25AC80CDA57}" type="slidenum">
              <a:rPr kumimoji="0" lang="ar-SA" sz="1200">
                <a:cs typeface="Times New Roman" charset="0"/>
              </a:rPr>
              <a:pPr algn="r" eaLnBrk="0" hangingPunct="0"/>
              <a:t>62</a:t>
            </a:fld>
            <a:endParaRPr kumimoji="0" lang="en-US" sz="1200">
              <a:cs typeface="Times New Roman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9887" cy="31353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</p:spPr>
        <p:txBody>
          <a:bodyPr wrap="none" lIns="82047" tIns="41024" rIns="82047" bIns="41024" anchor="ctr"/>
          <a:lstStyle/>
          <a:p>
            <a:pPr marL="177800" indent="-177800"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B03E4-58C6-D14A-AD2A-209EE9145170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495203-5F9B-6242-9105-6662CA98F706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A965B-6014-4243-849E-BB2056CBC1A6}" type="slidenum">
              <a:rPr lang="ru-RU"/>
              <a:pPr>
                <a:defRPr/>
              </a:pPr>
              <a:t>64</a:t>
            </a:fld>
            <a:endParaRPr lang="ru-RU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52084-9521-BA47-97E1-072777AF9707}" type="slidenum">
              <a:rPr lang="ru-RU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356100"/>
            <a:ext cx="5232400" cy="4208463"/>
          </a:xfrm>
        </p:spPr>
        <p:txBody>
          <a:bodyPr/>
          <a:lstStyle/>
          <a:p>
            <a:pPr marL="177800" indent="-177800"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0E68E8-5C11-394F-8070-45B08E38A866}" type="slidenum">
              <a:rPr lang="ru-RU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8A54E-D622-9643-89F0-22CA65385E64}" type="slidenum">
              <a:rPr lang="ru-RU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E56A5-0466-944B-9343-BB2665AA891D}" type="slidenum">
              <a:rPr lang="ru-RU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58BAE-1B32-6544-8463-E2D589AE3FFF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5C1AA-70B4-EC4D-8841-B7400BB113C2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0" lang="ru-RU" dirty="0" smtClean="0"/>
              <a:t>количество </a:t>
            </a:r>
            <a:r>
              <a:rPr kumimoji="0" lang="ru-RU" dirty="0" err="1" smtClean="0"/>
              <a:t>микросфероцитов</a:t>
            </a:r>
            <a:r>
              <a:rPr kumimoji="0" lang="ru-RU" dirty="0" smtClean="0"/>
              <a:t> является главным маркером тяжести заболевания; в случае НС эритроциты повышенной плотности не являются индикатором тяжести заболевания, а отражают черты фенотипа заболевания; снижение ОРЭ (</a:t>
            </a:r>
            <a:r>
              <a:rPr kumimoji="0" lang="ru-RU" dirty="0" err="1" smtClean="0"/>
              <a:t>лизирование</a:t>
            </a:r>
            <a:r>
              <a:rPr kumimoji="0" lang="ru-RU" dirty="0" smtClean="0"/>
              <a:t> эритроцитов в более высоких концентрациях раствора натрия хлорида по сравнению с нормальными клетками) как до, так и после инкубации; увеличение МСНС или плотности эритроцитов при нормальной ОРЭ чаще свидетельствуют о наличии НС; возможно повышение прямой фракции билирубина при </a:t>
            </a:r>
            <a:r>
              <a:rPr kumimoji="0" lang="ru-RU" dirty="0" err="1" smtClean="0"/>
              <a:t>обтурационной</a:t>
            </a:r>
            <a:r>
              <a:rPr kumimoji="0" lang="ru-RU" dirty="0" smtClean="0"/>
              <a:t> желтухе вследствие желчно-каменной болезни, осложнившей НС.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5C1AA-70B4-EC4D-8841-B7400BB113C2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0" lang="ru-RU" dirty="0" smtClean="0"/>
              <a:t>количество </a:t>
            </a:r>
            <a:r>
              <a:rPr kumimoji="0" lang="ru-RU" dirty="0" err="1" smtClean="0"/>
              <a:t>микросфероцитов</a:t>
            </a:r>
            <a:r>
              <a:rPr kumimoji="0" lang="ru-RU" dirty="0" smtClean="0"/>
              <a:t> является главным маркером тяжести заболевания; в случае НС эритроциты повышенной плотности не являются индикатором тяжести заболевания, а отражают черты фенотипа заболевания; снижение ОРЭ (</a:t>
            </a:r>
            <a:r>
              <a:rPr kumimoji="0" lang="ru-RU" dirty="0" err="1" smtClean="0"/>
              <a:t>лизирование</a:t>
            </a:r>
            <a:r>
              <a:rPr kumimoji="0" lang="ru-RU" dirty="0" smtClean="0"/>
              <a:t> эритроцитов в более высоких концентрациях раствора натрия хлорида по сравнению с нормальными клетками) как до, так и после инкубации; увеличение МСНС или плотности эритроцитов при нормальной ОРЭ чаще свидетельствуют о наличии НС; возможно повышение прямой фракции билирубина при </a:t>
            </a:r>
            <a:r>
              <a:rPr kumimoji="0" lang="ru-RU" dirty="0" err="1" smtClean="0"/>
              <a:t>обтурационной</a:t>
            </a:r>
            <a:r>
              <a:rPr kumimoji="0" lang="ru-RU" dirty="0" smtClean="0"/>
              <a:t> желтухе вследствие желчно-каменной болезни, осложнившей НС.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C1966-DFD0-274E-90C3-4B164ECF6C85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65FAD-A136-9E4A-A612-D87AF2795884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99BB7-EBFB-1F40-8ED0-EC8F8720A0D1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71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1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12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F71B-60E2-4542-B2AB-6312D7688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95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99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77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0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8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80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40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2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62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1430-6E7A-438F-8E94-089D495A222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9E1C-A148-43DF-9EA5-F2442F185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8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humbio.ru/humbio/har/00558d18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Кафедра детских болезней с курсом ПО Красноярского государственного медицинского университета</a:t>
            </a:r>
            <a:b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им. проф. В.Ф. </a:t>
            </a:r>
            <a:r>
              <a:rPr lang="ru-RU" alt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488832" cy="4176464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ГЕМОЛИТИЧЕСКИЕ АНЕМИИ У ДЕТЕЙ</a:t>
            </a:r>
          </a:p>
          <a:p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alt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ru-RU" altLang="ru-RU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студентов 6 курса, обучающихся по специальности </a:t>
            </a:r>
            <a:r>
              <a:rPr lang="ru-RU" sz="2800" dirty="0" smtClean="0"/>
              <a:t>31.05.02</a:t>
            </a:r>
            <a:r>
              <a:rPr lang="ru-RU" alt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Педиатрия</a:t>
            </a:r>
          </a:p>
          <a:p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к.м.н., доцент </a:t>
            </a:r>
            <a:r>
              <a:rPr lang="ru-RU" alt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Фалалеева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С.О.</a:t>
            </a:r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4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M108668-Anaemia-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771800" cy="2319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8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красной крови и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эритроцитарные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индексы</a:t>
            </a:r>
          </a:p>
        </p:txBody>
      </p:sp>
      <p:graphicFrame>
        <p:nvGraphicFramePr>
          <p:cNvPr id="27819" name="Group 17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817805965"/>
              </p:ext>
            </p:extLst>
          </p:nvPr>
        </p:nvGraphicFramePr>
        <p:xfrm>
          <a:off x="152400" y="1066800"/>
          <a:ext cx="8839200" cy="5725098"/>
        </p:xfrm>
        <a:graphic>
          <a:graphicData uri="http://schemas.openxmlformats.org/drawingml/2006/table">
            <a:tbl>
              <a:tblPr/>
              <a:tblGrid>
                <a:gridCol w="1163638"/>
                <a:gridCol w="3643312"/>
                <a:gridCol w="4032250"/>
              </a:tblGrid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RBC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Blood Cells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эритроцитов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Гемоглобин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Hematocrit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Гематокрит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Cell Volume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объём эритроцита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Corpuscular Hemoglobin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содержание гемоглобина в одном эритроците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MCHC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Corpuscular Hemoglobin Concentration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концентрация гемоглобина в эритроцитах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CHCH*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Cellular Hemoglobin Concentration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клеточная концентрация гемоглобина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RDW</a:t>
                      </a: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Distribution Width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распределения эритроцитов по объёму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HDW*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 Distribution Width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распределения эритроцитов по концентрации гемоглобина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17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45861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Анизоцитоз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эритроцитов разного размера в мазке крови. Этот показатель характеризуется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RDW;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Микроциты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эритроциты, чей диаметр при подсчете в мазке, менее 6,5 мкм;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Шизоциты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эритроциты диаметром менее  3 мкм, а также обломки эритроцитов;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Макроциты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большие эритроциты диаметром более 8 мкм, с сохраненным просветлением в центре;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Мегалоциты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гигантские эритроциты диаметром более 12 мкм без просветления в центре.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1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варианты анемии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434221891"/>
              </p:ext>
            </p:extLst>
          </p:nvPr>
        </p:nvGraphicFramePr>
        <p:xfrm>
          <a:off x="457200" y="1600200"/>
          <a:ext cx="8229600" cy="40116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Микроцитарная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Нормоцитарная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Макроцитарная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 &lt; 75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75-95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 &gt;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 фл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Гипохромная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Нормохромная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Гиперхромная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 &lt;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пг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24-34 фл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&gt;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MCHC &lt;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г/л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MCHC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30-38 г/л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MCHC &gt;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 г/л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48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0" y="188640"/>
            <a:ext cx="2094973" cy="17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Пойкилоцитоз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увеличение количества эритроцитов различной формы в мазке крови.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дифференциально-диагностическое значение:</a:t>
            </a:r>
            <a:b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стоматоциты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серповидные клетки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при широком спектре патологии:</a:t>
            </a:r>
            <a:b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Мишеневидные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эритроциты,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акантоциты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дакриоциты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шизоциты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эхиноцит</a:t>
            </a:r>
            <a:r>
              <a:rPr lang="ru-RU" alt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55" y="4509120"/>
            <a:ext cx="191171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0" y="2508940"/>
            <a:ext cx="2052568" cy="15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61" y="5369920"/>
            <a:ext cx="1653423" cy="14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64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 диагноз анемии в зависимости от количества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ретикулоцитов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29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701516329"/>
              </p:ext>
            </p:extLst>
          </p:nvPr>
        </p:nvGraphicFramePr>
        <p:xfrm>
          <a:off x="467544" y="1556792"/>
          <a:ext cx="8458200" cy="5212080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803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числа </a:t>
                      </a:r>
                      <a:r>
                        <a:rPr kumimoji="0" lang="ru-RU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ретикулоцитов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Понижение числа </a:t>
                      </a:r>
                      <a:r>
                        <a:rPr kumimoji="0" lang="ru-RU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ретикулоцитов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6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Регенераторные анемии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kumimoji="0" lang="en-US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1,5-5%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Постгеморрагические анемии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арегенераторные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анемии </a:t>
                      </a:r>
                      <a:r>
                        <a:rPr kumimoji="0" lang="en-US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kumimoji="0" lang="en-US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0,5%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Ретикулоцитоз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соответствует тяжести анемии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Гиперрегенераторные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анемии </a:t>
                      </a:r>
                      <a:r>
                        <a:rPr kumimoji="0" lang="en-US" alt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kumimoji="0" lang="en-US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5%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6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Мембранопатии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эритроцитов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Ферментопатии эритроцитов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Гемоглобинопатии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Промежуточная форма талассемии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Мегалобластные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анемии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Апластическая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анемия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ЖДА 3 степени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форма талассемии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Сидеробластная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анемия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Апластический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криз 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44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тяжести анемии</a:t>
            </a:r>
          </a:p>
        </p:txBody>
      </p:sp>
      <p:pic>
        <p:nvPicPr>
          <p:cNvPr id="47108" name="Picture 4" descr="P242207-Blood_cells,_SEM-SPL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813175" cy="5105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24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600200"/>
            <a:ext cx="4320480" cy="4525963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Лёгкой степени</a:t>
            </a:r>
          </a:p>
          <a:p>
            <a:pP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120\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90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г/л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степени</a:t>
            </a:r>
          </a:p>
          <a:p>
            <a:pP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– 70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г/л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анемия</a:t>
            </a:r>
          </a:p>
          <a:p>
            <a:pP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70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г/л</a:t>
            </a:r>
          </a:p>
          <a:p>
            <a:pP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138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анемии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800600"/>
          </a:xfrm>
        </p:spPr>
        <p:txBody>
          <a:bodyPr/>
          <a:lstStyle/>
          <a:p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Анемический 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</a:t>
            </a:r>
          </a:p>
          <a:p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гемолиза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неэффективного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дизэритропоэза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сидеропении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гиперспленизма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перегрузки 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железом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8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Анемический синдром</a:t>
            </a:r>
            <a:r>
              <a:rPr lang="ru-RU" altLang="ru-RU" sz="4000" b="1" i="1" u="sng" dirty="0">
                <a:latin typeface="Comic Sans MS" pitchFamily="66" charset="0"/>
              </a:rPr>
              <a:t/>
            </a:r>
            <a:br>
              <a:rPr lang="ru-RU" altLang="ru-RU" sz="4000" b="1" i="1" u="sng" dirty="0">
                <a:latin typeface="Comic Sans MS" pitchFamily="66" charset="0"/>
              </a:rPr>
            </a:br>
            <a:endParaRPr lang="ru-RU" altLang="ru-RU" sz="4000" b="1" i="1" u="sng" dirty="0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зависят от глубины анемии и скорости ее 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Слабость, утомляемость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сердцебиение</a:t>
            </a:r>
          </a:p>
          <a:p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Синкопальные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аппетита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ушах, мелькание «мушек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Бледность кожных покровов, слизистых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98" t="34302" r="45978" b="38014"/>
          <a:stretch>
            <a:fillRect/>
          </a:stretch>
        </p:blipFill>
        <p:spPr bwMode="auto">
          <a:xfrm>
            <a:off x="5364088" y="1988841"/>
            <a:ext cx="324036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больные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53" y="3861049"/>
            <a:ext cx="234974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64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019800" cy="12192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гемолиза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05000"/>
            <a:ext cx="8686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дефекты оболочки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деструкция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аутоантителами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внутриклеточная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деструкция,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неиммунное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  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желтушное окрашивание склер, кожи, тёмная моча, увеличение печени и селезенки;</a:t>
            </a:r>
          </a:p>
          <a:p>
            <a:pPr>
              <a:lnSpc>
                <a:spcPct val="80000"/>
              </a:lnSpc>
            </a:pPr>
            <a:r>
              <a:rPr lang="ru-RU" alt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НЬ и эритроцитов,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 непрямого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билирубина, ЛДГ, свободного гемоглобина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Миелограмма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эритроидного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ростка</a:t>
            </a:r>
          </a:p>
        </p:txBody>
      </p:sp>
      <p:pic>
        <p:nvPicPr>
          <p:cNvPr id="17412" name="Picture 4" descr="M190040-Jaundice__yellow_eye_and_skin_of_a_patient-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48272" cy="1755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ne\Desktop\к презентации гемолитические анемии\10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323853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73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неэффективного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при котором активность костного мозга увеличена, но выход созревших эритроцитов в кровь снижен из-за повышенного разрушения в костном мозге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СИТУАЦИИ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анемия вне зависимости от причин;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 при хронических болезнях;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формы наследственных анемий;</a:t>
            </a: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Клональные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 (ПНГ, МДС)</a:t>
            </a:r>
          </a:p>
          <a:p>
            <a:pPr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возможно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костных деформаций при длительном существовании вследствие расширения плацдарма кроветворения</a:t>
            </a:r>
          </a:p>
          <a:p>
            <a:pPr>
              <a:buFontTx/>
              <a:buNone/>
            </a:pPr>
            <a:r>
              <a:rPr lang="ru-RU" altLang="ru-RU" sz="2400" b="1" i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altLang="ru-RU" sz="2400" b="1" i="1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altLang="ru-RU" sz="2400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5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8" cy="1462088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Врожденные гемолитические анемии определение, эпидемиология, классификация различных форм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Приобретенные аутоиммунные гемолитические анемии </a:t>
            </a:r>
          </a:p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Вопросы клиники, диагностики  и дифференциальной  диагностики гемолитических анемий</a:t>
            </a:r>
          </a:p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Лечение различных форм гемолитических анемий в детском возрасте</a:t>
            </a:r>
          </a:p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643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дизэритропоэза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признаки нарушенного созревания эритроцитов в костном мозге, косвенное указание на существующий неэффективный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(многоядерные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дольчатые ядра, хроматиновые мостики,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кариорексис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СИТУАЦИИ: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МДС, тяжелые формы любых анемий,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мегалобластные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анемии, талассемия,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сидеробластные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анемии;</a:t>
            </a:r>
          </a:p>
          <a:p>
            <a:pPr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нетяжелый гемолиз, сопутствующий другим признакам анемии</a:t>
            </a:r>
          </a:p>
          <a:p>
            <a:endParaRPr lang="ru-RU" altLang="ru-RU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8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1\Desktop\фото для лекций\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4554681"/>
            <a:ext cx="3024336" cy="2276872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сидеропении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состояние латентного дефицита железа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Дистофия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кожи и её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придатков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Извращение вкуса 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обоняния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гипотония (недержание мочи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памяти и т.д.</a:t>
            </a:r>
          </a:p>
        </p:txBody>
      </p:sp>
      <p:pic>
        <p:nvPicPr>
          <p:cNvPr id="6" name="Picture 2" descr="C:\Users\_\Desktop\зае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244844"/>
            <a:ext cx="2722333" cy="2848452"/>
          </a:xfrm>
          <a:prstGeom prst="rect">
            <a:avLst/>
          </a:prstGeom>
        </p:spPr>
      </p:pic>
      <p:pic>
        <p:nvPicPr>
          <p:cNvPr id="8" name="Picture 2" descr="C:\Users\_\Desktop\ног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740132"/>
            <a:ext cx="3312368" cy="198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9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гиперспленизма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</p:spPr>
        <p:txBody>
          <a:bodyPr/>
          <a:lstStyle/>
          <a:p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увеличенных размеров селезенки с повышенной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клеточностью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 и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цитопеническим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состоянием периферической крови.</a:t>
            </a:r>
          </a:p>
          <a:p>
            <a:pPr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СИТУАЦИИ: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Венозный застой, внепеченочная портальная гипертензия;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инфильтрация селезенки при опухолевых процессах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лимфопролиферативных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состояниях;</a:t>
            </a: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Саркоидоз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Амилоидоз;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Экстрамедуллярное кроветворение;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Гоше;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токсоплазмоз) и др.</a:t>
            </a:r>
          </a:p>
          <a:p>
            <a:endParaRPr lang="ru-RU" alt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перегрузки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железом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всасывание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Трансфузии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эритроцитарной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массы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железа при усиленной гибели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(гемолиз)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гемосидероз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с нарушением их функции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5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Гемолитические анемии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группа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обусловленных повышенным разрушением эритроцитов. Следствием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снижение уровня гемоглобина,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гипербилирубинемия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гемоглобинемия, реактивная гиперплазия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эритроидного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костного мозга,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спленомегалия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те общие клинико-лабораторные признаки, которые и объединяют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патогенезу анемии в одну группу</a:t>
            </a:r>
          </a:p>
        </p:txBody>
      </p:sp>
    </p:spTree>
    <p:extLst>
      <p:ext uri="{BB962C8B-B14F-4D97-AF65-F5344CB8AC3E}">
        <p14:creationId xmlns="" xmlns:p14="http://schemas.microsoft.com/office/powerpoint/2010/main" val="28903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признаки гемолиза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(может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ретикулоцитопения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АТ к предшественникам эритроцитов)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-Непрямая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гипербилирубинемия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гипербилирубинемия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 дефиците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фолата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В12, синдроме </a:t>
            </a:r>
            <a:r>
              <a:rPr lang="ru-RU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Жильбера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ЛДГ 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(ЛДГ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↑ при дефиците 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фолатов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В12)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уровня сывороточного 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гаптоглобина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(возможно врожденное отсутствие 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гаптоглобина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-Положительная прямая проба </a:t>
            </a: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Кумбса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АИГА)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8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синдромы гемолитической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слабость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снижение работоспособности;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обморочные состояния;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 в ушах, мелькание « мушек» перед глазами;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 (учащенное дыхание) и сердцебиение при незначительной физической нагрузке;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колющие боли в грудной клетке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гемолитических кризов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(резкого усиления разрушения эритроцитов).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повышение температуры тела;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боли в поясничной области;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потемнение мочи(она становится красной, бурой, черной);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силение желтухи (либо восковидная бледность)</a:t>
            </a:r>
          </a:p>
          <a:p>
            <a:pPr>
              <a:buFont typeface="Arial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/>
              <a:buChar char="•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синдромы гемолитической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Тромботический синдром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образование тромбов, преимущественно внутри мелких сосудов в результате стимуляции свертывания крови при разрушении эритроцитов. Выделяют несколько симптомов: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костях, в кончиках пальцев, в кончиках ушей и носа;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язв (глубоких дефектов) передней поверхности голеней;</a:t>
            </a:r>
          </a:p>
          <a:p>
            <a:pPr lvl="0">
              <a:buFont typeface="Arial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Дактилит.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 (нарушений)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башенный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выступающие скуловые дуги;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узкие глазницы;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утолщение участков ребер в месте их прикрепления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укорочение пальцев;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искривление голеней и т. д.</a:t>
            </a:r>
          </a:p>
          <a:p>
            <a:endParaRPr lang="ru-RU" sz="1800" b="1" dirty="0"/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697760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99" y="2996952"/>
            <a:ext cx="237710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33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kumimoji="0"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8713787" cy="4210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Мембранопатии</a:t>
            </a:r>
            <a:r>
              <a:rPr kumimoji="0"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(наследственные гемолитические анемии, обусловленные нестабильностью мембраны эритроцитов)</a:t>
            </a:r>
          </a:p>
          <a:p>
            <a:pPr>
              <a:lnSpc>
                <a:spcPct val="90000"/>
              </a:lnSpc>
              <a:defRPr/>
            </a:pPr>
            <a:r>
              <a:rPr kumimoji="0"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Ферментопатии эритроцитов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(наследственные гемолитические анемии, обусловленные   дефицитом ферментов эритроцитов)</a:t>
            </a:r>
          </a:p>
          <a:p>
            <a:pPr>
              <a:lnSpc>
                <a:spcPct val="90000"/>
              </a:lnSpc>
              <a:defRPr/>
            </a:pPr>
            <a:r>
              <a:rPr kumimoji="0"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r>
              <a:rPr kumimoji="0"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(наследственные гемолитические анемии, обусловленные качественным или количественным нарушением синтеза </a:t>
            </a:r>
            <a:r>
              <a:rPr kumimoji="0"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9698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Мембранопатии</a:t>
            </a:r>
            <a:r>
              <a:rPr kumimoji="0"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5183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</a:t>
            </a:r>
            <a:r>
              <a:rPr kumimoji="0" lang="ru-RU" sz="21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мембранопатии</a:t>
            </a:r>
            <a:r>
              <a:rPr kumimoji="0"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специфическими морфологическими нарушениями</a:t>
            </a: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(изменение белкового состава мембраны):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kumimoji="0"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</a:t>
            </a:r>
            <a:endParaRPr kumimoji="0"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kumimoji="0"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овалоцитоз</a:t>
            </a:r>
            <a:endParaRPr kumimoji="0"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kumimoji="0"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стоматоцитоз</a:t>
            </a:r>
            <a:endParaRPr kumimoji="0"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сниженной осмотической резистентностью эритроцитов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повышенной осмотической резистентностью эритроцитов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нормальной осмотической резистентностью эритроцитов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kumimoji="0"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ноль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гемолитическая анемия с дегидратацией эритроцитов (высокий </a:t>
            </a:r>
            <a:r>
              <a:rPr kumimoji="0"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+, низкий К+, повышение осмотической резистентности эритроцитов)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фосфолипидного состава мембраны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Наследственная недостаточность АТФ-азы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100" b="1" dirty="0" smtClean="0"/>
              <a:t> </a:t>
            </a:r>
            <a:r>
              <a:rPr kumimoji="0"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дефекты мембран эритроцитов</a:t>
            </a:r>
            <a:r>
              <a:rPr kumimoji="0" lang="ru-RU" sz="2100" dirty="0" smtClean="0"/>
              <a:t>: </a:t>
            </a:r>
            <a:r>
              <a:rPr kumimoji="0"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абеталипопротеинемия</a:t>
            </a:r>
            <a:r>
              <a:rPr kumimoji="0"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994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3"/>
            <a:ext cx="8276282" cy="59485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Гемолитические анемии возникают на фоне разнообразных приобретенных заболеваний или наследственно обусловленного дефекта в структуре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пациентов различных возрастных групп.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гемолитических анемий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заболеваний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крови составляет 5,3%, а среды анемичных состояний - 11,5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гемолитических анемий преобладают приобретенные формы заболеваний Некоторые из гемолитических анемий - серповидно-клеточная, 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алассемия могут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летальному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исходу.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распознать и адекватно провести терапию при иммунных формах анемий часто определяет прогноз дальнейшей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7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мембраны эритроцита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Изображение 2" descr="4-69abb86b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848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42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11" name="Rectangle 3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белки мембраны</a:t>
            </a:r>
          </a:p>
        </p:txBody>
      </p:sp>
      <p:graphicFrame>
        <p:nvGraphicFramePr>
          <p:cNvPr id="290124" name="Group 3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3630506"/>
              </p:ext>
            </p:extLst>
          </p:nvPr>
        </p:nvGraphicFramePr>
        <p:xfrm>
          <a:off x="250825" y="1600200"/>
          <a:ext cx="8642350" cy="4797428"/>
        </p:xfrm>
        <a:graphic>
          <a:graphicData uri="http://schemas.openxmlformats.org/drawingml/2006/table">
            <a:tbl>
              <a:tblPr/>
              <a:tblGrid>
                <a:gridCol w="1533525"/>
                <a:gridCol w="1146175"/>
                <a:gridCol w="849313"/>
                <a:gridCol w="1368425"/>
                <a:gridCol w="2073275"/>
                <a:gridCol w="1671637"/>
              </a:tblGrid>
              <a:tr h="8229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Белок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Полоса на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форезе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Масса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kD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Ген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Расположение гена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Количество экзонов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 Spectrin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SPTA1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1q22-q23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 Spectrin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220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SPTB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14q23-q24·1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Ankyrin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2·1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ANK1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8p11·2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Band 3 (AE1)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90–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elvetica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AE1 (SLC4A1)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17q21-q22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Protein 4·1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4·1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EPB41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1p36·2-p34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≥22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Protein 4·2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4·2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EPB42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15q15-q21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Glycophorin 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GPC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GYPC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2q14-q21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elvetica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68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Минковского-Шоффара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это гемолитическая анемия, в основе которой лежат структурные или функциональные нарушения мембранных белков, протекающая с внутриклеточным гемолизом</a:t>
            </a:r>
          </a:p>
        </p:txBody>
      </p:sp>
    </p:spTree>
    <p:extLst>
      <p:ext uri="{BB962C8B-B14F-4D97-AF65-F5344CB8AC3E}">
        <p14:creationId xmlns="" xmlns:p14="http://schemas.microsoft.com/office/powerpoint/2010/main" val="39159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</a:t>
            </a:r>
            <a:endParaRPr kumimoji="0"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713788" cy="41370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</a:t>
            </a:r>
            <a:r>
              <a:rPr kumimoji="0"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1:2000 - 1:5000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наследования</a:t>
            </a:r>
            <a:endParaRPr kumimoji="0"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kumimoji="0"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аутосомно-доминантный 70-75% случаев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kumimoji="0"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аутосомно-рецессивный  25-30% случаев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kumimoji="0"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спонтанные мутации </a:t>
            </a:r>
            <a:r>
              <a:rPr kumimoji="0"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~1%</a:t>
            </a:r>
            <a:endParaRPr kumimoji="0"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kumimoji="0"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О.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Минковский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(1900) первым дал описание семейной гемолитической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анемии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Шоффар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(1907), французский терапевт, обнаружил у больных снижение резистентности эритроцитов и связанное с этим усиление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kumimoji="0"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912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</a:t>
            </a:r>
            <a:endParaRPr kumimoji="0"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589469" y="1285541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аномалия скелетного белка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718" y="194133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структурной аномалии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аномалии других скелетных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700338" y="3213100"/>
            <a:ext cx="3814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мембраной липидов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23850" y="4005263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поверхности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051050" y="407670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формы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6227763" y="3933825"/>
            <a:ext cx="2916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транспорта натрия с дегидратацией клетки 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708400" y="4005263"/>
            <a:ext cx="25923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утилизация АТФ с усилением процесса гликоли</a:t>
            </a:r>
            <a:r>
              <a:rPr lang="ru-RU" dirty="0"/>
              <a:t>за 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2195513" y="522922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незрелых форм эритроцитов 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5148263" y="5229225"/>
            <a:ext cx="34559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Секвестрация эритроцитов в системе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фагоцитирующих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макрофагов селезенки </a:t>
            </a: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>
            <a:off x="4588873" y="1587322"/>
            <a:ext cx="0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>
            <a:off x="4647432" y="3102308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>
            <a:off x="1042988" y="3644900"/>
            <a:ext cx="23050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20" name="Line 16"/>
          <p:cNvSpPr>
            <a:spLocks noChangeShapeType="1"/>
          </p:cNvSpPr>
          <p:nvPr/>
        </p:nvSpPr>
        <p:spPr bwMode="auto">
          <a:xfrm flipH="1">
            <a:off x="2987675" y="36449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 flipH="1">
            <a:off x="3276600" y="3644900"/>
            <a:ext cx="71913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4716463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6300788" y="3573463"/>
            <a:ext cx="13668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>
            <a:off x="5940425" y="3644900"/>
            <a:ext cx="4318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4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-анемия различной степени тяжести;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MCV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несколько снижен, МСНС и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RDW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повышены;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-морфология эритроцитов: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микросфероцитоз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варьирует количественно, отмечается повышенная плотность клеток,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полихромазия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-средний диаметр эритроцитов снижен (&lt;7,5 мкм), индекс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 (&lt;3,5), индекс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овалоцитоза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изменен (0,78-1,0);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Эритроцитометрическая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кривая Прайс-Джонса растянута, сдвинута влево.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 </a:t>
            </a:r>
            <a:r>
              <a:rPr kumimoji="0"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                Наследственный </a:t>
            </a:r>
            <a:r>
              <a:rPr kumimoji="0"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</a:t>
            </a:r>
            <a:r>
              <a:rPr kumimoji="0"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После </a:t>
            </a:r>
            <a:r>
              <a:rPr kumimoji="0"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спленэктомии</a:t>
            </a:r>
            <a:endParaRPr kumimoji="0"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RBC-no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7" y="3723754"/>
            <a:ext cx="259238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RBC-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16" y="3769688"/>
            <a:ext cx="25923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BC-sphe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23" y="3734366"/>
            <a:ext cx="25923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06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5451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ОРЭ как до, так и после инкубации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 наименее стойких эритроцитов начинается уже при концентрации натрия хлорида 0,6-0,7% (норма 0,44-0,48%). Максимальная стойкость может быть повышена (норма 0,28-0,3%). Среди больных наследственным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сфероцитозом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лица, у которых, несмотря на явные изменения морфологии эритроцитов, в обычных условиях осмотическая стойкость эритроцитов нормальная. В этих случаях необходимо её исследовать после предварительной суточной инкубации эритроцитов.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аутогемолиза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24 и 48 часов, корригируемое добавлением глюкозы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билирубина за счет непрямой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фракции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сыв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ороточного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железа,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ферритина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ЛДГ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-уменьшение продолжительности жизни эритроцитов менее 120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ней, повышенная их секвестрация в селезенке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костном мозге -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нормобластическая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гиперплазия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эритроидного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ростка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3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17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5754" name="Group 394"/>
          <p:cNvGraphicFramePr>
            <a:graphicFrameLocks noGrp="1"/>
          </p:cNvGraphicFramePr>
          <p:nvPr/>
        </p:nvGraphicFramePr>
        <p:xfrm>
          <a:off x="0" y="1052513"/>
          <a:ext cx="9144000" cy="5429252"/>
        </p:xfrm>
        <a:graphic>
          <a:graphicData uri="http://schemas.openxmlformats.org/drawingml/2006/table">
            <a:tbl>
              <a:tblPr/>
              <a:tblGrid>
                <a:gridCol w="2586038"/>
                <a:gridCol w="1639887"/>
                <a:gridCol w="1639888"/>
                <a:gridCol w="1638300"/>
                <a:gridCol w="1639887"/>
              </a:tblGrid>
              <a:tr h="280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Степень тяжести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Минимальная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Легкая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Средняя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Тяжелая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Гемоглобин, г/л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115 – 130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110 – 115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80 – 115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60 – 80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Число ретикулоцитов, %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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3,1 – 6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10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Общий билирубин, мг/дл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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1,0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1,0 – 2,0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3,0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Ретикулоцитарный индекс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&lt; 1,8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1,8 – 3,0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&gt; 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&gt; 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Количество спектрина в одном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RBC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х10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молекул (а)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80 – 100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50 – 80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40 – 60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ОРЭ до инкубации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Норма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Норма или незначительно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ОРЭ после инкубации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Незначительно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Значительно повышена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Аутогемолиз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- без глюкозы, %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- с глюкозой, %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&gt; 60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&lt; 10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&gt; 60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10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 – 80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10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  <a:sym typeface="Symbol" charset="0"/>
                        </a:rPr>
                        <a:t>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10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Симптомы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Отсутствуют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Отсутствуют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Бледность, эритробластопенические кризы, спленомегалия, камни в желчном пузыре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Бледность, эритробластопенические кризы, спленомегалия, камни в желчном пузыре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Спленэктомия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Не показана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Не показана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Старше 5 лет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Старше 3 лет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46" name="Rectangle 386"/>
          <p:cNvSpPr>
            <a:spLocks noChangeArrowheads="1"/>
          </p:cNvSpPr>
          <p:nvPr/>
        </p:nvSpPr>
        <p:spPr bwMode="auto">
          <a:xfrm>
            <a:off x="0" y="6577013"/>
            <a:ext cx="4405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sz="1200">
                <a:cs typeface="Times New Roman" charset="0"/>
              </a:rPr>
              <a:t>(а) нормальное значение -  226</a:t>
            </a:r>
            <a:r>
              <a:rPr lang="ru-RU" sz="1200">
                <a:latin typeface="Times New Roman" charset="0"/>
                <a:cs typeface="Times New Roman" charset="0"/>
                <a:sym typeface="Symbol" charset="0"/>
              </a:rPr>
              <a:t></a:t>
            </a:r>
            <a:r>
              <a:rPr lang="ru-RU" sz="1200">
                <a:cs typeface="Times New Roman" charset="0"/>
              </a:rPr>
              <a:t>54 х10</a:t>
            </a:r>
            <a:r>
              <a:rPr lang="ru-RU" sz="1200" baseline="30000">
                <a:latin typeface="Times New Roman" charset="0"/>
                <a:cs typeface="Times New Roman" charset="0"/>
                <a:sym typeface="Symbol" charset="0"/>
              </a:rPr>
              <a:t>3</a:t>
            </a:r>
            <a:r>
              <a:rPr lang="ru-RU" sz="1200">
                <a:latin typeface="Times New Roman" charset="0"/>
                <a:cs typeface="Times New Roman" charset="0"/>
                <a:sym typeface="Symbol" charset="0"/>
              </a:rPr>
              <a:t> молекул в одной клетке</a:t>
            </a:r>
          </a:p>
        </p:txBody>
      </p:sp>
    </p:spTree>
    <p:extLst>
      <p:ext uri="{BB962C8B-B14F-4D97-AF65-F5344CB8AC3E}">
        <p14:creationId xmlns="" xmlns:p14="http://schemas.microsoft.com/office/powerpoint/2010/main" val="11829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kumimoji="0" lang="ru-RU" sz="3600" i="1" dirty="0" smtClean="0"/>
              <a:t> </a:t>
            </a: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Гемолитический криз</a:t>
            </a:r>
            <a:r>
              <a:rPr kumimoji="0"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усиление процессов гемолиза, может быть усилен на фоне инфекции</a:t>
            </a:r>
            <a:endParaRPr kumimoji="0"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kumimoji="0"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Эритробластопенический</a:t>
            </a: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апластический</a:t>
            </a: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криз </a:t>
            </a:r>
            <a:r>
              <a:rPr kumimoji="0"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арест созревания клеток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эритроидного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ряда, часто связан с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мегалобластными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изменениями, обычно провоцируется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парвовирусной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В19</a:t>
            </a:r>
            <a:endParaRPr kumimoji="0"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kumimoji="0"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фолатов</a:t>
            </a: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ускоренного оборота эритроцитов, может привести к развитию ярко выраженной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мегалобластной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</a:t>
            </a:r>
            <a:endParaRPr kumimoji="0"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Желчнокаменная боле</a:t>
            </a:r>
            <a:r>
              <a:rPr kumimoji="0"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 </a:t>
            </a:r>
            <a:r>
              <a:rPr kumimoji="0"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примерно у половины не леченных больных, с возрастом вероятность развития повышается</a:t>
            </a:r>
            <a:endParaRPr kumimoji="0"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kumimoji="0"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перегрузка железом </a:t>
            </a:r>
            <a:r>
              <a:rPr kumimoji="0"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</a:t>
            </a:r>
            <a:endParaRPr kumimoji="0"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kumimoji="0"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овалоцитоз</a:t>
            </a:r>
            <a:endParaRPr kumimoji="0"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362950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ru-RU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lang="ru-RU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овалоцитоз</a:t>
            </a:r>
            <a:r>
              <a:rPr lang="ru-RU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эллиптоцитоз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доминантно наследуемая аномалия эритроцитов, иногда осложняющаяся повышенным гемолизом. У большинства носителей аномалии признаков повышенного гемолиза нет.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болезни при гемолизе соответствует наследственному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микросфероцитозу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Диагноз устанавливают на основании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овалоцитоза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большинства эритроцитов и признаков внутриклеточного гемолиза (желтуха,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увеличение селезенки). </a:t>
            </a:r>
            <a:endParaRPr kumimoji="0"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kumimoji="0"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</a:p>
          <a:p>
            <a:pPr>
              <a:buFontTx/>
              <a:buNone/>
              <a:defRPr/>
            </a:pPr>
            <a:r>
              <a:rPr kumimoji="0"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среднем 1:25000 населения</a:t>
            </a:r>
          </a:p>
          <a:p>
            <a:pPr>
              <a:buFontTx/>
              <a:buNone/>
              <a:defRPr/>
            </a:pPr>
            <a:endParaRPr kumimoji="0"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RBC-o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7306"/>
            <a:ext cx="2808312" cy="19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7092280" y="58772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676456" y="508518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60332" y="557325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486916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092280" y="4736225"/>
            <a:ext cx="576064" cy="69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18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клинико-лабораторный синдром, характеризующийся снижением уровня гемоглобина,  эритроцитов и гематокрита в единице объема крови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30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576" y="116632"/>
            <a:ext cx="8208912" cy="9218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 НО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Бессимптомное носительство</a:t>
            </a:r>
          </a:p>
          <a:p>
            <a:pPr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неонатальным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пойкилоцитозом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(выраженный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микропойкилоцитоз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анемия,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гипербилирубинемия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морфологические признаки фрагментации эритроцитов, к 3-4 мес.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приобретают форму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овалоцитов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хроническим гемолизом</a:t>
            </a:r>
          </a:p>
          <a:p>
            <a:pPr>
              <a:defRPr/>
            </a:pP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Сфероцитарная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(гемолитическая анемия средней степени тяжести с предрасположенностью к развитию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апластических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кризов, снижение ОРЭ и механической резистентности, усиление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аутогемолиза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спленомегалия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периферической крови большое количество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микросфероцитов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овалоцитов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Изображение 5" descr="15115-3267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16632"/>
            <a:ext cx="29168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89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kumimoji="0"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стоматоцитоз</a:t>
            </a:r>
            <a:endParaRPr kumimoji="0"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Наследственный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стоматоцитоз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аутосомно-доминантно наследуемая аномалия или группа аномалий эритроцитов, связанных с дефектом белков их мембраны. У части носителей сопровождается гемолитической анемией с признаками внутриклеточного гемолиза с преимущественным разрушением эритроцитов селезенкой и с характерной формой эритроцитов.</a:t>
            </a: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Патофизиология – повышенная гидратация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(повышение проницаемости мембраны для ионов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 концентрации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клетке) </a:t>
            </a:r>
          </a:p>
          <a:p>
            <a:pPr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стоматоцитов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10%) может быть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печени, сердечно-сосудистых и неопластических заболеваниях.</a:t>
            </a: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Изображение 2" descr="HStomat (fig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8026400" cy="208823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1403648" y="4941168"/>
            <a:ext cx="648072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987824" y="5247202"/>
            <a:ext cx="601216" cy="918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66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kumimoji="0"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713787" cy="4210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ru-RU" sz="24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Мембранопатии</a:t>
            </a:r>
            <a:r>
              <a:rPr kumimoji="0" lang="ru-RU" sz="2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(наследственные гемолитические анемии, обусловленные нестабильностью мембраны эритроцитов)</a:t>
            </a:r>
            <a:endParaRPr kumimoji="0"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Ферментопатии эритроцитов	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(наследственные гемолитические анемии, обусловленные дефицитом ферментов эритроцитов)</a:t>
            </a:r>
            <a:endParaRPr kumimoji="0"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400" i="1" dirty="0" err="1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r>
              <a:rPr kumimoji="0" lang="ru-RU" sz="2400" i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dirty="0" smtClean="0">
                <a:solidFill>
                  <a:srgbClr val="808080"/>
                </a:solidFill>
              </a:rPr>
              <a:t>	</a:t>
            </a:r>
            <a:r>
              <a:rPr kumimoji="0" lang="ru-RU" sz="2400" b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(наследственные гемолитические анемии, обусловленные качественным или количественным нарушением синтеза </a:t>
            </a:r>
            <a:r>
              <a:rPr kumimoji="0" lang="en-US" sz="2400" b="1" dirty="0" err="1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kumimoji="0" lang="ru-RU" sz="2400" b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4591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785225" cy="64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Ферментопатии эритроцитов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755650" y="954088"/>
            <a:ext cx="75612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анаэробного гликолиза</a:t>
            </a: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пируваткиназы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гексокиназы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глюкозофосфат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фосфофруктокиназы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альдолазы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триозофосфат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фосфоглицераткиназы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914400" algn="l"/>
              </a:tabLst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пентозофосфатного шунта</a:t>
            </a: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глюкозо-6-фосфатдегидрогеназы</a:t>
            </a: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6-фосфоглюконатдегидрогеназы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дефект синтеза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глютатиона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глютатион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глютатион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глютатион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9144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метаболизма нуклеотидов</a:t>
            </a: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пиримидин 5</a:t>
            </a:r>
            <a:r>
              <a:rPr lang="ja-JP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аденилаткиназы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избыток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аденозиндеаминазы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Ферментативные реакции метаболизма эритроцитов </a:t>
            </a:r>
          </a:p>
        </p:txBody>
      </p:sp>
      <p:pic>
        <p:nvPicPr>
          <p:cNvPr id="46082" name="Picture 5" descr="Катаболизм эритроци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7771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62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kumimoji="0" lang="ru-RU" sz="2000" b="1" smtClean="0"/>
              <a:t>.</a:t>
            </a:r>
          </a:p>
        </p:txBody>
      </p:sp>
      <p:graphicFrame>
        <p:nvGraphicFramePr>
          <p:cNvPr id="67621" name="Group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8781628"/>
              </p:ext>
            </p:extLst>
          </p:nvPr>
        </p:nvGraphicFramePr>
        <p:xfrm>
          <a:off x="323850" y="260350"/>
          <a:ext cx="8640763" cy="6348413"/>
        </p:xfrm>
        <a:graphic>
          <a:graphicData uri="http://schemas.openxmlformats.org/drawingml/2006/table">
            <a:tbl>
              <a:tblPr/>
              <a:tblGrid>
                <a:gridCol w="3349625"/>
                <a:gridCol w="1924050"/>
                <a:gridCol w="1755775"/>
                <a:gridCol w="1611313"/>
              </a:tblGrid>
              <a:tr h="30483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Ферменты эритроцитов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Тип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наследования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Клинические формы проявления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Хронический гемолиз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Гемолитический криз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4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Пентозофосфатный путь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и система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глутатиона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. Г-6-ФД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2. 6-ФГД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3. ГР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4. ГП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5. ГС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g-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глутамилцистеинсинтетаза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Сцеплен с Х-хромосомой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Путь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Эмбдена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Мейергофа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включая шунт 2,3-ДФГ: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7. ГК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8. ГФИ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9. ФФК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Альдолаза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11. ТФИ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12. ФГК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13.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ПК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14. ФГМ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Сцеплен с Х-хромосомой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1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Пути метаболизма нуклеотидов: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15. АК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16. Пиримидин 5</a:t>
                      </a:r>
                      <a:r>
                        <a:rPr kumimoji="0" lang="ja-JP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нуклеотидаза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17. АТФ-аза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18.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Аденозиндеаминаза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высокой активности (перепроизводство фермента)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Аутосомно-рецессивный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Аутосомно-доминантный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95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Г-6-ФД</a:t>
            </a:r>
            <a:r>
              <a:rPr kumimoji="0"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46405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kumimoji="0"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первым ферментом </a:t>
            </a:r>
            <a:r>
              <a:rPr kumimoji="0" lang="ru-RU" sz="28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пензофосфатного</a:t>
            </a:r>
            <a:r>
              <a:rPr kumimoji="0"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гликолиза</a:t>
            </a: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endParaRPr kumimoji="0" lang="ru-RU" sz="2800" dirty="0" smtClean="0"/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- восстановление НАДФ до НАДФ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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формы, которая в свою очередь необходима для перехода окисленного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глютатиона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в восстановленную форму. Восстановленный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глютатион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требуется для связывания активных форм кислорода (перекисей). 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Наследование – сцепленное с полом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kumimoji="0"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43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90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000" b="1" dirty="0" smtClean="0"/>
              <a:t>                                              </a:t>
            </a:r>
            <a:endParaRPr kumimoji="0" lang="ru-RU" sz="20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000" b="1" dirty="0" smtClean="0"/>
              <a:t>                                    </a:t>
            </a:r>
            <a:r>
              <a:rPr kumimoji="0" 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гемолитическом кризе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снижены количество эритроцитов, гемоглобин, гематокрит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эритроцитарные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индексы (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MCV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MCHC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не меняются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пике криза в периферической крови можно обнаружить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сфероциты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в тяжелых случаях, и большое количество телец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Гейнца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к окончанию гемолиза исчезают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3-5 день отмечается значительное увеличение числа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ретикулоцитов</a:t>
            </a: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kumimoji="0" lang="ru-RU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биохимии крови</a:t>
            </a:r>
            <a:r>
              <a:rPr kumimoji="0"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билирубин непрямой, свободный гемоглобин в высокой концентрации</a:t>
            </a:r>
          </a:p>
          <a:p>
            <a:pPr>
              <a:lnSpc>
                <a:spcPct val="80000"/>
              </a:lnSpc>
              <a:defRPr/>
            </a:pPr>
            <a:endParaRPr kumimoji="0" lang="ru-RU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kumimoji="0" lang="ru-RU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моче присутствует свободный гемоглобин, белок, иногда </a:t>
            </a:r>
            <a:r>
              <a:rPr kumimoji="0" lang="ru-RU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гемосидерин</a:t>
            </a: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35975" cy="499715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  <a:defRPr/>
            </a:pPr>
            <a:r>
              <a:rPr kumimoji="0" lang="ru-RU" sz="2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дефицита Г-6-ФД методом </a:t>
            </a:r>
            <a:r>
              <a:rPr kumimoji="0"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флюоресцентных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пятен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Beutler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Mitchell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специфической флюоресценции восстановленного НАДФ в длинноволновом ультрафиолетовом свете (440— 470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оцениваемой визуально в фиксированные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сроки).</a:t>
            </a:r>
            <a:endParaRPr kumimoji="0"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kumimoji="0" lang="ru-RU" sz="2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фермента      (норма 131</a:t>
            </a:r>
            <a:r>
              <a:rPr kumimoji="0"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МЕ/млн. эритроцитов</a:t>
            </a:r>
            <a:r>
              <a:rPr kumimoji="0"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  <a:defRPr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активности Г-6-ФД в эритроцитах не всегда коррелирует с тяжестью клинических проявлений. При многих вариантах первого класса определяется 20—30 % уровень активности фермента. С другой стороны, при нулевом уровне активности у некоторых больных не наблюдается никакой клинической симптоматики. Это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со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ферментов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скоростью обезвреживания лекарственных средств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цитохромным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аппаратом печени больного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None/>
              <a:defRPr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могут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ложно отрицательным при высоком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ретикулоцитозе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  <a:defRPr/>
            </a:pP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kumimoji="0"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3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83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0978356"/>
              </p:ext>
            </p:extLst>
          </p:nvPr>
        </p:nvGraphicFramePr>
        <p:xfrm>
          <a:off x="179388" y="836613"/>
          <a:ext cx="8785225" cy="5615022"/>
        </p:xfrm>
        <a:graphic>
          <a:graphicData uri="http://schemas.openxmlformats.org/drawingml/2006/table">
            <a:tbl>
              <a:tblPr/>
              <a:tblGrid>
                <a:gridCol w="1223962"/>
                <a:gridCol w="2232025"/>
                <a:gridCol w="5329238"/>
              </a:tblGrid>
              <a:tr h="7010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активность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фермента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клинические проявления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1-й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?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хроническая несфероцитарная ГА,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тяжелая ГА новорожденных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2-й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ниже 10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отсутствует ГА вне криза,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гемолитический криз после приема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лекарств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или употребления конских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бобов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легкая ГА новорожденных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3-й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10-60%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легкие проявления гемолиза при приеме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лекарств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иногда легкая ГА новорожденных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17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4-й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нормальная или близкая к норме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не имеет клинического значения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Дуга 2"/>
          <p:cNvSpPr/>
          <p:nvPr/>
        </p:nvSpPr>
        <p:spPr>
          <a:xfrm>
            <a:off x="885542" y="2197510"/>
            <a:ext cx="7920880" cy="2671650"/>
          </a:xfrm>
          <a:prstGeom prst="arc">
            <a:avLst>
              <a:gd name="adj1" fmla="val 2728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9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анемии (ВОЗ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мужчин: </a:t>
            </a:r>
            <a:b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гемоглобина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г/л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гематокрит менее 39%;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женщин:</a:t>
            </a:r>
            <a:b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гемоглобина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г/л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гематокрит менее 36%;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беременных женщин:</a:t>
            </a:r>
            <a:b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гемоглобина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г/л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4596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50825" y="22225"/>
            <a:ext cx="8713788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bIns="0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Перечень лекарств, индуцирующих гемолитические кризы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у больных с дефицитом Г-6-ФД</a:t>
            </a:r>
          </a:p>
          <a:p>
            <a:pPr eaLnBrk="0" hangingPunct="0">
              <a:defRPr/>
            </a:pPr>
            <a:endParaRPr lang="ru-RU" sz="2000" dirty="0"/>
          </a:p>
        </p:txBody>
      </p:sp>
      <p:graphicFrame>
        <p:nvGraphicFramePr>
          <p:cNvPr id="80927" name="Group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2778186"/>
              </p:ext>
            </p:extLst>
          </p:nvPr>
        </p:nvGraphicFramePr>
        <p:xfrm>
          <a:off x="323850" y="836613"/>
          <a:ext cx="8640763" cy="4968876"/>
        </p:xfrm>
        <a:graphic>
          <a:graphicData uri="http://schemas.openxmlformats.org/drawingml/2006/table">
            <a:tbl>
              <a:tblPr/>
              <a:tblGrid>
                <a:gridCol w="3167063"/>
                <a:gridCol w="1433512"/>
                <a:gridCol w="1016000"/>
                <a:gridCol w="3024188"/>
              </a:tblGrid>
              <a:tr h="474663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Препараты, прием которых противопоказан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338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ацеталидин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примахин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хинин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доксорубицин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сульфаниламиды,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Тубазад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Фтивазид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ПАСК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4550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нитрофураны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метиленовый синий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фенилгидразин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налидиксовая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кислота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Препараты, прием которых в терапевтической дозе возможен*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8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Ацетоминофен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Хлорохин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Фенилбутазон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Изониазид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Пронестил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Антипирин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р-аминобензойная кислота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Фенацетин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Колхицин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Фенитоин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Антозолин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L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-дофа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Дараприм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Аспирин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Бенадрил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Бенемид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Аскорбиновая кислота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Менафтон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Триметоприм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Витамин К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20" name="Rectangle 24"/>
          <p:cNvSpPr>
            <a:spLocks noChangeArrowheads="1"/>
          </p:cNvSpPr>
          <p:nvPr/>
        </p:nvSpPr>
        <p:spPr bwMode="auto">
          <a:xfrm>
            <a:off x="1187450" y="6197600"/>
            <a:ext cx="716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*Перечисленные лекарства могут вызывать гемолиз у ряда больных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39598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kumimoji="0"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пируваткиназы</a:t>
            </a:r>
            <a:r>
              <a:rPr kumimoji="0"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kumimoji="0" lang="ru-RU" sz="2800" dirty="0" smtClean="0"/>
              <a:t> </a:t>
            </a:r>
            <a:r>
              <a:rPr kumimoji="0" lang="ru-RU" sz="2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ключевым ферментом гликолитического пути</a:t>
            </a: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катализирует превращение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фосфоэнолпирувата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(ФЭП) в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пируват</a:t>
            </a: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 активируется фруктозо-1,6-дифосфатом (Ф-1,6-Ф) и ингибируется выработанной АТФ</a:t>
            </a:r>
          </a:p>
          <a:p>
            <a:pPr>
              <a:buFontTx/>
              <a:buNone/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в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2,3-дифосфоглицерата (2,3-ДФГ)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продуктов гликолиза</a:t>
            </a:r>
          </a:p>
          <a:p>
            <a:pPr>
              <a:buFontTx/>
              <a:buNone/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 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концентрации АТФ,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пирувата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endParaRPr kumimoji="0"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97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диагностика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32765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kumimoji="0" lang="ru-RU" b="1" dirty="0" smtClean="0"/>
              <a:t> </a:t>
            </a:r>
            <a:r>
              <a:rPr kumimoji="0"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60-120 г/л, НСТ 17-37%,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нормохромия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нормоцитоз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детей до года и при высоком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ретикулоцитозе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возможен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макроцитоз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ретикулоциты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2,5-15%, после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спленэктомии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70%, морфология эритроцитов –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полихромазия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анизоцитоз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пойкилоцитоз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 наличие нормобластов.</a:t>
            </a:r>
          </a:p>
          <a:p>
            <a:pPr marL="457200" indent="-457200">
              <a:buFontTx/>
              <a:buNone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Осмотическая резистентность – до инкубации не изменена, после инкубации снижена, корригируется добавлением АТФ.</a:t>
            </a:r>
          </a:p>
          <a:p>
            <a:pPr marL="457200" indent="-457200">
              <a:buFontTx/>
              <a:buNone/>
              <a:defRPr/>
            </a:pP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Аутогемолиз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повышен, корригируется добавлением АТФ, но не глюкозы.</a:t>
            </a:r>
          </a:p>
          <a:p>
            <a:pPr marL="457200" indent="-457200">
              <a:buFontTx/>
              <a:buNone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ПК эритроцитов снижена до 5-20% от нормальной, повышено в 2-3 раза содержание 2,3-ДФГ и других промежуточных метаболитов гликолиза; </a:t>
            </a:r>
          </a:p>
          <a:p>
            <a:pPr marL="457200" indent="-457200">
              <a:buFontTx/>
              <a:buNone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повышения содержания 2,3-ДФГ кривая диссоциации кислорода сдвинута вправо (снижено сродство </a:t>
            </a:r>
            <a:r>
              <a:rPr kumimoji="0"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кислороду).</a:t>
            </a:r>
          </a:p>
        </p:txBody>
      </p:sp>
      <p:sp>
        <p:nvSpPr>
          <p:cNvPr id="2" name="Дуга 1"/>
          <p:cNvSpPr/>
          <p:nvPr/>
        </p:nvSpPr>
        <p:spPr>
          <a:xfrm>
            <a:off x="-2412776" y="-2434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>
            <a:off x="323528" y="4365104"/>
            <a:ext cx="8352928" cy="1008112"/>
          </a:xfrm>
          <a:prstGeom prst="arc">
            <a:avLst>
              <a:gd name="adj1" fmla="val 21537825"/>
              <a:gd name="adj2" fmla="val 215015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2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диагностика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kumimoji="0" lang="ru-RU" sz="2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Скрининговый</a:t>
            </a:r>
            <a:r>
              <a:rPr kumimoji="0" lang="ru-RU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</a:t>
            </a: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(флюоресценция в УФ свете НАД</a:t>
            </a: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</a:t>
            </a: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Н):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тестируемой крови добавляется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фосфоэнолпируват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НАД Н и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лактатдегидрогеназа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наносится на фильтровальную бумагу и исследуется в ультрафиолетовом свете. При дефиците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пируваткиназы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образуется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пируват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используется НАД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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Н, вследствие этого флюоресценция сохраняется 45-60 минут. В норме флюоресценция исчезает через 15 минут.</a:t>
            </a:r>
          </a:p>
          <a:p>
            <a:pPr marL="457200" indent="-457200">
              <a:buFontTx/>
              <a:buNone/>
              <a:defRPr/>
            </a:pPr>
            <a:r>
              <a:rPr kumimoji="0"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None/>
              <a:defRPr/>
            </a:pPr>
            <a:r>
              <a:rPr kumimoji="0" lang="ru-RU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 активности ПК</a:t>
            </a:r>
            <a:r>
              <a:rPr kumimoji="0"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до 20-40% от нормы)</a:t>
            </a:r>
          </a:p>
        </p:txBody>
      </p:sp>
    </p:spTree>
    <p:extLst>
      <p:ext uri="{BB962C8B-B14F-4D97-AF65-F5344CB8AC3E}">
        <p14:creationId xmlns="" xmlns:p14="http://schemas.microsoft.com/office/powerpoint/2010/main" val="6400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kumimoji="0"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713787" cy="4210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ru-RU" sz="2400" i="1" dirty="0" err="1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Мембранопатии</a:t>
            </a:r>
            <a:r>
              <a:rPr kumimoji="0" lang="ru-RU" sz="2400" i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b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(наследственные гемолитические анемии, обусловленные нестабильностью мембраны эритроцитов)</a:t>
            </a:r>
            <a:endParaRPr kumimoji="0" lang="ru-RU" sz="2400" dirty="0" smtClean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400" i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Ферментопатии эритроцитов</a:t>
            </a:r>
            <a:r>
              <a:rPr kumimoji="0" lang="ru-RU" sz="2400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kumimoji="0" lang="ru-RU" sz="2400" b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(наследственные гемолитические анемии, обусловленные дефицитом </a:t>
            </a:r>
            <a:r>
              <a:rPr kumimoji="0" lang="ru-RU" sz="2400" b="1" dirty="0" err="1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ферменов</a:t>
            </a:r>
            <a:r>
              <a:rPr kumimoji="0" lang="ru-RU" sz="2400" b="1" dirty="0" smtClean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эритроцитов)</a:t>
            </a:r>
            <a:endParaRPr kumimoji="0" lang="ru-RU" sz="2400" dirty="0" smtClean="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r>
              <a:rPr kumimoji="0"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(талассемия, СКА)</a:t>
            </a:r>
            <a:endParaRPr kumimoji="0"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(наследственные гемолитические анемии, обусловленные качественным или количественным нарушением синтеза </a:t>
            </a:r>
            <a:r>
              <a:rPr kumimoji="0"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kumimoji="0"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7047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endParaRPr kumimoji="0"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6407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2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endParaRPr 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-талассемия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: 	немое носительство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			с минимальными проявлениями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		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гемоглобинопатия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Н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		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гемоглобинопатия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Bart’s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-талассемия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:	большая форма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			промежуточная форма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			малая форма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-талассемия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Hb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Lepore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Наследственное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персистирование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фетального гемоглобина</a:t>
            </a:r>
          </a:p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2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endParaRPr 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серповидно-клеточная анемия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гемолитическая анемия, обусловленная аномальным 	нестабильным гемоглобином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Наследственная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метгемоглобинемия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Смешанные формы</a:t>
            </a:r>
            <a:endParaRPr lang="ru-RU" sz="2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5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833438"/>
          </a:xfrm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</a:t>
            </a:r>
            <a:r>
              <a:rPr kumimoji="0"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α</a:t>
            </a:r>
            <a:r>
              <a:rPr kumimoji="0"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-</a:t>
            </a: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талассемии</a:t>
            </a:r>
            <a:r>
              <a:rPr kumimoji="0"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4463" y="6235700"/>
            <a:ext cx="873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Aft>
                <a:spcPct val="20000"/>
              </a:spcAft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Harteveld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&amp; Higgs. </a:t>
            </a:r>
            <a:r>
              <a:rPr lang="en-US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Orphanet</a:t>
            </a:r>
            <a:r>
              <a:rPr lang="en-US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Journal of Rare Diseases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2010, 5:13; </a:t>
            </a:r>
            <a:r>
              <a:rPr lang="en-GB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Fucharoen</a:t>
            </a:r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S, </a:t>
            </a:r>
            <a:r>
              <a:rPr lang="en-GB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Viprakasit</a:t>
            </a:r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V. </a:t>
            </a:r>
            <a:r>
              <a:rPr lang="en-GB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Hematology</a:t>
            </a:r>
            <a:r>
              <a:rPr lang="en-GB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Am </a:t>
            </a:r>
            <a:r>
              <a:rPr lang="en-GB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Soc</a:t>
            </a:r>
            <a:r>
              <a:rPr lang="en-GB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Hematol</a:t>
            </a:r>
            <a:r>
              <a:rPr lang="en-GB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Educ</a:t>
            </a:r>
            <a:r>
              <a:rPr lang="en-GB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Program </a:t>
            </a:r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2009;26–34</a:t>
            </a:r>
          </a:p>
        </p:txBody>
      </p:sp>
      <p:sp>
        <p:nvSpPr>
          <p:cNvPr id="35843" name="TextBox 8"/>
          <p:cNvSpPr txBox="1">
            <a:spLocks noChangeArrowheads="1"/>
          </p:cNvSpPr>
          <p:nvPr/>
        </p:nvSpPr>
        <p:spPr bwMode="auto">
          <a:xfrm>
            <a:off x="989013" y="1625600"/>
            <a:ext cx="2022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Снижение синтеза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  <a:sym typeface="Symbol" charset="0"/>
              </a:rPr>
              <a:t>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-цепей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(</a:t>
            </a:r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α</a:t>
            </a:r>
            <a:r>
              <a:rPr kumimoji="0" lang="en-GB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+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5740400" y="1611313"/>
            <a:ext cx="2022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Отсутствие синтеза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α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-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цепей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(</a:t>
            </a:r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α</a:t>
            </a:r>
            <a:r>
              <a:rPr kumimoji="0" lang="en-GB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0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845" name="TextBox 10"/>
          <p:cNvSpPr txBox="1">
            <a:spLocks noChangeArrowheads="1"/>
          </p:cNvSpPr>
          <p:nvPr/>
        </p:nvSpPr>
        <p:spPr bwMode="auto">
          <a:xfrm>
            <a:off x="3459163" y="2747963"/>
            <a:ext cx="202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избыток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β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-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цепей</a:t>
            </a:r>
            <a:endParaRPr kumimoji="0" lang="en-GB" sz="16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sp>
        <p:nvSpPr>
          <p:cNvPr id="35846" name="TextBox 11"/>
          <p:cNvSpPr txBox="1">
            <a:spLocks noChangeArrowheads="1"/>
          </p:cNvSpPr>
          <p:nvPr/>
        </p:nvSpPr>
        <p:spPr bwMode="auto">
          <a:xfrm>
            <a:off x="3059113" y="4149725"/>
            <a:ext cx="30718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нестабильный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endParaRPr kumimoji="0"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  <a:p>
            <a:pPr algn="ctr"/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β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-</a:t>
            </a:r>
            <a:r>
              <a:rPr kumimoji="0"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глобиновый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kumimoji="0"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тетрамер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847" name="TextBox 23"/>
          <p:cNvSpPr txBox="1">
            <a:spLocks noChangeArrowheads="1"/>
          </p:cNvSpPr>
          <p:nvPr/>
        </p:nvSpPr>
        <p:spPr bwMode="auto">
          <a:xfrm>
            <a:off x="2108200" y="5718175"/>
            <a:ext cx="530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Гемолитическая анемия различной тяжести</a:t>
            </a:r>
            <a:endParaRPr kumimoji="0" lang="en-GB" sz="18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 rot="2537655">
            <a:off x="5391150" y="2066925"/>
            <a:ext cx="542925" cy="790575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1470D"/>
              </a:gs>
              <a:gs pos="50000">
                <a:srgbClr val="D16918"/>
              </a:gs>
              <a:gs pos="100000">
                <a:srgbClr val="F87E1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 rot="-2717661">
            <a:off x="2867025" y="2095500"/>
            <a:ext cx="542925" cy="790575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1470D"/>
              </a:gs>
              <a:gs pos="50000">
                <a:srgbClr val="D16918"/>
              </a:gs>
              <a:gs pos="100000">
                <a:srgbClr val="F87E1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5850" name="Down Arrow 14"/>
          <p:cNvSpPr>
            <a:spLocks noChangeArrowheads="1"/>
          </p:cNvSpPr>
          <p:nvPr/>
        </p:nvSpPr>
        <p:spPr bwMode="auto">
          <a:xfrm>
            <a:off x="4298950" y="3333750"/>
            <a:ext cx="542925" cy="790575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1470D"/>
              </a:gs>
              <a:gs pos="50000">
                <a:srgbClr val="D16918"/>
              </a:gs>
              <a:gs pos="100000">
                <a:srgbClr val="F87E1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5851" name="Down Arrow 15"/>
          <p:cNvSpPr>
            <a:spLocks noChangeArrowheads="1"/>
          </p:cNvSpPr>
          <p:nvPr/>
        </p:nvSpPr>
        <p:spPr bwMode="auto">
          <a:xfrm>
            <a:off x="4298950" y="4743450"/>
            <a:ext cx="542925" cy="790575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1470D"/>
              </a:gs>
              <a:gs pos="50000">
                <a:srgbClr val="D16918"/>
              </a:gs>
              <a:gs pos="100000">
                <a:srgbClr val="F87E1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3" name="Picture 12" descr="Diapositiv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89" y="2868970"/>
            <a:ext cx="3610395" cy="2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" y="3960486"/>
            <a:ext cx="3594917" cy="175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28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647700"/>
          </a:xfrm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</a:t>
            </a:r>
            <a:r>
              <a:rPr kumimoji="0"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β-</a:t>
            </a: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талассемии</a:t>
            </a:r>
            <a:endParaRPr kumimoji="0"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4463" y="6413500"/>
            <a:ext cx="8734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Aft>
                <a:spcPct val="20000"/>
              </a:spcAft>
              <a:defRPr/>
            </a:pPr>
            <a:r>
              <a:rPr lang="en-US" sz="1200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Galanello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R &amp; </a:t>
            </a:r>
            <a:r>
              <a:rPr lang="en-US" sz="1200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Origa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R. </a:t>
            </a:r>
            <a:r>
              <a:rPr lang="en-US" sz="1200" i="1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Orphanet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Journal of Rare Diseases 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2010,5:11 </a:t>
            </a:r>
          </a:p>
        </p:txBody>
      </p:sp>
      <p:sp>
        <p:nvSpPr>
          <p:cNvPr id="37891" name="TextBox 8"/>
          <p:cNvSpPr txBox="1">
            <a:spLocks noChangeArrowheads="1"/>
          </p:cNvSpPr>
          <p:nvPr/>
        </p:nvSpPr>
        <p:spPr bwMode="auto">
          <a:xfrm>
            <a:off x="590550" y="1644650"/>
            <a:ext cx="2024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Снижение синтеза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Β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-цепей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(</a:t>
            </a:r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β</a:t>
            </a:r>
            <a:r>
              <a:rPr kumimoji="0" lang="en-GB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+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6205538" y="1649413"/>
            <a:ext cx="202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Отсутствие синтеза</a:t>
            </a:r>
            <a:endParaRPr kumimoji="0" lang="en-GB" sz="16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  <a:p>
            <a:pPr algn="ctr"/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β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-</a:t>
            </a:r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цепей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(</a:t>
            </a:r>
            <a:r>
              <a:rPr kumimoji="0"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β</a:t>
            </a:r>
            <a:r>
              <a:rPr kumimoji="0" lang="en-GB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0</a:t>
            </a:r>
            <a:r>
              <a:rPr kumimoji="0" lang="en-GB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5770563" y="3216275"/>
            <a:ext cx="2909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Преципитация </a:t>
            </a:r>
            <a:r>
              <a:rPr kumimoji="0"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в </a:t>
            </a:r>
            <a:r>
              <a:rPr kumimoji="0"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эритроидных</a:t>
            </a:r>
            <a:r>
              <a:rPr kumimoji="0"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предшественниках</a:t>
            </a:r>
            <a:endParaRPr kumimoji="0" lang="en-GB" sz="14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sp>
        <p:nvSpPr>
          <p:cNvPr id="37894" name="TextBox 12"/>
          <p:cNvSpPr txBox="1">
            <a:spLocks noChangeArrowheads="1"/>
          </p:cNvSpPr>
          <p:nvPr/>
        </p:nvSpPr>
        <p:spPr bwMode="auto">
          <a:xfrm>
            <a:off x="5400675" y="4008438"/>
            <a:ext cx="3236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Преждевременная гибель </a:t>
            </a:r>
            <a:r>
              <a:rPr kumimoji="0"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эритроидных</a:t>
            </a:r>
            <a:r>
              <a:rPr kumimoji="0"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предшествен</a:t>
            </a:r>
            <a:r>
              <a:rPr kumimoji="0" lang="ru-RU" sz="1400" b="1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ников</a:t>
            </a:r>
            <a:endParaRPr kumimoji="0" lang="en-GB" sz="1400" b="1" dirty="0">
              <a:solidFill>
                <a:srgbClr val="0070C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6211888" y="4884738"/>
            <a:ext cx="2022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Уменьшение </a:t>
            </a:r>
            <a:r>
              <a:rPr kumimoji="0"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эфективного</a:t>
            </a:r>
            <a:r>
              <a:rPr kumimoji="0"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kumimoji="0"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эритропоэза</a:t>
            </a:r>
            <a:endParaRPr kumimoji="0" lang="en-GB" sz="14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cxnSp>
        <p:nvCxnSpPr>
          <p:cNvPr id="37896" name="Straight Arrow Connector 15"/>
          <p:cNvCxnSpPr>
            <a:cxnSpLocks noChangeShapeType="1"/>
          </p:cNvCxnSpPr>
          <p:nvPr/>
        </p:nvCxnSpPr>
        <p:spPr bwMode="auto">
          <a:xfrm>
            <a:off x="2484438" y="2124075"/>
            <a:ext cx="1030287" cy="415925"/>
          </a:xfrm>
          <a:prstGeom prst="straightConnector1">
            <a:avLst/>
          </a:prstGeom>
          <a:noFill/>
          <a:ln w="38100">
            <a:solidFill>
              <a:srgbClr val="EA802D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5338763" y="2068513"/>
            <a:ext cx="960437" cy="461962"/>
          </a:xfrm>
          <a:prstGeom prst="straightConnector1">
            <a:avLst/>
          </a:prstGeom>
          <a:noFill/>
          <a:ln w="38100">
            <a:solidFill>
              <a:srgbClr val="EC802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>
            <a:off x="5575300" y="2732088"/>
            <a:ext cx="1539875" cy="506412"/>
          </a:xfrm>
          <a:prstGeom prst="straightConnector1">
            <a:avLst/>
          </a:prstGeom>
          <a:noFill/>
          <a:ln w="38100">
            <a:solidFill>
              <a:srgbClr val="EC802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7072313" y="4643438"/>
            <a:ext cx="300037" cy="14287"/>
          </a:xfrm>
          <a:prstGeom prst="straightConnector1">
            <a:avLst/>
          </a:prstGeom>
          <a:noFill/>
          <a:ln w="38100">
            <a:solidFill>
              <a:srgbClr val="EC802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9"/>
          <p:cNvSpPr txBox="1">
            <a:spLocks noChangeArrowheads="1"/>
          </p:cNvSpPr>
          <p:nvPr/>
        </p:nvSpPr>
        <p:spPr bwMode="auto">
          <a:xfrm>
            <a:off x="804863" y="3959225"/>
            <a:ext cx="2254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Повреждение мембраны эритроцитов</a:t>
            </a:r>
            <a:endParaRPr kumimoji="0" lang="en-GB" sz="16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cxnSp>
        <p:nvCxnSpPr>
          <p:cNvPr id="37901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1257300" y="3106738"/>
            <a:ext cx="2036763" cy="735012"/>
          </a:xfrm>
          <a:prstGeom prst="straightConnector1">
            <a:avLst/>
          </a:prstGeom>
          <a:noFill/>
          <a:ln w="38100">
            <a:solidFill>
              <a:srgbClr val="EC802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02" name="TextBox 32"/>
          <p:cNvSpPr txBox="1">
            <a:spLocks noChangeArrowheads="1"/>
          </p:cNvSpPr>
          <p:nvPr/>
        </p:nvSpPr>
        <p:spPr bwMode="auto">
          <a:xfrm>
            <a:off x="790574" y="5111750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Гемолиз </a:t>
            </a:r>
            <a:endParaRPr kumimoji="0" lang="en-GB" sz="16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cxnSp>
        <p:nvCxnSpPr>
          <p:cNvPr id="37903" name="Straight Arrow Connector 33"/>
          <p:cNvCxnSpPr>
            <a:cxnSpLocks noChangeShapeType="1"/>
          </p:cNvCxnSpPr>
          <p:nvPr/>
        </p:nvCxnSpPr>
        <p:spPr bwMode="auto">
          <a:xfrm rot="5400000">
            <a:off x="1739106" y="4933157"/>
            <a:ext cx="357187" cy="0"/>
          </a:xfrm>
          <a:prstGeom prst="straightConnector1">
            <a:avLst/>
          </a:prstGeom>
          <a:noFill/>
          <a:ln w="38100">
            <a:solidFill>
              <a:srgbClr val="EC802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04" name="TextBox 34"/>
          <p:cNvSpPr txBox="1">
            <a:spLocks noChangeArrowheads="1"/>
          </p:cNvSpPr>
          <p:nvPr/>
        </p:nvSpPr>
        <p:spPr bwMode="auto">
          <a:xfrm>
            <a:off x="3757613" y="5726113"/>
            <a:ext cx="162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анемия</a:t>
            </a:r>
            <a:endParaRPr kumimoji="0" lang="en-GB" sz="2800" b="1" dirty="0">
              <a:solidFill>
                <a:srgbClr val="0070C0"/>
              </a:solidFill>
              <a:latin typeface="Times New Roman" panose="02020603050405020304" pitchFamily="18" charset="0"/>
              <a:ea typeface="ヒラギノ角ゴ Pro W3" charset="0"/>
              <a:cs typeface="Times New Roman" panose="02020603050405020304" pitchFamily="18" charset="0"/>
            </a:endParaRPr>
          </a:p>
        </p:txBody>
      </p:sp>
      <p:grpSp>
        <p:nvGrpSpPr>
          <p:cNvPr id="37905" name="Group 64"/>
          <p:cNvGrpSpPr>
            <a:grpSpLocks/>
          </p:cNvGrpSpPr>
          <p:nvPr/>
        </p:nvGrpSpPr>
        <p:grpSpPr bwMode="auto">
          <a:xfrm>
            <a:off x="2948780" y="2540000"/>
            <a:ext cx="2461420" cy="952500"/>
            <a:chOff x="1432" y="1048"/>
            <a:chExt cx="1658" cy="652"/>
          </a:xfrm>
        </p:grpSpPr>
        <p:sp>
          <p:nvSpPr>
            <p:cNvPr id="37909" name="Freeform 65"/>
            <p:cNvSpPr>
              <a:spLocks/>
            </p:cNvSpPr>
            <p:nvPr/>
          </p:nvSpPr>
          <p:spPr bwMode="auto">
            <a:xfrm>
              <a:off x="2366" y="1086"/>
              <a:ext cx="696" cy="581"/>
            </a:xfrm>
            <a:custGeom>
              <a:avLst/>
              <a:gdLst>
                <a:gd name="T0" fmla="*/ 0 w 696"/>
                <a:gd name="T1" fmla="*/ 15 h 581"/>
                <a:gd name="T2" fmla="*/ 34 w 696"/>
                <a:gd name="T3" fmla="*/ 18 h 581"/>
                <a:gd name="T4" fmla="*/ 142 w 696"/>
                <a:gd name="T5" fmla="*/ 29 h 581"/>
                <a:gd name="T6" fmla="*/ 229 w 696"/>
                <a:gd name="T7" fmla="*/ 29 h 581"/>
                <a:gd name="T8" fmla="*/ 450 w 696"/>
                <a:gd name="T9" fmla="*/ 3 h 581"/>
                <a:gd name="T10" fmla="*/ 537 w 696"/>
                <a:gd name="T11" fmla="*/ 0 h 581"/>
                <a:gd name="T12" fmla="*/ 585 w 696"/>
                <a:gd name="T13" fmla="*/ 3 h 581"/>
                <a:gd name="T14" fmla="*/ 624 w 696"/>
                <a:gd name="T15" fmla="*/ 29 h 581"/>
                <a:gd name="T16" fmla="*/ 679 w 696"/>
                <a:gd name="T17" fmla="*/ 60 h 581"/>
                <a:gd name="T18" fmla="*/ 690 w 696"/>
                <a:gd name="T19" fmla="*/ 111 h 581"/>
                <a:gd name="T20" fmla="*/ 636 w 696"/>
                <a:gd name="T21" fmla="*/ 140 h 581"/>
                <a:gd name="T22" fmla="*/ 456 w 696"/>
                <a:gd name="T23" fmla="*/ 159 h 581"/>
                <a:gd name="T24" fmla="*/ 423 w 696"/>
                <a:gd name="T25" fmla="*/ 188 h 581"/>
                <a:gd name="T26" fmla="*/ 483 w 696"/>
                <a:gd name="T27" fmla="*/ 221 h 581"/>
                <a:gd name="T28" fmla="*/ 558 w 696"/>
                <a:gd name="T29" fmla="*/ 254 h 581"/>
                <a:gd name="T30" fmla="*/ 634 w 696"/>
                <a:gd name="T31" fmla="*/ 305 h 581"/>
                <a:gd name="T32" fmla="*/ 691 w 696"/>
                <a:gd name="T33" fmla="*/ 339 h 581"/>
                <a:gd name="T34" fmla="*/ 649 w 696"/>
                <a:gd name="T35" fmla="*/ 398 h 581"/>
                <a:gd name="T36" fmla="*/ 615 w 696"/>
                <a:gd name="T37" fmla="*/ 363 h 581"/>
                <a:gd name="T38" fmla="*/ 475 w 696"/>
                <a:gd name="T39" fmla="*/ 365 h 581"/>
                <a:gd name="T40" fmla="*/ 457 w 696"/>
                <a:gd name="T41" fmla="*/ 395 h 581"/>
                <a:gd name="T42" fmla="*/ 501 w 696"/>
                <a:gd name="T43" fmla="*/ 423 h 581"/>
                <a:gd name="T44" fmla="*/ 556 w 696"/>
                <a:gd name="T45" fmla="*/ 444 h 581"/>
                <a:gd name="T46" fmla="*/ 613 w 696"/>
                <a:gd name="T47" fmla="*/ 476 h 581"/>
                <a:gd name="T48" fmla="*/ 663 w 696"/>
                <a:gd name="T49" fmla="*/ 503 h 581"/>
                <a:gd name="T50" fmla="*/ 696 w 696"/>
                <a:gd name="T51" fmla="*/ 564 h 581"/>
                <a:gd name="T52" fmla="*/ 660 w 696"/>
                <a:gd name="T53" fmla="*/ 579 h 581"/>
                <a:gd name="T54" fmla="*/ 604 w 696"/>
                <a:gd name="T55" fmla="*/ 579 h 581"/>
                <a:gd name="T56" fmla="*/ 495 w 696"/>
                <a:gd name="T57" fmla="*/ 573 h 581"/>
                <a:gd name="T58" fmla="*/ 463 w 696"/>
                <a:gd name="T59" fmla="*/ 555 h 581"/>
                <a:gd name="T60" fmla="*/ 423 w 696"/>
                <a:gd name="T61" fmla="*/ 581 h 581"/>
                <a:gd name="T62" fmla="*/ 283 w 696"/>
                <a:gd name="T63" fmla="*/ 552 h 581"/>
                <a:gd name="T64" fmla="*/ 274 w 696"/>
                <a:gd name="T65" fmla="*/ 498 h 581"/>
                <a:gd name="T66" fmla="*/ 219 w 696"/>
                <a:gd name="T67" fmla="*/ 498 h 581"/>
                <a:gd name="T68" fmla="*/ 168 w 696"/>
                <a:gd name="T69" fmla="*/ 534 h 581"/>
                <a:gd name="T70" fmla="*/ 115 w 696"/>
                <a:gd name="T71" fmla="*/ 512 h 581"/>
                <a:gd name="T72" fmla="*/ 48 w 696"/>
                <a:gd name="T73" fmla="*/ 476 h 581"/>
                <a:gd name="T74" fmla="*/ 31 w 696"/>
                <a:gd name="T75" fmla="*/ 455 h 581"/>
                <a:gd name="T76" fmla="*/ 28 w 696"/>
                <a:gd name="T77" fmla="*/ 395 h 581"/>
                <a:gd name="T78" fmla="*/ 39 w 696"/>
                <a:gd name="T79" fmla="*/ 350 h 581"/>
                <a:gd name="T80" fmla="*/ 60 w 696"/>
                <a:gd name="T81" fmla="*/ 323 h 581"/>
                <a:gd name="T82" fmla="*/ 84 w 696"/>
                <a:gd name="T83" fmla="*/ 302 h 581"/>
                <a:gd name="T84" fmla="*/ 114 w 696"/>
                <a:gd name="T85" fmla="*/ 255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6"/>
                <a:gd name="T130" fmla="*/ 0 h 581"/>
                <a:gd name="T131" fmla="*/ 696 w 696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6" h="581">
                  <a:moveTo>
                    <a:pt x="0" y="15"/>
                  </a:moveTo>
                  <a:cubicBezTo>
                    <a:pt x="11" y="16"/>
                    <a:pt x="23" y="18"/>
                    <a:pt x="34" y="18"/>
                  </a:cubicBezTo>
                  <a:lnTo>
                    <a:pt x="142" y="29"/>
                  </a:lnTo>
                  <a:lnTo>
                    <a:pt x="229" y="29"/>
                  </a:lnTo>
                  <a:lnTo>
                    <a:pt x="450" y="3"/>
                  </a:lnTo>
                  <a:lnTo>
                    <a:pt x="537" y="0"/>
                  </a:lnTo>
                  <a:lnTo>
                    <a:pt x="585" y="3"/>
                  </a:lnTo>
                  <a:lnTo>
                    <a:pt x="624" y="29"/>
                  </a:lnTo>
                  <a:lnTo>
                    <a:pt x="679" y="60"/>
                  </a:lnTo>
                  <a:lnTo>
                    <a:pt x="690" y="111"/>
                  </a:lnTo>
                  <a:lnTo>
                    <a:pt x="636" y="140"/>
                  </a:lnTo>
                  <a:lnTo>
                    <a:pt x="456" y="159"/>
                  </a:lnTo>
                  <a:lnTo>
                    <a:pt x="423" y="188"/>
                  </a:lnTo>
                  <a:lnTo>
                    <a:pt x="483" y="221"/>
                  </a:lnTo>
                  <a:lnTo>
                    <a:pt x="558" y="254"/>
                  </a:lnTo>
                  <a:lnTo>
                    <a:pt x="634" y="305"/>
                  </a:lnTo>
                  <a:lnTo>
                    <a:pt x="691" y="339"/>
                  </a:lnTo>
                  <a:lnTo>
                    <a:pt x="649" y="398"/>
                  </a:lnTo>
                  <a:lnTo>
                    <a:pt x="615" y="363"/>
                  </a:lnTo>
                  <a:lnTo>
                    <a:pt x="475" y="365"/>
                  </a:lnTo>
                  <a:lnTo>
                    <a:pt x="457" y="395"/>
                  </a:lnTo>
                  <a:lnTo>
                    <a:pt x="501" y="423"/>
                  </a:lnTo>
                  <a:lnTo>
                    <a:pt x="556" y="444"/>
                  </a:lnTo>
                  <a:lnTo>
                    <a:pt x="613" y="476"/>
                  </a:lnTo>
                  <a:lnTo>
                    <a:pt x="663" y="503"/>
                  </a:lnTo>
                  <a:lnTo>
                    <a:pt x="696" y="564"/>
                  </a:lnTo>
                  <a:lnTo>
                    <a:pt x="660" y="579"/>
                  </a:lnTo>
                  <a:lnTo>
                    <a:pt x="604" y="579"/>
                  </a:lnTo>
                  <a:lnTo>
                    <a:pt x="495" y="573"/>
                  </a:lnTo>
                  <a:lnTo>
                    <a:pt x="463" y="555"/>
                  </a:lnTo>
                  <a:lnTo>
                    <a:pt x="423" y="581"/>
                  </a:lnTo>
                  <a:lnTo>
                    <a:pt x="283" y="552"/>
                  </a:lnTo>
                  <a:lnTo>
                    <a:pt x="274" y="498"/>
                  </a:lnTo>
                  <a:lnTo>
                    <a:pt x="219" y="498"/>
                  </a:lnTo>
                  <a:lnTo>
                    <a:pt x="168" y="534"/>
                  </a:lnTo>
                  <a:lnTo>
                    <a:pt x="115" y="512"/>
                  </a:lnTo>
                  <a:lnTo>
                    <a:pt x="48" y="476"/>
                  </a:lnTo>
                  <a:lnTo>
                    <a:pt x="31" y="455"/>
                  </a:lnTo>
                  <a:lnTo>
                    <a:pt x="28" y="395"/>
                  </a:lnTo>
                  <a:lnTo>
                    <a:pt x="39" y="350"/>
                  </a:lnTo>
                  <a:lnTo>
                    <a:pt x="60" y="323"/>
                  </a:lnTo>
                  <a:lnTo>
                    <a:pt x="84" y="302"/>
                  </a:lnTo>
                  <a:lnTo>
                    <a:pt x="114" y="2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7" tIns="45713" rIns="91427" bIns="45713"/>
            <a:lstStyle/>
            <a:p>
              <a:endParaRPr lang="ru-RU"/>
            </a:p>
          </p:txBody>
        </p:sp>
        <p:sp>
          <p:nvSpPr>
            <p:cNvPr id="37910" name="Oval 66"/>
            <p:cNvSpPr>
              <a:spLocks noChangeArrowheads="1"/>
            </p:cNvSpPr>
            <p:nvPr/>
          </p:nvSpPr>
          <p:spPr bwMode="auto">
            <a:xfrm>
              <a:off x="2946" y="135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1" name="Text Box 67"/>
            <p:cNvSpPr txBox="1">
              <a:spLocks noChangeArrowheads="1"/>
            </p:cNvSpPr>
            <p:nvPr/>
          </p:nvSpPr>
          <p:spPr bwMode="auto">
            <a:xfrm>
              <a:off x="1432" y="1094"/>
              <a:ext cx="1079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7" tIns="45713" rIns="91427" bIns="45713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algn="ctr" eaLnBrk="0" hangingPunct="0"/>
              <a:r>
                <a:rPr kumimoji="0"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ヒラギノ角ゴ Pro W3" charset="0"/>
                  <a:cs typeface="Times New Roman" panose="02020603050405020304" pitchFamily="18" charset="0"/>
                </a:rPr>
                <a:t>Свободный избыток</a:t>
              </a:r>
              <a:endParaRPr kumimoji="0" 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endParaRPr>
            </a:p>
            <a:p>
              <a:pPr algn="ctr" eaLnBrk="0" hangingPunct="0"/>
              <a:r>
                <a:rPr kumimoji="0" lang="el-GR" sz="1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ヒラギノ角ゴ Pro W3" charset="0"/>
                  <a:cs typeface="Times New Roman" panose="02020603050405020304" pitchFamily="18" charset="0"/>
                  <a:sym typeface="Symbol" charset="0"/>
                </a:rPr>
                <a:t>α</a:t>
              </a:r>
              <a:r>
                <a:rPr kumimoji="0"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ヒラギノ角ゴ Pro W3" charset="0"/>
                  <a:cs typeface="Times New Roman" panose="02020603050405020304" pitchFamily="18" charset="0"/>
                  <a:sym typeface="Symbol" charset="0"/>
                </a:rPr>
                <a:t>-</a:t>
              </a:r>
              <a:r>
                <a:rPr kumimoji="0" lang="ru-RU" sz="1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ヒラギノ角ゴ Pro W3" charset="0"/>
                  <a:cs typeface="Times New Roman" panose="02020603050405020304" pitchFamily="18" charset="0"/>
                  <a:sym typeface="Symbol" charset="0"/>
                </a:rPr>
                <a:t>глобиновых</a:t>
              </a:r>
              <a:r>
                <a:rPr kumimoji="0" lang="en-US" sz="1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ヒラギノ角ゴ Pro W3" charset="0"/>
                  <a:cs typeface="Times New Roman" panose="02020603050405020304" pitchFamily="18" charset="0"/>
                  <a:sym typeface="Symbol" charset="0"/>
                </a:rPr>
                <a:t> </a:t>
              </a:r>
              <a:r>
                <a:rPr kumimoji="0"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ヒラギノ角ゴ Pro W3" charset="0"/>
                  <a:cs typeface="Times New Roman" panose="02020603050405020304" pitchFamily="18" charset="0"/>
                  <a:sym typeface="Symbol" charset="0"/>
                </a:rPr>
                <a:t>цепей</a:t>
              </a:r>
              <a:endParaRPr kumimoji="0" lang="en-US" sz="1200" b="1" dirty="0">
                <a:solidFill>
                  <a:srgbClr val="0070C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  <a:sym typeface="Symbol" charset="0"/>
              </a:endParaRPr>
            </a:p>
          </p:txBody>
        </p:sp>
        <p:sp>
          <p:nvSpPr>
            <p:cNvPr id="37912" name="Oval 68"/>
            <p:cNvSpPr>
              <a:spLocks noChangeArrowheads="1"/>
            </p:cNvSpPr>
            <p:nvPr/>
          </p:nvSpPr>
          <p:spPr bwMode="auto">
            <a:xfrm>
              <a:off x="2310" y="1070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3" name="Oval 69"/>
            <p:cNvSpPr>
              <a:spLocks noChangeArrowheads="1"/>
            </p:cNvSpPr>
            <p:nvPr/>
          </p:nvSpPr>
          <p:spPr bwMode="auto">
            <a:xfrm>
              <a:off x="2406" y="108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4" name="Oval 70"/>
            <p:cNvSpPr>
              <a:spLocks noChangeArrowheads="1"/>
            </p:cNvSpPr>
            <p:nvPr/>
          </p:nvSpPr>
          <p:spPr bwMode="auto">
            <a:xfrm>
              <a:off x="2508" y="1090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5" name="Oval 71"/>
            <p:cNvSpPr>
              <a:spLocks noChangeArrowheads="1"/>
            </p:cNvSpPr>
            <p:nvPr/>
          </p:nvSpPr>
          <p:spPr bwMode="auto">
            <a:xfrm>
              <a:off x="2606" y="108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6" name="Oval 72"/>
            <p:cNvSpPr>
              <a:spLocks noChangeArrowheads="1"/>
            </p:cNvSpPr>
            <p:nvPr/>
          </p:nvSpPr>
          <p:spPr bwMode="auto">
            <a:xfrm>
              <a:off x="2644" y="1104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7" name="Oval 73"/>
            <p:cNvSpPr>
              <a:spLocks noChangeArrowheads="1"/>
            </p:cNvSpPr>
            <p:nvPr/>
          </p:nvSpPr>
          <p:spPr bwMode="auto">
            <a:xfrm>
              <a:off x="2678" y="106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8" name="Oval 74"/>
            <p:cNvSpPr>
              <a:spLocks noChangeArrowheads="1"/>
            </p:cNvSpPr>
            <p:nvPr/>
          </p:nvSpPr>
          <p:spPr bwMode="auto">
            <a:xfrm>
              <a:off x="2722" y="1106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19" name="Oval 75"/>
            <p:cNvSpPr>
              <a:spLocks noChangeArrowheads="1"/>
            </p:cNvSpPr>
            <p:nvPr/>
          </p:nvSpPr>
          <p:spPr bwMode="auto">
            <a:xfrm>
              <a:off x="2812" y="1054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0" name="Oval 76"/>
            <p:cNvSpPr>
              <a:spLocks noChangeArrowheads="1"/>
            </p:cNvSpPr>
            <p:nvPr/>
          </p:nvSpPr>
          <p:spPr bwMode="auto">
            <a:xfrm>
              <a:off x="2852" y="1096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1" name="Oval 77"/>
            <p:cNvSpPr>
              <a:spLocks noChangeArrowheads="1"/>
            </p:cNvSpPr>
            <p:nvPr/>
          </p:nvSpPr>
          <p:spPr bwMode="auto">
            <a:xfrm>
              <a:off x="2896" y="104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2" name="Oval 78"/>
            <p:cNvSpPr>
              <a:spLocks noChangeArrowheads="1"/>
            </p:cNvSpPr>
            <p:nvPr/>
          </p:nvSpPr>
          <p:spPr bwMode="auto">
            <a:xfrm>
              <a:off x="2464" y="1290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3" name="Oval 79"/>
            <p:cNvSpPr>
              <a:spLocks noChangeArrowheads="1"/>
            </p:cNvSpPr>
            <p:nvPr/>
          </p:nvSpPr>
          <p:spPr bwMode="auto">
            <a:xfrm>
              <a:off x="2344" y="1406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4" name="Oval 80"/>
            <p:cNvSpPr>
              <a:spLocks noChangeArrowheads="1"/>
            </p:cNvSpPr>
            <p:nvPr/>
          </p:nvSpPr>
          <p:spPr bwMode="auto">
            <a:xfrm>
              <a:off x="2424" y="137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5" name="Oval 81"/>
            <p:cNvSpPr>
              <a:spLocks noChangeArrowheads="1"/>
            </p:cNvSpPr>
            <p:nvPr/>
          </p:nvSpPr>
          <p:spPr bwMode="auto">
            <a:xfrm>
              <a:off x="2400" y="145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6" name="Oval 82"/>
            <p:cNvSpPr>
              <a:spLocks noChangeArrowheads="1"/>
            </p:cNvSpPr>
            <p:nvPr/>
          </p:nvSpPr>
          <p:spPr bwMode="auto">
            <a:xfrm>
              <a:off x="2336" y="1474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7" name="Oval 83"/>
            <p:cNvSpPr>
              <a:spLocks noChangeArrowheads="1"/>
            </p:cNvSpPr>
            <p:nvPr/>
          </p:nvSpPr>
          <p:spPr bwMode="auto">
            <a:xfrm>
              <a:off x="2390" y="153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8" name="Oval 84"/>
            <p:cNvSpPr>
              <a:spLocks noChangeArrowheads="1"/>
            </p:cNvSpPr>
            <p:nvPr/>
          </p:nvSpPr>
          <p:spPr bwMode="auto">
            <a:xfrm>
              <a:off x="2456" y="1574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29" name="Oval 85"/>
            <p:cNvSpPr>
              <a:spLocks noChangeArrowheads="1"/>
            </p:cNvSpPr>
            <p:nvPr/>
          </p:nvSpPr>
          <p:spPr bwMode="auto">
            <a:xfrm>
              <a:off x="2506" y="159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0" name="Oval 86"/>
            <p:cNvSpPr>
              <a:spLocks noChangeArrowheads="1"/>
            </p:cNvSpPr>
            <p:nvPr/>
          </p:nvSpPr>
          <p:spPr bwMode="auto">
            <a:xfrm>
              <a:off x="2560" y="155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1" name="Oval 87"/>
            <p:cNvSpPr>
              <a:spLocks noChangeArrowheads="1"/>
            </p:cNvSpPr>
            <p:nvPr/>
          </p:nvSpPr>
          <p:spPr bwMode="auto">
            <a:xfrm>
              <a:off x="2622" y="161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2" name="Oval 88"/>
            <p:cNvSpPr>
              <a:spLocks noChangeArrowheads="1"/>
            </p:cNvSpPr>
            <p:nvPr/>
          </p:nvSpPr>
          <p:spPr bwMode="auto">
            <a:xfrm>
              <a:off x="2998" y="1170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3" name="Oval 89"/>
            <p:cNvSpPr>
              <a:spLocks noChangeArrowheads="1"/>
            </p:cNvSpPr>
            <p:nvPr/>
          </p:nvSpPr>
          <p:spPr bwMode="auto">
            <a:xfrm>
              <a:off x="2924" y="1144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4" name="Oval 90"/>
            <p:cNvSpPr>
              <a:spLocks noChangeArrowheads="1"/>
            </p:cNvSpPr>
            <p:nvPr/>
          </p:nvSpPr>
          <p:spPr bwMode="auto">
            <a:xfrm>
              <a:off x="2884" y="1180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5" name="Oval 91"/>
            <p:cNvSpPr>
              <a:spLocks noChangeArrowheads="1"/>
            </p:cNvSpPr>
            <p:nvPr/>
          </p:nvSpPr>
          <p:spPr bwMode="auto">
            <a:xfrm>
              <a:off x="2764" y="121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6" name="Oval 92"/>
            <p:cNvSpPr>
              <a:spLocks noChangeArrowheads="1"/>
            </p:cNvSpPr>
            <p:nvPr/>
          </p:nvSpPr>
          <p:spPr bwMode="auto">
            <a:xfrm>
              <a:off x="2744" y="126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7" name="Oval 93"/>
            <p:cNvSpPr>
              <a:spLocks noChangeArrowheads="1"/>
            </p:cNvSpPr>
            <p:nvPr/>
          </p:nvSpPr>
          <p:spPr bwMode="auto">
            <a:xfrm>
              <a:off x="2928" y="1246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8" name="Oval 94"/>
            <p:cNvSpPr>
              <a:spLocks noChangeArrowheads="1"/>
            </p:cNvSpPr>
            <p:nvPr/>
          </p:nvSpPr>
          <p:spPr bwMode="auto">
            <a:xfrm>
              <a:off x="2856" y="127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39" name="Oval 95"/>
            <p:cNvSpPr>
              <a:spLocks noChangeArrowheads="1"/>
            </p:cNvSpPr>
            <p:nvPr/>
          </p:nvSpPr>
          <p:spPr bwMode="auto">
            <a:xfrm>
              <a:off x="2924" y="131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0" name="Oval 96"/>
            <p:cNvSpPr>
              <a:spLocks noChangeArrowheads="1"/>
            </p:cNvSpPr>
            <p:nvPr/>
          </p:nvSpPr>
          <p:spPr bwMode="auto">
            <a:xfrm>
              <a:off x="2806" y="142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1" name="Oval 97"/>
            <p:cNvSpPr>
              <a:spLocks noChangeArrowheads="1"/>
            </p:cNvSpPr>
            <p:nvPr/>
          </p:nvSpPr>
          <p:spPr bwMode="auto">
            <a:xfrm>
              <a:off x="2950" y="141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2" name="Oval 98"/>
            <p:cNvSpPr>
              <a:spLocks noChangeArrowheads="1"/>
            </p:cNvSpPr>
            <p:nvPr/>
          </p:nvSpPr>
          <p:spPr bwMode="auto">
            <a:xfrm>
              <a:off x="2864" y="1490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3" name="Oval 99"/>
            <p:cNvSpPr>
              <a:spLocks noChangeArrowheads="1"/>
            </p:cNvSpPr>
            <p:nvPr/>
          </p:nvSpPr>
          <p:spPr bwMode="auto">
            <a:xfrm>
              <a:off x="2828" y="1608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4" name="Oval 100"/>
            <p:cNvSpPr>
              <a:spLocks noChangeArrowheads="1"/>
            </p:cNvSpPr>
            <p:nvPr/>
          </p:nvSpPr>
          <p:spPr bwMode="auto">
            <a:xfrm>
              <a:off x="2926" y="163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5" name="Oval 101"/>
            <p:cNvSpPr>
              <a:spLocks noChangeArrowheads="1"/>
            </p:cNvSpPr>
            <p:nvPr/>
          </p:nvSpPr>
          <p:spPr bwMode="auto">
            <a:xfrm>
              <a:off x="2958" y="1584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6" name="Oval 102"/>
            <p:cNvSpPr>
              <a:spLocks noChangeArrowheads="1"/>
            </p:cNvSpPr>
            <p:nvPr/>
          </p:nvSpPr>
          <p:spPr bwMode="auto">
            <a:xfrm>
              <a:off x="2976" y="154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7" name="Oval 103"/>
            <p:cNvSpPr>
              <a:spLocks noChangeArrowheads="1"/>
            </p:cNvSpPr>
            <p:nvPr/>
          </p:nvSpPr>
          <p:spPr bwMode="auto">
            <a:xfrm>
              <a:off x="3006" y="1632"/>
              <a:ext cx="56" cy="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8" name="Oval 104"/>
            <p:cNvSpPr>
              <a:spLocks noChangeArrowheads="1"/>
            </p:cNvSpPr>
            <p:nvPr/>
          </p:nvSpPr>
          <p:spPr bwMode="auto">
            <a:xfrm>
              <a:off x="2616" y="1560"/>
              <a:ext cx="56" cy="5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49" name="Oval 105"/>
            <p:cNvSpPr>
              <a:spLocks noChangeArrowheads="1"/>
            </p:cNvSpPr>
            <p:nvPr/>
          </p:nvSpPr>
          <p:spPr bwMode="auto">
            <a:xfrm>
              <a:off x="2760" y="1644"/>
              <a:ext cx="56" cy="5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50" name="Oval 106"/>
            <p:cNvSpPr>
              <a:spLocks noChangeArrowheads="1"/>
            </p:cNvSpPr>
            <p:nvPr/>
          </p:nvSpPr>
          <p:spPr bwMode="auto">
            <a:xfrm>
              <a:off x="2988" y="1104"/>
              <a:ext cx="56" cy="5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51" name="Oval 107"/>
            <p:cNvSpPr>
              <a:spLocks noChangeArrowheads="1"/>
            </p:cNvSpPr>
            <p:nvPr/>
          </p:nvSpPr>
          <p:spPr bwMode="auto">
            <a:xfrm>
              <a:off x="3034" y="1426"/>
              <a:ext cx="56" cy="5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52" name="Oval 108"/>
            <p:cNvSpPr>
              <a:spLocks noChangeArrowheads="1"/>
            </p:cNvSpPr>
            <p:nvPr/>
          </p:nvSpPr>
          <p:spPr bwMode="auto">
            <a:xfrm>
              <a:off x="2976" y="1456"/>
              <a:ext cx="56" cy="5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endParaRPr lang="en-US" sz="1600" b="1">
                <a:solidFill>
                  <a:srgbClr val="007FA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953" name="Freeform 109"/>
            <p:cNvSpPr>
              <a:spLocks/>
            </p:cNvSpPr>
            <p:nvPr/>
          </p:nvSpPr>
          <p:spPr bwMode="auto">
            <a:xfrm>
              <a:off x="2775" y="1101"/>
              <a:ext cx="47" cy="20"/>
            </a:xfrm>
            <a:custGeom>
              <a:avLst/>
              <a:gdLst>
                <a:gd name="T0" fmla="*/ 0 w 47"/>
                <a:gd name="T1" fmla="*/ 20 h 20"/>
                <a:gd name="T2" fmla="*/ 47 w 47"/>
                <a:gd name="T3" fmla="*/ 0 h 20"/>
                <a:gd name="T4" fmla="*/ 0 60000 65536"/>
                <a:gd name="T5" fmla="*/ 0 60000 65536"/>
                <a:gd name="T6" fmla="*/ 0 w 47"/>
                <a:gd name="T7" fmla="*/ 0 h 20"/>
                <a:gd name="T8" fmla="*/ 47 w 47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20">
                  <a:moveTo>
                    <a:pt x="0" y="20"/>
                  </a:moveTo>
                  <a:cubicBezTo>
                    <a:pt x="19" y="11"/>
                    <a:pt x="39" y="3"/>
                    <a:pt x="4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7" tIns="45713" rIns="91427" bIns="45713"/>
            <a:lstStyle/>
            <a:p>
              <a:endParaRPr lang="ru-RU"/>
            </a:p>
          </p:txBody>
        </p:sp>
      </p:grpSp>
      <p:sp>
        <p:nvSpPr>
          <p:cNvPr id="37906" name="Down Arrow 78"/>
          <p:cNvSpPr>
            <a:spLocks noChangeArrowheads="1"/>
          </p:cNvSpPr>
          <p:nvPr/>
        </p:nvSpPr>
        <p:spPr bwMode="auto">
          <a:xfrm rot="-3840432">
            <a:off x="2931319" y="4987131"/>
            <a:ext cx="420688" cy="13620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1470D"/>
              </a:gs>
              <a:gs pos="50000">
                <a:srgbClr val="D16918"/>
              </a:gs>
              <a:gs pos="100000">
                <a:srgbClr val="F87E1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37907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7043738" y="3824288"/>
            <a:ext cx="300037" cy="14287"/>
          </a:xfrm>
          <a:prstGeom prst="straightConnector1">
            <a:avLst/>
          </a:prstGeom>
          <a:noFill/>
          <a:ln w="38100">
            <a:solidFill>
              <a:srgbClr val="EC8026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08" name="Down Arrow 83"/>
          <p:cNvSpPr>
            <a:spLocks noChangeArrowheads="1"/>
          </p:cNvSpPr>
          <p:nvPr/>
        </p:nvSpPr>
        <p:spPr bwMode="auto">
          <a:xfrm rot="3760447">
            <a:off x="5712619" y="5015706"/>
            <a:ext cx="420688" cy="1362075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1470D"/>
              </a:gs>
              <a:gs pos="50000">
                <a:srgbClr val="D16918"/>
              </a:gs>
              <a:gs pos="100000">
                <a:srgbClr val="F87E1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0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82000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kumimoji="0"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деления на большую и промежуточную формы </a:t>
            </a:r>
            <a:br>
              <a:rPr kumimoji="0"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-талассемии</a:t>
            </a:r>
            <a:endParaRPr kumimoji="0"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6807" name="Group 2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61414593"/>
              </p:ext>
            </p:extLst>
          </p:nvPr>
        </p:nvGraphicFramePr>
        <p:xfrm>
          <a:off x="685800" y="1981200"/>
          <a:ext cx="8077200" cy="4629370"/>
        </p:xfrm>
        <a:graphic>
          <a:graphicData uri="http://schemas.openxmlformats.org/drawingml/2006/table">
            <a:tbl>
              <a:tblPr/>
              <a:tblGrid>
                <a:gridCol w="2819400"/>
                <a:gridCol w="2514600"/>
                <a:gridCol w="2743200"/>
              </a:tblGrid>
              <a:tr h="8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Большая форма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Промежуточная форма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0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Клинические: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Начало проявлений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Hb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Увеличение печени и селезенки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&lt; 2 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лет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&lt; 70 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г/л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Выраженное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&gt; 2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80-100 г/л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Умеренное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Лабораторные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50 %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4 %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10-50 %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charset="0"/>
                          <a:cs typeface="Times New Roman" panose="02020603050405020304" pitchFamily="18" charset="0"/>
                        </a:rPr>
                        <a:t> 4 %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14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7920037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MCH, MCV, MCHC, RDW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Осмотическая резистентность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Электрофорез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Молекулярно-генетический анализ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pic>
        <p:nvPicPr>
          <p:cNvPr id="4" name="Picture 4" descr="RBC-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9138"/>
            <a:ext cx="25193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BC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96" y="4437112"/>
            <a:ext cx="27352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14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325562"/>
          </a:xfrm>
        </p:spPr>
        <p:txBody>
          <a:bodyPr>
            <a:noAutofit/>
          </a:bodyPr>
          <a:lstStyle/>
          <a:p>
            <a: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Клинико-патогенетическая классификация анемий:</a:t>
            </a:r>
            <a:br>
              <a:rPr lang="ru-RU" alt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en-US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D.Natan</a:t>
            </a:r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F.Oski</a:t>
            </a:r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763000" cy="4297363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обусловленные острой кровопотерей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возникающие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дефицитного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в следствие повышенной деструкции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развивающиеся в результате сочетанных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7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46159" y="2467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Р-диагностика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20" y="19080"/>
            <a:ext cx="5000479" cy="37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medicine-live.ru/uploads/images/04/78/41/2017/03/26/838f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333999" cy="447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ekmed.ru/images/archive/bolezni-krovi-deti/anemiya-Kuli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848112" cy="3580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9119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бенок с талассеми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2" y="47667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72400" cy="1224136"/>
          </a:xfrm>
        </p:spPr>
        <p:txBody>
          <a:bodyPr lIns="0" tIns="0" rIns="0" bIns="0" anchor="b"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</a:t>
            </a:r>
            <a:b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  <a:b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талассемия большая форма</a:t>
            </a:r>
            <a:r>
              <a:rPr lang="en-US" sz="2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GB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850" y="981075"/>
            <a:ext cx="4319588" cy="4843463"/>
          </a:xfrm>
        </p:spPr>
        <p:txBody>
          <a:bodyPr lIns="0" tIns="0" rIns="0" bIns="0"/>
          <a:lstStyle/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роста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аномалии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Спленомегалия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Диарея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</a:t>
            </a: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Бледность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Экстрамедулярный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гемопоз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почек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endParaRPr kumimoji="0" lang="en-US" sz="1800" dirty="0" smtClean="0">
              <a:latin typeface="Arial" charset="0"/>
            </a:endParaRPr>
          </a:p>
        </p:txBody>
      </p:sp>
      <p:sp>
        <p:nvSpPr>
          <p:cNvPr id="72708" name="Content Placeholder 3"/>
          <p:cNvSpPr>
            <a:spLocks noGrp="1"/>
          </p:cNvSpPr>
          <p:nvPr>
            <p:ph sz="half" idx="4294967295"/>
          </p:nvPr>
        </p:nvSpPr>
        <p:spPr>
          <a:xfrm>
            <a:off x="4895850" y="2014537"/>
            <a:ext cx="4248150" cy="4843463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endParaRPr kumimoji="0"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Трофические язвы</a:t>
            </a:r>
            <a:endParaRPr kumimoji="0"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Холелитиаз</a:t>
            </a: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kumimoji="0"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фолатов</a:t>
            </a:r>
            <a:endParaRPr kumimoji="0"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Гепатоцеллюлярная карцинома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Эпизоды острого гемолиза</a:t>
            </a:r>
            <a:endParaRPr kumimoji="0"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 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38138">
              <a:defRPr/>
            </a:pPr>
            <a:r>
              <a:rPr kumimoji="0"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Легочная гипертензия</a:t>
            </a:r>
            <a:endParaRPr kumimoji="0"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47" y="5903111"/>
            <a:ext cx="8736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defRPr/>
            </a:pPr>
            <a:r>
              <a:rPr lang="en-US" sz="1200" baseline="300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Muncie HL &amp; Campbell JS. 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Am Fam Physician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2009;80:339–344; </a:t>
            </a:r>
            <a:r>
              <a:rPr lang="en-US" sz="1200" baseline="300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Galanello &amp; </a:t>
            </a:r>
            <a:r>
              <a:rPr lang="en-US" sz="1200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Origa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Orphanet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Journal of Rare Diseases 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2010, 5:11; </a:t>
            </a:r>
            <a:r>
              <a:rPr lang="en-US" sz="1200" baseline="300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Harteveld &amp; Higgs. </a:t>
            </a:r>
            <a:r>
              <a:rPr lang="en-US" sz="1200" i="1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Orphanet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Journal of Rare Diseases 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2010, 5:13; </a:t>
            </a:r>
            <a:r>
              <a:rPr lang="en-US" sz="1200" baseline="300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Taher AT 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et al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. 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Blood Cells </a:t>
            </a:r>
            <a:r>
              <a:rPr lang="en-US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Mol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Dis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2006;37:12–20;</a:t>
            </a:r>
            <a:r>
              <a:rPr lang="en-US" sz="1200" baseline="300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Musallam K &amp; </a:t>
            </a:r>
            <a:r>
              <a:rPr lang="en-US" sz="1200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Taher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AT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. JASN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In press; </a:t>
            </a:r>
            <a:r>
              <a:rPr lang="en-US" sz="1200" baseline="300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Maakaron JE 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et al Ann </a:t>
            </a:r>
            <a:r>
              <a:rPr lang="en-US" sz="1200" i="1" dirty="0" err="1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Hepatol</a:t>
            </a:r>
            <a:r>
              <a:rPr lang="en-US" sz="1200" i="1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in press</a:t>
            </a:r>
          </a:p>
        </p:txBody>
      </p:sp>
    </p:spTree>
    <p:extLst>
      <p:ext uri="{BB962C8B-B14F-4D97-AF65-F5344CB8AC3E}">
        <p14:creationId xmlns="" xmlns:p14="http://schemas.microsoft.com/office/powerpoint/2010/main" val="41611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sickle_cell_V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3995738" y="1920875"/>
            <a:ext cx="4419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71936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kumimoji="0"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СКБ (Серповидно клеточная болезнь)</a:t>
            </a:r>
            <a:endParaRPr kumimoji="0"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6934200" y="6249988"/>
            <a:ext cx="2122488" cy="5318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2800">
                <a:solidFill>
                  <a:schemeClr val="bg2"/>
                </a:solidFill>
                <a:latin typeface="Garamond" charset="0"/>
                <a:ea typeface="ＭＳ Ｐゴシック" charset="0"/>
                <a:cs typeface="ＭＳ Ｐゴシック" charset="0"/>
              </a:rPr>
              <a:t>Old Paradigm</a:t>
            </a:r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3348038" y="5734050"/>
            <a:ext cx="5227778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Серповидность</a:t>
            </a:r>
            <a:r>
              <a:rPr kumimoji="0"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 </a:t>
            </a:r>
            <a:r>
              <a:rPr kumimoji="0"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вазооклюзия</a:t>
            </a:r>
            <a:r>
              <a:rPr kumimoji="0"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 </a:t>
            </a:r>
            <a:r>
              <a:rPr kumimoji="0"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Ишемия</a:t>
            </a:r>
            <a:endParaRPr kumimoji="0"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509" name="Text Box 6"/>
          <p:cNvSpPr txBox="1">
            <a:spLocks noChangeArrowheads="1"/>
          </p:cNvSpPr>
          <p:nvPr/>
        </p:nvSpPr>
        <p:spPr bwMode="auto">
          <a:xfrm>
            <a:off x="0" y="6538913"/>
            <a:ext cx="8964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Steinberg MH. </a:t>
            </a:r>
            <a:r>
              <a:rPr kumimoji="0" lang="en-US" sz="12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New </a:t>
            </a:r>
            <a:r>
              <a:rPr kumimoji="0" lang="en-US" sz="1200" i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Engl</a:t>
            </a:r>
            <a:r>
              <a:rPr kumimoji="0" lang="en-US" sz="12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J Med</a:t>
            </a:r>
            <a:r>
              <a:rPr kumimoji="0"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1999;340:1021-1030. De </a:t>
            </a:r>
            <a:r>
              <a:rPr kumimoji="0" lang="en-US" sz="12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Franceschi</a:t>
            </a:r>
            <a:r>
              <a:rPr kumimoji="0"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L &amp; </a:t>
            </a:r>
            <a:r>
              <a:rPr kumimoji="0" lang="en-US" sz="12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Corrocher</a:t>
            </a:r>
            <a:r>
              <a:rPr kumimoji="0"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R. </a:t>
            </a:r>
            <a:r>
              <a:rPr kumimoji="0" lang="en-US" sz="1200" i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Haematologica</a:t>
            </a:r>
            <a:r>
              <a:rPr kumimoji="0"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2004;89:348-356.</a:t>
            </a:r>
          </a:p>
        </p:txBody>
      </p:sp>
      <p:grpSp>
        <p:nvGrpSpPr>
          <p:cNvPr id="149510" name="Group 7"/>
          <p:cNvGrpSpPr>
            <a:grpSpLocks/>
          </p:cNvGrpSpPr>
          <p:nvPr/>
        </p:nvGrpSpPr>
        <p:grpSpPr bwMode="auto">
          <a:xfrm>
            <a:off x="769938" y="1628775"/>
            <a:ext cx="2519362" cy="4752975"/>
            <a:chOff x="431" y="1026"/>
            <a:chExt cx="1587" cy="2994"/>
          </a:xfrm>
        </p:grpSpPr>
        <p:pic>
          <p:nvPicPr>
            <p:cNvPr id="1495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39" t="2925" r="6039" b="32689"/>
            <a:stretch>
              <a:fillRect/>
            </a:stretch>
          </p:blipFill>
          <p:spPr bwMode="auto">
            <a:xfrm>
              <a:off x="431" y="1026"/>
              <a:ext cx="1587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1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39" t="63927" r="81384" b="32710"/>
            <a:stretch>
              <a:fillRect/>
            </a:stretch>
          </p:blipFill>
          <p:spPr bwMode="auto">
            <a:xfrm>
              <a:off x="556" y="3776"/>
              <a:ext cx="59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9511" name="AutoShape 10"/>
          <p:cNvSpPr>
            <a:spLocks/>
          </p:cNvSpPr>
          <p:nvPr/>
        </p:nvSpPr>
        <p:spPr bwMode="auto">
          <a:xfrm>
            <a:off x="3074988" y="1773238"/>
            <a:ext cx="358775" cy="4464050"/>
          </a:xfrm>
          <a:prstGeom prst="rightBrace">
            <a:avLst>
              <a:gd name="adj1" fmla="val 10368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824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9925"/>
            <a:ext cx="7772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250825" y="836712"/>
            <a:ext cx="86106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latin typeface="Times New Roman" charset="0"/>
              </a:rPr>
              <a:t> Анемия – 2-3 степени тяжести </a:t>
            </a:r>
            <a:r>
              <a:rPr lang="ru-RU" sz="2400" dirty="0" err="1">
                <a:latin typeface="Times New Roman" charset="0"/>
              </a:rPr>
              <a:t>нормохромная</a:t>
            </a:r>
            <a:r>
              <a:rPr lang="ru-RU" sz="2400" dirty="0">
                <a:latin typeface="Times New Roman" charset="0"/>
              </a:rPr>
              <a:t>, </a:t>
            </a:r>
            <a:r>
              <a:rPr lang="ru-RU" sz="2400" dirty="0" err="1">
                <a:latin typeface="Times New Roman" charset="0"/>
              </a:rPr>
              <a:t>нормоцитарная</a:t>
            </a:r>
            <a:r>
              <a:rPr lang="ru-RU" sz="2400" dirty="0">
                <a:latin typeface="Times New Roman" charset="0"/>
              </a:rPr>
              <a:t>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latin typeface="Times New Roman" charset="0"/>
              </a:rPr>
              <a:t> Тест на серповидность положительный;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latin typeface="Times New Roman" charset="0"/>
              </a:rPr>
              <a:t> </a:t>
            </a:r>
            <a:r>
              <a:rPr lang="ru-RU" sz="2400" dirty="0" err="1">
                <a:latin typeface="Times New Roman" charset="0"/>
              </a:rPr>
              <a:t>Ретикулоцитоз</a:t>
            </a:r>
            <a:r>
              <a:rPr lang="ru-RU" sz="2400" dirty="0">
                <a:latin typeface="Times New Roman" charset="0"/>
              </a:rPr>
              <a:t>; </a:t>
            </a:r>
            <a:r>
              <a:rPr lang="ru-RU" sz="2400" dirty="0" err="1">
                <a:latin typeface="Times New Roman" charset="0"/>
              </a:rPr>
              <a:t>нейтрофилез</a:t>
            </a:r>
            <a:r>
              <a:rPr lang="ru-RU" sz="2400" dirty="0">
                <a:latin typeface="Times New Roman" charset="0"/>
              </a:rPr>
              <a:t>; повышение числа </a:t>
            </a:r>
            <a:r>
              <a:rPr lang="ru-RU" sz="2400" dirty="0" err="1">
                <a:latin typeface="Times New Roman" charset="0"/>
              </a:rPr>
              <a:t>тромбоциов</a:t>
            </a:r>
            <a:r>
              <a:rPr lang="ru-RU" sz="2400" dirty="0">
                <a:latin typeface="Times New Roman" charset="0"/>
              </a:rPr>
              <a:t>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latin typeface="Times New Roman" charset="0"/>
              </a:rPr>
              <a:t> «серповидные» клетки, высокая </a:t>
            </a:r>
            <a:r>
              <a:rPr lang="ru-RU" sz="2400" dirty="0" err="1">
                <a:latin typeface="Times New Roman" charset="0"/>
              </a:rPr>
              <a:t>полихромазия</a:t>
            </a:r>
            <a:r>
              <a:rPr lang="ru-RU" sz="2400" dirty="0">
                <a:latin typeface="Times New Roman" charset="0"/>
              </a:rPr>
              <a:t>, нормобласты, </a:t>
            </a:r>
            <a:r>
              <a:rPr lang="ru-RU" sz="2400" dirty="0" err="1">
                <a:latin typeface="Times New Roman" charset="0"/>
              </a:rPr>
              <a:t>мишеневидные</a:t>
            </a:r>
            <a:r>
              <a:rPr lang="ru-RU" sz="2400" dirty="0">
                <a:latin typeface="Times New Roman" charset="0"/>
              </a:rPr>
              <a:t> эритроциты, иногда тельца </a:t>
            </a:r>
            <a:r>
              <a:rPr lang="ru-RU" sz="2400" dirty="0" err="1">
                <a:latin typeface="Times New Roman" charset="0"/>
              </a:rPr>
              <a:t>Жолли</a:t>
            </a:r>
            <a:r>
              <a:rPr lang="ru-RU" sz="2400" dirty="0">
                <a:latin typeface="Times New Roman" charset="0"/>
              </a:rPr>
              <a:t>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latin typeface="Times New Roman" charset="0"/>
              </a:rPr>
              <a:t> СОЭ низкая;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 dirty="0">
                <a:latin typeface="Times New Roman" charset="0"/>
              </a:rPr>
              <a:t> При электрофорезе подвижность </a:t>
            </a:r>
            <a:r>
              <a:rPr lang="en-US" sz="2400" dirty="0" err="1">
                <a:latin typeface="Times New Roman" charset="0"/>
              </a:rPr>
              <a:t>HbS</a:t>
            </a:r>
            <a:r>
              <a:rPr lang="ru-RU" sz="2400" dirty="0">
                <a:latin typeface="Times New Roman" charset="0"/>
              </a:rPr>
              <a:t> меньше, чем </a:t>
            </a:r>
            <a:r>
              <a:rPr lang="en-US" sz="2400" dirty="0" err="1" smtClean="0">
                <a:latin typeface="Times New Roman" charset="0"/>
              </a:rPr>
              <a:t>HbA</a:t>
            </a:r>
            <a:endParaRPr lang="ru-RU" sz="2400" dirty="0" smtClean="0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400" dirty="0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400" dirty="0" smtClean="0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400" dirty="0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1600" dirty="0" smtClean="0"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latin typeface="Times New Roman" charset="0"/>
              </a:rPr>
              <a:t>             В норме                                                СКА                                       носительство </a:t>
            </a:r>
            <a:r>
              <a:rPr lang="en-US" sz="1600" dirty="0" err="1" smtClean="0">
                <a:latin typeface="Times New Roman" charset="0"/>
              </a:rPr>
              <a:t>HdS</a:t>
            </a:r>
            <a:endParaRPr lang="ru-RU" sz="1600" dirty="0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400" dirty="0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400" dirty="0">
              <a:latin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28" y="4411141"/>
            <a:ext cx="23050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365104"/>
            <a:ext cx="23717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3780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98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Кризы при СКА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554461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kumimoji="0" lang="ru-RU" sz="60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Вазоокклюзивный</a:t>
            </a:r>
            <a:r>
              <a:rPr kumimoji="0"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(болевой) криз (дактилит, костные, абдоминальные, легочный, </a:t>
            </a:r>
            <a:r>
              <a:rPr kumimoji="0"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приапизм</a:t>
            </a:r>
            <a:r>
              <a:rPr kumimoji="0"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гематурия, инсульт);</a:t>
            </a:r>
          </a:p>
          <a:p>
            <a:pPr>
              <a:lnSpc>
                <a:spcPct val="90000"/>
              </a:lnSpc>
              <a:defRPr/>
            </a:pPr>
            <a:r>
              <a:rPr kumimoji="0" lang="ru-RU" sz="60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Секвестрационный</a:t>
            </a:r>
            <a:r>
              <a:rPr kumimoji="0"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грудном и младшем детском возрасте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возникать и у взрослых со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спленомегалией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депонирование значительной части эритроцитов в селезенке с резким падением концентрации гемоглобина в крови.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заканчиваются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смертью</a:t>
            </a:r>
            <a:r>
              <a:rPr kumimoji="0"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kumimoji="0" lang="ru-RU" sz="60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Апластический</a:t>
            </a:r>
            <a:r>
              <a:rPr kumimoji="0"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вызывается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парвовирусной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инфекций В19. </a:t>
            </a:r>
          </a:p>
          <a:p>
            <a:pPr lvl="0">
              <a:lnSpc>
                <a:spcPct val="90000"/>
              </a:lnSpc>
              <a:defRPr/>
            </a:pP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Гемолитический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90000"/>
              </a:lnSpc>
              <a:defRPr/>
            </a:pPr>
            <a:r>
              <a:rPr lang="ru-RU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Мегалобластический</a:t>
            </a: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вызван повышенной потребностью в фолиевой кислоте в результате усиленного </a:t>
            </a:r>
            <a:r>
              <a:rPr lang="ru-RU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предотвращается профилактическим приёмом фолиевой кислоты внутрь.</a:t>
            </a:r>
          </a:p>
          <a:p>
            <a:pPr algn="just"/>
            <a:r>
              <a:rPr lang="ru-RU" sz="6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снижение уровня гемоглобина (вплоть до 10 г/л) с и нормобластов в периферической крови;</a:t>
            </a:r>
          </a:p>
          <a:p>
            <a:pPr marL="0">
              <a:spcBef>
                <a:spcPts val="0"/>
              </a:spcBef>
              <a:buFont typeface="Arial"/>
              <a:buChar char="•"/>
            </a:pPr>
            <a:r>
              <a:rPr lang="ru-RU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чотромбоцитои</a:t>
            </a: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лейкоцитов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не изменено;</a:t>
            </a:r>
          </a:p>
          <a:p>
            <a:pPr marL="0">
              <a:spcBef>
                <a:spcPts val="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билирубина 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сыворотке крови.</a:t>
            </a:r>
          </a:p>
          <a:p>
            <a:pPr>
              <a:lnSpc>
                <a:spcPct val="90000"/>
              </a:lnSpc>
              <a:defRPr/>
            </a:pPr>
            <a:endParaRPr kumimoji="0"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4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гемолитические анемии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sz="2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Изоиммунные</a:t>
            </a:r>
            <a:endParaRPr lang="ru-RU" sz="2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66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-Антигенная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несовместимость эритроцитов матери и плода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66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-Трансфузия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несовместимой крови</a:t>
            </a:r>
            <a:endParaRPr lang="ru-RU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Аутоиммунные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66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-Идиопатические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66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заболеваниях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66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лекарств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66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аутоиммунных </a:t>
            </a:r>
            <a:r>
              <a:rPr lang="ru-RU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95048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504056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-Протезы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клапанов сердца, сосудов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Микроангиопатическая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гемолитическая анемия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None/>
              <a:defRPr/>
            </a:pP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воздействие на мембрану эритроцитов гемолитических ядов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7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аутоиммунные гемолитические анемии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srgbClr val="354D5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6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 </a:t>
            </a:r>
            <a:r>
              <a:rPr lang="ru-RU" sz="2600" b="1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АИГА</a:t>
            </a:r>
            <a:r>
              <a:rPr lang="ru-RU" sz="26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понимают такую форму им­мунной гемолитической анемии, при кото­рой антитела вырабатываются против соб­ственного неизмененного антигена </a:t>
            </a:r>
            <a:r>
              <a:rPr lang="ru-RU" sz="26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эритро­цитов (</a:t>
            </a:r>
            <a:r>
              <a:rPr lang="ru-RU" sz="26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антителами против антиге­нов эритроцитов периферической </a:t>
            </a:r>
            <a:r>
              <a:rPr lang="ru-RU" sz="26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крови) или </a:t>
            </a:r>
            <a:r>
              <a:rPr lang="ru-RU" sz="2600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эритроидных</a:t>
            </a:r>
            <a:r>
              <a:rPr lang="ru-RU" sz="26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клеток костного </a:t>
            </a:r>
            <a:r>
              <a:rPr lang="ru-RU" sz="26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моз­га (с </a:t>
            </a:r>
            <a:r>
              <a:rPr lang="ru-RU" sz="26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антителами против анти­генов </a:t>
            </a:r>
            <a:r>
              <a:rPr lang="ru-RU" sz="2600" dirty="0" err="1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эритрокариоцитов</a:t>
            </a:r>
            <a:r>
              <a:rPr lang="ru-RU" sz="26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</a:t>
            </a:r>
            <a:endParaRPr lang="ru-RU" sz="2600" dirty="0">
              <a:solidFill>
                <a:srgbClr val="354D5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200" i="1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</a:t>
            </a:r>
            <a:r>
              <a:rPr lang="ru-RU" sz="2200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группе АИГА не относятся </a:t>
            </a:r>
            <a:r>
              <a:rPr lang="ru-RU" sz="2200" i="1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гаптеновые</a:t>
            </a:r>
            <a:r>
              <a:rPr lang="ru-RU" sz="2200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200" i="1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гетероиммунные</a:t>
            </a:r>
            <a:r>
              <a:rPr lang="ru-RU" sz="2200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формы, обусловленные появлением на мем­бране эритроцита </a:t>
            </a:r>
            <a:r>
              <a:rPr lang="ru-RU" sz="2200" i="1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гаптена</a:t>
            </a:r>
            <a:r>
              <a:rPr lang="ru-RU" sz="2200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роль которого обычно выполняет вирус, лекарственное вещество или его фрагмент. В этом случае антитела вырабатываются не против соб­ственного антигена, а против </a:t>
            </a:r>
            <a:r>
              <a:rPr lang="ru-RU" sz="2200" i="1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гаптена</a:t>
            </a:r>
            <a:r>
              <a:rPr lang="ru-RU" sz="2200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(т.е. "чужого"). В зарубежной литературе эти ане­мии обычно относят к лекарственным им­мунным гемолитическим </a:t>
            </a:r>
            <a:r>
              <a:rPr lang="ru-RU" sz="2200" i="1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анемиям. </a:t>
            </a:r>
            <a:r>
              <a:rPr lang="ru-RU" sz="2200" i="1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 гемолиза может быть различным (внесосудистым, внутрисосудистым).</a:t>
            </a:r>
            <a:endParaRPr lang="ru-RU" sz="22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6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аутоиммунные гемолитические анемии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Идиопатические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возникают </a:t>
            </a:r>
            <a:r>
              <a:rPr lang="ru-RU" sz="24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как следствие или симп­том какой-либо патологии, а как самостоя­тельное проявление заболевания</a:t>
            </a:r>
            <a:r>
              <a:rPr lang="ru-RU" sz="24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Симптоматические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аутоиммунный </a:t>
            </a:r>
            <a:r>
              <a:rPr lang="ru-RU" sz="24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гемолиз разви­вается на фоне других заболеваний и в свя­зи с ними. К заболеваниям, для которых наи­более характерны симптоматические АИГА, относятся системная красная волчанка, ревматоидный артрит, хронический активный гепатит, хронический </a:t>
            </a:r>
            <a:r>
              <a:rPr lang="ru-RU" sz="2400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лимфолейкоз</a:t>
            </a:r>
            <a:r>
              <a:rPr lang="ru-RU" sz="24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неходжкинские</a:t>
            </a:r>
            <a:r>
              <a:rPr lang="ru-RU" sz="24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лимфомы</a:t>
            </a:r>
            <a:r>
              <a:rPr lang="ru-RU" sz="2400" dirty="0">
                <a:solidFill>
                  <a:srgbClr val="354D5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лимфогранулематоз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srgbClr val="354D5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0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1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аутоиммунные гемолитические анемии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9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аутоиммунные гемолитические анемии с  неполными</a:t>
            </a:r>
            <a:r>
              <a:rPr lang="ru-RU" sz="9600" dirty="0">
                <a:ea typeface="Calibri"/>
                <a:cs typeface="Times New Roman"/>
              </a:rPr>
              <a:t/>
            </a:r>
            <a:br>
              <a:rPr lang="ru-RU" sz="9600" dirty="0">
                <a:ea typeface="Calibri"/>
                <a:cs typeface="Times New Roman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тепловыми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агглютининами</a:t>
            </a:r>
          </a:p>
          <a:p>
            <a:r>
              <a:rPr lang="ru-RU" sz="9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</a:t>
            </a:r>
            <a:r>
              <a:rPr lang="ru-RU" sz="9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аутоиммунные гемолитические анемии с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тепловыми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гемолизинами</a:t>
            </a:r>
          </a:p>
          <a:p>
            <a:r>
              <a:rPr lang="ru-RU" sz="9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аутоиммунные гемолитические анемии с </a:t>
            </a:r>
            <a:r>
              <a:rPr lang="ru-RU" sz="9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холодовыми</a:t>
            </a:r>
            <a:r>
              <a:rPr lang="ru-RU" sz="9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антителами</a:t>
            </a:r>
          </a:p>
          <a:p>
            <a:r>
              <a:rPr lang="ru-RU" sz="9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аутоиммунные гемолитические анемии с двухфазными антителами-гемолизинами</a:t>
            </a:r>
            <a:r>
              <a:rPr lang="ru-RU" sz="8000" dirty="0">
                <a:ea typeface="Calibri"/>
                <a:cs typeface="Times New Roman"/>
              </a:rPr>
              <a:t/>
            </a:r>
            <a:br>
              <a:rPr lang="ru-RU" sz="8000" dirty="0">
                <a:ea typeface="Calibri"/>
                <a:cs typeface="Times New Roman"/>
              </a:rPr>
            </a:br>
            <a:r>
              <a:rPr lang="ru-RU" sz="8000" dirty="0">
                <a:ea typeface="Calibri"/>
                <a:cs typeface="Times New Roman"/>
              </a:rPr>
              <a:t/>
            </a:r>
            <a:br>
              <a:rPr lang="ru-RU" sz="8000" dirty="0">
                <a:ea typeface="Calibri"/>
                <a:cs typeface="Times New Roman"/>
              </a:rPr>
            </a:br>
            <a:r>
              <a:rPr lang="ru-RU" sz="8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9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7013"/>
            <a:ext cx="7239000" cy="1041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накопления железа</a:t>
            </a:r>
            <a:endParaRPr kumimoji="0" lang="en-GB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45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Приблизительный</a:t>
            </a:r>
            <a:endParaRPr kumimoji="0"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200 мг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kumimoji="0"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 цельной крови</a:t>
            </a:r>
            <a:endParaRPr kumimoji="0"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1.08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 «чистых» 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</a:p>
          <a:p>
            <a:pPr>
              <a:defRPr/>
            </a:pPr>
            <a:r>
              <a:rPr kumimoji="0"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Точный</a:t>
            </a:r>
            <a:endParaRPr kumimoji="0"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kumimoji="0"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Трансфузированное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(мг) 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трансфузии 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гематокрит донора 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1.08</a:t>
            </a:r>
            <a:endParaRPr kumimoji="0"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kumimoji="0"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В норме общее количество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Fe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в организме взрослого примерно составляет 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35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45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 мг/кг массы тела</a:t>
            </a:r>
            <a:endParaRPr kumimoji="0" lang="en-GB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  <a:p>
            <a:pPr>
              <a:defRPr/>
            </a:pP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Не существует физиологических механизмов выведения излишков железа</a:t>
            </a:r>
            <a:endParaRPr kumimoji="0" lang="en-GB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charset="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5102509" y="6035675"/>
            <a:ext cx="40414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Andrews NC. N </a:t>
            </a:r>
            <a:r>
              <a:rPr lang="en-GB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Engl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 J Med. 1999;341:1986-95.</a:t>
            </a:r>
          </a:p>
          <a:p>
            <a:pPr algn="r">
              <a:defRPr/>
            </a:pP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Porter JB. Br J </a:t>
            </a:r>
            <a:r>
              <a:rPr lang="en-GB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Haematol</a:t>
            </a: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. 2001;115:239-52.</a:t>
            </a:r>
          </a:p>
          <a:p>
            <a:pPr algn="r">
              <a:defRPr/>
            </a:pP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Thalassaemia International Federation.</a:t>
            </a:r>
            <a:b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</a:br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rPr>
              <a:t>Guidelines for the clinical management of thalassaemia. 2007.</a:t>
            </a:r>
          </a:p>
        </p:txBody>
      </p:sp>
      <p:pic>
        <p:nvPicPr>
          <p:cNvPr id="90116" name="Picture 5" descr="transfusion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232248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55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Анемии, возникающие в результате дефицитного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нарушенного созревания (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микроцитарные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Железодефицитные вследствие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транспорта железа;</a:t>
            </a:r>
          </a:p>
          <a:p>
            <a:pPr marL="609600" indent="-60960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утилизации железа;</a:t>
            </a:r>
          </a:p>
          <a:p>
            <a:pPr marL="609600" indent="-60960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реутилизации железа;</a:t>
            </a:r>
          </a:p>
          <a:p>
            <a:pPr marL="609600" indent="-609600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нарушения дифференцировки эритроцитов;</a:t>
            </a:r>
          </a:p>
          <a:p>
            <a:pPr marL="609600" indent="-609600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врожденные, приобретенные);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Дизэритропоэтические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анемии;</a:t>
            </a:r>
          </a:p>
          <a:p>
            <a:pPr marL="609600" indent="-609600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нарушения пролиферации клеток-предшественниц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эритропоэза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макроцитарные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609600" indent="-609600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В12-дефицитные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09600" indent="-60960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Фолиево-дефицитные;</a:t>
            </a:r>
          </a:p>
          <a:p>
            <a:pPr marL="609600" indent="-609600"/>
            <a:endParaRPr lang="ru-RU" altLang="ru-RU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marL="609600" indent="-609600"/>
            <a:endParaRPr lang="ru-RU" alt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5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60350"/>
            <a:ext cx="7286625" cy="118427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kumimoji="0"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Трансфузионная</a:t>
            </a: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endParaRPr kumimoji="0"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8093" y="1844824"/>
            <a:ext cx="7543800" cy="2141537"/>
          </a:xfrm>
        </p:spPr>
        <p:txBody>
          <a:bodyPr/>
          <a:lstStyle/>
          <a:p>
            <a:pPr marL="0" indent="0">
              <a:buNone/>
              <a:defRPr/>
            </a:pPr>
            <a:endParaRPr kumimoji="0" lang="en-US" dirty="0" smtClean="0"/>
          </a:p>
          <a:p>
            <a:pPr marL="914400" lvl="1" indent="-457200">
              <a:buFontTx/>
              <a:buAutoNum type="arabicPeriod"/>
              <a:defRPr/>
            </a:pPr>
            <a:r>
              <a:rPr kumimoji="0"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Эпизодическая</a:t>
            </a:r>
            <a:endParaRPr kumimoji="0"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kumimoji="0"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(регулярная)</a:t>
            </a:r>
            <a:endParaRPr kumimoji="0"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5400" lvl="2" indent="-381000">
              <a:buFontTx/>
              <a:buNone/>
              <a:defRPr/>
            </a:pPr>
            <a:endParaRPr kumimoji="0" lang="en-US" dirty="0" smtClean="0"/>
          </a:p>
          <a:p>
            <a:pPr marL="914400" lvl="1" indent="-457200">
              <a:defRPr/>
            </a:pPr>
            <a:endParaRPr kumimoji="0" lang="en-US" dirty="0" smtClean="0"/>
          </a:p>
        </p:txBody>
      </p:sp>
      <p:pic>
        <p:nvPicPr>
          <p:cNvPr id="11267" name="Picture 3" descr="F:\C\blood_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717033"/>
            <a:ext cx="464400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4779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6084888" cy="561975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endParaRPr kumimoji="0"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96975"/>
            <a:ext cx="4038600" cy="4929188"/>
          </a:xfrm>
          <a:solidFill>
            <a:srgbClr val="FFFF00">
              <a:alpha val="50195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трансфузии</a:t>
            </a:r>
            <a:endParaRPr kumimoji="0" lang="en-US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</a:t>
            </a:r>
            <a:endParaRPr kumimoji="0"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endParaRPr kumimoji="0"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почек</a:t>
            </a:r>
            <a:endParaRPr kumimoji="0"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ССН</a:t>
            </a:r>
            <a:endParaRPr kumimoji="0"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Перенесенный ОГС (острый грудной синдром)</a:t>
            </a:r>
            <a:r>
              <a:rPr kumimoji="0"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боль</a:t>
            </a:r>
            <a:r>
              <a:rPr kumimoji="0"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трофические язвы</a:t>
            </a:r>
            <a:r>
              <a:rPr kumimoji="0"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Легочная гипертензия</a:t>
            </a:r>
            <a:r>
              <a:rPr kumimoji="0"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125538"/>
            <a:ext cx="4038600" cy="5000625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kumimoji="0"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Эпизодические трансфузии</a:t>
            </a:r>
            <a:endParaRPr kumimoji="0" lang="en-US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ОГС</a:t>
            </a:r>
            <a:endParaRPr kumimoji="0"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Секвестрация в селезенке</a:t>
            </a:r>
            <a:endParaRPr kumimoji="0"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Секвестрация в печени</a:t>
            </a:r>
            <a:endParaRPr kumimoji="0"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анемия</a:t>
            </a:r>
            <a:r>
              <a:rPr kumimoji="0"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  <a:defRPr/>
            </a:pPr>
            <a:r>
              <a:rPr kumimoji="0"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Полиорганная</a:t>
            </a: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недостаточность</a:t>
            </a:r>
            <a:endParaRPr kumimoji="0"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операции</a:t>
            </a:r>
            <a:endParaRPr kumimoji="0"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офтальмология</a:t>
            </a:r>
            <a:endParaRPr kumimoji="0"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Беременность,</a:t>
            </a:r>
            <a:r>
              <a:rPr kumimoji="0"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триместр</a:t>
            </a:r>
            <a:r>
              <a:rPr kumimoji="0"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3236" name="Text Box 5"/>
          <p:cNvSpPr txBox="1">
            <a:spLocks noChangeArrowheads="1"/>
          </p:cNvSpPr>
          <p:nvPr/>
        </p:nvSpPr>
        <p:spPr bwMode="auto">
          <a:xfrm>
            <a:off x="5462588" y="6381750"/>
            <a:ext cx="2637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 dirty="0">
                <a:solidFill>
                  <a:srgbClr val="FF0000"/>
                </a:solidFill>
                <a:ea typeface="MS PGothic" charset="0"/>
                <a:cs typeface="MS PGothic" charset="0"/>
              </a:rPr>
              <a:t>* </a:t>
            </a:r>
            <a:r>
              <a:rPr kumimoji="0"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Относительные показания</a:t>
            </a:r>
            <a:endParaRPr kumimoji="0" lang="en-US" sz="1600" dirty="0">
              <a:solidFill>
                <a:srgbClr val="FF0000"/>
              </a:solidFill>
              <a:latin typeface="Times New Roman" panose="02020603050405020304" pitchFamily="18" charset="0"/>
              <a:ea typeface="MS PGothic" charset="0"/>
              <a:cs typeface="Times New Roman" panose="02020603050405020304" pitchFamily="18" charset="0"/>
            </a:endParaRPr>
          </a:p>
        </p:txBody>
      </p:sp>
      <p:sp>
        <p:nvSpPr>
          <p:cNvPr id="223237" name="Line 6"/>
          <p:cNvSpPr>
            <a:spLocks noChangeShapeType="1"/>
          </p:cNvSpPr>
          <p:nvPr/>
        </p:nvSpPr>
        <p:spPr bwMode="auto">
          <a:xfrm>
            <a:off x="457200" y="6172200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3238" name="Line 7"/>
          <p:cNvSpPr>
            <a:spLocks noChangeShapeType="1"/>
          </p:cNvSpPr>
          <p:nvPr/>
        </p:nvSpPr>
        <p:spPr bwMode="auto">
          <a:xfrm>
            <a:off x="4495800" y="1600200"/>
            <a:ext cx="0" cy="419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3239" name="Text Box 8"/>
          <p:cNvSpPr txBox="1">
            <a:spLocks noChangeArrowheads="1"/>
          </p:cNvSpPr>
          <p:nvPr/>
        </p:nvSpPr>
        <p:spPr bwMode="auto">
          <a:xfrm>
            <a:off x="0" y="6583363"/>
            <a:ext cx="4465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Modified from: Josephson </a:t>
            </a:r>
            <a:r>
              <a:rPr kumimoji="0" lang="en-US" sz="1200" i="1" dirty="0">
                <a:solidFill>
                  <a:prstClr val="black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et al, Transfusion Medicine Reviews</a:t>
            </a:r>
            <a:r>
              <a:rPr kumimoji="0"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2007 </a:t>
            </a:r>
          </a:p>
        </p:txBody>
      </p:sp>
    </p:spTree>
    <p:extLst>
      <p:ext uri="{BB962C8B-B14F-4D97-AF65-F5344CB8AC3E}">
        <p14:creationId xmlns="" xmlns:p14="http://schemas.microsoft.com/office/powerpoint/2010/main" val="406312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849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432040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kumimoji="0"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</a:t>
            </a:r>
            <a:r>
              <a:rPr kumimoji="0"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лекарственных средств, провоцирующих гемолиз</a:t>
            </a:r>
            <a:r>
              <a:rPr kumimoji="0"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kumimoji="0"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Спленэктомия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плановом порядке после 5 лет (при частых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кризах-в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любом возрасте- анемия МШ). В остальных случаях только при угрозе разрыва селезенки,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гиперспленизме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 2 недели до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спленэктомии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иммунизацию вакциной против пневмококка,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гемофилус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kumimoji="0"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Фолиевая кислота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мг/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гемолизе (увеличении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MCV&gt;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Заместительная терапия </a:t>
            </a:r>
            <a:r>
              <a:rPr kumimoji="0"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эритроцитарной</a:t>
            </a:r>
            <a:r>
              <a:rPr kumimoji="0"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массой</a:t>
            </a:r>
            <a:r>
              <a:rPr kumimoji="0"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снижении </a:t>
            </a:r>
            <a:r>
              <a:rPr kumimoji="0"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менее 60-70г/л)</a:t>
            </a:r>
          </a:p>
          <a:p>
            <a:pPr>
              <a:defRPr/>
            </a:pP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Хелаторная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 показаниям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(СФ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мкг/л)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ГКС</a:t>
            </a:r>
            <a:r>
              <a:rPr kumimoji="0"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показаниям (при +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Кумбса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апластическом</a:t>
            </a:r>
            <a:r>
              <a:rPr kumimoji="0"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кризе)</a:t>
            </a:r>
          </a:p>
          <a:p>
            <a:pPr>
              <a:defRPr/>
            </a:pP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Гидроксикарбамид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стимуляции синтеза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талассемии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Радикальная терапия-ТГСК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талассемии</a:t>
            </a:r>
            <a:endParaRPr kumimoji="0"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8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Гемолитические анемии возникают на фоне разнообразных приобретенных заболеваний или наследственно обусловленного дефекта в структуре эритроцита и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пациентов различных возрастных групп. </a:t>
            </a:r>
          </a:p>
          <a:p>
            <a:pPr lvl="0">
              <a:lnSpc>
                <a:spcPct val="9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гемолитических анемий преобладают приобретенные формы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  Серповидно-клеточная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талассемия могут привести к летальному исходу. </a:t>
            </a:r>
          </a:p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своевременно распознать и адекватно провести терапию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прогноз дальнейшей жизни пациентов.</a:t>
            </a:r>
            <a:endParaRPr lang="ru-RU" alt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5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рекомендуемой литературы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8415338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Запруднов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А.М., Григорьев К.И., Харитонова Л.А. Детские болезни: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В 2 т. – М.: ГЭОТАР-МЕД, 2004. Т.1 – 688 с.: ил.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болезни: учебник / под ред.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А.А.Баранова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изд.,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ГЭОТАР-Медиа, 2007. – 1008 с.: ил.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Шабалов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Н.П. Детские болезни. Учебник – СПб., 2002.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гематологии: в 3 т. / Под ред. А.И. Воробьева.— 3-е изд.,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доп.— М.: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Ньюдиамед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2002—2004.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ведения больных «Железодефицитная анемия». — М.: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Ньюдиамед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2005.— 76 с.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Анемии у детей: диагностика, дифференциаль­ная диагностика и лечение / Под ред. А.Г. Румянцева и Ю.Н. Токарева.— 2-е изд. доп. 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.— М.: МАКС Пресс, 2004.— 216 с.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руководство по детским болезням / Под ред. В.Ф.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Коколиной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А.Г. Румянцева.- М.: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Медпрактика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-М, 2004. Т.4-791 с.</a:t>
            </a:r>
          </a:p>
        </p:txBody>
      </p:sp>
    </p:spTree>
    <p:extLst>
      <p:ext uri="{BB962C8B-B14F-4D97-AF65-F5344CB8AC3E}">
        <p14:creationId xmlns="" xmlns:p14="http://schemas.microsoft.com/office/powerpoint/2010/main" val="10362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39750" y="2492375"/>
            <a:ext cx="82089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2800" b="1" dirty="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479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Анемии, возникающие в следствие повышенной деструкции эритроцитов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Приобретенный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 (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неэритроцитарные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причины):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Аутоиммунный;</a:t>
            </a: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Неиммунный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(яды, медикаменты, и др.)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Травматический (искусственные клапаны, гемодиализ);</a:t>
            </a: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Клональный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(ПНГ);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Гемолиз, обусловленный аномалиями эритроцитов:</a:t>
            </a: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Мембранопатии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Ферментопатии;</a:t>
            </a: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Гемоглобинопатии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Гиперспленизм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внутриклеточный гемолиз</a:t>
            </a:r>
          </a:p>
          <a:p>
            <a:pPr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(сначала снижается уровень тромбоцитов, анемия развивается позже);</a:t>
            </a:r>
          </a:p>
        </p:txBody>
      </p:sp>
    </p:spTree>
    <p:extLst>
      <p:ext uri="{BB962C8B-B14F-4D97-AF65-F5344CB8AC3E}">
        <p14:creationId xmlns="" xmlns:p14="http://schemas.microsoft.com/office/powerpoint/2010/main" val="9507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886200"/>
            <a:ext cx="4572000" cy="25908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</a:p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ЛАБОРАТОРНОЙ</a:t>
            </a:r>
          </a:p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АНЕМИЙ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4275" y="417513"/>
            <a:ext cx="3667125" cy="31829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" name="Picture 4" descr="8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18135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22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4637</Words>
  <Application>Microsoft Office PowerPoint</Application>
  <PresentationFormat>Экран (4:3)</PresentationFormat>
  <Paragraphs>938</Paragraphs>
  <Slides>75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Кафедра детских болезней с курсом ПО Красноярского государственного медицинского университета           им. проф. В.Ф. Войно-Ясенецкого </vt:lpstr>
      <vt:lpstr>План лекции</vt:lpstr>
      <vt:lpstr>Актуальность</vt:lpstr>
      <vt:lpstr>АНЕМИЯ – клинико-лабораторный синдром, характеризующийся снижением уровня гемоглобина,  эритроцитов и гематокрита в единице объема крови </vt:lpstr>
      <vt:lpstr>Критерии анемии (ВОЗ)  для мужчин:  уровень гемоглобина &lt;130 г/л гематокрит менее 39%; для женщин: уровень гемоглобина &lt;120 г/л гематокрит менее 36%; для беременных женщин: уровень гемоглобина &lt;110 г/л </vt:lpstr>
      <vt:lpstr>Клинико-патогенетическая классификация анемий: классификация D.Natan; F.Oski, 2003 г.</vt:lpstr>
      <vt:lpstr>II. Анемии, возникающие в результате дефицитного эритропоэза</vt:lpstr>
      <vt:lpstr>III. Анемии, возникающие в следствие повышенной деструкции эритроцитов</vt:lpstr>
      <vt:lpstr>Слайд 9</vt:lpstr>
      <vt:lpstr>Основные показатели красной крови и эритроцитарные индексы</vt:lpstr>
      <vt:lpstr>Анизоцитоз– увеличение доли эритроцитов разного размера в мазке крови. Этот показатель характеризуется RDW; Микроциты – эритроциты, чей диаметр при подсчете в мазке, менее 6,5 мкм; Шизоциты – эритроциты диаметром менее  3 мкм, а также обломки эритроцитов; Макроциты – большие эритроциты диаметром более 8 мкм, с сохраненным просветлением в центре; Мегалоциты – гигантские эритроциты диаметром более 12 мкм без просветления в центре. </vt:lpstr>
      <vt:lpstr>Морфологические варианты анемии</vt:lpstr>
      <vt:lpstr>Пойкилоцитоз– увеличение количества эритроцитов различной формы в мазке крови.  Имеют дифференциально-диагностическое значение: Сфероциты, овалоциты, стоматоциты,   серповидные клетки  Определяются при широком спектре патологии:  Мишеневидные эритроциты, акантоциты, дакриоциты, шизоциты, эхиноциты </vt:lpstr>
      <vt:lpstr>Дифференциальный диагноз анемии в зависимости от количества ретикулоцитов</vt:lpstr>
      <vt:lpstr>Оценка тяжести анемии</vt:lpstr>
      <vt:lpstr>Клиническая картина анемии</vt:lpstr>
      <vt:lpstr>Анемический синдром </vt:lpstr>
      <vt:lpstr>Синдром гемолиза </vt:lpstr>
      <vt:lpstr>Синдром неэффективного эритропоэза</vt:lpstr>
      <vt:lpstr>Синдром дизэритропоэза </vt:lpstr>
      <vt:lpstr>Синдром сидеропении и состояние латентного дефицита железа</vt:lpstr>
      <vt:lpstr>Синдром гиперспленизма</vt:lpstr>
      <vt:lpstr>Синдром перегрузки железом</vt:lpstr>
      <vt:lpstr>Гемолитические анемии — группа анемий, обусловленных повышенным разрушением эритроцитов. Следствием этого является снижение уровня гемоглобина, гипербилирубинемия или гемоглобинемия, реактивная гиперплазия эритроидного ростка костного мозга, ретикулоцитоз, спленомегалия, т.е. те общие клинико-лабораторные признаки, которые и объединяют разные по своему патогенезу анемии в одну группу</vt:lpstr>
      <vt:lpstr>Лабораторные признаки гемолиза</vt:lpstr>
      <vt:lpstr>Клинические синдромы гемолитической анемии</vt:lpstr>
      <vt:lpstr>Клинические синдромы гемолитической анемии</vt:lpstr>
      <vt:lpstr>Классификация </vt:lpstr>
      <vt:lpstr>Мембранопатии эритроцитов</vt:lpstr>
      <vt:lpstr>Строение мембраны эритроцита</vt:lpstr>
      <vt:lpstr>Скелетные белки мембраны</vt:lpstr>
      <vt:lpstr>Наследственный сфероцитоз (болезнь Минковского-Шоффара) - это гемолитическая анемия, в основе которой лежат структурные или функциональные нарушения мембранных белков, протекающая с внутриклеточным гемолизом</vt:lpstr>
      <vt:lpstr>Наследственный сфероцитоз</vt:lpstr>
      <vt:lpstr>Наследственный сфероцитоз</vt:lpstr>
      <vt:lpstr>Лабораторная диагностика</vt:lpstr>
      <vt:lpstr>Лабораторная диагностика</vt:lpstr>
      <vt:lpstr>Клинические формы</vt:lpstr>
      <vt:lpstr> Осложнения</vt:lpstr>
      <vt:lpstr>Наследственный овалоцитоз</vt:lpstr>
      <vt:lpstr>Клинические формы НО</vt:lpstr>
      <vt:lpstr>Наследственный стоматоцитоз</vt:lpstr>
      <vt:lpstr>Классификация </vt:lpstr>
      <vt:lpstr>Ферментопатии эритроцитов</vt:lpstr>
      <vt:lpstr>Ферментативные реакции метаболизма эритроцитов </vt:lpstr>
      <vt:lpstr>.</vt:lpstr>
      <vt:lpstr>Дефицит Г-6-ФД </vt:lpstr>
      <vt:lpstr>Лабораторная диагностика</vt:lpstr>
      <vt:lpstr>Лабораторная диагностика</vt:lpstr>
      <vt:lpstr>Слайд 49</vt:lpstr>
      <vt:lpstr>Слайд 50</vt:lpstr>
      <vt:lpstr>Дефицит пируваткиназы </vt:lpstr>
      <vt:lpstr>Лабораторные диагностика</vt:lpstr>
      <vt:lpstr>Лабораторные диагностика</vt:lpstr>
      <vt:lpstr>Классификация </vt:lpstr>
      <vt:lpstr>Гемоглобинопатии</vt:lpstr>
      <vt:lpstr>Патогенез α-талассемии </vt:lpstr>
      <vt:lpstr>Патогенез β-талассемии</vt:lpstr>
      <vt:lpstr>Критерии деления на большую и промежуточную формы  -талассемии</vt:lpstr>
      <vt:lpstr>Лабораторная диагностика</vt:lpstr>
      <vt:lpstr>Р-диагностика</vt:lpstr>
      <vt:lpstr>Клинические проявления Осложнения β-талассемия большая форма </vt:lpstr>
      <vt:lpstr>СКБ (Серповидно клеточная болезнь)</vt:lpstr>
      <vt:lpstr>Лабораторная диагностика</vt:lpstr>
      <vt:lpstr>Кризы при СКА</vt:lpstr>
      <vt:lpstr>Приобретенные гемолитические анемии</vt:lpstr>
      <vt:lpstr>Приобретенные аутоиммунные гемолитические анемии</vt:lpstr>
      <vt:lpstr>Приобретенные аутоиммунные гемолитические анемии</vt:lpstr>
      <vt:lpstr> Приобретенные аутоиммунные гемолитические анемии</vt:lpstr>
      <vt:lpstr>Расчет накопления железа</vt:lpstr>
      <vt:lpstr>Трансфузионная терапия </vt:lpstr>
      <vt:lpstr>Показания</vt:lpstr>
      <vt:lpstr>Лечение</vt:lpstr>
      <vt:lpstr>Выводы</vt:lpstr>
      <vt:lpstr>Список рекомендуемой литературы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детских болезней с курсом ПО Красноярского государственного медицинского университета           им. проф. В.Ф. Войно-Ясенецкого</dc:title>
  <dc:creator>Zav</dc:creator>
  <cp:lastModifiedBy>User</cp:lastModifiedBy>
  <cp:revision>110</cp:revision>
  <dcterms:created xsi:type="dcterms:W3CDTF">2015-11-16T04:24:50Z</dcterms:created>
  <dcterms:modified xsi:type="dcterms:W3CDTF">2020-05-06T17:34:18Z</dcterms:modified>
</cp:coreProperties>
</file>