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78" r:id="rId8"/>
    <p:sldId id="260" r:id="rId9"/>
    <p:sldId id="279" r:id="rId10"/>
    <p:sldId id="280" r:id="rId11"/>
    <p:sldId id="261" r:id="rId12"/>
    <p:sldId id="281" r:id="rId13"/>
    <p:sldId id="275" r:id="rId14"/>
    <p:sldId id="263" r:id="rId15"/>
    <p:sldId id="264" r:id="rId16"/>
    <p:sldId id="265" r:id="rId17"/>
    <p:sldId id="282" r:id="rId18"/>
    <p:sldId id="266" r:id="rId19"/>
    <p:sldId id="283" r:id="rId20"/>
    <p:sldId id="267" r:id="rId21"/>
    <p:sldId id="268" r:id="rId22"/>
    <p:sldId id="285" r:id="rId23"/>
    <p:sldId id="269" r:id="rId24"/>
    <p:sldId id="286" r:id="rId25"/>
    <p:sldId id="270" r:id="rId26"/>
    <p:sldId id="287" r:id="rId27"/>
    <p:sldId id="271" r:id="rId28"/>
    <p:sldId id="272" r:id="rId29"/>
    <p:sldId id="273" r:id="rId30"/>
    <p:sldId id="284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0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s.rsna.org/doi/10.1148/rg.201817014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328659"/>
            <a:ext cx="8445038" cy="12771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+mn-lt"/>
              </a:rPr>
              <a:t>Манифестация системных заболеваний в области лицевого черепа: диагностический подход с помощью КТ и МРТ. Часть </a:t>
            </a:r>
            <a:r>
              <a:rPr lang="ru-RU" sz="4000" b="1" dirty="0" smtClean="0">
                <a:latin typeface="+mn-lt"/>
              </a:rPr>
              <a:t>2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5562600"/>
            <a:ext cx="6794962" cy="7218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Выполнила: ординатор 2</a:t>
            </a:r>
            <a:r>
              <a:rPr lang="en-US" altLang="ru-RU" b="1" dirty="0">
                <a:solidFill>
                  <a:schemeClr val="tx1"/>
                </a:solidFill>
              </a:rPr>
              <a:t> </a:t>
            </a:r>
            <a:r>
              <a:rPr lang="ru-RU" altLang="ru-RU" b="1" dirty="0">
                <a:solidFill>
                  <a:schemeClr val="tx1"/>
                </a:solidFill>
              </a:rPr>
              <a:t>года </a:t>
            </a:r>
            <a:endParaRPr lang="en-US" altLang="ru-RU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кафедры лучевой диагностики ИПО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Фишер Полина Алексеевна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400800"/>
            <a:ext cx="458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Красноярск, 2021г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4628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3889"/>
            <a:ext cx="1176630" cy="79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81" y="3335319"/>
            <a:ext cx="557832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799" y="20782"/>
            <a:ext cx="7543800" cy="1051561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Фиброзная дисплазия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18" y="1371600"/>
            <a:ext cx="87629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- доброкачественное </a:t>
            </a:r>
            <a:r>
              <a:rPr lang="ru-RU" sz="2400" dirty="0" smtClean="0"/>
              <a:t>заболевание</a:t>
            </a:r>
            <a:r>
              <a:rPr lang="ru-RU" sz="2400" dirty="0"/>
              <a:t>, характеризующееся нарушением развития </a:t>
            </a:r>
            <a:r>
              <a:rPr lang="ru-RU" sz="2400" dirty="0" smtClean="0"/>
              <a:t>скелета</a:t>
            </a:r>
            <a:r>
              <a:rPr lang="ru-RU" sz="2400" dirty="0"/>
              <a:t>, при котором нормальная кость замещается фиброзной тканью с элементами </a:t>
            </a:r>
            <a:r>
              <a:rPr lang="ru-RU" sz="2400" dirty="0" err="1"/>
              <a:t>диспластически</a:t>
            </a:r>
            <a:r>
              <a:rPr lang="ru-RU" sz="2400" dirty="0"/>
              <a:t> изменённой </a:t>
            </a:r>
            <a:r>
              <a:rPr lang="ru-RU" sz="2400" dirty="0" smtClean="0"/>
              <a:t>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Фиброзная дисплазия поражает детей и молодых людей, часто в возрасте от 5 до 30 </a:t>
            </a:r>
            <a:r>
              <a:rPr lang="ru-RU" sz="2400" dirty="0" smtClean="0"/>
              <a:t>лет;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Внешний </a:t>
            </a:r>
            <a:r>
              <a:rPr lang="ru-RU" sz="2400" dirty="0"/>
              <a:t>вид фиброзной </a:t>
            </a:r>
            <a:r>
              <a:rPr lang="ru-RU" sz="2400" dirty="0" smtClean="0"/>
              <a:t>дисплазии при КТ </a:t>
            </a:r>
            <a:r>
              <a:rPr lang="ru-RU" sz="2400" dirty="0"/>
              <a:t>зависит от количества костной и фиброзной ткани и степени минерализации пораженных </a:t>
            </a:r>
            <a:r>
              <a:rPr lang="ru-RU" sz="2400" dirty="0" smtClean="0"/>
              <a:t>участков; деформация </a:t>
            </a:r>
            <a:r>
              <a:rPr lang="ru-RU" sz="2400" dirty="0" err="1" smtClean="0"/>
              <a:t>трабекулярного</a:t>
            </a:r>
            <a:r>
              <a:rPr lang="ru-RU" sz="2400" dirty="0" smtClean="0"/>
              <a:t> рисунка, </a:t>
            </a:r>
            <a:r>
              <a:rPr lang="ru-RU" sz="2400" dirty="0"/>
              <a:t>четко определенные области </a:t>
            </a:r>
            <a:r>
              <a:rPr lang="ru-RU" sz="2400" dirty="0" err="1" smtClean="0"/>
              <a:t>остеолиза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Неправильный прикус может быть замечен при поражении челюсти. Злокачественное перерождение встречается менее чем у 1% </a:t>
            </a:r>
            <a:r>
              <a:rPr lang="ru-RU" sz="2400" dirty="0" smtClean="0"/>
              <a:t>пациентов.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447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48916"/>
            <a:ext cx="899160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Фиброзная </a:t>
            </a:r>
            <a:r>
              <a:rPr lang="ru-RU" sz="3200" b="1" dirty="0" smtClean="0">
                <a:latin typeface="+mn-lt"/>
              </a:rPr>
              <a:t>дисплазия. МРТ Т2-ВИ(а) и МРТ Т1-ВИ с контрастным усилением (</a:t>
            </a:r>
            <a:r>
              <a:rPr lang="en-US" sz="3200" b="1" dirty="0" smtClean="0">
                <a:latin typeface="+mn-lt"/>
              </a:rPr>
              <a:t>b</a:t>
            </a:r>
            <a:r>
              <a:rPr lang="ru-RU" sz="3200" b="1" dirty="0" smtClean="0">
                <a:latin typeface="+mn-lt"/>
              </a:rPr>
              <a:t>) в аксиальных проекциях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1499239"/>
            <a:ext cx="3856355" cy="37871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61139"/>
            <a:ext cx="3810000" cy="3825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9387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9170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759" y="5410200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Гипоинтенсивные</a:t>
            </a:r>
            <a:r>
              <a:rPr lang="ru-RU" b="1" dirty="0" smtClean="0"/>
              <a:t> поражения в верхней </a:t>
            </a:r>
            <a:r>
              <a:rPr lang="ru-RU" b="1" dirty="0"/>
              <a:t>челюсти </a:t>
            </a:r>
            <a:r>
              <a:rPr lang="ru-RU" b="1" dirty="0" smtClean="0"/>
              <a:t>справа(стрелка) и нижней челюсти(наконечник стрелки)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400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Ж, 30 лет. Жалобы: головная боль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83820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Фиброзная </a:t>
            </a:r>
            <a:r>
              <a:rPr lang="ru-RU" sz="3200" b="1" dirty="0" smtClean="0">
                <a:latin typeface="+mn-lt"/>
              </a:rPr>
              <a:t>дисплазия(продолжение).КТ-изображение головного мозга в аксиальной проекции 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0" y="1725816"/>
            <a:ext cx="3802380" cy="3810000"/>
          </a:xfrm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Очаговое поражение нижней челюсти(наконечник стрелки) и нарушение </a:t>
            </a:r>
            <a:r>
              <a:rPr lang="ru-RU" b="1" dirty="0" err="1" smtClean="0"/>
              <a:t>трабекуляции</a:t>
            </a:r>
            <a:r>
              <a:rPr lang="ru-RU" b="1" dirty="0" smtClean="0"/>
              <a:t> верхней челюсти(стрелка)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870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Болезнь </a:t>
            </a:r>
            <a:r>
              <a:rPr lang="ru-RU" b="1" dirty="0" err="1" smtClean="0">
                <a:latin typeface="+mn-lt"/>
              </a:rPr>
              <a:t>Педжета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845734"/>
            <a:ext cx="8534400" cy="44026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- это заболевание остеокластов, которое приводит к чрезмерному образованию костной ткани, </a:t>
            </a:r>
            <a:r>
              <a:rPr lang="ru-RU" dirty="0" smtClean="0"/>
              <a:t>утолщению </a:t>
            </a:r>
            <a:r>
              <a:rPr lang="ru-RU" dirty="0"/>
              <a:t>кортикального слоя и </a:t>
            </a:r>
            <a:r>
              <a:rPr lang="ru-RU" dirty="0" smtClean="0"/>
              <a:t>трабекул.</a:t>
            </a:r>
            <a:r>
              <a:rPr lang="ru-RU" dirty="0"/>
              <a:t> Чаще всего поражаются поясничный отдел позвоночника (30–75%), таз (30–75%), крестец (30–60%), бедро (25–35%) и череп (25–35</a:t>
            </a:r>
            <a:r>
              <a:rPr lang="ru-RU" dirty="0" smtClean="0"/>
              <a:t>%), </a:t>
            </a:r>
            <a:r>
              <a:rPr lang="ru-RU" dirty="0"/>
              <a:t>часто с </a:t>
            </a:r>
            <a:r>
              <a:rPr lang="ru-RU" dirty="0" smtClean="0"/>
              <a:t>двусторонним поражение;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Клинические проявления:</a:t>
            </a:r>
            <a:r>
              <a:rPr lang="ru-RU" dirty="0"/>
              <a:t>  </a:t>
            </a:r>
            <a:r>
              <a:rPr lang="ru-RU" dirty="0" err="1" smtClean="0"/>
              <a:t>кондуктивная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нейросенсорная</a:t>
            </a:r>
            <a:r>
              <a:rPr lang="ru-RU" dirty="0" smtClean="0"/>
              <a:t> </a:t>
            </a:r>
            <a:r>
              <a:rPr lang="ru-RU" dirty="0"/>
              <a:t>тугоухость и пульсирующий шум в </a:t>
            </a:r>
            <a:r>
              <a:rPr lang="ru-RU" dirty="0" smtClean="0"/>
              <a:t>ушах;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Злокачественная трансформация в </a:t>
            </a:r>
            <a:r>
              <a:rPr lang="ru-RU" dirty="0" err="1"/>
              <a:t>остеосаркому</a:t>
            </a:r>
            <a:r>
              <a:rPr lang="ru-RU" dirty="0"/>
              <a:t> происходит менее чем у 1% </a:t>
            </a:r>
            <a:r>
              <a:rPr lang="ru-RU" dirty="0" smtClean="0"/>
              <a:t>пациентов;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Ранняя деструктивная фаза показывает четко выраженный </a:t>
            </a:r>
            <a:r>
              <a:rPr lang="ru-RU" dirty="0" err="1"/>
              <a:t>остеолиз</a:t>
            </a:r>
            <a:r>
              <a:rPr lang="ru-RU" dirty="0"/>
              <a:t> </a:t>
            </a:r>
            <a:r>
              <a:rPr lang="ru-RU" dirty="0" smtClean="0"/>
              <a:t>и остеопороз. </a:t>
            </a:r>
            <a:r>
              <a:rPr lang="ru-RU" dirty="0"/>
              <a:t>На промежуточной стадии </a:t>
            </a:r>
            <a:r>
              <a:rPr lang="ru-RU" dirty="0" smtClean="0"/>
              <a:t>определяются </a:t>
            </a:r>
            <a:r>
              <a:rPr lang="ru-RU" dirty="0" err="1" smtClean="0"/>
              <a:t>остеолитические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остеобластические</a:t>
            </a:r>
            <a:r>
              <a:rPr lang="ru-RU" dirty="0" smtClean="0"/>
              <a:t> </a:t>
            </a:r>
            <a:r>
              <a:rPr lang="ru-RU" dirty="0"/>
              <a:t>очаги, наблюдается утолщение </a:t>
            </a:r>
            <a:r>
              <a:rPr lang="ru-RU" dirty="0" smtClean="0"/>
              <a:t>кортикального слоя </a:t>
            </a:r>
            <a:r>
              <a:rPr lang="ru-RU" dirty="0"/>
              <a:t>и трабекул</a:t>
            </a:r>
            <a:r>
              <a:rPr lang="ru-RU" dirty="0" smtClean="0"/>
              <a:t>.</a:t>
            </a:r>
            <a:r>
              <a:rPr lang="ru-RU" dirty="0"/>
              <a:t> На поздней стадии - </a:t>
            </a:r>
            <a:r>
              <a:rPr lang="ru-RU" dirty="0" smtClean="0"/>
              <a:t>патологические переломы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2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36" y="533400"/>
            <a:ext cx="813816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Болезнь </a:t>
            </a:r>
            <a:r>
              <a:rPr lang="ru-RU" sz="3200" b="1" dirty="0" err="1" smtClean="0">
                <a:latin typeface="+mn-lt"/>
              </a:rPr>
              <a:t>Педжета</a:t>
            </a:r>
            <a:r>
              <a:rPr lang="ru-RU" sz="3200" b="1" dirty="0" smtClean="0">
                <a:latin typeface="+mn-lt"/>
              </a:rPr>
              <a:t>. КТ-изображение головного мозга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в аксиальной (</a:t>
            </a:r>
            <a:r>
              <a:rPr lang="en-US" sz="3200" b="1" dirty="0" smtClean="0">
                <a:latin typeface="+mn-lt"/>
              </a:rPr>
              <a:t>a)</a:t>
            </a:r>
            <a:r>
              <a:rPr lang="ru-RU" sz="3200" b="1" dirty="0" smtClean="0">
                <a:latin typeface="+mn-lt"/>
              </a:rPr>
              <a:t>и корональной</a:t>
            </a:r>
            <a:r>
              <a:rPr lang="en-US" sz="3200" b="1" dirty="0" smtClean="0">
                <a:latin typeface="+mn-lt"/>
              </a:rPr>
              <a:t>(b)</a:t>
            </a:r>
            <a:r>
              <a:rPr lang="ru-RU" sz="3200" b="1" dirty="0" smtClean="0">
                <a:latin typeface="+mn-lt"/>
              </a:rPr>
              <a:t> проекциях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497580" cy="3817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787140" cy="3802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836" y="5486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расширение свода черепа и челюстно-лицевых костей </a:t>
            </a:r>
            <a:r>
              <a:rPr lang="ru-RU" sz="2000" b="1" dirty="0" smtClean="0"/>
              <a:t>неоднородной структуры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082778"/>
            <a:ext cx="39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427872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М, 82 года. Из анамнеза: жалобы на головокружение после падения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91540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Болезнь </a:t>
            </a:r>
            <a:r>
              <a:rPr lang="ru-RU" sz="3200" b="1" dirty="0" err="1" smtClean="0">
                <a:latin typeface="+mn-lt"/>
              </a:rPr>
              <a:t>Педжета</a:t>
            </a:r>
            <a:r>
              <a:rPr lang="ru-RU" sz="3200" b="1" dirty="0" smtClean="0">
                <a:latin typeface="+mn-lt"/>
              </a:rPr>
              <a:t>(продолжение). МРТ Т1-ВИ в сагиттальной(а) и МРТ(</a:t>
            </a:r>
            <a:r>
              <a:rPr lang="en-US" sz="3200" b="1" dirty="0" smtClean="0">
                <a:latin typeface="+mn-lt"/>
              </a:rPr>
              <a:t>FLAIR</a:t>
            </a:r>
            <a:r>
              <a:rPr lang="ru-RU" sz="3200" b="1" dirty="0" smtClean="0">
                <a:latin typeface="+mn-lt"/>
              </a:rPr>
              <a:t>) в аксиальной(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проекциях головного мозга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3579"/>
            <a:ext cx="3771900" cy="3779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58961"/>
            <a:ext cx="2979420" cy="377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расширенное </a:t>
            </a:r>
            <a:r>
              <a:rPr lang="ru-RU" sz="2000" b="1" dirty="0" err="1"/>
              <a:t>диплоическое</a:t>
            </a:r>
            <a:r>
              <a:rPr lang="ru-RU" sz="2000" b="1" dirty="0"/>
              <a:t> пространство свода черепа с неоднородной </a:t>
            </a:r>
            <a:r>
              <a:rPr lang="ru-RU" sz="2000" b="1" dirty="0" smtClean="0"/>
              <a:t>структурой </a:t>
            </a:r>
            <a:r>
              <a:rPr lang="ru-RU" sz="2000" b="1" dirty="0"/>
              <a:t>(стрелки)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96914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7300" y="50292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599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33461"/>
            <a:ext cx="874776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Болезнь </a:t>
            </a:r>
            <a:r>
              <a:rPr lang="ru-RU" sz="3200" b="1" dirty="0" err="1" smtClean="0">
                <a:latin typeface="+mn-lt"/>
              </a:rPr>
              <a:t>Педжета</a:t>
            </a:r>
            <a:r>
              <a:rPr lang="ru-RU" sz="3200" b="1" dirty="0">
                <a:latin typeface="+mn-lt"/>
              </a:rPr>
              <a:t>(продолжение</a:t>
            </a:r>
            <a:r>
              <a:rPr lang="ru-RU" sz="3200" b="1" dirty="0" smtClean="0">
                <a:latin typeface="+mn-lt"/>
              </a:rPr>
              <a:t>). КТ-изображения основания черепа в аксиальных проекциях(</a:t>
            </a:r>
            <a:r>
              <a:rPr lang="en-US" sz="3200" b="1" dirty="0" err="1" smtClean="0">
                <a:latin typeface="+mn-lt"/>
              </a:rPr>
              <a:t>a,b</a:t>
            </a:r>
            <a:r>
              <a:rPr lang="en-US" sz="3200" b="1" dirty="0" smtClean="0">
                <a:latin typeface="+mn-lt"/>
              </a:rPr>
              <a:t>)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794760" cy="3817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30680"/>
            <a:ext cx="3794760" cy="3787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1030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5638800"/>
            <a:ext cx="882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диффузный склероз с утолщением </a:t>
            </a:r>
            <a:r>
              <a:rPr lang="ru-RU" b="1" dirty="0" smtClean="0"/>
              <a:t>кортикального слоя левого крыла </a:t>
            </a:r>
            <a:r>
              <a:rPr lang="ru-RU" b="1" dirty="0"/>
              <a:t>клиновидной кости (наконечник стрелки) и сужением отверстий основания черепа (стрелки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399893"/>
            <a:ext cx="851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М, 91 год. Из анамнеза: Б-</a:t>
            </a:r>
            <a:r>
              <a:rPr lang="ru-RU" b="1" dirty="0" err="1" smtClean="0">
                <a:solidFill>
                  <a:schemeClr val="bg1"/>
                </a:solidFill>
              </a:rPr>
              <a:t>нь</a:t>
            </a:r>
            <a:r>
              <a:rPr lang="ru-RU" b="1" dirty="0" smtClean="0">
                <a:solidFill>
                  <a:schemeClr val="bg1"/>
                </a:solidFill>
              </a:rPr>
              <a:t> Альцгеймера, </a:t>
            </a:r>
            <a:r>
              <a:rPr lang="ru-RU" b="1" dirty="0" err="1" smtClean="0">
                <a:solidFill>
                  <a:schemeClr val="bg1"/>
                </a:solidFill>
              </a:rPr>
              <a:t>синкопальное</a:t>
            </a:r>
            <a:r>
              <a:rPr lang="ru-RU" b="1" dirty="0" smtClean="0">
                <a:solidFill>
                  <a:schemeClr val="bg1"/>
                </a:solidFill>
              </a:rPr>
              <a:t> состояние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7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0" cy="762001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+mn-lt"/>
              </a:rPr>
              <a:t>Остеопетроз</a:t>
            </a:r>
            <a:r>
              <a:rPr lang="ru-RU" sz="4000" b="1" dirty="0" smtClean="0">
                <a:latin typeface="+mn-lt"/>
              </a:rPr>
              <a:t>(«мраморная болезнь»)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4401"/>
            <a:ext cx="8877299" cy="5318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— редкое наследственное заболевание, при котором отмечается избыточное </a:t>
            </a:r>
            <a:r>
              <a:rPr lang="ru-RU" dirty="0" err="1" smtClean="0"/>
              <a:t>генерализованное</a:t>
            </a:r>
            <a:r>
              <a:rPr lang="ru-RU" dirty="0" smtClean="0"/>
              <a:t> костеобразование, ведущее к утолщению костей, сужению и даже полному исчезновению костномозговых пространств;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Существует два типа: аутосомно-доминантный </a:t>
            </a:r>
            <a:r>
              <a:rPr lang="ru-RU" dirty="0" err="1" smtClean="0"/>
              <a:t>остеопетроз</a:t>
            </a:r>
            <a:r>
              <a:rPr lang="ru-RU" dirty="0" smtClean="0"/>
              <a:t> 1 и 2 типов, доброкачественная форма, встречающаяся у взрослых; и аутосомно-рецессивный </a:t>
            </a:r>
            <a:r>
              <a:rPr lang="ru-RU" dirty="0" err="1" smtClean="0"/>
              <a:t>остеопетроз</a:t>
            </a:r>
            <a:r>
              <a:rPr lang="ru-RU" dirty="0" smtClean="0"/>
              <a:t>, более тяжелая форма, наблюдаемая в младенчестве и связанная с анемией, кровотечением и </a:t>
            </a:r>
            <a:r>
              <a:rPr lang="ru-RU" dirty="0" err="1" smtClean="0"/>
              <a:t>гепатоспленомегалией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Склероз </a:t>
            </a:r>
            <a:r>
              <a:rPr lang="ru-RU" dirty="0"/>
              <a:t>позвоночника и свода черепа, не затрагивающий основание черепа и височную кость, наблюдается у пациентов с аутосомно-доминантным </a:t>
            </a:r>
            <a:r>
              <a:rPr lang="ru-RU" dirty="0" err="1"/>
              <a:t>остеопетрозом</a:t>
            </a:r>
            <a:r>
              <a:rPr lang="ru-RU" dirty="0"/>
              <a:t> 1 </a:t>
            </a:r>
            <a:r>
              <a:rPr lang="ru-RU" dirty="0" smtClean="0"/>
              <a:t>типа; </a:t>
            </a: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пациентов с аутосомно-доминантным </a:t>
            </a:r>
            <a:r>
              <a:rPr lang="ru-RU" dirty="0" err="1"/>
              <a:t>остеопетрозом</a:t>
            </a:r>
            <a:r>
              <a:rPr lang="ru-RU" dirty="0"/>
              <a:t> 2 </a:t>
            </a:r>
            <a:r>
              <a:rPr lang="ru-RU" dirty="0" smtClean="0"/>
              <a:t>типа склероз поражает только позвоночник и основание черепа;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Когда вовлекается височная кость, внутренний слуховой проход </a:t>
            </a:r>
            <a:r>
              <a:rPr lang="ru-RU" dirty="0" smtClean="0"/>
              <a:t>сужается, наблюдаются склеротические </a:t>
            </a:r>
            <a:r>
              <a:rPr lang="ru-RU" dirty="0"/>
              <a:t>изменения слуховой </a:t>
            </a:r>
            <a:r>
              <a:rPr lang="ru-RU" dirty="0" smtClean="0"/>
              <a:t>капсулы;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 пациентов с аутосомно-рецессивным </a:t>
            </a:r>
            <a:r>
              <a:rPr lang="ru-RU" dirty="0" err="1"/>
              <a:t>остеопетрозом</a:t>
            </a:r>
            <a:r>
              <a:rPr lang="ru-RU" dirty="0"/>
              <a:t> наблюдается диффузное увеличение плотности </a:t>
            </a:r>
            <a:r>
              <a:rPr lang="ru-RU" dirty="0" smtClean="0"/>
              <a:t>костей;</a:t>
            </a:r>
            <a:br>
              <a:rPr lang="ru-RU" dirty="0" smtClean="0"/>
            </a:br>
            <a:r>
              <a:rPr lang="ru-RU" dirty="0"/>
              <a:t>у 10% пациентов с </a:t>
            </a:r>
            <a:r>
              <a:rPr lang="ru-RU" dirty="0" err="1"/>
              <a:t>остеопетрозом</a:t>
            </a:r>
            <a:r>
              <a:rPr lang="ru-RU" dirty="0"/>
              <a:t> может развиться остеомиелит, чаще всего поражающий нижнюю </a:t>
            </a:r>
            <a:r>
              <a:rPr lang="ru-RU" dirty="0" smtClean="0"/>
              <a:t>челюсть.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8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7543800" cy="89916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+mn-lt"/>
              </a:rPr>
              <a:t>Остеопетроз.КТ</a:t>
            </a:r>
            <a:r>
              <a:rPr lang="ru-RU" sz="4000" b="1" dirty="0" smtClean="0">
                <a:latin typeface="+mn-lt"/>
              </a:rPr>
              <a:t>-изображение черепа в аксиальной проекции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3802380" cy="3817620"/>
          </a:xfrm>
        </p:spPr>
      </p:pic>
      <p:sp>
        <p:nvSpPr>
          <p:cNvPr id="3" name="TextBox 2"/>
          <p:cNvSpPr txBox="1"/>
          <p:nvPr/>
        </p:nvSpPr>
        <p:spPr>
          <a:xfrm>
            <a:off x="685800" y="5410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диффузный склероз и расширение </a:t>
            </a:r>
            <a:r>
              <a:rPr lang="ru-RU" b="1" dirty="0" smtClean="0"/>
              <a:t>костей черепа </a:t>
            </a:r>
            <a:r>
              <a:rPr lang="ru-RU" b="1" dirty="0"/>
              <a:t>(стрелка). С</a:t>
            </a:r>
            <a:r>
              <a:rPr lang="ru-RU" b="1" dirty="0" smtClean="0"/>
              <a:t>ужение </a:t>
            </a:r>
            <a:r>
              <a:rPr lang="ru-RU" b="1" dirty="0"/>
              <a:t>левого внутреннего слухового прохода </a:t>
            </a:r>
            <a:r>
              <a:rPr lang="ru-RU" b="1" dirty="0" smtClean="0"/>
              <a:t>(наконечник стрелки)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427872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М, 36 лет. Жалобы: двусторонняя потеря слуха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81000"/>
            <a:ext cx="7543800" cy="8229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Несовершенный </a:t>
            </a:r>
            <a:r>
              <a:rPr lang="ru-RU" b="1" dirty="0" err="1">
                <a:latin typeface="+mn-lt"/>
              </a:rPr>
              <a:t>остеогенез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— редкое генетически опосредованное заболевание соединительной ткани, характеризуемое частыми переломами, возникающими как у детей, так и у взрослых вследствие повышенной хрупкости </a:t>
            </a:r>
            <a:r>
              <a:rPr lang="ru-RU" sz="2400" dirty="0" smtClean="0"/>
              <a:t>костей;</a:t>
            </a:r>
            <a:br>
              <a:rPr lang="ru-RU" sz="2400" dirty="0" smtClean="0"/>
            </a:br>
            <a:r>
              <a:rPr lang="ru-RU" sz="2400" dirty="0"/>
              <a:t> Клинически можно увидеть хрупкость костей, низкий рост и </a:t>
            </a:r>
            <a:r>
              <a:rPr lang="ru-RU" sz="2400" dirty="0" smtClean="0"/>
              <a:t>голубые склеры;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 Другие особенности визуализации включают деформации основания черепа и позвонков, а также переломы длинных </a:t>
            </a:r>
            <a:r>
              <a:rPr lang="ru-RU" sz="2400" dirty="0" smtClean="0"/>
              <a:t>костей;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59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964" y="134204"/>
            <a:ext cx="7543800" cy="856396"/>
          </a:xfrm>
        </p:spPr>
        <p:txBody>
          <a:bodyPr/>
          <a:lstStyle/>
          <a:p>
            <a:r>
              <a:rPr lang="ru-RU" b="1" dirty="0" err="1" smtClean="0">
                <a:latin typeface="+mn-lt"/>
              </a:rPr>
              <a:t>Гиперпаратиреоз</a:t>
            </a:r>
            <a:r>
              <a:rPr lang="ru-RU" b="1" dirty="0" smtClean="0">
                <a:latin typeface="+mn-lt"/>
              </a:rPr>
              <a:t>(ГПТ)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990600"/>
            <a:ext cx="8763000" cy="5562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- </a:t>
            </a:r>
            <a:r>
              <a:rPr lang="ru-RU" dirty="0"/>
              <a:t>это группа аномалий, характеризующихся высоким уровнем </a:t>
            </a:r>
            <a:r>
              <a:rPr lang="ru-RU" dirty="0" err="1"/>
              <a:t>паратироидного</a:t>
            </a:r>
            <a:r>
              <a:rPr lang="ru-RU" dirty="0"/>
              <a:t> гормона в сыворотке крови. </a:t>
            </a:r>
            <a:r>
              <a:rPr lang="ru-RU" dirty="0" smtClean="0"/>
              <a:t>Причиной первичного </a:t>
            </a:r>
            <a:r>
              <a:rPr lang="ru-RU" dirty="0"/>
              <a:t>ГПТ чаще всего </a:t>
            </a:r>
            <a:r>
              <a:rPr lang="ru-RU" dirty="0" smtClean="0"/>
              <a:t>является аденома </a:t>
            </a:r>
            <a:r>
              <a:rPr lang="ru-RU" dirty="0"/>
              <a:t>паращитовидных желез (90%), но может быть результатом гиперплазии паращитовидных желез в 10% </a:t>
            </a:r>
            <a:r>
              <a:rPr lang="ru-RU" dirty="0" smtClean="0"/>
              <a:t>случаев, а также карциномой </a:t>
            </a:r>
            <a:r>
              <a:rPr lang="ru-RU" dirty="0"/>
              <a:t>паращитовидных </a:t>
            </a:r>
            <a:r>
              <a:rPr lang="ru-RU" dirty="0" smtClean="0"/>
              <a:t>желез;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Вторичный </a:t>
            </a:r>
            <a:r>
              <a:rPr lang="ru-RU" dirty="0" smtClean="0"/>
              <a:t>ГПТ </a:t>
            </a:r>
            <a:r>
              <a:rPr lang="ru-RU" dirty="0"/>
              <a:t>встречается чаще, чем первичный </a:t>
            </a:r>
            <a:r>
              <a:rPr lang="ru-RU" dirty="0" smtClean="0"/>
              <a:t>ГПТ, </a:t>
            </a:r>
            <a:r>
              <a:rPr lang="ru-RU" dirty="0"/>
              <a:t>и чаще всего наблюдается у пациентов с почечной </a:t>
            </a:r>
            <a:r>
              <a:rPr lang="ru-RU" dirty="0" smtClean="0"/>
              <a:t>недостаточностью;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Резорбция кости, наблюдаемая у пациентов с </a:t>
            </a:r>
            <a:r>
              <a:rPr lang="ru-RU" dirty="0" smtClean="0"/>
              <a:t>ГПT</a:t>
            </a:r>
            <a:r>
              <a:rPr lang="ru-RU" dirty="0"/>
              <a:t>, может быть </a:t>
            </a:r>
            <a:r>
              <a:rPr lang="ru-RU" dirty="0" err="1"/>
              <a:t>трабекулярной</a:t>
            </a:r>
            <a:r>
              <a:rPr lang="ru-RU" dirty="0"/>
              <a:t> или кортикальной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Признаки: очаговые, кистозные </a:t>
            </a:r>
            <a:r>
              <a:rPr lang="ru-RU" dirty="0"/>
              <a:t>и </a:t>
            </a:r>
            <a:r>
              <a:rPr lang="ru-RU" dirty="0" smtClean="0"/>
              <a:t>склеротические поражение 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Кистозный фиброзный остеит возникает, когда костный мозг замещается фиброзной и сосудистой тканью в результате активации остеокластов, что приводит к ослаблению и ломкости </a:t>
            </a:r>
            <a:r>
              <a:rPr lang="ru-RU" dirty="0" smtClean="0"/>
              <a:t>костей;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Остеокластома</a:t>
            </a:r>
            <a:r>
              <a:rPr lang="ru-RU" dirty="0" smtClean="0"/>
              <a:t> </a:t>
            </a:r>
            <a:r>
              <a:rPr lang="ru-RU" dirty="0"/>
              <a:t>является крайней формой кистозного фиброзного </a:t>
            </a:r>
            <a:r>
              <a:rPr lang="ru-RU" dirty="0" smtClean="0"/>
              <a:t>остита, чаще встречается </a:t>
            </a:r>
            <a:r>
              <a:rPr lang="ru-RU" dirty="0"/>
              <a:t>у пациентов с почечной недостаточностью и вторичным </a:t>
            </a:r>
            <a:r>
              <a:rPr lang="ru-RU" dirty="0" smtClean="0"/>
              <a:t>ГПТ;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бычно поражает </a:t>
            </a:r>
            <a:r>
              <a:rPr lang="ru-RU" dirty="0"/>
              <a:t>лицевые </a:t>
            </a:r>
            <a:r>
              <a:rPr lang="ru-RU" dirty="0" smtClean="0"/>
              <a:t>кости, ключицу</a:t>
            </a:r>
            <a:r>
              <a:rPr lang="ru-RU" dirty="0"/>
              <a:t>, ребра, </a:t>
            </a:r>
            <a:r>
              <a:rPr lang="ru-RU" dirty="0" smtClean="0"/>
              <a:t>кости таза </a:t>
            </a:r>
            <a:r>
              <a:rPr lang="ru-RU" dirty="0"/>
              <a:t>и </a:t>
            </a:r>
            <a:r>
              <a:rPr lang="ru-RU" dirty="0" smtClean="0"/>
              <a:t>бедренную кость.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3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18417"/>
            <a:ext cx="9296400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Несовершенный </a:t>
            </a:r>
            <a:r>
              <a:rPr lang="ru-RU" sz="3600" b="1" dirty="0" err="1" smtClean="0">
                <a:latin typeface="+mn-lt"/>
              </a:rPr>
              <a:t>остеогенез.КТ</a:t>
            </a:r>
            <a:r>
              <a:rPr lang="ru-RU" sz="3600" b="1" dirty="0" smtClean="0">
                <a:latin typeface="+mn-lt"/>
              </a:rPr>
              <a:t>-изображение </a:t>
            </a:r>
            <a:r>
              <a:rPr lang="ru-RU" sz="3600" b="1" dirty="0">
                <a:latin typeface="+mn-lt"/>
              </a:rPr>
              <a:t>височной кости </a:t>
            </a:r>
            <a:r>
              <a:rPr lang="ru-RU" sz="3600" b="1" dirty="0" smtClean="0">
                <a:latin typeface="+mn-lt"/>
              </a:rPr>
              <a:t>в аксиальной проекции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7" y="2019459"/>
            <a:ext cx="6923606" cy="2861571"/>
          </a:xfrm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Женщина, 25лет с двусторонней потерей слуха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5218" y="5225416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 </a:t>
            </a:r>
            <a:r>
              <a:rPr lang="ru-RU" sz="2400" b="1" dirty="0" err="1"/>
              <a:t>узурация</a:t>
            </a:r>
            <a:r>
              <a:rPr lang="ru-RU" sz="2400" b="1" dirty="0"/>
              <a:t> костной ткани задней стенки барабанной полости</a:t>
            </a:r>
          </a:p>
        </p:txBody>
      </p:sp>
    </p:spTree>
    <p:extLst>
      <p:ext uri="{BB962C8B-B14F-4D97-AF65-F5344CB8AC3E}">
        <p14:creationId xmlns:p14="http://schemas.microsoft.com/office/powerpoint/2010/main" val="223920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Несовершенный </a:t>
            </a:r>
            <a:r>
              <a:rPr lang="ru-RU" sz="2800" b="1" dirty="0" err="1" smtClean="0">
                <a:latin typeface="+mn-lt"/>
              </a:rPr>
              <a:t>остеогенез</a:t>
            </a:r>
            <a:r>
              <a:rPr lang="ru-RU" sz="2800" b="1" dirty="0" smtClean="0">
                <a:latin typeface="+mn-lt"/>
              </a:rPr>
              <a:t>. МРТ Т1-ВИ(а) и МРТ Т1-ВИ </a:t>
            </a:r>
            <a:r>
              <a:rPr lang="ru-RU" sz="2800" b="1" dirty="0" err="1" smtClean="0">
                <a:latin typeface="+mn-lt"/>
              </a:rPr>
              <a:t>постконтрастное</a:t>
            </a:r>
            <a:r>
              <a:rPr lang="ru-RU" sz="2800" b="1" dirty="0" smtClean="0">
                <a:latin typeface="+mn-lt"/>
              </a:rPr>
              <a:t>(</a:t>
            </a:r>
            <a:r>
              <a:rPr lang="en-US" sz="2800" b="1" dirty="0">
                <a:latin typeface="+mn-lt"/>
              </a:rPr>
              <a:t>b</a:t>
            </a:r>
            <a:r>
              <a:rPr lang="ru-RU" sz="2800" b="1" dirty="0" smtClean="0">
                <a:latin typeface="+mn-lt"/>
              </a:rPr>
              <a:t>) в аксиальных проекциях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3506"/>
            <a:ext cx="3779520" cy="28422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78" y="1723506"/>
            <a:ext cx="3794760" cy="283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02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Гиперинтенсивное</a:t>
            </a:r>
            <a:r>
              <a:rPr lang="ru-RU" b="1" dirty="0" smtClean="0"/>
              <a:t> поражение в виде полоски над улиткой с двух сторон(стрелки)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М, 35 лет с </a:t>
            </a:r>
            <a:r>
              <a:rPr lang="ru-RU" b="1" dirty="0">
                <a:solidFill>
                  <a:schemeClr val="bg1"/>
                </a:solidFill>
              </a:rPr>
              <a:t>головокружением и </a:t>
            </a:r>
            <a:r>
              <a:rPr lang="ru-RU" b="1" dirty="0" smtClean="0">
                <a:solidFill>
                  <a:schemeClr val="bg1"/>
                </a:solidFill>
              </a:rPr>
              <a:t>потерей </a:t>
            </a:r>
            <a:r>
              <a:rPr lang="ru-RU" b="1" dirty="0">
                <a:solidFill>
                  <a:schemeClr val="bg1"/>
                </a:solidFill>
              </a:rPr>
              <a:t>слуха</a:t>
            </a:r>
          </a:p>
        </p:txBody>
      </p:sp>
    </p:spTree>
    <p:extLst>
      <p:ext uri="{BB962C8B-B14F-4D97-AF65-F5344CB8AC3E}">
        <p14:creationId xmlns:p14="http://schemas.microsoft.com/office/powerpoint/2010/main" val="352087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59436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+mn-lt"/>
              </a:rPr>
              <a:t>Мукополисахаридозы</a:t>
            </a:r>
            <a:r>
              <a:rPr lang="ru-RU" sz="4000" b="1" dirty="0" smtClean="0">
                <a:latin typeface="+mn-lt"/>
              </a:rPr>
              <a:t>(МПС)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представляют </a:t>
            </a:r>
            <a:r>
              <a:rPr lang="ru-RU" dirty="0"/>
              <a:t>собой группу редких заболеваний, характеризующихся дефицитом ферментов, участвующих в метаболизме </a:t>
            </a:r>
            <a:r>
              <a:rPr lang="ru-RU" dirty="0" err="1"/>
              <a:t>гликозаминогликанов</a:t>
            </a:r>
            <a:r>
              <a:rPr lang="ru-RU" dirty="0"/>
              <a:t>, что приводит к накоплению </a:t>
            </a:r>
            <a:r>
              <a:rPr lang="ru-RU" dirty="0" err="1"/>
              <a:t>гликозаминогликанов</a:t>
            </a:r>
            <a:r>
              <a:rPr lang="ru-RU" dirty="0"/>
              <a:t> в клетках и прогрессирующему клеточному повреждению, поражающему многие системы </a:t>
            </a:r>
            <a:r>
              <a:rPr lang="ru-RU" dirty="0" smtClean="0"/>
              <a:t>органов;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Rg</a:t>
            </a:r>
            <a:r>
              <a:rPr lang="ru-RU" dirty="0" smtClean="0"/>
              <a:t>-признаки: </a:t>
            </a:r>
            <a:r>
              <a:rPr lang="ru-RU" dirty="0"/>
              <a:t>г</a:t>
            </a:r>
            <a:r>
              <a:rPr lang="ru-RU" dirty="0" smtClean="0"/>
              <a:t>иперплазия </a:t>
            </a:r>
            <a:r>
              <a:rPr lang="ru-RU" dirty="0"/>
              <a:t>десен, дисплазия нижней челюсти, дефекты мыщелков и неправильный </a:t>
            </a:r>
            <a:r>
              <a:rPr lang="ru-RU" dirty="0" smtClean="0"/>
              <a:t>прикус при МПС </a:t>
            </a:r>
            <a:r>
              <a:rPr lang="en-US" dirty="0" smtClean="0"/>
              <a:t>I</a:t>
            </a:r>
            <a:r>
              <a:rPr lang="ru-RU" dirty="0" smtClean="0"/>
              <a:t> и </a:t>
            </a:r>
            <a:r>
              <a:rPr lang="en-US" dirty="0" smtClean="0"/>
              <a:t>II</a:t>
            </a:r>
            <a:r>
              <a:rPr lang="ru-RU" dirty="0" smtClean="0"/>
              <a:t>;</a:t>
            </a:r>
            <a:r>
              <a:rPr lang="ru-RU" dirty="0"/>
              <a:t> При </a:t>
            </a:r>
            <a:r>
              <a:rPr lang="ru-RU" dirty="0" smtClean="0"/>
              <a:t>MПС </a:t>
            </a:r>
            <a:r>
              <a:rPr lang="ru-RU" dirty="0"/>
              <a:t>III наблюдается облитерация камер пульпы и неправильные корневые каналы из-за наложения </a:t>
            </a:r>
            <a:r>
              <a:rPr lang="ru-RU" dirty="0" smtClean="0"/>
              <a:t>дентина; МПС </a:t>
            </a:r>
            <a:r>
              <a:rPr lang="en-US" dirty="0" smtClean="0"/>
              <a:t>IV</a:t>
            </a:r>
            <a:r>
              <a:rPr lang="ru-RU" dirty="0" smtClean="0"/>
              <a:t> наблюдается </a:t>
            </a:r>
            <a:r>
              <a:rPr lang="ru-RU" dirty="0"/>
              <a:t>общая потеря структуры зуба из-за дефектов </a:t>
            </a:r>
            <a:r>
              <a:rPr lang="ru-RU" dirty="0" smtClean="0"/>
              <a:t>эмали; </a:t>
            </a:r>
            <a:r>
              <a:rPr lang="ru-RU" dirty="0"/>
              <a:t> </a:t>
            </a:r>
            <a:r>
              <a:rPr lang="ru-RU" dirty="0" smtClean="0"/>
              <a:t>множественные зубные кисты, </a:t>
            </a:r>
            <a:r>
              <a:rPr lang="ru-RU" dirty="0" err="1"/>
              <a:t>макроглоссии</a:t>
            </a:r>
            <a:r>
              <a:rPr lang="ru-RU" dirty="0"/>
              <a:t>, </a:t>
            </a:r>
            <a:r>
              <a:rPr lang="ru-RU" dirty="0" smtClean="0"/>
              <a:t>расширение костномозгового пространства, резорбция корня зуба, деминерализации </a:t>
            </a:r>
            <a:r>
              <a:rPr lang="ru-RU" dirty="0"/>
              <a:t>симфиза и нарушения ВНЧС при МПС </a:t>
            </a:r>
            <a:r>
              <a:rPr lang="ru-RU" dirty="0" smtClean="0"/>
              <a:t>VI;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КТ-изображениях можно увидеть утолщение основания черепа, аномальную форму турецкого седла, плохую </a:t>
            </a:r>
            <a:r>
              <a:rPr lang="ru-RU" dirty="0" err="1"/>
              <a:t>пневматизацию</a:t>
            </a:r>
            <a:r>
              <a:rPr lang="ru-RU" dirty="0"/>
              <a:t> воздушных ячеек сосцевидного </a:t>
            </a:r>
            <a:r>
              <a:rPr lang="ru-RU" dirty="0" smtClean="0"/>
              <a:t>отростка; в </a:t>
            </a:r>
            <a:r>
              <a:rPr lang="ru-RU" dirty="0"/>
              <a:t>челюсти можно увидеть аномалии развития зубов, такие как непрорезавшиеся </a:t>
            </a:r>
            <a:r>
              <a:rPr lang="ru-RU" dirty="0" smtClean="0"/>
              <a:t>зубы, </a:t>
            </a:r>
            <a:r>
              <a:rPr lang="ru-RU" dirty="0"/>
              <a:t>уплощение мыщелка нижней челюсти и анкилоз ВНЧС 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МРТ </a:t>
            </a:r>
            <a:r>
              <a:rPr lang="ru-RU" dirty="0" smtClean="0"/>
              <a:t>признаки: атрофия </a:t>
            </a:r>
            <a:r>
              <a:rPr lang="ru-RU" dirty="0"/>
              <a:t>головного мозга, увеличенное </a:t>
            </a:r>
            <a:r>
              <a:rPr lang="ru-RU" dirty="0" err="1"/>
              <a:t>периваскулярное</a:t>
            </a:r>
            <a:r>
              <a:rPr lang="ru-RU" dirty="0"/>
              <a:t> пространство, поражения белого вещества, гидроцефалия и аномалии спинного </a:t>
            </a:r>
            <a:r>
              <a:rPr lang="ru-RU" dirty="0" smtClean="0"/>
              <a:t>мозга.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8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38" y="304800"/>
            <a:ext cx="8366760" cy="167935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</a:rPr>
              <a:t>Ортопантомограмма</a:t>
            </a:r>
            <a:r>
              <a:rPr lang="ru-RU" sz="3200" b="1" dirty="0" smtClean="0">
                <a:latin typeface="+mn-lt"/>
              </a:rPr>
              <a:t>(а) и КТ-изображение нижней челюсти в корональной проекции(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" y="2233024"/>
            <a:ext cx="4252108" cy="2117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35604"/>
            <a:ext cx="4267200" cy="2112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682" y="4599441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несколько непрорезавшихся зубов (стрелки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2982" y="4599442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уплощение и неправильный контур мыщелков нижней челюсти (стрелки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20299"/>
            <a:ext cx="39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4663" y="4020299"/>
            <a:ext cx="50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4282" y="6399874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М, 33 года. ИЗ анамнеза: МПС </a:t>
            </a:r>
            <a:r>
              <a:rPr lang="en-US" sz="2000" dirty="0" smtClean="0">
                <a:solidFill>
                  <a:schemeClr val="bg1"/>
                </a:solidFill>
              </a:rPr>
              <a:t>II</a:t>
            </a:r>
            <a:r>
              <a:rPr lang="ru-RU" sz="2000" dirty="0" smtClean="0">
                <a:solidFill>
                  <a:schemeClr val="bg1"/>
                </a:solidFill>
              </a:rPr>
              <a:t> типа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3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7543800" cy="1450757"/>
          </a:xfrm>
        </p:spPr>
        <p:txBody>
          <a:bodyPr/>
          <a:lstStyle/>
          <a:p>
            <a:r>
              <a:rPr lang="ru-RU" b="1" dirty="0" err="1" smtClean="0">
                <a:latin typeface="+mn-lt"/>
              </a:rPr>
              <a:t>Саркаидоз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828800"/>
            <a:ext cx="8458200" cy="4040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-это системное воспалительное заболевание </a:t>
            </a:r>
            <a:r>
              <a:rPr lang="ru-RU" sz="2400" dirty="0"/>
              <a:t>неизвестной природы, </a:t>
            </a:r>
            <a:r>
              <a:rPr lang="ru-RU" sz="2400" dirty="0" smtClean="0"/>
              <a:t>характеризующееся </a:t>
            </a:r>
            <a:r>
              <a:rPr lang="ru-RU" sz="2400" dirty="0"/>
              <a:t>образованием в органах и тканях эпителиоидно-клеточных </a:t>
            </a:r>
            <a:r>
              <a:rPr lang="ru-RU" sz="2400" dirty="0" smtClean="0"/>
              <a:t>гранулем;</a:t>
            </a:r>
            <a:br>
              <a:rPr lang="ru-RU" sz="2400" dirty="0" smtClean="0"/>
            </a:br>
            <a:r>
              <a:rPr lang="ru-RU" sz="2400" dirty="0"/>
              <a:t>Поражение скелета наблюдается у 13% </a:t>
            </a:r>
            <a:r>
              <a:rPr lang="ru-RU" sz="2400" dirty="0" smtClean="0"/>
              <a:t>пациентов, чаще в верхней и нижней конечностях;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Это заболевание может </a:t>
            </a:r>
            <a:r>
              <a:rPr lang="ru-RU" sz="2400" dirty="0"/>
              <a:t>имитировать метастазы или множественную </a:t>
            </a:r>
            <a:r>
              <a:rPr lang="ru-RU" sz="2400" dirty="0" smtClean="0"/>
              <a:t>миелому;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КТ признаки: </a:t>
            </a:r>
            <a:r>
              <a:rPr lang="ru-RU" sz="2400" dirty="0"/>
              <a:t>очаговые литические или склеротические поражения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378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" y="533400"/>
            <a:ext cx="7833360" cy="145075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</a:rPr>
              <a:t>Саркоидоз</a:t>
            </a:r>
            <a:r>
              <a:rPr lang="ru-RU" sz="3200" b="1" dirty="0" smtClean="0">
                <a:latin typeface="+mn-lt"/>
              </a:rPr>
              <a:t>. КТ-изображение черепа(а) с контрастным усилением(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в аксиальных проекциях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37361"/>
            <a:ext cx="3779520" cy="3825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9670"/>
            <a:ext cx="3817620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715000"/>
            <a:ext cx="8511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очаговые </a:t>
            </a:r>
            <a:r>
              <a:rPr lang="ru-RU" sz="2000" b="1" dirty="0" smtClean="0"/>
              <a:t>поражения </a:t>
            </a:r>
            <a:r>
              <a:rPr lang="ru-RU" sz="2000" b="1" dirty="0"/>
              <a:t>(стрелки) в своде </a:t>
            </a:r>
            <a:r>
              <a:rPr lang="ru-RU" sz="2000" b="1" dirty="0" smtClean="0"/>
              <a:t>черепа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6946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198011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6387099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М, 48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1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43800" cy="975361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Ревматоидный артрит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4724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-</a:t>
            </a:r>
            <a:r>
              <a:rPr lang="ru-RU" sz="2200" dirty="0"/>
              <a:t> это хроническое аутоиммунное </a:t>
            </a:r>
            <a:r>
              <a:rPr lang="ru-RU" sz="2200" dirty="0" smtClean="0"/>
              <a:t>заболевание </a:t>
            </a:r>
            <a:r>
              <a:rPr lang="ru-RU" sz="2200" dirty="0"/>
              <a:t>суставов, характеризующееся эрозивным симметричным полиартритом в сочетании с системным </a:t>
            </a:r>
            <a:r>
              <a:rPr lang="ru-RU" sz="2200" dirty="0" err="1"/>
              <a:t>иммуновоспалительным</a:t>
            </a:r>
            <a:r>
              <a:rPr lang="ru-RU" sz="2200" dirty="0"/>
              <a:t> поражением внутренних </a:t>
            </a:r>
            <a:r>
              <a:rPr lang="ru-RU" sz="2200" dirty="0" smtClean="0"/>
              <a:t>органов;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Признаки:</a:t>
            </a:r>
            <a:r>
              <a:rPr lang="ru-RU" sz="2200" dirty="0"/>
              <a:t> </a:t>
            </a:r>
            <a:r>
              <a:rPr lang="ru-RU" sz="2200" dirty="0" smtClean="0"/>
              <a:t>отек </a:t>
            </a:r>
            <a:r>
              <a:rPr lang="ru-RU" sz="2200" dirty="0"/>
              <a:t>костного </a:t>
            </a:r>
            <a:r>
              <a:rPr lang="ru-RU" sz="2200" dirty="0" smtClean="0"/>
              <a:t>мозга, </a:t>
            </a:r>
            <a:r>
              <a:rPr lang="ru-RU" sz="2200" dirty="0" err="1" smtClean="0"/>
              <a:t>синовит</a:t>
            </a:r>
            <a:r>
              <a:rPr lang="ru-RU" sz="2200" dirty="0" smtClean="0"/>
              <a:t>, </a:t>
            </a:r>
            <a:r>
              <a:rPr lang="ru-RU" sz="2200" dirty="0"/>
              <a:t>эрозии </a:t>
            </a:r>
            <a:r>
              <a:rPr lang="ru-RU" sz="2200" dirty="0" smtClean="0"/>
              <a:t>костей, чаще в мыщелке нижней челюсти.</a:t>
            </a:r>
          </a:p>
          <a:p>
            <a:pPr marL="0" indent="0">
              <a:buNone/>
            </a:pPr>
            <a:r>
              <a:rPr lang="ru-RU" sz="3200" b="1" dirty="0" err="1"/>
              <a:t>Псориатический</a:t>
            </a:r>
            <a:r>
              <a:rPr lang="ru-RU" sz="3200" b="1" dirty="0"/>
              <a:t> артрит </a:t>
            </a:r>
            <a:r>
              <a:rPr lang="ru-RU" sz="2200" dirty="0"/>
              <a:t>- это </a:t>
            </a:r>
            <a:r>
              <a:rPr lang="ru-RU" sz="2200" dirty="0" err="1"/>
              <a:t>серонегативный</a:t>
            </a:r>
            <a:r>
              <a:rPr lang="ru-RU" sz="2200" dirty="0"/>
              <a:t> артрит, которому обычно предшествует </a:t>
            </a:r>
            <a:r>
              <a:rPr lang="ru-RU" sz="2200" dirty="0" smtClean="0"/>
              <a:t>псориаз;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Поражение ВНЧС при </a:t>
            </a:r>
            <a:r>
              <a:rPr lang="ru-RU" sz="2200" dirty="0" err="1"/>
              <a:t>псориатическом</a:t>
            </a:r>
            <a:r>
              <a:rPr lang="ru-RU" sz="2200" dirty="0"/>
              <a:t> артрите встречается реже, чем при ревматоидном артрите или ювенильном идиопатическом </a:t>
            </a:r>
            <a:r>
              <a:rPr lang="ru-RU" sz="2200" dirty="0" smtClean="0"/>
              <a:t>артрите, симптомами которого является мышечная </a:t>
            </a:r>
            <a:r>
              <a:rPr lang="ru-RU" sz="2200" dirty="0"/>
              <a:t>боль при </a:t>
            </a:r>
            <a:r>
              <a:rPr lang="ru-RU" sz="2200" dirty="0" smtClean="0"/>
              <a:t>жевании;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Признаки:</a:t>
            </a:r>
            <a:r>
              <a:rPr lang="ru-RU" sz="2200" dirty="0"/>
              <a:t> </a:t>
            </a:r>
            <a:r>
              <a:rPr lang="ru-RU" sz="2200" dirty="0" smtClean="0"/>
              <a:t>сужение суставной </a:t>
            </a:r>
            <a:r>
              <a:rPr lang="ru-RU" sz="2200" dirty="0"/>
              <a:t>щели, </a:t>
            </a:r>
            <a:r>
              <a:rPr lang="ru-RU" sz="2200" dirty="0" err="1" smtClean="0"/>
              <a:t>периостити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остеолиз</a:t>
            </a:r>
            <a:r>
              <a:rPr lang="ru-RU" sz="2200" dirty="0" smtClean="0"/>
              <a:t>, </a:t>
            </a:r>
            <a:r>
              <a:rPr lang="ru-RU" sz="2200" dirty="0"/>
              <a:t>что в конечном итоге может привести к анкилозу </a:t>
            </a:r>
            <a:r>
              <a:rPr lang="ru-RU" sz="2200" dirty="0" smtClean="0"/>
              <a:t>суставов.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88311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45" y="363342"/>
            <a:ext cx="9144000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Ревматоидный </a:t>
            </a:r>
            <a:r>
              <a:rPr lang="ru-RU" sz="3600" b="1" dirty="0" smtClean="0">
                <a:latin typeface="+mn-lt"/>
              </a:rPr>
              <a:t>артрит. МРТ(</a:t>
            </a:r>
            <a:r>
              <a:rPr lang="en-US" sz="3600" b="1" dirty="0" smtClean="0">
                <a:latin typeface="+mn-lt"/>
              </a:rPr>
              <a:t>STIR</a:t>
            </a:r>
            <a:r>
              <a:rPr lang="ru-RU" sz="3600" b="1" dirty="0" smtClean="0">
                <a:latin typeface="+mn-lt"/>
              </a:rPr>
              <a:t>) ВНЧС в аксиальной проекции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29200" cy="3769379"/>
          </a:xfrm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гиперинтенсивность</a:t>
            </a:r>
            <a:r>
              <a:rPr lang="ru-RU" b="1" dirty="0"/>
              <a:t> в обоих суставах, окружающих мыщелки нижней челюсти (стрелки), </a:t>
            </a:r>
            <a:r>
              <a:rPr lang="ru-RU" b="1" dirty="0" smtClean="0"/>
              <a:t>что </a:t>
            </a:r>
            <a:r>
              <a:rPr lang="ru-RU" b="1" dirty="0"/>
              <a:t>соответствует </a:t>
            </a:r>
            <a:r>
              <a:rPr lang="ru-RU" b="1" dirty="0" smtClean="0"/>
              <a:t> </a:t>
            </a:r>
            <a:r>
              <a:rPr lang="ru-RU" b="1" dirty="0"/>
              <a:t>суставному </a:t>
            </a:r>
            <a:r>
              <a:rPr lang="ru-RU" b="1" dirty="0" smtClean="0"/>
              <a:t>выпоту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424019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Женщина, среднего возраста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4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533400"/>
            <a:ext cx="8763000" cy="1450757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+mn-lt"/>
              </a:rPr>
              <a:t>Псориатический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артрит. КТ-изображение нижней челюсти в аксиальной(а) и корональной(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проекциях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787140" cy="3764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32" y="2514600"/>
            <a:ext cx="4473388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665" y="630557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М, 25 лет с болью в челюсти при открывании рта, отек безымянного пальца левой руки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" y="5469727"/>
            <a:ext cx="422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эрозия </a:t>
            </a:r>
            <a:r>
              <a:rPr lang="ru-RU" b="1" dirty="0"/>
              <a:t>(стрелка) и очаговый склероз (острие стрелки) правого мыщелка нижней </a:t>
            </a:r>
            <a:r>
              <a:rPr lang="ru-RU" b="1" dirty="0" smtClean="0"/>
              <a:t>челюсти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338815"/>
            <a:ext cx="438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эрозия </a:t>
            </a:r>
            <a:r>
              <a:rPr lang="ru-RU" b="1" dirty="0"/>
              <a:t>правого мыщелка нижней челюсти </a:t>
            </a:r>
            <a:r>
              <a:rPr lang="ru-RU" b="1" dirty="0" smtClean="0"/>
              <a:t>и сужение </a:t>
            </a:r>
            <a:r>
              <a:rPr lang="ru-RU" b="1" dirty="0"/>
              <a:t>суставной щели (наконечник стрелки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08277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733800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6401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5273040" cy="12039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1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Аномалии челюстно-лицевых структур могут наблюдаться у пациентов со многими системными заболеваниями, </a:t>
            </a:r>
            <a:r>
              <a:rPr lang="ru-RU" sz="2400" b="1" dirty="0" smtClean="0"/>
              <a:t>которые </a:t>
            </a:r>
            <a:r>
              <a:rPr lang="ru-RU" sz="2400" b="1" dirty="0"/>
              <a:t>имеют </a:t>
            </a:r>
            <a:r>
              <a:rPr lang="ru-RU" sz="2400" b="1" dirty="0" smtClean="0"/>
              <a:t>неспецифическую </a:t>
            </a:r>
            <a:r>
              <a:rPr lang="ru-RU" sz="2400" b="1" dirty="0"/>
              <a:t>клиническую </a:t>
            </a:r>
            <a:r>
              <a:rPr lang="ru-RU" sz="2400" b="1" dirty="0" smtClean="0"/>
              <a:t>картину.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Наличие </a:t>
            </a:r>
            <a:r>
              <a:rPr lang="ru-RU" sz="2400" b="1" dirty="0"/>
              <a:t>мультифокальных поражений или диффузного поражения костей указывает на </a:t>
            </a:r>
            <a:r>
              <a:rPr lang="ru-RU" sz="2400" b="1" dirty="0" smtClean="0"/>
              <a:t>системное </a:t>
            </a:r>
            <a:r>
              <a:rPr lang="ru-RU" sz="2400" b="1" dirty="0"/>
              <a:t>заболевание. 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Очаговое поражение </a:t>
            </a:r>
            <a:r>
              <a:rPr lang="ru-RU" sz="2400" b="1" dirty="0"/>
              <a:t>может быть ключом к выявлению основных системных состояний, хотя его часто трудно отличить от первичного </a:t>
            </a:r>
            <a:r>
              <a:rPr lang="ru-RU" sz="2400" b="1" dirty="0" smtClean="0"/>
              <a:t>заболевания.</a:t>
            </a:r>
            <a:r>
              <a:rPr lang="ru-RU" sz="2400" b="1" dirty="0"/>
              <a:t> </a:t>
            </a:r>
            <a:r>
              <a:rPr lang="ru-RU" sz="2400" b="1" dirty="0" smtClean="0"/>
              <a:t>Рентгенологи </a:t>
            </a:r>
            <a:r>
              <a:rPr lang="ru-RU" sz="2400" b="1" dirty="0"/>
              <a:t>должны быть знакомы с челюстно-лицевыми проявлениями системных заболеваний, чтобы </a:t>
            </a:r>
            <a:r>
              <a:rPr lang="ru-RU" sz="2400" b="1" dirty="0" smtClean="0"/>
              <a:t>вовремя выявить </a:t>
            </a:r>
            <a:r>
              <a:rPr lang="ru-RU" sz="2400" b="1" dirty="0"/>
              <a:t>и </a:t>
            </a:r>
            <a:r>
              <a:rPr lang="ru-RU" sz="2400" b="1" dirty="0" smtClean="0"/>
              <a:t>начать лечение</a:t>
            </a:r>
            <a:r>
              <a:rPr lang="ru-RU" sz="2400" b="1" dirty="0"/>
              <a:t>, которое может значительно снизить заболеваемость и смертность.</a:t>
            </a:r>
          </a:p>
        </p:txBody>
      </p:sp>
    </p:spTree>
    <p:extLst>
      <p:ext uri="{BB962C8B-B14F-4D97-AF65-F5344CB8AC3E}">
        <p14:creationId xmlns:p14="http://schemas.microsoft.com/office/powerpoint/2010/main" val="79391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86604"/>
            <a:ext cx="9144000" cy="145075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</a:rPr>
              <a:t>Гиперпаратиреоз</a:t>
            </a:r>
            <a:r>
              <a:rPr lang="ru-RU" sz="3200" b="1" dirty="0" smtClean="0">
                <a:latin typeface="+mn-lt"/>
              </a:rPr>
              <a:t>. </a:t>
            </a:r>
            <a:r>
              <a:rPr lang="ru-RU" sz="3200" b="1" dirty="0" smtClean="0">
                <a:latin typeface="+mn-lt"/>
              </a:rPr>
              <a:t>Резорбция </a:t>
            </a:r>
            <a:r>
              <a:rPr lang="ru-RU" sz="3200" b="1" dirty="0" smtClean="0">
                <a:latin typeface="+mn-lt"/>
              </a:rPr>
              <a:t>костей. КТ-изображение черепа в аксиальных проекциях(</a:t>
            </a:r>
            <a:r>
              <a:rPr lang="en-US" sz="3200" b="1" dirty="0" err="1" smtClean="0">
                <a:latin typeface="+mn-lt"/>
              </a:rPr>
              <a:t>a,b</a:t>
            </a:r>
            <a:r>
              <a:rPr lang="ru-RU" sz="3200" b="1" dirty="0" smtClean="0">
                <a:latin typeface="+mn-lt"/>
              </a:rPr>
              <a:t>)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3848"/>
            <a:ext cx="2849880" cy="379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79" y="1463848"/>
            <a:ext cx="2886481" cy="3794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" y="49169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91698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8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потеря нормальной </a:t>
            </a:r>
            <a:r>
              <a:rPr lang="ru-RU" b="1" dirty="0" err="1" smtClean="0"/>
              <a:t>трабекуляции</a:t>
            </a:r>
            <a:r>
              <a:rPr lang="ru-RU" b="1" dirty="0" smtClean="0"/>
              <a:t> и склероз клиновидной кости, верхней </a:t>
            </a:r>
            <a:r>
              <a:rPr lang="ru-RU" b="1" dirty="0"/>
              <a:t>и </a:t>
            </a:r>
            <a:r>
              <a:rPr lang="ru-RU" b="1" dirty="0" smtClean="0"/>
              <a:t>нижней челюсти, затылочной кости(стрелки</a:t>
            </a:r>
            <a:r>
              <a:rPr lang="ru-RU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" y="6360523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М, 72 года. В анамнезе: ГПТ, терминальная ХПН, на гемодиализе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https://pubs.rsna.org/doi/10.1148/rg.2018170145</a:t>
            </a:r>
            <a:r>
              <a:rPr lang="en-US" dirty="0" smtClean="0">
                <a:hlinkClick r:id="rId2"/>
              </a:rPr>
              <a:t>#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12537"/>
            <a:ext cx="557832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8" y="1737361"/>
            <a:ext cx="7007046" cy="4372117"/>
          </a:xfrm>
        </p:spPr>
      </p:pic>
      <p:sp>
        <p:nvSpPr>
          <p:cNvPr id="4" name="Прямоугольник 3"/>
          <p:cNvSpPr/>
          <p:nvPr/>
        </p:nvSpPr>
        <p:spPr>
          <a:xfrm>
            <a:off x="1091336" y="685800"/>
            <a:ext cx="70070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1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61960" cy="1051561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+mn-lt"/>
              </a:rPr>
              <a:t>Остеокластома</a:t>
            </a:r>
            <a:r>
              <a:rPr lang="ru-RU" sz="2800" b="1" dirty="0" smtClean="0">
                <a:latin typeface="+mn-lt"/>
              </a:rPr>
              <a:t>. КТ-изображение нижней челюсти в аксиальной проекции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779520" cy="3794760"/>
          </a:xfrm>
        </p:spPr>
      </p:pic>
      <p:sp>
        <p:nvSpPr>
          <p:cNvPr id="3" name="TextBox 2"/>
          <p:cNvSpPr txBox="1"/>
          <p:nvPr/>
        </p:nvSpPr>
        <p:spPr>
          <a:xfrm>
            <a:off x="1143000" y="559114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поражение </a:t>
            </a:r>
            <a:r>
              <a:rPr lang="ru-RU" sz="2000" b="1" dirty="0"/>
              <a:t>левой </a:t>
            </a:r>
            <a:r>
              <a:rPr lang="ru-RU" sz="2000" b="1" dirty="0" smtClean="0"/>
              <a:t>ветви </a:t>
            </a:r>
            <a:r>
              <a:rPr lang="ru-RU" sz="2000" b="1" dirty="0"/>
              <a:t>нижней челюсти (стрелка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Мужчина, 53 года.</a:t>
            </a:r>
          </a:p>
          <a:p>
            <a:r>
              <a:rPr lang="ru-RU" sz="2400" dirty="0" smtClean="0"/>
              <a:t>В анамнезе: </a:t>
            </a:r>
            <a:r>
              <a:rPr lang="ru-RU" sz="2400" dirty="0" err="1" smtClean="0"/>
              <a:t>Гиперпаратиреоз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Жалобы: на безболезненный отёк нижней челюсти слева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25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 Акромегалия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940041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- </a:t>
            </a:r>
            <a:r>
              <a:rPr lang="ru-RU" sz="2400" dirty="0"/>
              <a:t>это </a:t>
            </a:r>
            <a:r>
              <a:rPr lang="ru-RU" sz="2400" dirty="0" err="1"/>
              <a:t>мультисистемное</a:t>
            </a:r>
            <a:r>
              <a:rPr lang="ru-RU" sz="2400" dirty="0"/>
              <a:t> заболевание, </a:t>
            </a:r>
            <a:r>
              <a:rPr lang="ru-RU" sz="2400" dirty="0" smtClean="0"/>
              <a:t>возникающее </a:t>
            </a:r>
            <a:r>
              <a:rPr lang="ru-RU" sz="2400" dirty="0"/>
              <a:t>в результате чрезмерной выработки гормона роста, чаще всего у пациентов с аденомой гипофиза (95% случаев</a:t>
            </a:r>
            <a:r>
              <a:rPr lang="ru-RU" sz="2400" dirty="0" smtClean="0"/>
              <a:t>).</a:t>
            </a:r>
            <a:r>
              <a:rPr lang="ru-RU" sz="2400" dirty="0"/>
              <a:t> </a:t>
            </a:r>
            <a:r>
              <a:rPr lang="ru-RU" sz="2400" dirty="0" smtClean="0"/>
              <a:t>Избыточная выработка гормона </a:t>
            </a:r>
            <a:r>
              <a:rPr lang="ru-RU" sz="2400" dirty="0"/>
              <a:t>роста до закрытия эпифиза приводит к линейному избыточному росту и </a:t>
            </a:r>
            <a:r>
              <a:rPr lang="ru-RU" sz="2400" dirty="0" smtClean="0"/>
              <a:t>гигантизму;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Характерные челюстно-лицевые признаки акромегалии включают утолщение свода </a:t>
            </a:r>
            <a:r>
              <a:rPr lang="ru-RU" sz="2400" dirty="0" smtClean="0"/>
              <a:t>черепа, увеличение </a:t>
            </a:r>
            <a:r>
              <a:rPr lang="ru-RU" sz="2400" dirty="0"/>
              <a:t>придаточных пазух носа (чаще всего лобной пазухи, приводящей к выступу во фронтальной части) и увеличение нижней челюсти, что может привести к прогнатизму и промежуткам между </a:t>
            </a:r>
            <a:r>
              <a:rPr lang="ru-RU" sz="2400" dirty="0" smtClean="0"/>
              <a:t>зубами.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666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20039"/>
            <a:ext cx="8138160" cy="128016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Акромегалия. КТ-изображение черепа в сагиттальной проекции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1640"/>
            <a:ext cx="3832860" cy="3794760"/>
          </a:xfrm>
        </p:spPr>
      </p:pic>
      <p:sp>
        <p:nvSpPr>
          <p:cNvPr id="3" name="TextBox 2"/>
          <p:cNvSpPr txBox="1"/>
          <p:nvPr/>
        </p:nvSpPr>
        <p:spPr>
          <a:xfrm>
            <a:off x="5029200" y="2133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Мужчина, </a:t>
            </a:r>
            <a:r>
              <a:rPr lang="ru-RU" sz="2400" b="1" dirty="0"/>
              <a:t>51 год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Из анамнеза: аденома </a:t>
            </a:r>
            <a:r>
              <a:rPr lang="ru-RU" sz="2400" b="1" dirty="0"/>
              <a:t>гипофиза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утолщение черепа (стрелки</a:t>
            </a:r>
            <a:r>
              <a:rPr lang="ru-RU" b="1" dirty="0" smtClean="0"/>
              <a:t>),</a:t>
            </a:r>
            <a:r>
              <a:rPr lang="ru-RU" b="1" dirty="0"/>
              <a:t> </a:t>
            </a:r>
            <a:r>
              <a:rPr lang="ru-RU" b="1" dirty="0" smtClean="0"/>
              <a:t>корковое </a:t>
            </a:r>
            <a:r>
              <a:rPr lang="ru-RU" b="1" dirty="0"/>
              <a:t>утолщение </a:t>
            </a:r>
            <a:r>
              <a:rPr lang="ru-RU" b="1" dirty="0" smtClean="0"/>
              <a:t>внутренней поверхности лобной </a:t>
            </a:r>
            <a:r>
              <a:rPr lang="ru-RU" b="1" dirty="0"/>
              <a:t>кости (наконечники стрел). Увеличенное турецкое </a:t>
            </a:r>
            <a:r>
              <a:rPr lang="ru-RU" b="1" dirty="0" smtClean="0"/>
              <a:t>седло(*)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66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+mn-lt"/>
              </a:rPr>
              <a:t>Псевдоподагра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представляет собой метаболическое заболевание, характеризующееся отложением кристаллов </a:t>
            </a:r>
            <a:r>
              <a:rPr lang="ru-RU" sz="2400" dirty="0" err="1"/>
              <a:t>пирофосфата</a:t>
            </a:r>
            <a:r>
              <a:rPr lang="ru-RU" sz="2400" dirty="0"/>
              <a:t> кальция в синовиальной жидкости, что приводит к </a:t>
            </a:r>
            <a:r>
              <a:rPr lang="ru-RU" sz="2400" dirty="0" err="1"/>
              <a:t>кальцификации</a:t>
            </a:r>
            <a:r>
              <a:rPr lang="ru-RU" sz="2400" dirty="0"/>
              <a:t> суставного хряща. Пациенты могут испытывать одностороннюю боль и отек ВНЧС, а также ограниченное открывание </a:t>
            </a:r>
            <a:r>
              <a:rPr lang="ru-RU" sz="2400" dirty="0" smtClean="0"/>
              <a:t>рта;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Признаками являются: </a:t>
            </a:r>
            <a:r>
              <a:rPr lang="ru-RU" sz="2400" dirty="0" err="1" smtClean="0"/>
              <a:t>кальцинаты</a:t>
            </a:r>
            <a:r>
              <a:rPr lang="ru-RU" sz="2400" dirty="0" smtClean="0"/>
              <a:t>, </a:t>
            </a:r>
            <a:r>
              <a:rPr lang="ru-RU" sz="2400" dirty="0"/>
              <a:t>эрозия мыщелка нижней челюсти и прилегающих </a:t>
            </a:r>
            <a:r>
              <a:rPr lang="ru-RU" sz="2400" dirty="0" smtClean="0"/>
              <a:t>структур(основание </a:t>
            </a:r>
            <a:r>
              <a:rPr lang="ru-RU" sz="2400" dirty="0"/>
              <a:t>черепа и наружный слуховой </a:t>
            </a:r>
            <a:r>
              <a:rPr lang="ru-RU" sz="2400" dirty="0" smtClean="0"/>
              <a:t>проход), </a:t>
            </a:r>
            <a:r>
              <a:rPr lang="ru-RU" sz="2400" dirty="0"/>
              <a:t>а также дегенеративные </a:t>
            </a:r>
            <a:r>
              <a:rPr lang="ru-RU" sz="2400" dirty="0" smtClean="0"/>
              <a:t>изменения;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23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450757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+mn-lt"/>
              </a:rPr>
              <a:t>Псевдоподагра</a:t>
            </a:r>
            <a:r>
              <a:rPr lang="ru-RU" sz="3200" b="1" dirty="0" smtClean="0">
                <a:latin typeface="+mn-lt"/>
              </a:rPr>
              <a:t>. КТ-изображение ВНЧС в аксиальной проекции(а) и МРТ Т2-ВИ ВНЧС в корональной проекции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802380" cy="379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1630"/>
            <a:ext cx="380238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44" y="5394960"/>
            <a:ext cx="4191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кальциноз</a:t>
            </a:r>
            <a:r>
              <a:rPr lang="ru-RU" b="1" dirty="0"/>
              <a:t> в левом ВНЧС </a:t>
            </a:r>
            <a:r>
              <a:rPr lang="ru-RU" b="1" dirty="0" smtClean="0"/>
              <a:t>(</a:t>
            </a:r>
            <a:r>
              <a:rPr lang="ru-RU" b="1" dirty="0"/>
              <a:t>стрелки). Эрозия </a:t>
            </a:r>
            <a:r>
              <a:rPr lang="ru-RU" b="1" dirty="0" smtClean="0"/>
              <a:t>на </a:t>
            </a:r>
            <a:r>
              <a:rPr lang="ru-RU" b="1" dirty="0"/>
              <a:t>головке мыщелка (наконечник стрелки)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54" y="506885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15208" y="5068853"/>
            <a:ext cx="4400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1918" y="5394960"/>
            <a:ext cx="428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кистозны</a:t>
            </a:r>
            <a:r>
              <a:rPr lang="ru-RU" b="1" dirty="0"/>
              <a:t>е</a:t>
            </a:r>
            <a:r>
              <a:rPr lang="ru-RU" b="1" dirty="0" smtClean="0"/>
              <a:t> поражения (наконечник стрелки).</a:t>
            </a:r>
            <a:r>
              <a:rPr lang="ru-RU" b="1" dirty="0"/>
              <a:t> </a:t>
            </a:r>
            <a:r>
              <a:rPr lang="ru-RU" b="1" dirty="0" smtClean="0"/>
              <a:t>Расширение суставной капсулы(стрелка</a:t>
            </a:r>
            <a:r>
              <a:rPr lang="ru-RU" b="1" dirty="0"/>
              <a:t>)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632972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М, 40 лет. Жалобы на боль в левом ВНЧС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78" y="381000"/>
            <a:ext cx="7543800" cy="899161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Подагра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845734"/>
            <a:ext cx="88391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 - это нарушение обмена веществ, вызванное </a:t>
            </a:r>
            <a:r>
              <a:rPr lang="ru-RU" sz="2400" dirty="0" err="1"/>
              <a:t>гиперурикемией</a:t>
            </a:r>
            <a:r>
              <a:rPr lang="ru-RU" sz="2400" dirty="0"/>
              <a:t>, которое может приводить к отложению кристаллов </a:t>
            </a:r>
            <a:r>
              <a:rPr lang="ru-RU" sz="2400" dirty="0" err="1"/>
              <a:t>урата</a:t>
            </a:r>
            <a:r>
              <a:rPr lang="ru-RU" sz="2400" dirty="0"/>
              <a:t> натрия в суставах и мягких </a:t>
            </a:r>
            <a:r>
              <a:rPr lang="ru-RU" sz="2400" dirty="0" smtClean="0"/>
              <a:t>тканях;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Поражение челюстно-лицевой области встречается редко, и сообщалось только о нескольких случаях аномалий </a:t>
            </a:r>
            <a:r>
              <a:rPr lang="ru-RU" sz="2400" dirty="0" smtClean="0"/>
              <a:t>ВНЧС.</a:t>
            </a:r>
            <a:r>
              <a:rPr lang="ru-RU" sz="2400" dirty="0"/>
              <a:t> Подагра ВНЧС может вызывать ограниченное открывание рта с отклонением нижней челюсти, болью и </a:t>
            </a:r>
            <a:r>
              <a:rPr lang="ru-RU" sz="2400" dirty="0" smtClean="0"/>
              <a:t>отеком;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Признаками являются: </a:t>
            </a:r>
            <a:r>
              <a:rPr lang="ru-RU" sz="2400" dirty="0"/>
              <a:t>четко очерченные эрозии со склеротическими </a:t>
            </a:r>
            <a:r>
              <a:rPr lang="ru-RU" sz="2400" dirty="0" smtClean="0"/>
              <a:t>и </a:t>
            </a:r>
            <a:r>
              <a:rPr lang="ru-RU" sz="2400" dirty="0"/>
              <a:t>выступающими </a:t>
            </a:r>
            <a:r>
              <a:rPr lang="ru-RU" sz="2400" dirty="0" smtClean="0"/>
              <a:t>краями. МРТ-изображения показывают </a:t>
            </a:r>
            <a:r>
              <a:rPr lang="ru-RU" sz="2400" dirty="0"/>
              <a:t>утолщение синовиальной оболочки, </a:t>
            </a:r>
            <a:r>
              <a:rPr lang="ru-RU" sz="2400" dirty="0" smtClean="0"/>
              <a:t>подагрический </a:t>
            </a:r>
            <a:r>
              <a:rPr lang="ru-RU" sz="2400" dirty="0" err="1" smtClean="0"/>
              <a:t>тофус</a:t>
            </a:r>
            <a:r>
              <a:rPr lang="ru-RU" sz="2400" dirty="0" smtClean="0"/>
              <a:t>, </a:t>
            </a:r>
            <a:r>
              <a:rPr lang="ru-RU" sz="2400" dirty="0"/>
              <a:t>суставной выпот и отек в прилегающем костном мозге и мягких </a:t>
            </a:r>
            <a:r>
              <a:rPr lang="ru-RU" sz="2400" dirty="0" smtClean="0"/>
              <a:t>тканях.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274635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992</TotalTime>
  <Words>934</Words>
  <Application>Microsoft Office PowerPoint</Application>
  <PresentationFormat>Экран (4:3)</PresentationFormat>
  <Paragraphs>136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Times New Roman</vt:lpstr>
      <vt:lpstr>Wingdings</vt:lpstr>
      <vt:lpstr>Ретро</vt:lpstr>
      <vt:lpstr>Манифестация системных заболеваний в области лицевого черепа: диагностический подход с помощью КТ и МРТ. Часть 2</vt:lpstr>
      <vt:lpstr>Гиперпаратиреоз(ГПТ)</vt:lpstr>
      <vt:lpstr>Гиперпаратиреоз. Резорбция костей. КТ-изображение черепа в аксиальных проекциях(a,b) </vt:lpstr>
      <vt:lpstr>Остеокластома. КТ-изображение нижней челюсти в аксиальной проекции</vt:lpstr>
      <vt:lpstr> Акромегалия </vt:lpstr>
      <vt:lpstr>Акромегалия. КТ-изображение черепа в сагиттальной проекции</vt:lpstr>
      <vt:lpstr>Псевдоподагра</vt:lpstr>
      <vt:lpstr>Псевдоподагра. КТ-изображение ВНЧС в аксиальной проекции(а) и МРТ Т2-ВИ ВНЧС в корональной проекции</vt:lpstr>
      <vt:lpstr>Подагра</vt:lpstr>
      <vt:lpstr>Фиброзная дисплазия</vt:lpstr>
      <vt:lpstr>Фиброзная дисплазия. МРТ Т2-ВИ(а) и МРТ Т1-ВИ с контрастным усилением (b) в аксиальных проекциях </vt:lpstr>
      <vt:lpstr>Фиброзная дисплазия(продолжение).КТ-изображение головного мозга в аксиальной проекции </vt:lpstr>
      <vt:lpstr>Болезнь Педжета</vt:lpstr>
      <vt:lpstr>Болезнь Педжета. КТ-изображение головного мозга в аксиальной (a)и корональной(b) проекциях </vt:lpstr>
      <vt:lpstr>Болезнь Педжета(продолжение). МРТ Т1-ВИ в сагиттальной(а) и МРТ(FLAIR) в аксиальной(b) проекциях головного мозга </vt:lpstr>
      <vt:lpstr>Болезнь Педжета(продолжение). КТ-изображения основания черепа в аксиальных проекциях(a,b) </vt:lpstr>
      <vt:lpstr>Остеопетроз(«мраморная болезнь»)</vt:lpstr>
      <vt:lpstr>Остеопетроз.КТ-изображение черепа в аксиальной проекции</vt:lpstr>
      <vt:lpstr>Несовершенный остеогенез</vt:lpstr>
      <vt:lpstr>Несовершенный остеогенез.КТ-изображение височной кости в аксиальной проекции </vt:lpstr>
      <vt:lpstr>Несовершенный остеогенез. МРТ Т1-ВИ(а) и МРТ Т1-ВИ постконтрастное(b) в аксиальных проекциях </vt:lpstr>
      <vt:lpstr>Мукополисахаридозы(МПС)</vt:lpstr>
      <vt:lpstr>Ортопантомограмма(а) и КТ-изображение нижней челюсти в корональной проекции(b)  </vt:lpstr>
      <vt:lpstr>Саркаидоз</vt:lpstr>
      <vt:lpstr>Саркоидоз. КТ-изображение черепа(а) с контрастным усилением(b) в аксиальных проекциях </vt:lpstr>
      <vt:lpstr>Ревматоидный артрит</vt:lpstr>
      <vt:lpstr>Ревматоидный артрит. МРТ(STIR) ВНЧС в аксиальной проекции </vt:lpstr>
      <vt:lpstr>Псориатический артрит. КТ-изображение нижней челюсти в аксиальной(а) и корональной(b) проекциях </vt:lpstr>
      <vt:lpstr>Заключение</vt:lpstr>
      <vt:lpstr>Литература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Черепно-лицевые проявления системных заболеваний: результаты КТ и МРТ и подход к визуализации</dc:title>
  <dc:creator>user</dc:creator>
  <cp:lastModifiedBy>user</cp:lastModifiedBy>
  <cp:revision>90</cp:revision>
  <dcterms:created xsi:type="dcterms:W3CDTF">2021-11-21T05:44:28Z</dcterms:created>
  <dcterms:modified xsi:type="dcterms:W3CDTF">2022-01-11T09:55:11Z</dcterms:modified>
</cp:coreProperties>
</file>