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8.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0.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1.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2.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3.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4.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705" r:id="rId5"/>
    <p:sldMasterId id="2147483720" r:id="rId6"/>
    <p:sldMasterId id="2147483750" r:id="rId7"/>
    <p:sldMasterId id="2147483780" r:id="rId8"/>
    <p:sldMasterId id="2147483855" r:id="rId9"/>
    <p:sldMasterId id="2147483885" r:id="rId10"/>
    <p:sldMasterId id="2147483912" r:id="rId11"/>
    <p:sldMasterId id="2147483939" r:id="rId12"/>
    <p:sldMasterId id="2147484014" r:id="rId13"/>
    <p:sldMasterId id="2147484026" r:id="rId14"/>
    <p:sldMasterId id="2147484039" r:id="rId15"/>
    <p:sldMasterId id="2147484052" r:id="rId16"/>
    <p:sldMasterId id="2147484065" r:id="rId17"/>
    <p:sldMasterId id="2147484090" r:id="rId18"/>
    <p:sldMasterId id="2147484103" r:id="rId19"/>
    <p:sldMasterId id="2147484115" r:id="rId20"/>
    <p:sldMasterId id="2147484127" r:id="rId21"/>
    <p:sldMasterId id="2147484139" r:id="rId22"/>
    <p:sldMasterId id="2147484151" r:id="rId23"/>
    <p:sldMasterId id="2147484163" r:id="rId24"/>
    <p:sldMasterId id="2147484175" r:id="rId25"/>
  </p:sldMasterIdLst>
  <p:notesMasterIdLst>
    <p:notesMasterId r:id="rId126"/>
  </p:notesMasterIdLst>
  <p:handoutMasterIdLst>
    <p:handoutMasterId r:id="rId127"/>
  </p:handoutMasterIdLst>
  <p:sldIdLst>
    <p:sldId id="353" r:id="rId26"/>
    <p:sldId id="257" r:id="rId27"/>
    <p:sldId id="259" r:id="rId28"/>
    <p:sldId id="327" r:id="rId29"/>
    <p:sldId id="328" r:id="rId30"/>
    <p:sldId id="329" r:id="rId31"/>
    <p:sldId id="260" r:id="rId32"/>
    <p:sldId id="332" r:id="rId33"/>
    <p:sldId id="330" r:id="rId34"/>
    <p:sldId id="331" r:id="rId35"/>
    <p:sldId id="355" r:id="rId36"/>
    <p:sldId id="333" r:id="rId37"/>
    <p:sldId id="334" r:id="rId38"/>
    <p:sldId id="335" r:id="rId39"/>
    <p:sldId id="336" r:id="rId40"/>
    <p:sldId id="337" r:id="rId41"/>
    <p:sldId id="338" r:id="rId42"/>
    <p:sldId id="339" r:id="rId43"/>
    <p:sldId id="261" r:id="rId44"/>
    <p:sldId id="265" r:id="rId45"/>
    <p:sldId id="264" r:id="rId46"/>
    <p:sldId id="340" r:id="rId47"/>
    <p:sldId id="341" r:id="rId48"/>
    <p:sldId id="342" r:id="rId49"/>
    <p:sldId id="266" r:id="rId50"/>
    <p:sldId id="267" r:id="rId51"/>
    <p:sldId id="269" r:id="rId52"/>
    <p:sldId id="345" r:id="rId53"/>
    <p:sldId id="347" r:id="rId54"/>
    <p:sldId id="348" r:id="rId55"/>
    <p:sldId id="349" r:id="rId56"/>
    <p:sldId id="356" r:id="rId57"/>
    <p:sldId id="308" r:id="rId58"/>
    <p:sldId id="271" r:id="rId59"/>
    <p:sldId id="272" r:id="rId60"/>
    <p:sldId id="273" r:id="rId61"/>
    <p:sldId id="274" r:id="rId62"/>
    <p:sldId id="275" r:id="rId63"/>
    <p:sldId id="389" r:id="rId64"/>
    <p:sldId id="354" r:id="rId65"/>
    <p:sldId id="277" r:id="rId66"/>
    <p:sldId id="279" r:id="rId67"/>
    <p:sldId id="280" r:id="rId68"/>
    <p:sldId id="318" r:id="rId69"/>
    <p:sldId id="323" r:id="rId70"/>
    <p:sldId id="281" r:id="rId71"/>
    <p:sldId id="319" r:id="rId72"/>
    <p:sldId id="282" r:id="rId73"/>
    <p:sldId id="283" r:id="rId74"/>
    <p:sldId id="322" r:id="rId75"/>
    <p:sldId id="284" r:id="rId76"/>
    <p:sldId id="285" r:id="rId77"/>
    <p:sldId id="391" r:id="rId78"/>
    <p:sldId id="286" r:id="rId79"/>
    <p:sldId id="287" r:id="rId80"/>
    <p:sldId id="289" r:id="rId81"/>
    <p:sldId id="320" r:id="rId82"/>
    <p:sldId id="291" r:id="rId83"/>
    <p:sldId id="350" r:id="rId84"/>
    <p:sldId id="357" r:id="rId85"/>
    <p:sldId id="390" r:id="rId86"/>
    <p:sldId id="358" r:id="rId87"/>
    <p:sldId id="359" r:id="rId88"/>
    <p:sldId id="294" r:id="rId89"/>
    <p:sldId id="296" r:id="rId90"/>
    <p:sldId id="297" r:id="rId91"/>
    <p:sldId id="324" r:id="rId92"/>
    <p:sldId id="301" r:id="rId93"/>
    <p:sldId id="302" r:id="rId94"/>
    <p:sldId id="325" r:id="rId95"/>
    <p:sldId id="305"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Lst>
  <p:sldSz cx="9144000" cy="6858000" type="screen4x3"/>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00682F"/>
    <a:srgbClr val="CC0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viewProps" Target="viewProp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tableStyles" Target="tableStyle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0"/>
      <c:perspective val="0"/>
    </c:view3D>
    <c:floor>
      <c:thickness val="0"/>
    </c:floor>
    <c:sideWall>
      <c:thickness val="0"/>
    </c:sideWall>
    <c:backWall>
      <c:thickness val="0"/>
    </c:backWall>
    <c:plotArea>
      <c:layout>
        <c:manualLayout>
          <c:layoutTarget val="inner"/>
          <c:xMode val="edge"/>
          <c:yMode val="edge"/>
          <c:x val="3.2535962080909399E-2"/>
          <c:y val="0.14002243985469121"/>
          <c:w val="0.87203019723472219"/>
          <c:h val="0.79325122156238403"/>
        </c:manualLayout>
      </c:layout>
      <c:bar3DChart>
        <c:barDir val="col"/>
        <c:grouping val="clustered"/>
        <c:varyColors val="0"/>
        <c:ser>
          <c:idx val="0"/>
          <c:order val="0"/>
          <c:tx>
            <c:strRef>
              <c:f>Лист2!$A$4</c:f>
              <c:strCache>
                <c:ptCount val="1"/>
                <c:pt idx="0">
                  <c:v>Оценка устранения назальных симптомов</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22F6-40B5-A709-CE2AAB9DAC4C}"/>
              </c:ext>
            </c:extLst>
          </c:dPt>
          <c:cat>
            <c:strRef>
              <c:f>Лист2!$B$3:$G$3</c:f>
              <c:strCache>
                <c:ptCount val="6"/>
                <c:pt idx="0">
                  <c:v>BDP</c:v>
                </c:pt>
                <c:pt idx="1">
                  <c:v>BUD</c:v>
                </c:pt>
                <c:pt idx="2">
                  <c:v>FF</c:v>
                </c:pt>
                <c:pt idx="3">
                  <c:v>FP</c:v>
                </c:pt>
                <c:pt idx="4">
                  <c:v>MF</c:v>
                </c:pt>
                <c:pt idx="5">
                  <c:v>TRIAM</c:v>
                </c:pt>
              </c:strCache>
            </c:strRef>
          </c:cat>
          <c:val>
            <c:numRef>
              <c:f>Лист2!$B$4:$G$4</c:f>
              <c:numCache>
                <c:formatCode>General</c:formatCode>
                <c:ptCount val="6"/>
                <c:pt idx="0">
                  <c:v>2</c:v>
                </c:pt>
                <c:pt idx="1">
                  <c:v>2</c:v>
                </c:pt>
                <c:pt idx="2">
                  <c:v>0.05</c:v>
                </c:pt>
                <c:pt idx="3">
                  <c:v>2</c:v>
                </c:pt>
                <c:pt idx="4">
                  <c:v>3</c:v>
                </c:pt>
                <c:pt idx="5">
                  <c:v>1</c:v>
                </c:pt>
              </c:numCache>
            </c:numRef>
          </c:val>
          <c:extLst>
            <c:ext xmlns:c16="http://schemas.microsoft.com/office/drawing/2014/chart" uri="{C3380CC4-5D6E-409C-BE32-E72D297353CC}">
              <c16:uniqueId val="{00000002-22F6-40B5-A709-CE2AAB9DAC4C}"/>
            </c:ext>
          </c:extLst>
        </c:ser>
        <c:dLbls>
          <c:showLegendKey val="0"/>
          <c:showVal val="0"/>
          <c:showCatName val="0"/>
          <c:showSerName val="0"/>
          <c:showPercent val="0"/>
          <c:showBubbleSize val="0"/>
        </c:dLbls>
        <c:gapWidth val="150"/>
        <c:shape val="box"/>
        <c:axId val="116638848"/>
        <c:axId val="116640384"/>
        <c:axId val="0"/>
      </c:bar3DChart>
      <c:catAx>
        <c:axId val="116638848"/>
        <c:scaling>
          <c:orientation val="minMax"/>
        </c:scaling>
        <c:delete val="0"/>
        <c:axPos val="b"/>
        <c:numFmt formatCode="General" sourceLinked="0"/>
        <c:majorTickMark val="out"/>
        <c:minorTickMark val="none"/>
        <c:tickLblPos val="nextTo"/>
        <c:crossAx val="116640384"/>
        <c:crosses val="autoZero"/>
        <c:auto val="1"/>
        <c:lblAlgn val="ctr"/>
        <c:lblOffset val="100"/>
        <c:noMultiLvlLbl val="0"/>
      </c:catAx>
      <c:valAx>
        <c:axId val="116640384"/>
        <c:scaling>
          <c:orientation val="minMax"/>
        </c:scaling>
        <c:delete val="0"/>
        <c:axPos val="l"/>
        <c:majorGridlines>
          <c:spPr>
            <a:ln>
              <a:prstDash val="sysDot"/>
            </a:ln>
          </c:spPr>
        </c:majorGridlines>
        <c:numFmt formatCode="General" sourceLinked="1"/>
        <c:majorTickMark val="out"/>
        <c:minorTickMark val="none"/>
        <c:tickLblPos val="nextTo"/>
        <c:crossAx val="116638848"/>
        <c:crosses val="autoZero"/>
        <c:crossBetween val="between"/>
        <c:minorUnit val="1"/>
      </c:valAx>
    </c:plotArea>
    <c:legend>
      <c:legendPos val="r"/>
      <c:layout>
        <c:manualLayout>
          <c:xMode val="edge"/>
          <c:yMode val="edge"/>
          <c:x val="0.86923175202755254"/>
          <c:y val="0.57544641932440654"/>
          <c:w val="7.7857460282190871E-2"/>
          <c:h val="0.3243326071114509"/>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Лист2!$A$5</c:f>
              <c:strCache>
                <c:ptCount val="1"/>
                <c:pt idx="0">
                  <c:v>Оценка устранения глазных симптомов</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FA71-4291-A9F8-EA92618DD9CB}"/>
              </c:ext>
            </c:extLst>
          </c:dPt>
          <c:cat>
            <c:strRef>
              <c:f>Лист2!$B$3:$G$3</c:f>
              <c:strCache>
                <c:ptCount val="6"/>
                <c:pt idx="0">
                  <c:v>BDP</c:v>
                </c:pt>
                <c:pt idx="1">
                  <c:v>BUD</c:v>
                </c:pt>
                <c:pt idx="2">
                  <c:v>FF</c:v>
                </c:pt>
                <c:pt idx="3">
                  <c:v>FP</c:v>
                </c:pt>
                <c:pt idx="4">
                  <c:v>MF</c:v>
                </c:pt>
                <c:pt idx="5">
                  <c:v>TRIAM</c:v>
                </c:pt>
              </c:strCache>
            </c:strRef>
          </c:cat>
          <c:val>
            <c:numRef>
              <c:f>Лист2!$B$5:$G$5</c:f>
              <c:numCache>
                <c:formatCode>General</c:formatCode>
                <c:ptCount val="6"/>
                <c:pt idx="0">
                  <c:v>1</c:v>
                </c:pt>
                <c:pt idx="1">
                  <c:v>3</c:v>
                </c:pt>
                <c:pt idx="2">
                  <c:v>1</c:v>
                </c:pt>
                <c:pt idx="3">
                  <c:v>0.05</c:v>
                </c:pt>
                <c:pt idx="4">
                  <c:v>2</c:v>
                </c:pt>
                <c:pt idx="5">
                  <c:v>2</c:v>
                </c:pt>
              </c:numCache>
            </c:numRef>
          </c:val>
          <c:extLst>
            <c:ext xmlns:c16="http://schemas.microsoft.com/office/drawing/2014/chart" uri="{C3380CC4-5D6E-409C-BE32-E72D297353CC}">
              <c16:uniqueId val="{00000002-FA71-4291-A9F8-EA92618DD9CB}"/>
            </c:ext>
          </c:extLst>
        </c:ser>
        <c:dLbls>
          <c:showLegendKey val="0"/>
          <c:showVal val="0"/>
          <c:showCatName val="0"/>
          <c:showSerName val="0"/>
          <c:showPercent val="0"/>
          <c:showBubbleSize val="0"/>
        </c:dLbls>
        <c:gapWidth val="150"/>
        <c:shape val="box"/>
        <c:axId val="116570368"/>
        <c:axId val="96927744"/>
        <c:axId val="0"/>
      </c:bar3DChart>
      <c:catAx>
        <c:axId val="116570368"/>
        <c:scaling>
          <c:orientation val="minMax"/>
        </c:scaling>
        <c:delete val="0"/>
        <c:axPos val="b"/>
        <c:numFmt formatCode="General" sourceLinked="0"/>
        <c:majorTickMark val="out"/>
        <c:minorTickMark val="none"/>
        <c:tickLblPos val="nextTo"/>
        <c:crossAx val="96927744"/>
        <c:crosses val="autoZero"/>
        <c:auto val="1"/>
        <c:lblAlgn val="ctr"/>
        <c:lblOffset val="100"/>
        <c:noMultiLvlLbl val="0"/>
      </c:catAx>
      <c:valAx>
        <c:axId val="96927744"/>
        <c:scaling>
          <c:orientation val="minMax"/>
        </c:scaling>
        <c:delete val="0"/>
        <c:axPos val="l"/>
        <c:majorGridlines/>
        <c:numFmt formatCode="General" sourceLinked="1"/>
        <c:majorTickMark val="out"/>
        <c:minorTickMark val="none"/>
        <c:tickLblPos val="nextTo"/>
        <c:crossAx val="116570368"/>
        <c:crosses val="autoZero"/>
        <c:crossBetween val="between"/>
        <c:minorUnit val="1"/>
      </c:valAx>
    </c:plotArea>
    <c:legend>
      <c:legendPos val="r"/>
      <c:layout>
        <c:manualLayout>
          <c:xMode val="edge"/>
          <c:yMode val="edge"/>
          <c:x val="0.85365879660957988"/>
          <c:y val="0.63069502998692151"/>
          <c:w val="7.8643899274940268E-2"/>
          <c:h val="0.33571269858904568"/>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Лист2!$A$10</c:f>
              <c:strCache>
                <c:ptCount val="1"/>
                <c:pt idx="0">
                  <c:v>Системные глазные побочные эффекты</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BC58-48DE-910A-4C907FC5CF8D}"/>
              </c:ext>
            </c:extLst>
          </c:dPt>
          <c:cat>
            <c:strRef>
              <c:f>Лист2!$B$3:$G$3</c:f>
              <c:strCache>
                <c:ptCount val="6"/>
                <c:pt idx="0">
                  <c:v>BDP</c:v>
                </c:pt>
                <c:pt idx="1">
                  <c:v>BUD</c:v>
                </c:pt>
                <c:pt idx="2">
                  <c:v>FF</c:v>
                </c:pt>
                <c:pt idx="3">
                  <c:v>FP</c:v>
                </c:pt>
                <c:pt idx="4">
                  <c:v>MF</c:v>
                </c:pt>
                <c:pt idx="5">
                  <c:v>TRIAM</c:v>
                </c:pt>
              </c:strCache>
            </c:strRef>
          </c:cat>
          <c:val>
            <c:numRef>
              <c:f>Лист2!$B$10:$G$10</c:f>
              <c:numCache>
                <c:formatCode>General</c:formatCode>
                <c:ptCount val="6"/>
                <c:pt idx="0">
                  <c:v>2</c:v>
                </c:pt>
                <c:pt idx="1">
                  <c:v>0.05</c:v>
                </c:pt>
                <c:pt idx="2">
                  <c:v>0.05</c:v>
                </c:pt>
                <c:pt idx="3">
                  <c:v>1</c:v>
                </c:pt>
                <c:pt idx="4">
                  <c:v>0.05</c:v>
                </c:pt>
                <c:pt idx="5">
                  <c:v>1</c:v>
                </c:pt>
              </c:numCache>
            </c:numRef>
          </c:val>
          <c:extLst>
            <c:ext xmlns:c16="http://schemas.microsoft.com/office/drawing/2014/chart" uri="{C3380CC4-5D6E-409C-BE32-E72D297353CC}">
              <c16:uniqueId val="{00000002-BC58-48DE-910A-4C907FC5CF8D}"/>
            </c:ext>
          </c:extLst>
        </c:ser>
        <c:dLbls>
          <c:showLegendKey val="0"/>
          <c:showVal val="0"/>
          <c:showCatName val="0"/>
          <c:showSerName val="0"/>
          <c:showPercent val="0"/>
          <c:showBubbleSize val="0"/>
        </c:dLbls>
        <c:gapWidth val="150"/>
        <c:shape val="box"/>
        <c:axId val="109067264"/>
        <c:axId val="109081344"/>
        <c:axId val="0"/>
      </c:bar3DChart>
      <c:catAx>
        <c:axId val="109067264"/>
        <c:scaling>
          <c:orientation val="minMax"/>
        </c:scaling>
        <c:delete val="0"/>
        <c:axPos val="b"/>
        <c:numFmt formatCode="General" sourceLinked="0"/>
        <c:majorTickMark val="out"/>
        <c:minorTickMark val="none"/>
        <c:tickLblPos val="nextTo"/>
        <c:crossAx val="109081344"/>
        <c:crosses val="autoZero"/>
        <c:auto val="1"/>
        <c:lblAlgn val="ctr"/>
        <c:lblOffset val="100"/>
        <c:noMultiLvlLbl val="0"/>
      </c:catAx>
      <c:valAx>
        <c:axId val="109081344"/>
        <c:scaling>
          <c:orientation val="minMax"/>
        </c:scaling>
        <c:delete val="0"/>
        <c:axPos val="l"/>
        <c:majorGridlines/>
        <c:numFmt formatCode="General" sourceLinked="1"/>
        <c:majorTickMark val="out"/>
        <c:minorTickMark val="none"/>
        <c:tickLblPos val="nextTo"/>
        <c:crossAx val="109067264"/>
        <c:crosses val="autoZero"/>
        <c:crossBetween val="between"/>
        <c:minorUnit val="1"/>
      </c:valAx>
    </c:plotArea>
    <c:legend>
      <c:legendPos val="r"/>
      <c:layout>
        <c:manualLayout>
          <c:xMode val="edge"/>
          <c:yMode val="edge"/>
          <c:x val="0.83456471903073648"/>
          <c:y val="0.59356465266042568"/>
          <c:w val="7.2925262519290268E-2"/>
          <c:h val="0.33571269858904568"/>
        </c:manualLayout>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sz="2000" dirty="0">
                <a:solidFill>
                  <a:srgbClr val="CC0421"/>
                </a:solidFill>
              </a:rPr>
              <a:t>Оценка пациентами</a:t>
            </a:r>
            <a:r>
              <a:rPr lang="ru-RU" sz="2000" dirty="0">
                <a:solidFill>
                  <a:srgbClr val="7030A0"/>
                </a:solidFill>
              </a:rPr>
              <a:t>!!!</a:t>
            </a:r>
          </a:p>
        </c:rich>
      </c:tx>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Лист2!$A$6</c:f>
              <c:strCache>
                <c:ptCount val="1"/>
                <c:pt idx="0">
                  <c:v>Оценка пациентами</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A2FB-4D23-9F84-19D14D215BEE}"/>
              </c:ext>
            </c:extLst>
          </c:dPt>
          <c:cat>
            <c:strRef>
              <c:f>Лист2!$B$3:$G$3</c:f>
              <c:strCache>
                <c:ptCount val="6"/>
                <c:pt idx="0">
                  <c:v>BDP</c:v>
                </c:pt>
                <c:pt idx="1">
                  <c:v>BUD</c:v>
                </c:pt>
                <c:pt idx="2">
                  <c:v>FF</c:v>
                </c:pt>
                <c:pt idx="3">
                  <c:v>FP</c:v>
                </c:pt>
                <c:pt idx="4">
                  <c:v>MF</c:v>
                </c:pt>
                <c:pt idx="5">
                  <c:v>TRIAM</c:v>
                </c:pt>
              </c:strCache>
            </c:strRef>
          </c:cat>
          <c:val>
            <c:numRef>
              <c:f>Лист2!$B$6:$G$6</c:f>
              <c:numCache>
                <c:formatCode>General</c:formatCode>
                <c:ptCount val="6"/>
                <c:pt idx="0">
                  <c:v>1</c:v>
                </c:pt>
                <c:pt idx="1">
                  <c:v>3</c:v>
                </c:pt>
                <c:pt idx="2">
                  <c:v>0.05</c:v>
                </c:pt>
                <c:pt idx="3">
                  <c:v>2</c:v>
                </c:pt>
                <c:pt idx="4">
                  <c:v>2</c:v>
                </c:pt>
                <c:pt idx="5">
                  <c:v>2</c:v>
                </c:pt>
              </c:numCache>
            </c:numRef>
          </c:val>
          <c:extLst>
            <c:ext xmlns:c16="http://schemas.microsoft.com/office/drawing/2014/chart" uri="{C3380CC4-5D6E-409C-BE32-E72D297353CC}">
              <c16:uniqueId val="{00000002-A2FB-4D23-9F84-19D14D215BEE}"/>
            </c:ext>
          </c:extLst>
        </c:ser>
        <c:dLbls>
          <c:showLegendKey val="0"/>
          <c:showVal val="0"/>
          <c:showCatName val="0"/>
          <c:showSerName val="0"/>
          <c:showPercent val="0"/>
          <c:showBubbleSize val="0"/>
        </c:dLbls>
        <c:gapWidth val="150"/>
        <c:shape val="box"/>
        <c:axId val="108982272"/>
        <c:axId val="108983808"/>
        <c:axId val="0"/>
      </c:bar3DChart>
      <c:catAx>
        <c:axId val="108982272"/>
        <c:scaling>
          <c:orientation val="minMax"/>
        </c:scaling>
        <c:delete val="0"/>
        <c:axPos val="b"/>
        <c:numFmt formatCode="General" sourceLinked="0"/>
        <c:majorTickMark val="out"/>
        <c:minorTickMark val="none"/>
        <c:tickLblPos val="nextTo"/>
        <c:crossAx val="108983808"/>
        <c:crosses val="autoZero"/>
        <c:auto val="1"/>
        <c:lblAlgn val="ctr"/>
        <c:lblOffset val="100"/>
        <c:noMultiLvlLbl val="0"/>
      </c:catAx>
      <c:valAx>
        <c:axId val="108983808"/>
        <c:scaling>
          <c:orientation val="minMax"/>
        </c:scaling>
        <c:delete val="0"/>
        <c:axPos val="l"/>
        <c:majorGridlines/>
        <c:numFmt formatCode="General" sourceLinked="1"/>
        <c:majorTickMark val="out"/>
        <c:minorTickMark val="none"/>
        <c:tickLblPos val="nextTo"/>
        <c:crossAx val="108982272"/>
        <c:crosses val="autoZero"/>
        <c:crossBetween val="between"/>
        <c:minorUnit val="1"/>
      </c:valAx>
    </c:plotArea>
    <c:legend>
      <c:legendPos val="r"/>
      <c:layout>
        <c:manualLayout>
          <c:xMode val="edge"/>
          <c:yMode val="edge"/>
          <c:x val="0.83066759054344297"/>
          <c:y val="0.61534181387253273"/>
          <c:w val="6.7255702091966685E-2"/>
          <c:h val="0.31892706365959339"/>
        </c:manualLayout>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4.2750740873753044E-2"/>
          <c:y val="0.14271517908266604"/>
          <c:w val="0.85236168849456007"/>
          <c:h val="0.77231669771734768"/>
        </c:manualLayout>
      </c:layout>
      <c:bar3DChart>
        <c:barDir val="col"/>
        <c:grouping val="clustered"/>
        <c:varyColors val="0"/>
        <c:ser>
          <c:idx val="0"/>
          <c:order val="0"/>
          <c:tx>
            <c:strRef>
              <c:f>Лист2!$A$8</c:f>
              <c:strCache>
                <c:ptCount val="1"/>
                <c:pt idx="0">
                  <c:v>Носовое кровотечение</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ED9D-483D-A15B-268F18B5B713}"/>
              </c:ext>
            </c:extLst>
          </c:dPt>
          <c:cat>
            <c:strRef>
              <c:f>Лист2!$B$3:$G$3</c:f>
              <c:strCache>
                <c:ptCount val="6"/>
                <c:pt idx="0">
                  <c:v>BDP</c:v>
                </c:pt>
                <c:pt idx="1">
                  <c:v>BUD</c:v>
                </c:pt>
                <c:pt idx="2">
                  <c:v>FF</c:v>
                </c:pt>
                <c:pt idx="3">
                  <c:v>FP</c:v>
                </c:pt>
                <c:pt idx="4">
                  <c:v>MF</c:v>
                </c:pt>
                <c:pt idx="5">
                  <c:v>TRIAM</c:v>
                </c:pt>
              </c:strCache>
            </c:strRef>
          </c:cat>
          <c:val>
            <c:numRef>
              <c:f>Лист2!$B$8:$G$8</c:f>
              <c:numCache>
                <c:formatCode>General</c:formatCode>
                <c:ptCount val="6"/>
                <c:pt idx="0">
                  <c:v>2</c:v>
                </c:pt>
                <c:pt idx="1">
                  <c:v>2</c:v>
                </c:pt>
                <c:pt idx="2">
                  <c:v>3</c:v>
                </c:pt>
                <c:pt idx="3">
                  <c:v>1</c:v>
                </c:pt>
                <c:pt idx="4">
                  <c:v>1</c:v>
                </c:pt>
                <c:pt idx="5">
                  <c:v>0.05</c:v>
                </c:pt>
              </c:numCache>
            </c:numRef>
          </c:val>
          <c:extLst>
            <c:ext xmlns:c16="http://schemas.microsoft.com/office/drawing/2014/chart" uri="{C3380CC4-5D6E-409C-BE32-E72D297353CC}">
              <c16:uniqueId val="{00000002-ED9D-483D-A15B-268F18B5B713}"/>
            </c:ext>
          </c:extLst>
        </c:ser>
        <c:dLbls>
          <c:showLegendKey val="0"/>
          <c:showVal val="0"/>
          <c:showCatName val="0"/>
          <c:showSerName val="0"/>
          <c:showPercent val="0"/>
          <c:showBubbleSize val="0"/>
        </c:dLbls>
        <c:gapWidth val="150"/>
        <c:shape val="box"/>
        <c:axId val="109650304"/>
        <c:axId val="109651840"/>
        <c:axId val="0"/>
      </c:bar3DChart>
      <c:catAx>
        <c:axId val="109650304"/>
        <c:scaling>
          <c:orientation val="minMax"/>
        </c:scaling>
        <c:delete val="0"/>
        <c:axPos val="b"/>
        <c:numFmt formatCode="General" sourceLinked="0"/>
        <c:majorTickMark val="out"/>
        <c:minorTickMark val="none"/>
        <c:tickLblPos val="nextTo"/>
        <c:crossAx val="109651840"/>
        <c:crosses val="autoZero"/>
        <c:auto val="1"/>
        <c:lblAlgn val="ctr"/>
        <c:lblOffset val="100"/>
        <c:noMultiLvlLbl val="0"/>
      </c:catAx>
      <c:valAx>
        <c:axId val="109651840"/>
        <c:scaling>
          <c:orientation val="minMax"/>
        </c:scaling>
        <c:delete val="0"/>
        <c:axPos val="l"/>
        <c:majorGridlines/>
        <c:numFmt formatCode="General" sourceLinked="1"/>
        <c:majorTickMark val="out"/>
        <c:minorTickMark val="none"/>
        <c:tickLblPos val="nextTo"/>
        <c:crossAx val="109650304"/>
        <c:crosses val="autoZero"/>
        <c:crossBetween val="between"/>
        <c:minorUnit val="1"/>
      </c:valAx>
    </c:plotArea>
    <c:legend>
      <c:legendPos val="r"/>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dirty="0"/>
              <a:t>Суммарные побочные  эффекты</a:t>
            </a:r>
          </a:p>
        </c:rich>
      </c:tx>
      <c:layout>
        <c:manualLayout>
          <c:xMode val="edge"/>
          <c:yMode val="edge"/>
          <c:x val="0.23838718046479684"/>
          <c:y val="1.6330490027856987E-2"/>
        </c:manualLayout>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Лист2!$A$11</c:f>
              <c:strCache>
                <c:ptCount val="1"/>
                <c:pt idx="0">
                  <c:v>Суммарные побочные эффекты</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17AE-44D2-B0D3-D3AB3E8A6A69}"/>
              </c:ext>
            </c:extLst>
          </c:dPt>
          <c:cat>
            <c:strRef>
              <c:f>Лист2!$B$3:$G$3</c:f>
              <c:strCache>
                <c:ptCount val="6"/>
                <c:pt idx="0">
                  <c:v>BDP</c:v>
                </c:pt>
                <c:pt idx="1">
                  <c:v>BUD</c:v>
                </c:pt>
                <c:pt idx="2">
                  <c:v>FF</c:v>
                </c:pt>
                <c:pt idx="3">
                  <c:v>FP</c:v>
                </c:pt>
                <c:pt idx="4">
                  <c:v>MF</c:v>
                </c:pt>
                <c:pt idx="5">
                  <c:v>TRIAM</c:v>
                </c:pt>
              </c:strCache>
            </c:strRef>
          </c:cat>
          <c:val>
            <c:numRef>
              <c:f>Лист2!$B$11:$G$11</c:f>
              <c:numCache>
                <c:formatCode>General</c:formatCode>
                <c:ptCount val="6"/>
                <c:pt idx="0">
                  <c:v>7</c:v>
                </c:pt>
                <c:pt idx="1">
                  <c:v>4</c:v>
                </c:pt>
                <c:pt idx="2">
                  <c:v>3</c:v>
                </c:pt>
                <c:pt idx="3">
                  <c:v>2</c:v>
                </c:pt>
                <c:pt idx="4">
                  <c:v>1</c:v>
                </c:pt>
                <c:pt idx="5">
                  <c:v>1</c:v>
                </c:pt>
              </c:numCache>
            </c:numRef>
          </c:val>
          <c:extLst>
            <c:ext xmlns:c16="http://schemas.microsoft.com/office/drawing/2014/chart" uri="{C3380CC4-5D6E-409C-BE32-E72D297353CC}">
              <c16:uniqueId val="{00000002-17AE-44D2-B0D3-D3AB3E8A6A69}"/>
            </c:ext>
          </c:extLst>
        </c:ser>
        <c:dLbls>
          <c:showLegendKey val="0"/>
          <c:showVal val="0"/>
          <c:showCatName val="0"/>
          <c:showSerName val="0"/>
          <c:showPercent val="0"/>
          <c:showBubbleSize val="0"/>
        </c:dLbls>
        <c:gapWidth val="150"/>
        <c:shape val="box"/>
        <c:axId val="109769472"/>
        <c:axId val="109771008"/>
        <c:axId val="0"/>
      </c:bar3DChart>
      <c:catAx>
        <c:axId val="109769472"/>
        <c:scaling>
          <c:orientation val="minMax"/>
        </c:scaling>
        <c:delete val="0"/>
        <c:axPos val="b"/>
        <c:numFmt formatCode="General" sourceLinked="0"/>
        <c:majorTickMark val="out"/>
        <c:minorTickMark val="none"/>
        <c:tickLblPos val="nextTo"/>
        <c:crossAx val="109771008"/>
        <c:crosses val="autoZero"/>
        <c:auto val="1"/>
        <c:lblAlgn val="ctr"/>
        <c:lblOffset val="100"/>
        <c:noMultiLvlLbl val="0"/>
      </c:catAx>
      <c:valAx>
        <c:axId val="109771008"/>
        <c:scaling>
          <c:orientation val="minMax"/>
        </c:scaling>
        <c:delete val="0"/>
        <c:axPos val="l"/>
        <c:majorGridlines/>
        <c:numFmt formatCode="General" sourceLinked="1"/>
        <c:majorTickMark val="out"/>
        <c:minorTickMark val="none"/>
        <c:tickLblPos val="nextTo"/>
        <c:crossAx val="109769472"/>
        <c:crosses val="autoZero"/>
        <c:crossBetween val="between"/>
        <c:minorUnit val="1"/>
      </c:valAx>
    </c:plotArea>
    <c:legend>
      <c:legendPos val="r"/>
      <c:layout>
        <c:manualLayout>
          <c:xMode val="edge"/>
          <c:yMode val="edge"/>
          <c:x val="0.89144099237200591"/>
          <c:y val="0.57263390487476695"/>
          <c:w val="8.8474386684307807E-2"/>
          <c:h val="0.35436340406621486"/>
        </c:manualLayout>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dirty="0"/>
              <a:t>Итоговая эффективность</a:t>
            </a:r>
          </a:p>
        </c:rich>
      </c:tx>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4.1779133126622292E-2"/>
          <c:y val="0.13742943170923394"/>
          <c:w val="0.93588496480189065"/>
          <c:h val="0.78074941261670516"/>
        </c:manualLayout>
      </c:layout>
      <c:bar3DChart>
        <c:barDir val="col"/>
        <c:grouping val="clustered"/>
        <c:varyColors val="0"/>
        <c:ser>
          <c:idx val="0"/>
          <c:order val="0"/>
          <c:tx>
            <c:strRef>
              <c:f>Лист2!$A$7</c:f>
              <c:strCache>
                <c:ptCount val="1"/>
                <c:pt idx="0">
                  <c:v>Суммарная эффективность</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BC13-4D37-83E8-4C5C8CB98E87}"/>
              </c:ext>
            </c:extLst>
          </c:dPt>
          <c:cat>
            <c:strRef>
              <c:f>Лист2!$B$3:$G$3</c:f>
              <c:strCache>
                <c:ptCount val="6"/>
                <c:pt idx="0">
                  <c:v>BDP</c:v>
                </c:pt>
                <c:pt idx="1">
                  <c:v>BUD</c:v>
                </c:pt>
                <c:pt idx="2">
                  <c:v>FF</c:v>
                </c:pt>
                <c:pt idx="3">
                  <c:v>FP</c:v>
                </c:pt>
                <c:pt idx="4">
                  <c:v>MF</c:v>
                </c:pt>
                <c:pt idx="5">
                  <c:v>TRIAM</c:v>
                </c:pt>
              </c:strCache>
            </c:strRef>
          </c:cat>
          <c:val>
            <c:numRef>
              <c:f>Лист2!$B$7:$G$7</c:f>
              <c:numCache>
                <c:formatCode>General</c:formatCode>
                <c:ptCount val="6"/>
                <c:pt idx="0">
                  <c:v>4</c:v>
                </c:pt>
                <c:pt idx="1">
                  <c:v>8</c:v>
                </c:pt>
                <c:pt idx="2">
                  <c:v>1</c:v>
                </c:pt>
                <c:pt idx="3">
                  <c:v>4</c:v>
                </c:pt>
                <c:pt idx="4">
                  <c:v>7</c:v>
                </c:pt>
                <c:pt idx="5">
                  <c:v>5</c:v>
                </c:pt>
              </c:numCache>
            </c:numRef>
          </c:val>
          <c:extLst>
            <c:ext xmlns:c16="http://schemas.microsoft.com/office/drawing/2014/chart" uri="{C3380CC4-5D6E-409C-BE32-E72D297353CC}">
              <c16:uniqueId val="{00000002-BC13-4D37-83E8-4C5C8CB98E87}"/>
            </c:ext>
          </c:extLst>
        </c:ser>
        <c:dLbls>
          <c:showLegendKey val="0"/>
          <c:showVal val="0"/>
          <c:showCatName val="0"/>
          <c:showSerName val="0"/>
          <c:showPercent val="0"/>
          <c:showBubbleSize val="0"/>
        </c:dLbls>
        <c:gapWidth val="150"/>
        <c:shape val="box"/>
        <c:axId val="109470848"/>
        <c:axId val="109472384"/>
        <c:axId val="0"/>
      </c:bar3DChart>
      <c:catAx>
        <c:axId val="109470848"/>
        <c:scaling>
          <c:orientation val="minMax"/>
        </c:scaling>
        <c:delete val="0"/>
        <c:axPos val="b"/>
        <c:numFmt formatCode="General" sourceLinked="0"/>
        <c:majorTickMark val="out"/>
        <c:minorTickMark val="none"/>
        <c:tickLblPos val="nextTo"/>
        <c:crossAx val="109472384"/>
        <c:crosses val="autoZero"/>
        <c:auto val="1"/>
        <c:lblAlgn val="ctr"/>
        <c:lblOffset val="100"/>
        <c:noMultiLvlLbl val="0"/>
      </c:catAx>
      <c:valAx>
        <c:axId val="109472384"/>
        <c:scaling>
          <c:orientation val="minMax"/>
        </c:scaling>
        <c:delete val="0"/>
        <c:axPos val="l"/>
        <c:majorGridlines/>
        <c:numFmt formatCode="General" sourceLinked="1"/>
        <c:majorTickMark val="out"/>
        <c:minorTickMark val="none"/>
        <c:tickLblPos val="nextTo"/>
        <c:crossAx val="109470848"/>
        <c:crosses val="autoZero"/>
        <c:crossBetween val="between"/>
        <c:minorUnit val="1"/>
      </c:valAx>
    </c:plotArea>
    <c:legend>
      <c:legendPos val="r"/>
      <c:layout>
        <c:manualLayout>
          <c:xMode val="edge"/>
          <c:yMode val="edge"/>
          <c:x val="0.89950043429517934"/>
          <c:y val="0.59223049290819541"/>
          <c:w val="8.8474386684307807E-2"/>
          <c:h val="0.35436340406621486"/>
        </c:manualLayout>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Лист2!$A$12</c:f>
              <c:strCache>
                <c:ptCount val="1"/>
                <c:pt idx="0">
                  <c:v>Терапевтический Индекс</c:v>
                </c:pt>
              </c:strCache>
            </c:strRef>
          </c:tx>
          <c:spPr>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c:spPr>
          <c:invertIfNegative val="0"/>
          <c:dPt>
            <c:idx val="1"/>
            <c:invertIfNegative val="0"/>
            <c:bubble3D val="0"/>
            <c:spPr>
              <a:solidFill>
                <a:schemeClr val="accent2">
                  <a:lumMod val="60000"/>
                  <a:lumOff val="40000"/>
                </a:schemeClr>
              </a:solidFill>
            </c:spPr>
            <c:extLst>
              <c:ext xmlns:c16="http://schemas.microsoft.com/office/drawing/2014/chart" uri="{C3380CC4-5D6E-409C-BE32-E72D297353CC}">
                <c16:uniqueId val="{00000001-3466-4C6B-9E2A-D04FF23E9832}"/>
              </c:ext>
            </c:extLst>
          </c:dPt>
          <c:dLbls>
            <c:dLbl>
              <c:idx val="4"/>
              <c:layout>
                <c:manualLayout>
                  <c:x val="1.9170575250092984E-3"/>
                  <c:y val="0.111700551790541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66-4C6B-9E2A-D04FF23E9832}"/>
                </c:ext>
              </c:extLst>
            </c:dLbl>
            <c:dLbl>
              <c:idx val="5"/>
              <c:layout>
                <c:manualLayout>
                  <c:x val="7.6682301000371936E-3"/>
                  <c:y val="0.105821575380513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66-4C6B-9E2A-D04FF23E9832}"/>
                </c:ext>
              </c:extLst>
            </c:dLbl>
            <c:spPr>
              <a:noFill/>
              <a:ln>
                <a:noFill/>
              </a:ln>
              <a:effectLst/>
            </c:spPr>
            <c:txPr>
              <a:bodyPr/>
              <a:lstStyle/>
              <a:p>
                <a:pPr>
                  <a:defRPr sz="16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Лист2!$B$3:$G$3</c:f>
              <c:strCache>
                <c:ptCount val="6"/>
                <c:pt idx="0">
                  <c:v>BDP</c:v>
                </c:pt>
                <c:pt idx="1">
                  <c:v>BUD</c:v>
                </c:pt>
                <c:pt idx="2">
                  <c:v>FF</c:v>
                </c:pt>
                <c:pt idx="3">
                  <c:v>FP</c:v>
                </c:pt>
                <c:pt idx="4">
                  <c:v>MF</c:v>
                </c:pt>
                <c:pt idx="5">
                  <c:v>TRIAM</c:v>
                </c:pt>
              </c:strCache>
            </c:strRef>
          </c:cat>
          <c:val>
            <c:numRef>
              <c:f>Лист2!$B$12:$G$12</c:f>
              <c:numCache>
                <c:formatCode>0</c:formatCode>
                <c:ptCount val="6"/>
                <c:pt idx="0" formatCode="0.00">
                  <c:v>0.5714285714285714</c:v>
                </c:pt>
                <c:pt idx="1">
                  <c:v>2</c:v>
                </c:pt>
                <c:pt idx="2" formatCode="0.00">
                  <c:v>0.33333333333333331</c:v>
                </c:pt>
                <c:pt idx="3">
                  <c:v>2</c:v>
                </c:pt>
                <c:pt idx="4">
                  <c:v>7</c:v>
                </c:pt>
                <c:pt idx="5">
                  <c:v>5</c:v>
                </c:pt>
              </c:numCache>
            </c:numRef>
          </c:val>
          <c:extLst>
            <c:ext xmlns:c16="http://schemas.microsoft.com/office/drawing/2014/chart" uri="{C3380CC4-5D6E-409C-BE32-E72D297353CC}">
              <c16:uniqueId val="{00000004-3466-4C6B-9E2A-D04FF23E9832}"/>
            </c:ext>
          </c:extLst>
        </c:ser>
        <c:dLbls>
          <c:showLegendKey val="0"/>
          <c:showVal val="0"/>
          <c:showCatName val="0"/>
          <c:showSerName val="0"/>
          <c:showPercent val="0"/>
          <c:showBubbleSize val="0"/>
        </c:dLbls>
        <c:gapWidth val="150"/>
        <c:shape val="box"/>
        <c:axId val="109569920"/>
        <c:axId val="109571456"/>
        <c:axId val="0"/>
      </c:bar3DChart>
      <c:catAx>
        <c:axId val="109569920"/>
        <c:scaling>
          <c:orientation val="minMax"/>
        </c:scaling>
        <c:delete val="0"/>
        <c:axPos val="b"/>
        <c:numFmt formatCode="General" sourceLinked="0"/>
        <c:majorTickMark val="out"/>
        <c:minorTickMark val="none"/>
        <c:tickLblPos val="nextTo"/>
        <c:crossAx val="109571456"/>
        <c:crosses val="autoZero"/>
        <c:auto val="1"/>
        <c:lblAlgn val="ctr"/>
        <c:lblOffset val="100"/>
        <c:noMultiLvlLbl val="0"/>
      </c:catAx>
      <c:valAx>
        <c:axId val="109571456"/>
        <c:scaling>
          <c:orientation val="minMax"/>
        </c:scaling>
        <c:delete val="0"/>
        <c:axPos val="l"/>
        <c:majorGridlines/>
        <c:numFmt formatCode="0.00" sourceLinked="1"/>
        <c:majorTickMark val="out"/>
        <c:minorTickMark val="none"/>
        <c:tickLblPos val="nextTo"/>
        <c:crossAx val="109569920"/>
        <c:crosses val="autoZero"/>
        <c:crossBetween val="between"/>
        <c:minorUnit val="1"/>
      </c:valAx>
    </c:plotArea>
    <c:legend>
      <c:legendPos val="r"/>
      <c:layout>
        <c:manualLayout>
          <c:xMode val="edge"/>
          <c:yMode val="edge"/>
          <c:x val="0.88086529033005989"/>
          <c:y val="0.53303614413213352"/>
          <c:w val="8.4627674219772686E-2"/>
          <c:h val="0.31892706365959339"/>
        </c:manualLayout>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26060B1F-0C6E-442A-A10C-7A2D84EBFA5C}" type="datetimeFigureOut">
              <a:rPr lang="ru-RU" smtClean="0"/>
              <a:t>23.03.2020</a:t>
            </a:fld>
            <a:endParaRPr lang="ru-RU"/>
          </a:p>
        </p:txBody>
      </p:sp>
      <p:sp>
        <p:nvSpPr>
          <p:cNvPr id="4" name="Нижний колонтитул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B13C83FF-8F3A-40BF-B3CD-BB65CBB1C1EF}" type="slidenum">
              <a:rPr lang="ru-RU" smtClean="0"/>
              <a:t>‹#›</a:t>
            </a:fld>
            <a:endParaRPr lang="ru-RU"/>
          </a:p>
        </p:txBody>
      </p:sp>
    </p:spTree>
    <p:extLst>
      <p:ext uri="{BB962C8B-B14F-4D97-AF65-F5344CB8AC3E}">
        <p14:creationId xmlns:p14="http://schemas.microsoft.com/office/powerpoint/2010/main" val="506806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830B3788-5474-448C-AA4E-A6ED3B3594E7}" type="datetimeFigureOut">
              <a:rPr lang="ru-RU" smtClean="0"/>
              <a:t>23.03.2020</a:t>
            </a:fld>
            <a:endParaRPr lang="ru-RU"/>
          </a:p>
        </p:txBody>
      </p:sp>
      <p:sp>
        <p:nvSpPr>
          <p:cNvPr id="4" name="Образ слайда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D1FA797E-2BDB-4FA9-8091-768E585D10B4}" type="slidenum">
              <a:rPr lang="ru-RU" smtClean="0"/>
              <a:t>‹#›</a:t>
            </a:fld>
            <a:endParaRPr lang="ru-RU"/>
          </a:p>
        </p:txBody>
      </p:sp>
    </p:spTree>
    <p:extLst>
      <p:ext uri="{BB962C8B-B14F-4D97-AF65-F5344CB8AC3E}">
        <p14:creationId xmlns:p14="http://schemas.microsoft.com/office/powerpoint/2010/main" val="1328138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48E40C-2D90-4E4A-B919-7454D28D21B8}" type="slidenum">
              <a:rPr lang="en-US">
                <a:solidFill>
                  <a:prstClr val="black"/>
                </a:solidFill>
              </a:rPr>
              <a:pPr eaLnBrk="1" hangingPunct="1"/>
              <a:t>2</a:t>
            </a:fld>
            <a:endParaRPr lang="en-US">
              <a:solidFill>
                <a:prstClr val="black"/>
              </a:solidFill>
            </a:endParaRPr>
          </a:p>
        </p:txBody>
      </p:sp>
      <p:sp>
        <p:nvSpPr>
          <p:cNvPr id="177155" name="Rectangle 2"/>
          <p:cNvSpPr>
            <a:spLocks noGrp="1" noRot="1" noChangeAspect="1" noChangeArrowheads="1" noTextEdit="1"/>
          </p:cNvSpPr>
          <p:nvPr>
            <p:ph type="sldImg"/>
          </p:nvPr>
        </p:nvSpPr>
        <p:spPr>
          <a:xfrm>
            <a:off x="3263900" y="511175"/>
            <a:ext cx="3398838" cy="2549525"/>
          </a:xfrm>
          <a:ln/>
        </p:spPr>
      </p:sp>
      <p:sp>
        <p:nvSpPr>
          <p:cNvPr id="177156" name="Rectangle 3"/>
          <p:cNvSpPr>
            <a:spLocks noGrp="1" noChangeArrowheads="1"/>
          </p:cNvSpPr>
          <p:nvPr>
            <p:ph type="body" idx="1"/>
          </p:nvPr>
        </p:nvSpPr>
        <p:spPr>
          <a:xfrm>
            <a:off x="992216" y="3228896"/>
            <a:ext cx="7942207" cy="3057797"/>
          </a:xfrm>
          <a:noFill/>
        </p:spPr>
        <p:txBody>
          <a:bodyPr/>
          <a:lstStyle/>
          <a:p>
            <a:pPr eaLnBrk="1" hangingPunct="1"/>
            <a:endParaRPr lang="ru-RU">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0FFE36-62D1-432D-97BD-96501DED54B2}"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221122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C619B80-A709-42CC-9550-8D1BAC7BEE17}" type="slidenum">
              <a:rPr lang="en-US">
                <a:solidFill>
                  <a:prstClr val="black"/>
                </a:solidFill>
              </a:rPr>
              <a:pPr eaLnBrk="1" hangingPunct="1"/>
              <a:t>34</a:t>
            </a:fld>
            <a:endParaRPr lang="en-US">
              <a:solidFill>
                <a:prstClr val="black"/>
              </a:solidFill>
            </a:endParaRPr>
          </a:p>
        </p:txBody>
      </p:sp>
      <p:sp>
        <p:nvSpPr>
          <p:cNvPr id="187395" name="Rectangle 2"/>
          <p:cNvSpPr>
            <a:spLocks noGrp="1" noRot="1" noChangeAspect="1" noChangeArrowheads="1" noTextEdit="1"/>
          </p:cNvSpPr>
          <p:nvPr>
            <p:ph type="sldImg"/>
          </p:nvPr>
        </p:nvSpPr>
        <p:spPr>
          <a:xfrm>
            <a:off x="3263900" y="508000"/>
            <a:ext cx="3398838" cy="2549525"/>
          </a:xfrm>
          <a:ln/>
        </p:spPr>
      </p:sp>
      <p:sp>
        <p:nvSpPr>
          <p:cNvPr id="187396" name="Rectangle 3"/>
          <p:cNvSpPr>
            <a:spLocks noGrp="1" noChangeArrowheads="1"/>
          </p:cNvSpPr>
          <p:nvPr>
            <p:ph type="body" idx="1"/>
          </p:nvPr>
        </p:nvSpPr>
        <p:spPr>
          <a:xfrm>
            <a:off x="1655188" y="3228896"/>
            <a:ext cx="6616264" cy="3060110"/>
          </a:xfrm>
          <a:noFill/>
        </p:spPr>
        <p:txBody>
          <a:bodyPr/>
          <a:lstStyle/>
          <a:p>
            <a:pPr eaLnBrk="1" hangingPunct="1"/>
            <a:endParaRPr lang="ru-RU">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584984D-E9AD-4533-B217-720522575059}" type="slidenum">
              <a:rPr lang="en-US">
                <a:solidFill>
                  <a:prstClr val="black"/>
                </a:solidFill>
              </a:rPr>
              <a:pPr eaLnBrk="1" hangingPunct="1"/>
              <a:t>35</a:t>
            </a:fld>
            <a:endParaRPr lang="en-US">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GB">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6049693-5E6D-4BC5-9CCF-52B8DD3CA0EA}" type="slidenum">
              <a:rPr lang="en-US">
                <a:solidFill>
                  <a:prstClr val="black"/>
                </a:solidFill>
              </a:rPr>
              <a:pPr eaLnBrk="1" hangingPunct="1"/>
              <a:t>36</a:t>
            </a:fld>
            <a:endParaRPr lang="en-US">
              <a:solidFill>
                <a:prstClr val="black"/>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xfrm>
            <a:off x="1375217" y="3228896"/>
            <a:ext cx="7109014" cy="3058954"/>
          </a:xfrm>
          <a:noFill/>
        </p:spPr>
        <p:txBody>
          <a:bodyPr/>
          <a:lstStyle/>
          <a:p>
            <a:pPr eaLnBrk="1" hangingPunct="1"/>
            <a:endParaRPr lang="en-GB">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7D328E-CA26-401F-B518-B4AA2E373F20}" type="slidenum">
              <a:rPr lang="en-US">
                <a:solidFill>
                  <a:prstClr val="black"/>
                </a:solidFill>
              </a:rPr>
              <a:pPr eaLnBrk="1" hangingPunct="1"/>
              <a:t>37</a:t>
            </a:fld>
            <a:endParaRPr lang="en-US">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1670866" y="3228896"/>
            <a:ext cx="6517716" cy="3058954"/>
          </a:xfrm>
          <a:noFill/>
        </p:spPr>
        <p:txBody>
          <a:bodyPr/>
          <a:lstStyle/>
          <a:p>
            <a:pPr eaLnBrk="1" hangingPunct="1"/>
            <a:endParaRPr lang="en-GB">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8F95CB3-7524-4B71-84E5-411B4F62BB07}" type="slidenum">
              <a:rPr lang="en-US">
                <a:solidFill>
                  <a:prstClr val="black"/>
                </a:solidFill>
              </a:rPr>
              <a:pPr eaLnBrk="1" hangingPunct="1"/>
              <a:t>41</a:t>
            </a:fld>
            <a:endParaRPr lang="en-US">
              <a:solidFill>
                <a:prstClr val="black"/>
              </a:solidFill>
            </a:endParaRPr>
          </a:p>
        </p:txBody>
      </p:sp>
      <p:sp>
        <p:nvSpPr>
          <p:cNvPr id="193539" name="Rectangle 7"/>
          <p:cNvSpPr txBox="1">
            <a:spLocks noGrp="1" noChangeArrowheads="1"/>
          </p:cNvSpPr>
          <p:nvPr/>
        </p:nvSpPr>
        <p:spPr bwMode="auto">
          <a:xfrm>
            <a:off x="5624052" y="6455480"/>
            <a:ext cx="4300348" cy="34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5" tIns="45287" rIns="90575" bIns="45287" anchor="b"/>
          <a:lstStyle>
            <a:lvl1pPr defTabSz="925513" eaLnBrk="0" hangingPunct="0">
              <a:defRPr>
                <a:solidFill>
                  <a:schemeClr val="tx1"/>
                </a:solidFill>
                <a:latin typeface="Arial" charset="0"/>
                <a:ea typeface="ＭＳ Ｐゴシック" pitchFamily="34" charset="-128"/>
              </a:defRPr>
            </a:lvl1pPr>
            <a:lvl2pPr marL="742950" indent="-285750" defTabSz="925513" eaLnBrk="0" hangingPunct="0">
              <a:defRPr>
                <a:solidFill>
                  <a:schemeClr val="tx1"/>
                </a:solidFill>
                <a:latin typeface="Arial" charset="0"/>
                <a:ea typeface="ＭＳ Ｐゴシック" pitchFamily="34" charset="-128"/>
              </a:defRPr>
            </a:lvl2pPr>
            <a:lvl3pPr marL="1143000" indent="-228600" defTabSz="925513" eaLnBrk="0" hangingPunct="0">
              <a:defRPr>
                <a:solidFill>
                  <a:schemeClr val="tx1"/>
                </a:solidFill>
                <a:latin typeface="Arial" charset="0"/>
                <a:ea typeface="ＭＳ Ｐゴシック" pitchFamily="34" charset="-128"/>
              </a:defRPr>
            </a:lvl3pPr>
            <a:lvl4pPr marL="1600200" indent="-228600" defTabSz="925513" eaLnBrk="0" hangingPunct="0">
              <a:defRPr>
                <a:solidFill>
                  <a:schemeClr val="tx1"/>
                </a:solidFill>
                <a:latin typeface="Arial" charset="0"/>
                <a:ea typeface="ＭＳ Ｐゴシック" pitchFamily="34" charset="-128"/>
              </a:defRPr>
            </a:lvl4pPr>
            <a:lvl5pPr marL="2057400" indent="-228600" defTabSz="925513" eaLnBrk="0" hangingPunct="0">
              <a:defRPr>
                <a:solidFill>
                  <a:schemeClr val="tx1"/>
                </a:solidFill>
                <a:latin typeface="Arial" charset="0"/>
                <a:ea typeface="ＭＳ Ｐゴシック" pitchFamily="34" charset="-128"/>
              </a:defRPr>
            </a:lvl5pPr>
            <a:lvl6pPr marL="2514600" indent="-228600" defTabSz="9255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255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255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25513"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fontAlgn="base" hangingPunct="1">
              <a:spcBef>
                <a:spcPct val="0"/>
              </a:spcBef>
              <a:spcAft>
                <a:spcPct val="0"/>
              </a:spcAft>
            </a:pPr>
            <a:fld id="{A7CF1C9C-470F-41A3-B590-9FEDC66669CF}" type="slidenum">
              <a:rPr lang="en-US" sz="1200">
                <a:solidFill>
                  <a:prstClr val="black"/>
                </a:solidFill>
                <a:ea typeface="Arial Unicode MS" pitchFamily="34" charset="-128"/>
                <a:cs typeface="Arial Unicode MS" pitchFamily="34" charset="-128"/>
              </a:rPr>
              <a:pPr algn="r" eaLnBrk="1" fontAlgn="base" hangingPunct="1">
                <a:spcBef>
                  <a:spcPct val="0"/>
                </a:spcBef>
                <a:spcAft>
                  <a:spcPct val="0"/>
                </a:spcAft>
              </a:pPr>
              <a:t>41</a:t>
            </a:fld>
            <a:endParaRPr lang="en-US" sz="1200">
              <a:solidFill>
                <a:prstClr val="black"/>
              </a:solidFill>
              <a:ea typeface="Arial Unicode MS" pitchFamily="34" charset="-128"/>
              <a:cs typeface="Arial Unicode MS" pitchFamily="34" charset="-128"/>
            </a:endParaRPr>
          </a:p>
        </p:txBody>
      </p:sp>
      <p:sp>
        <p:nvSpPr>
          <p:cNvPr id="193540" name="Rectangle 2"/>
          <p:cNvSpPr>
            <a:spLocks noGrp="1" noRot="1" noChangeAspect="1" noChangeArrowheads="1" noTextEdit="1"/>
          </p:cNvSpPr>
          <p:nvPr>
            <p:ph type="sldImg"/>
          </p:nvPr>
        </p:nvSpPr>
        <p:spPr>
          <a:xfrm>
            <a:off x="3263900" y="508000"/>
            <a:ext cx="3398838" cy="2549525"/>
          </a:xfrm>
          <a:ln/>
        </p:spPr>
      </p:sp>
      <p:sp>
        <p:nvSpPr>
          <p:cNvPr id="193541" name="Rectangle 3"/>
          <p:cNvSpPr>
            <a:spLocks noGrp="1" noChangeArrowheads="1"/>
          </p:cNvSpPr>
          <p:nvPr>
            <p:ph type="body" idx="1"/>
          </p:nvPr>
        </p:nvSpPr>
        <p:spPr>
          <a:xfrm>
            <a:off x="226217" y="3194214"/>
            <a:ext cx="9420452" cy="3060110"/>
          </a:xfrm>
          <a:noFill/>
        </p:spPr>
        <p:txBody>
          <a:bodyPr lIns="90575" tIns="45287" rIns="90575" bIns="45287"/>
          <a:lstStyle/>
          <a:p>
            <a:pPr marL="223457" indent="-223457">
              <a:lnSpc>
                <a:spcPct val="80000"/>
              </a:lnSpc>
            </a:pPr>
            <a:r>
              <a:rPr lang="ru-RU" sz="800" dirty="0">
                <a:latin typeface="Arial" charset="0"/>
              </a:rPr>
              <a:t>Аденоиды, или правильнее – аденоидные вегетации широко распространенное заболевание у детей в возрасте 14-15 лет (наиболее часто - в возрасте от 3 до 7 лет). Что такое Аденоиды? Аденоиды представляют собой образование лимфоидной ткани, составляющей основу носоглоточной миндалины. При обычном осмотре глотки этой ткани не видно. Для того чтобы осмотреть носоглоточную миндалину требуется специальные ЛОР-инструменты.</a:t>
            </a:r>
          </a:p>
          <a:p>
            <a:pPr marL="223457" indent="-223457">
              <a:lnSpc>
                <a:spcPct val="80000"/>
              </a:lnSpc>
            </a:pPr>
            <a:r>
              <a:rPr lang="ru-RU" sz="800" dirty="0">
                <a:latin typeface="Arial" charset="0"/>
              </a:rPr>
              <a:t>К</a:t>
            </a:r>
            <a:r>
              <a:rPr lang="ru-RU" sz="800" b="1" dirty="0">
                <a:latin typeface="Arial" charset="0"/>
              </a:rPr>
              <a:t> чему может привести наличие у ребенка аденоидных разрастаний?</a:t>
            </a:r>
          </a:p>
          <a:p>
            <a:pPr marL="223457" indent="-223457">
              <a:lnSpc>
                <a:spcPct val="80000"/>
              </a:lnSpc>
            </a:pPr>
            <a:r>
              <a:rPr lang="ru-RU" sz="800" b="1" dirty="0">
                <a:latin typeface="Arial" charset="0"/>
              </a:rPr>
              <a:t>Нарушение слуха.</a:t>
            </a:r>
            <a:r>
              <a:rPr lang="ru-RU" sz="800" dirty="0">
                <a:latin typeface="Arial" charset="0"/>
              </a:rPr>
              <a:t> В норме у человека работает система, которая регулирует разницу давления между внешним атмосферным давлением и внутренним - в полости носа и носоглотке. Этот процесс регулируется  слуховой (евстахиевой) трубой, по которой воздух проникает в среднее ухо из полости носа. Большинство людей, имеющих опыт полета на самолете могли почувствовать эти изменения во время взлета и посадки. Вход в слуховую трубу находится в носоглотке, в непосредственной близости от места нахождения аденоидной ткани. Поэтому, если у ребенка увеличивается носоглоточная миндалина, она перекрывает устье слуховой трубы, затрудняя свободное прохождение воздуха в среднее ухо. В результате, барабанная перепонка теряет свою подвижность, что отражается на слуховых ощущениях – ребенок хуже слышит. </a:t>
            </a:r>
          </a:p>
          <a:p>
            <a:pPr marL="223457" indent="-223457">
              <a:lnSpc>
                <a:spcPct val="80000"/>
              </a:lnSpc>
            </a:pPr>
            <a:r>
              <a:rPr lang="ru-RU" sz="800" b="1" dirty="0">
                <a:latin typeface="Arial" charset="0"/>
              </a:rPr>
              <a:t>Частые простудные заболевания</a:t>
            </a:r>
            <a:r>
              <a:rPr lang="ru-RU" sz="800" dirty="0">
                <a:latin typeface="Arial" charset="0"/>
              </a:rPr>
              <a:t>. Условием для нормальной физиологии полости носа является свободное носовое дыхание. В норме слизистая оболочка полости носа и придаточных пазух вырабатывает слизь, которая «очищает» полость носа от бактерий, вирусов и др. болезнетворных факторов.  Если у ребенка имеется препятствие току воздуха в виде аденоидов, отток слизи затрудняется и создаются благоприятные условия для развития инфекции и воспалительных заболеваний. Поэтому дети, имеющие аденоидную гипертрофию часто и длительно болеют, а периоды выздоровления у них очень короткие. </a:t>
            </a:r>
          </a:p>
          <a:p>
            <a:pPr marL="223457" indent="-223457">
              <a:lnSpc>
                <a:spcPct val="80000"/>
              </a:lnSpc>
            </a:pPr>
            <a:r>
              <a:rPr lang="ru-RU" sz="800" b="1" dirty="0">
                <a:latin typeface="Arial" charset="0"/>
              </a:rPr>
              <a:t>Хронический очаг инфекции</a:t>
            </a:r>
            <a:r>
              <a:rPr lang="ru-RU" sz="800" dirty="0">
                <a:latin typeface="Arial" charset="0"/>
              </a:rPr>
              <a:t>. Аденоиды, затрудняя носовое дыхание, не только предрасполагают детский организм к возникновению воспалительных заболеваний, но и сами по себе являются средой для атаки бактерий и вирусов. Поэтому ткань носоглоточной миндалины находится в состоянии хронического воспаления. Это оказывает неблагоприятное влияние на многие органы и системы организма, а самое главное – хронический очаг инфекции является прекрасным фоном для развития инфекционно-воспалительных и аллергических заболеваний в детском организме. </a:t>
            </a:r>
          </a:p>
          <a:p>
            <a:pPr marL="223457" indent="-223457">
              <a:lnSpc>
                <a:spcPct val="80000"/>
              </a:lnSpc>
            </a:pPr>
            <a:r>
              <a:rPr lang="ru-RU" sz="800" b="1" dirty="0">
                <a:latin typeface="Arial" charset="0"/>
              </a:rPr>
              <a:t>Снижение работоспособности</a:t>
            </a:r>
            <a:r>
              <a:rPr lang="ru-RU" sz="800" dirty="0">
                <a:latin typeface="Arial" charset="0"/>
              </a:rPr>
              <a:t>. При затруднении носового дыхания организм человека не дополучает до 12-18% кислорода, который очень важен для работы головного мозга. Особо актуально данное состояние у детей, которые имеют развитую сеть кровеносных сосудов слизистой оболочки полости носа, где идет активное всасывание кислорода. Поэтому у ребенка, страдающего затруднением носового дыхания, наблюдается постоянный недостаток кислорода. Поэтому дети. страдающие аденоидами плохо учатся, у них снижена работоспособность, они менее внимательны. </a:t>
            </a:r>
          </a:p>
          <a:p>
            <a:pPr marL="223457" indent="-223457">
              <a:lnSpc>
                <a:spcPct val="80000"/>
              </a:lnSpc>
            </a:pPr>
            <a:r>
              <a:rPr lang="ru-RU" sz="800" b="1" dirty="0">
                <a:latin typeface="Arial" charset="0"/>
              </a:rPr>
              <a:t>Нарушение развития речевого аппарата</a:t>
            </a:r>
            <a:r>
              <a:rPr lang="ru-RU" sz="800" dirty="0">
                <a:latin typeface="Arial" charset="0"/>
              </a:rPr>
              <a:t>. Как уже выше отмечено, при наличии у ребенка аденоидов нарушается рост костей лицевого скелета. Это может неблагоприятно влиять на формирование речи. Ребенок не выговаривает отдельные буквы, постоянно говорит в нос (гнусавит). Причем, родители часто не замечают этих изменений, так как «привыкают» к произношению ребенка. </a:t>
            </a:r>
          </a:p>
          <a:p>
            <a:pPr marL="223457" indent="-223457">
              <a:lnSpc>
                <a:spcPct val="80000"/>
              </a:lnSpc>
            </a:pPr>
            <a:r>
              <a:rPr lang="ru-RU" sz="800" b="1" dirty="0">
                <a:latin typeface="Arial" charset="0"/>
              </a:rPr>
              <a:t>Воспалительные заболевания среднего уха</a:t>
            </a:r>
            <a:r>
              <a:rPr lang="ru-RU" sz="800" dirty="0">
                <a:latin typeface="Arial" charset="0"/>
              </a:rPr>
              <a:t>. Рост аденоидов нарушает физиологию среднего уха, так как перекрывают устье слуховой трубы. Кроме этого, в данной ситуации создаются неблагоприятные условия для проникновения и развития инфекции в среднем ухе. </a:t>
            </a:r>
            <a:r>
              <a:rPr lang="ru-RU" sz="800" dirty="0" err="1">
                <a:latin typeface="Arial" charset="0"/>
              </a:rPr>
              <a:t>Поэтому,у</a:t>
            </a:r>
            <a:r>
              <a:rPr lang="ru-RU" sz="800" dirty="0">
                <a:latin typeface="Arial" charset="0"/>
              </a:rPr>
              <a:t> такого ребенка часто развиваются катаральные и гнойные средние отиты. </a:t>
            </a:r>
          </a:p>
          <a:p>
            <a:pPr marL="223457" indent="-223457">
              <a:lnSpc>
                <a:spcPct val="80000"/>
              </a:lnSpc>
            </a:pPr>
            <a:r>
              <a:rPr lang="ru-RU" sz="800" b="1" dirty="0">
                <a:latin typeface="Arial" charset="0"/>
              </a:rPr>
              <a:t>Возникновение воспалительных заболеваний дыхательных путей.</a:t>
            </a:r>
            <a:r>
              <a:rPr lang="ru-RU" sz="800" dirty="0">
                <a:latin typeface="Arial" charset="0"/>
              </a:rPr>
              <a:t> При </a:t>
            </a:r>
            <a:r>
              <a:rPr lang="ru-RU" sz="800" dirty="0" err="1">
                <a:latin typeface="Arial" charset="0"/>
              </a:rPr>
              <a:t>аденоидите</a:t>
            </a:r>
            <a:r>
              <a:rPr lang="ru-RU" sz="800" dirty="0">
                <a:latin typeface="Arial" charset="0"/>
              </a:rPr>
              <a:t> в воспалительный процесс вовлекаются др. отделы дыхательных путей – фарингиты, ларингиты, трахеиты и бронхиты. </a:t>
            </a:r>
          </a:p>
          <a:p>
            <a:pPr marL="223457" indent="-223457">
              <a:lnSpc>
                <a:spcPct val="80000"/>
              </a:lnSpc>
            </a:pPr>
            <a:r>
              <a:rPr lang="ru-RU" sz="800" dirty="0">
                <a:latin typeface="Arial" charset="0"/>
              </a:rPr>
              <a:t>Это лишь наиболее весомые нарушения. которые возникают в организме при наличии у ребенка аденоидных вегетаций. На самом деле, спектр патологических изменений, которые вызывают аденоиды гораздо шире. Сюда следует отнести изменения состава крови, влияние на нервную систему, </a:t>
            </a:r>
            <a:r>
              <a:rPr lang="ru-RU" sz="800" dirty="0" err="1">
                <a:latin typeface="Arial" charset="0"/>
              </a:rPr>
              <a:t>энурез</a:t>
            </a:r>
            <a:r>
              <a:rPr lang="ru-RU" sz="800" dirty="0">
                <a:latin typeface="Arial" charset="0"/>
              </a:rPr>
              <a:t>, нарушение функции почек и другие. Однако данные симптомы встречаются гораздо реже.</a:t>
            </a:r>
          </a:p>
          <a:p>
            <a:pPr marL="223457" indent="-223457">
              <a:lnSpc>
                <a:spcPct val="80000"/>
              </a:lnSpc>
            </a:pPr>
            <a:br>
              <a:rPr lang="ru-RU" sz="800" dirty="0">
                <a:latin typeface="Arial" charset="0"/>
              </a:rPr>
            </a:br>
            <a:endParaRPr lang="de-DE" sz="800"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CBC165-E6C2-4457-855E-94D8FD02DD4D}" type="slidenum">
              <a:rPr lang="en-US">
                <a:solidFill>
                  <a:prstClr val="black"/>
                </a:solidFill>
              </a:rPr>
              <a:pPr eaLnBrk="1" hangingPunct="1"/>
              <a:t>42</a:t>
            </a:fld>
            <a:endParaRPr lang="en-US">
              <a:solidFill>
                <a:prstClr val="black"/>
              </a:solidFill>
            </a:endParaRPr>
          </a:p>
        </p:txBody>
      </p:sp>
      <p:sp>
        <p:nvSpPr>
          <p:cNvPr id="195587" name="Rectangle 7"/>
          <p:cNvSpPr txBox="1">
            <a:spLocks noGrp="1" noChangeArrowheads="1"/>
          </p:cNvSpPr>
          <p:nvPr/>
        </p:nvSpPr>
        <p:spPr bwMode="auto">
          <a:xfrm>
            <a:off x="5624052" y="6455480"/>
            <a:ext cx="4300348" cy="34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5" tIns="45287" rIns="90575" bIns="45287" anchor="b"/>
          <a:lstStyle>
            <a:lvl1pPr defTabSz="925513" eaLnBrk="0" hangingPunct="0">
              <a:defRPr>
                <a:solidFill>
                  <a:schemeClr val="tx1"/>
                </a:solidFill>
                <a:latin typeface="Arial" charset="0"/>
                <a:ea typeface="ＭＳ Ｐゴシック" pitchFamily="34" charset="-128"/>
              </a:defRPr>
            </a:lvl1pPr>
            <a:lvl2pPr marL="742950" indent="-285750" defTabSz="925513" eaLnBrk="0" hangingPunct="0">
              <a:defRPr>
                <a:solidFill>
                  <a:schemeClr val="tx1"/>
                </a:solidFill>
                <a:latin typeface="Arial" charset="0"/>
                <a:ea typeface="ＭＳ Ｐゴシック" pitchFamily="34" charset="-128"/>
              </a:defRPr>
            </a:lvl2pPr>
            <a:lvl3pPr marL="1143000" indent="-228600" defTabSz="925513" eaLnBrk="0" hangingPunct="0">
              <a:defRPr>
                <a:solidFill>
                  <a:schemeClr val="tx1"/>
                </a:solidFill>
                <a:latin typeface="Arial" charset="0"/>
                <a:ea typeface="ＭＳ Ｐゴシック" pitchFamily="34" charset="-128"/>
              </a:defRPr>
            </a:lvl3pPr>
            <a:lvl4pPr marL="1600200" indent="-228600" defTabSz="925513" eaLnBrk="0" hangingPunct="0">
              <a:defRPr>
                <a:solidFill>
                  <a:schemeClr val="tx1"/>
                </a:solidFill>
                <a:latin typeface="Arial" charset="0"/>
                <a:ea typeface="ＭＳ Ｐゴシック" pitchFamily="34" charset="-128"/>
              </a:defRPr>
            </a:lvl4pPr>
            <a:lvl5pPr marL="2057400" indent="-228600" defTabSz="925513" eaLnBrk="0" hangingPunct="0">
              <a:defRPr>
                <a:solidFill>
                  <a:schemeClr val="tx1"/>
                </a:solidFill>
                <a:latin typeface="Arial" charset="0"/>
                <a:ea typeface="ＭＳ Ｐゴシック" pitchFamily="34" charset="-128"/>
              </a:defRPr>
            </a:lvl5pPr>
            <a:lvl6pPr marL="2514600" indent="-228600" defTabSz="9255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255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255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25513"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fontAlgn="base" hangingPunct="1">
              <a:spcBef>
                <a:spcPct val="0"/>
              </a:spcBef>
              <a:spcAft>
                <a:spcPct val="0"/>
              </a:spcAft>
            </a:pPr>
            <a:fld id="{DCC54FEF-011A-480B-BE9D-9B21BEBF62DA}" type="slidenum">
              <a:rPr lang="en-US" sz="1200">
                <a:solidFill>
                  <a:prstClr val="black"/>
                </a:solidFill>
                <a:ea typeface="Arial Unicode MS" pitchFamily="34" charset="-128"/>
                <a:cs typeface="Arial Unicode MS" pitchFamily="34" charset="-128"/>
              </a:rPr>
              <a:pPr algn="r" eaLnBrk="1" fontAlgn="base" hangingPunct="1">
                <a:spcBef>
                  <a:spcPct val="0"/>
                </a:spcBef>
                <a:spcAft>
                  <a:spcPct val="0"/>
                </a:spcAft>
              </a:pPr>
              <a:t>42</a:t>
            </a:fld>
            <a:endParaRPr lang="en-US" sz="1200">
              <a:solidFill>
                <a:prstClr val="black"/>
              </a:solidFill>
              <a:ea typeface="Arial Unicode MS" pitchFamily="34" charset="-128"/>
              <a:cs typeface="Arial Unicode MS" pitchFamily="34" charset="-128"/>
            </a:endParaRPr>
          </a:p>
        </p:txBody>
      </p:sp>
      <p:sp>
        <p:nvSpPr>
          <p:cNvPr id="195588" name="Rectangle 2"/>
          <p:cNvSpPr>
            <a:spLocks noGrp="1" noRot="1" noChangeAspect="1" noChangeArrowheads="1" noTextEdit="1"/>
          </p:cNvSpPr>
          <p:nvPr>
            <p:ph type="sldImg"/>
          </p:nvPr>
        </p:nvSpPr>
        <p:spPr>
          <a:xfrm>
            <a:off x="3263900" y="508000"/>
            <a:ext cx="3398838" cy="2549525"/>
          </a:xfrm>
          <a:ln/>
        </p:spPr>
      </p:sp>
      <p:sp>
        <p:nvSpPr>
          <p:cNvPr id="195589" name="Rectangle 3"/>
          <p:cNvSpPr>
            <a:spLocks noGrp="1" noChangeArrowheads="1"/>
          </p:cNvSpPr>
          <p:nvPr>
            <p:ph type="body" idx="1"/>
          </p:nvPr>
        </p:nvSpPr>
        <p:spPr>
          <a:xfrm>
            <a:off x="992216" y="3228896"/>
            <a:ext cx="7942207" cy="3060110"/>
          </a:xfrm>
          <a:noFill/>
        </p:spPr>
        <p:txBody>
          <a:bodyPr lIns="90575" tIns="45287" rIns="90575" bIns="45287"/>
          <a:lstStyle/>
          <a:p>
            <a:pPr eaLnBrk="1" hangingPunct="1"/>
            <a:r>
              <a:rPr lang="ru-RU" sz="1000" b="1">
                <a:latin typeface="Arial" charset="0"/>
              </a:rPr>
              <a:t> Как заподозрить аденоиды у ребенка? </a:t>
            </a:r>
          </a:p>
          <a:p>
            <a:pPr eaLnBrk="1" hangingPunct="1"/>
            <a:r>
              <a:rPr lang="ru-RU" sz="1000">
                <a:latin typeface="Arial" charset="0"/>
              </a:rPr>
              <a:t>Затруднение носового дыхания. Ребенок либо периодически, либо постоянно не дышит носом. Спит или бодрствует с открытым ртом, во время сна ребенок сопит либо храпит. </a:t>
            </a:r>
          </a:p>
          <a:p>
            <a:pPr eaLnBrk="1" hangingPunct="1"/>
            <a:r>
              <a:rPr lang="ru-RU" sz="1000">
                <a:latin typeface="Arial" charset="0"/>
              </a:rPr>
              <a:t>Снижение слуха. Ребенок переспрашивает, когда к нему обращаются родители или другие люди. Иногда родители воспринимают это как шалость ребенка и даже наказывают его. </a:t>
            </a:r>
          </a:p>
          <a:p>
            <a:pPr eaLnBrk="1" hangingPunct="1"/>
            <a:r>
              <a:rPr lang="ru-RU" sz="1000">
                <a:latin typeface="Arial" charset="0"/>
              </a:rPr>
              <a:t>Периодический или постоянный насморк. У ребенка отмечаются выделения из носа слизистого (светлые, прозрачные) или гнойного (густые желтые или зеленые) характера. Может отмечаться периодическое или постоянное першение в горле. Чаще эти симптомы сочетаются с нарушением носового дыхания. </a:t>
            </a:r>
          </a:p>
          <a:p>
            <a:pPr eaLnBrk="1" hangingPunct="1"/>
            <a:r>
              <a:rPr lang="ru-RU" sz="1000">
                <a:latin typeface="Arial" charset="0"/>
              </a:rPr>
              <a:t>Часто возникающие простудные заболевания, такие как ринит, гайморит, ангина, ОРЗ, фарингиты, трахеиты и другие. </a:t>
            </a:r>
          </a:p>
          <a:p>
            <a:pPr eaLnBrk="1" hangingPunct="1"/>
            <a:r>
              <a:rPr lang="ru-RU" sz="1000">
                <a:latin typeface="Arial" charset="0"/>
              </a:rPr>
              <a:t>Часто возникающие острые средние отиты или обострения хронического отита. </a:t>
            </a:r>
          </a:p>
          <a:p>
            <a:pPr eaLnBrk="1" hangingPunct="1"/>
            <a:r>
              <a:rPr lang="ru-RU" sz="1000">
                <a:latin typeface="Arial" charset="0"/>
              </a:rPr>
              <a:t>Постоянная гнусавость, нарушение речевой функции. </a:t>
            </a:r>
          </a:p>
          <a:p>
            <a:pPr eaLnBrk="1" hangingPunct="1"/>
            <a:r>
              <a:rPr lang="ru-RU" sz="1000">
                <a:latin typeface="Arial" charset="0"/>
              </a:rPr>
              <a:t>Снижение работоспособности и неуспеваемость в школе. Этот симптом не всегда на 100% свидетельствует о наличии у ребенка аденоидов, но все же является поводом для обращения к оториноларингологу. </a:t>
            </a:r>
          </a:p>
          <a:p>
            <a:pPr eaLnBrk="1" hangingPunct="1"/>
            <a:r>
              <a:rPr lang="ru-RU" sz="1000">
                <a:latin typeface="Arial" charset="0"/>
              </a:rPr>
              <a:t>Как правило, одного из этих симптомов бывает достаточно, чтобы установить диагноз и провести адекватные лечебные мероприятия. </a:t>
            </a:r>
          </a:p>
          <a:p>
            <a:pPr eaLnBrk="1" hangingPunct="1"/>
            <a:br>
              <a:rPr lang="ru-RU" sz="1000">
                <a:latin typeface="Arial" charset="0"/>
              </a:rPr>
            </a:br>
            <a:endParaRPr lang="de-DE" sz="1000">
              <a:latin typeface="Arial" charset="0"/>
            </a:endParaRPr>
          </a:p>
          <a:p>
            <a:pPr eaLnBrk="1" hangingPunct="1">
              <a:spcBef>
                <a:spcPct val="0"/>
              </a:spcBef>
            </a:pPr>
            <a:endParaRPr lang="de-DE" sz="18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CF53DCF-825F-4CB2-9391-049233E34198}" type="slidenum">
              <a:rPr lang="en-US">
                <a:solidFill>
                  <a:prstClr val="black"/>
                </a:solidFill>
              </a:rPr>
              <a:pPr eaLnBrk="1" hangingPunct="1"/>
              <a:t>43</a:t>
            </a:fld>
            <a:endParaRPr lang="en-US">
              <a:solidFill>
                <a:prstClr val="black"/>
              </a:solidFill>
            </a:endParaRPr>
          </a:p>
        </p:txBody>
      </p:sp>
      <p:sp>
        <p:nvSpPr>
          <p:cNvPr id="196611" name="Rectangle 7"/>
          <p:cNvSpPr txBox="1">
            <a:spLocks noGrp="1" noChangeArrowheads="1"/>
          </p:cNvSpPr>
          <p:nvPr/>
        </p:nvSpPr>
        <p:spPr bwMode="auto">
          <a:xfrm>
            <a:off x="5624052" y="6455480"/>
            <a:ext cx="4300348" cy="34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5" tIns="45287" rIns="90575" bIns="45287" anchor="b"/>
          <a:lstStyle>
            <a:lvl1pPr defTabSz="925513" eaLnBrk="0" hangingPunct="0">
              <a:defRPr>
                <a:solidFill>
                  <a:schemeClr val="tx1"/>
                </a:solidFill>
                <a:latin typeface="Arial" charset="0"/>
                <a:ea typeface="ＭＳ Ｐゴシック" pitchFamily="34" charset="-128"/>
              </a:defRPr>
            </a:lvl1pPr>
            <a:lvl2pPr marL="742950" indent="-285750" defTabSz="925513" eaLnBrk="0" hangingPunct="0">
              <a:defRPr>
                <a:solidFill>
                  <a:schemeClr val="tx1"/>
                </a:solidFill>
                <a:latin typeface="Arial" charset="0"/>
                <a:ea typeface="ＭＳ Ｐゴシック" pitchFamily="34" charset="-128"/>
              </a:defRPr>
            </a:lvl2pPr>
            <a:lvl3pPr marL="1143000" indent="-228600" defTabSz="925513" eaLnBrk="0" hangingPunct="0">
              <a:defRPr>
                <a:solidFill>
                  <a:schemeClr val="tx1"/>
                </a:solidFill>
                <a:latin typeface="Arial" charset="0"/>
                <a:ea typeface="ＭＳ Ｐゴシック" pitchFamily="34" charset="-128"/>
              </a:defRPr>
            </a:lvl3pPr>
            <a:lvl4pPr marL="1600200" indent="-228600" defTabSz="925513" eaLnBrk="0" hangingPunct="0">
              <a:defRPr>
                <a:solidFill>
                  <a:schemeClr val="tx1"/>
                </a:solidFill>
                <a:latin typeface="Arial" charset="0"/>
                <a:ea typeface="ＭＳ Ｐゴシック" pitchFamily="34" charset="-128"/>
              </a:defRPr>
            </a:lvl4pPr>
            <a:lvl5pPr marL="2057400" indent="-228600" defTabSz="925513" eaLnBrk="0" hangingPunct="0">
              <a:defRPr>
                <a:solidFill>
                  <a:schemeClr val="tx1"/>
                </a:solidFill>
                <a:latin typeface="Arial" charset="0"/>
                <a:ea typeface="ＭＳ Ｐゴシック" pitchFamily="34" charset="-128"/>
              </a:defRPr>
            </a:lvl5pPr>
            <a:lvl6pPr marL="2514600" indent="-228600" defTabSz="9255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255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255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25513"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fontAlgn="base" hangingPunct="1">
              <a:spcBef>
                <a:spcPct val="0"/>
              </a:spcBef>
              <a:spcAft>
                <a:spcPct val="0"/>
              </a:spcAft>
            </a:pPr>
            <a:fld id="{322269D2-183D-4D67-8364-E3F417AD3D9B}" type="slidenum">
              <a:rPr lang="en-US" sz="1200">
                <a:solidFill>
                  <a:prstClr val="black"/>
                </a:solidFill>
                <a:ea typeface="Arial Unicode MS" pitchFamily="34" charset="-128"/>
                <a:cs typeface="Arial Unicode MS" pitchFamily="34" charset="-128"/>
              </a:rPr>
              <a:pPr algn="r" eaLnBrk="1" fontAlgn="base" hangingPunct="1">
                <a:spcBef>
                  <a:spcPct val="0"/>
                </a:spcBef>
                <a:spcAft>
                  <a:spcPct val="0"/>
                </a:spcAft>
              </a:pPr>
              <a:t>43</a:t>
            </a:fld>
            <a:endParaRPr lang="en-US" sz="1200">
              <a:solidFill>
                <a:prstClr val="black"/>
              </a:solidFill>
              <a:ea typeface="Arial Unicode MS" pitchFamily="34" charset="-128"/>
              <a:cs typeface="Arial Unicode MS" pitchFamily="34" charset="-128"/>
            </a:endParaRPr>
          </a:p>
        </p:txBody>
      </p:sp>
      <p:sp>
        <p:nvSpPr>
          <p:cNvPr id="196612" name="Rectangle 2"/>
          <p:cNvSpPr>
            <a:spLocks noGrp="1" noRot="1" noChangeAspect="1" noChangeArrowheads="1" noTextEdit="1"/>
          </p:cNvSpPr>
          <p:nvPr>
            <p:ph type="sldImg"/>
          </p:nvPr>
        </p:nvSpPr>
        <p:spPr>
          <a:xfrm>
            <a:off x="3263900" y="508000"/>
            <a:ext cx="3398838" cy="2549525"/>
          </a:xfrm>
          <a:ln/>
        </p:spPr>
      </p:sp>
      <p:sp>
        <p:nvSpPr>
          <p:cNvPr id="196613" name="Rectangle 3"/>
          <p:cNvSpPr>
            <a:spLocks noGrp="1" noChangeArrowheads="1"/>
          </p:cNvSpPr>
          <p:nvPr>
            <p:ph type="body" idx="1"/>
          </p:nvPr>
        </p:nvSpPr>
        <p:spPr>
          <a:xfrm>
            <a:off x="992216" y="3228896"/>
            <a:ext cx="7942207" cy="3060110"/>
          </a:xfrm>
          <a:noFill/>
        </p:spPr>
        <p:txBody>
          <a:bodyPr lIns="90575" tIns="45287" rIns="90575" bIns="45287"/>
          <a:lstStyle/>
          <a:p>
            <a:pPr eaLnBrk="1" hangingPunct="1">
              <a:spcBef>
                <a:spcPct val="0"/>
              </a:spcBef>
            </a:pPr>
            <a:endParaRPr lang="de-DE" sz="20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994E351-1E98-46D1-B9A1-81CE51CA2F61}" type="slidenum">
              <a:rPr lang="en-US">
                <a:solidFill>
                  <a:prstClr val="black"/>
                </a:solidFill>
              </a:rPr>
              <a:pPr eaLnBrk="1" hangingPunct="1"/>
              <a:t>45</a:t>
            </a:fld>
            <a:endParaRPr lang="en-US">
              <a:solidFill>
                <a:prstClr val="black"/>
              </a:solidFill>
            </a:endParaRPr>
          </a:p>
        </p:txBody>
      </p:sp>
      <p:sp>
        <p:nvSpPr>
          <p:cNvPr id="283651" name="Rectangle 7"/>
          <p:cNvSpPr txBox="1">
            <a:spLocks noGrp="1" noChangeArrowheads="1"/>
          </p:cNvSpPr>
          <p:nvPr/>
        </p:nvSpPr>
        <p:spPr bwMode="auto">
          <a:xfrm>
            <a:off x="5624052" y="6455480"/>
            <a:ext cx="4300348" cy="34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5" tIns="45287" rIns="90575" bIns="45287" anchor="b"/>
          <a:lstStyle>
            <a:lvl1pPr defTabSz="925513" eaLnBrk="0" hangingPunct="0">
              <a:defRPr>
                <a:solidFill>
                  <a:schemeClr val="tx1"/>
                </a:solidFill>
                <a:latin typeface="Arial" charset="0"/>
                <a:ea typeface="ＭＳ Ｐゴシック" pitchFamily="34" charset="-128"/>
              </a:defRPr>
            </a:lvl1pPr>
            <a:lvl2pPr marL="742950" indent="-285750" defTabSz="925513" eaLnBrk="0" hangingPunct="0">
              <a:defRPr>
                <a:solidFill>
                  <a:schemeClr val="tx1"/>
                </a:solidFill>
                <a:latin typeface="Arial" charset="0"/>
                <a:ea typeface="ＭＳ Ｐゴシック" pitchFamily="34" charset="-128"/>
              </a:defRPr>
            </a:lvl2pPr>
            <a:lvl3pPr marL="1143000" indent="-228600" defTabSz="925513" eaLnBrk="0" hangingPunct="0">
              <a:defRPr>
                <a:solidFill>
                  <a:schemeClr val="tx1"/>
                </a:solidFill>
                <a:latin typeface="Arial" charset="0"/>
                <a:ea typeface="ＭＳ Ｐゴシック" pitchFamily="34" charset="-128"/>
              </a:defRPr>
            </a:lvl3pPr>
            <a:lvl4pPr marL="1600200" indent="-228600" defTabSz="925513" eaLnBrk="0" hangingPunct="0">
              <a:defRPr>
                <a:solidFill>
                  <a:schemeClr val="tx1"/>
                </a:solidFill>
                <a:latin typeface="Arial" charset="0"/>
                <a:ea typeface="ＭＳ Ｐゴシック" pitchFamily="34" charset="-128"/>
              </a:defRPr>
            </a:lvl4pPr>
            <a:lvl5pPr marL="2057400" indent="-228600" defTabSz="925513" eaLnBrk="0" hangingPunct="0">
              <a:defRPr>
                <a:solidFill>
                  <a:schemeClr val="tx1"/>
                </a:solidFill>
                <a:latin typeface="Arial" charset="0"/>
                <a:ea typeface="ＭＳ Ｐゴシック" pitchFamily="34" charset="-128"/>
              </a:defRPr>
            </a:lvl5pPr>
            <a:lvl6pPr marL="2514600" indent="-228600" defTabSz="9255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255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255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25513"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fontAlgn="base" hangingPunct="1">
              <a:spcBef>
                <a:spcPct val="0"/>
              </a:spcBef>
              <a:spcAft>
                <a:spcPct val="0"/>
              </a:spcAft>
            </a:pPr>
            <a:fld id="{AA28CCF8-C987-45F2-B5E8-21FCD549BD86}" type="slidenum">
              <a:rPr lang="en-US" sz="1200">
                <a:solidFill>
                  <a:prstClr val="black"/>
                </a:solidFill>
                <a:ea typeface="Arial Unicode MS" pitchFamily="34" charset="-128"/>
                <a:cs typeface="Arial Unicode MS" pitchFamily="34" charset="-128"/>
              </a:rPr>
              <a:pPr algn="r" eaLnBrk="1" fontAlgn="base" hangingPunct="1">
                <a:spcBef>
                  <a:spcPct val="0"/>
                </a:spcBef>
                <a:spcAft>
                  <a:spcPct val="0"/>
                </a:spcAft>
              </a:pPr>
              <a:t>45</a:t>
            </a:fld>
            <a:endParaRPr lang="en-US" sz="1200">
              <a:solidFill>
                <a:prstClr val="black"/>
              </a:solidFill>
              <a:ea typeface="Arial Unicode MS" pitchFamily="34" charset="-128"/>
              <a:cs typeface="Arial Unicode MS" pitchFamily="34" charset="-128"/>
            </a:endParaRPr>
          </a:p>
        </p:txBody>
      </p:sp>
      <p:sp>
        <p:nvSpPr>
          <p:cNvPr id="283652" name="Rectangle 2"/>
          <p:cNvSpPr>
            <a:spLocks noGrp="1" noRot="1" noChangeAspect="1" noChangeArrowheads="1" noTextEdit="1"/>
          </p:cNvSpPr>
          <p:nvPr>
            <p:ph type="sldImg"/>
          </p:nvPr>
        </p:nvSpPr>
        <p:spPr>
          <a:xfrm>
            <a:off x="3263900" y="508000"/>
            <a:ext cx="3398838" cy="2549525"/>
          </a:xfrm>
          <a:ln/>
        </p:spPr>
      </p:sp>
      <p:sp>
        <p:nvSpPr>
          <p:cNvPr id="283653" name="Rectangle 3"/>
          <p:cNvSpPr>
            <a:spLocks noGrp="1" noChangeArrowheads="1"/>
          </p:cNvSpPr>
          <p:nvPr>
            <p:ph type="body" idx="1"/>
          </p:nvPr>
        </p:nvSpPr>
        <p:spPr>
          <a:xfrm>
            <a:off x="992216" y="3228896"/>
            <a:ext cx="7942207" cy="3060110"/>
          </a:xfrm>
          <a:noFill/>
        </p:spPr>
        <p:txBody>
          <a:bodyPr lIns="90575" tIns="45287" rIns="90575" bIns="45287"/>
          <a:lstStyle/>
          <a:p>
            <a:pPr eaLnBrk="1" hangingPunct="1">
              <a:spcBef>
                <a:spcPct val="0"/>
              </a:spcBef>
            </a:pPr>
            <a:endParaRPr lang="de-DE" sz="20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7219BAD-4F38-46A7-9B8A-EB8F04BA82DF}" type="slidenum">
              <a:rPr lang="en-US">
                <a:solidFill>
                  <a:prstClr val="black"/>
                </a:solidFill>
              </a:rPr>
              <a:pPr eaLnBrk="1" hangingPunct="1"/>
              <a:t>46</a:t>
            </a:fld>
            <a:endParaRPr lang="en-US">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lnSpc>
                <a:spcPct val="90000"/>
              </a:lnSpc>
            </a:pPr>
            <a:r>
              <a:rPr lang="ru-RU" sz="2700" dirty="0">
                <a:latin typeface="Arial" charset="0"/>
              </a:rPr>
              <a:t>Полипы состоят из соединительной ткани, клеток (эозинофилов, нейтрофилов, тучных, плазматических, лимфоцитов, моноцитов и фибробластов) и сосудов. Покрыты </a:t>
            </a:r>
            <a:r>
              <a:rPr lang="ru-RU" sz="2700" dirty="0" err="1">
                <a:latin typeface="Arial" charset="0"/>
              </a:rPr>
              <a:t>псевдомногослойным</a:t>
            </a:r>
            <a:r>
              <a:rPr lang="ru-RU" sz="2700" dirty="0">
                <a:latin typeface="Arial" charset="0"/>
              </a:rPr>
              <a:t> эпителием, имеющим реснитчатые и бокаловидные клетки</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67465A0-ECD5-42A7-B650-7E1C54114568}" type="slidenum">
              <a:rPr lang="en-US">
                <a:solidFill>
                  <a:prstClr val="black"/>
                </a:solidFill>
              </a:rPr>
              <a:pPr eaLnBrk="1" hangingPunct="1"/>
              <a:t>3</a:t>
            </a:fld>
            <a:endParaRPr lang="en-US">
              <a:solidFill>
                <a:prstClr val="black"/>
              </a:solidFill>
            </a:endParaRPr>
          </a:p>
        </p:txBody>
      </p:sp>
      <p:sp>
        <p:nvSpPr>
          <p:cNvPr id="179203" name="Rectangle 2"/>
          <p:cNvSpPr>
            <a:spLocks noGrp="1" noRot="1" noChangeAspect="1" noChangeArrowheads="1" noTextEdit="1"/>
          </p:cNvSpPr>
          <p:nvPr>
            <p:ph type="sldImg"/>
          </p:nvPr>
        </p:nvSpPr>
        <p:spPr>
          <a:xfrm>
            <a:off x="3316288" y="484188"/>
            <a:ext cx="3398837" cy="2549525"/>
          </a:xfrm>
          <a:ln/>
        </p:spPr>
      </p:sp>
      <p:sp>
        <p:nvSpPr>
          <p:cNvPr id="179204" name="Rectangle 3"/>
          <p:cNvSpPr>
            <a:spLocks noGrp="1" noChangeArrowheads="1"/>
          </p:cNvSpPr>
          <p:nvPr>
            <p:ph type="body" idx="1"/>
          </p:nvPr>
        </p:nvSpPr>
        <p:spPr>
          <a:xfrm>
            <a:off x="1764937" y="3230053"/>
            <a:ext cx="6396768" cy="3055486"/>
          </a:xfrm>
          <a:noFill/>
        </p:spPr>
        <p:txBody>
          <a:bodyPr/>
          <a:lstStyle/>
          <a:p>
            <a:pPr eaLnBrk="1" hangingPunct="1">
              <a:spcBef>
                <a:spcPct val="25000"/>
              </a:spcBef>
            </a:pPr>
            <a:r>
              <a:rPr lang="en-US" sz="1400">
                <a:latin typeface="Arial" charset="0"/>
              </a:rPr>
              <a:t>Image of congestion courtesy of Prof. J.-M. Klossek.</a:t>
            </a:r>
          </a:p>
          <a:p>
            <a:pPr eaLnBrk="1" hangingPunct="1">
              <a:spcBef>
                <a:spcPct val="25000"/>
              </a:spcBef>
            </a:pPr>
            <a:endParaRPr lang="en-US" sz="1400">
              <a:latin typeface="Arial" charset="0"/>
            </a:endParaRPr>
          </a:p>
          <a:p>
            <a:pPr eaLnBrk="1" hangingPunct="1">
              <a:spcBef>
                <a:spcPct val="25000"/>
              </a:spcBef>
            </a:pPr>
            <a:r>
              <a:rPr lang="en-US" sz="1400">
                <a:latin typeface="Arial" charset="0"/>
              </a:rPr>
              <a:t>File: </a:t>
            </a:r>
            <a:r>
              <a:rPr lang="en-US">
                <a:latin typeface="Arial" charset="0"/>
              </a:rPr>
              <a:t>right side congestion inferior turbinate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68165A6-7EA9-445B-8A44-D182994D387B}" type="slidenum">
              <a:rPr lang="en-US">
                <a:solidFill>
                  <a:prstClr val="black"/>
                </a:solidFill>
              </a:rPr>
              <a:pPr eaLnBrk="1" hangingPunct="1"/>
              <a:t>49</a:t>
            </a:fld>
            <a:endParaRPr lang="en-US">
              <a:solidFill>
                <a:prstClr val="black"/>
              </a:solidFill>
            </a:endParaRPr>
          </a:p>
        </p:txBody>
      </p:sp>
      <p:sp>
        <p:nvSpPr>
          <p:cNvPr id="199683" name="Text Box 2"/>
          <p:cNvSpPr txBox="1">
            <a:spLocks noChangeArrowheads="1"/>
          </p:cNvSpPr>
          <p:nvPr/>
        </p:nvSpPr>
        <p:spPr bwMode="auto">
          <a:xfrm>
            <a:off x="3102075" y="516763"/>
            <a:ext cx="3722489" cy="254912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383" tIns="44691" rIns="89383" bIns="44691"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endParaRPr lang="ru-RU">
              <a:solidFill>
                <a:prstClr val="black"/>
              </a:solidFill>
            </a:endParaRPr>
          </a:p>
        </p:txBody>
      </p:sp>
      <p:sp>
        <p:nvSpPr>
          <p:cNvPr id="199684" name="Rectangle 3"/>
          <p:cNvSpPr>
            <a:spLocks noGrp="1" noChangeArrowheads="1"/>
          </p:cNvSpPr>
          <p:nvPr>
            <p:ph type="body"/>
          </p:nvPr>
        </p:nvSpPr>
        <p:spPr>
          <a:xfrm>
            <a:off x="992220" y="3228896"/>
            <a:ext cx="7939965" cy="3058954"/>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29D7925-2B66-4129-AA2A-E4AC46BB70F5}" type="slidenum">
              <a:rPr lang="en-US">
                <a:solidFill>
                  <a:prstClr val="black"/>
                </a:solidFill>
              </a:rPr>
              <a:pPr eaLnBrk="1" hangingPunct="1"/>
              <a:t>58</a:t>
            </a:fld>
            <a:endParaRPr lang="en-US">
              <a:solidFill>
                <a:prstClr val="black"/>
              </a:solidFill>
            </a:endParaRPr>
          </a:p>
        </p:txBody>
      </p:sp>
      <p:sp>
        <p:nvSpPr>
          <p:cNvPr id="201731" name="Rectangle 2"/>
          <p:cNvSpPr>
            <a:spLocks noGrp="1" noRot="1" noChangeAspect="1" noChangeArrowheads="1" noTextEdit="1"/>
          </p:cNvSpPr>
          <p:nvPr>
            <p:ph type="sldImg"/>
          </p:nvPr>
        </p:nvSpPr>
        <p:spPr>
          <a:xfrm>
            <a:off x="3265488" y="509588"/>
            <a:ext cx="3400425" cy="2549525"/>
          </a:xfrm>
          <a:ln/>
        </p:spPr>
      </p:sp>
      <p:sp>
        <p:nvSpPr>
          <p:cNvPr id="201732" name="Rectangle 3"/>
          <p:cNvSpPr>
            <a:spLocks noGrp="1" noChangeArrowheads="1"/>
          </p:cNvSpPr>
          <p:nvPr>
            <p:ph type="body" idx="1"/>
          </p:nvPr>
        </p:nvSpPr>
        <p:spPr>
          <a:xfrm>
            <a:off x="1614871" y="3230052"/>
            <a:ext cx="6663301" cy="3057798"/>
          </a:xfrm>
          <a:noFill/>
        </p:spPr>
        <p:txBody>
          <a:bodyPr/>
          <a:lstStyle/>
          <a:p>
            <a:pPr marL="223457" indent="-223457">
              <a:spcBef>
                <a:spcPct val="25000"/>
              </a:spcBef>
            </a:pPr>
            <a:endParaRPr lang="ru-RU" sz="10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Механизм действия </a:t>
            </a:r>
            <a:r>
              <a:rPr lang="ru-RU" dirty="0" err="1"/>
              <a:t>кромонов</a:t>
            </a:r>
            <a:r>
              <a:rPr lang="ru-RU" baseline="0" dirty="0"/>
              <a:t> </a:t>
            </a:r>
            <a:r>
              <a:rPr lang="ru-RU" dirty="0"/>
              <a:t>представляет воздействие на тучные клетки. Препараты ингибируют высвобождение гистамина из клеток, а также других биологических веществ, участвующих в воспалительном процессе. За счет этого понижается количество эозинофилов в слизистой бронхов и уменьшается степень бронхиальной активности.</a:t>
            </a:r>
          </a:p>
        </p:txBody>
      </p:sp>
      <p:sp>
        <p:nvSpPr>
          <p:cNvPr id="4" name="Номер слайда 3"/>
          <p:cNvSpPr>
            <a:spLocks noGrp="1"/>
          </p:cNvSpPr>
          <p:nvPr>
            <p:ph type="sldNum" sz="quarter" idx="10"/>
          </p:nvPr>
        </p:nvSpPr>
        <p:spPr/>
        <p:txBody>
          <a:bodyPr/>
          <a:lstStyle/>
          <a:p>
            <a:fld id="{D1FA797E-2BDB-4FA9-8091-768E585D10B4}" type="slidenum">
              <a:rPr lang="ru-RU" smtClean="0"/>
              <a:t>59</a:t>
            </a:fld>
            <a:endParaRPr lang="ru-RU"/>
          </a:p>
        </p:txBody>
      </p:sp>
    </p:spTree>
    <p:extLst>
      <p:ext uri="{BB962C8B-B14F-4D97-AF65-F5344CB8AC3E}">
        <p14:creationId xmlns:p14="http://schemas.microsoft.com/office/powerpoint/2010/main" val="253820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6BD5A9-30B3-4E3A-AA72-79D8870B316E}" type="slidenum">
              <a:rPr lang="en-US">
                <a:solidFill>
                  <a:prstClr val="black"/>
                </a:solidFill>
              </a:rPr>
              <a:pPr eaLnBrk="1" hangingPunct="1"/>
              <a:t>65</a:t>
            </a:fld>
            <a:endParaRPr lang="en-US">
              <a:solidFill>
                <a:prstClr val="black"/>
              </a:solidFill>
            </a:endParaRPr>
          </a:p>
        </p:txBody>
      </p:sp>
      <p:sp>
        <p:nvSpPr>
          <p:cNvPr id="264195" name="Rectangle 2"/>
          <p:cNvSpPr>
            <a:spLocks noGrp="1" noRot="1" noChangeAspect="1" noChangeArrowheads="1" noTextEdit="1"/>
          </p:cNvSpPr>
          <p:nvPr>
            <p:ph type="sldImg"/>
          </p:nvPr>
        </p:nvSpPr>
        <p:spPr>
          <a:xfrm>
            <a:off x="3268663" y="508000"/>
            <a:ext cx="3398837" cy="2549525"/>
          </a:xfrm>
          <a:ln/>
        </p:spPr>
      </p:sp>
      <p:sp>
        <p:nvSpPr>
          <p:cNvPr id="264196" name="Rectangle 3"/>
          <p:cNvSpPr>
            <a:spLocks noGrp="1" noChangeArrowheads="1"/>
          </p:cNvSpPr>
          <p:nvPr>
            <p:ph type="body" idx="1"/>
          </p:nvPr>
        </p:nvSpPr>
        <p:spPr>
          <a:xfrm>
            <a:off x="1321463" y="3228896"/>
            <a:ext cx="7283714" cy="3060110"/>
          </a:xfrm>
          <a:noFill/>
        </p:spPr>
        <p:txBody>
          <a:bodyPr/>
          <a:lstStyle/>
          <a:p>
            <a:pPr eaLnBrk="1" hangingPunct="1"/>
            <a:r>
              <a:rPr lang="ru-RU">
                <a:latin typeface="Arial" charset="0"/>
              </a:rPr>
              <a:t>В Европейском документе (</a:t>
            </a:r>
            <a:r>
              <a:rPr lang="en-US">
                <a:latin typeface="Arial" charset="0"/>
              </a:rPr>
              <a:t>EP</a:t>
            </a:r>
            <a:r>
              <a:rPr lang="en-US" baseline="30000">
                <a:latin typeface="Arial" charset="0"/>
              </a:rPr>
              <a:t>3</a:t>
            </a:r>
            <a:r>
              <a:rPr lang="en-US">
                <a:latin typeface="Arial" charset="0"/>
              </a:rPr>
              <a:t>OS) </a:t>
            </a:r>
            <a:r>
              <a:rPr lang="ru-RU">
                <a:latin typeface="Arial" charset="0"/>
              </a:rPr>
              <a:t>представлена четкая позиция по использованию интраназальных глюкокортикостероидов в лечении больных хроническим риносинуситом на этапе ведения пациента врачом общей практики.</a:t>
            </a:r>
          </a:p>
          <a:p>
            <a:pPr eaLnBrk="1" hangingPunct="1"/>
            <a:r>
              <a:rPr lang="ru-RU">
                <a:latin typeface="Arial" charset="0"/>
              </a:rPr>
              <a:t>При обострении хронического риносинусита интраназальные ГКС (Назонекс) назначаются курсом длительностью 4 недели. При сопутствующем аллергическом рините обязательно назначаются антигистаминные препараты 2 поколения (Эриус). Через 4 недели проводится повторная оценка состояния больного. В случае положительной динамики рекомендовано продолжать терапию до устранения симптомов, при отсутствии улучшения – консультация ЛОР специалиста. </a:t>
            </a:r>
          </a:p>
          <a:p>
            <a:pPr eaLnBrk="1" hangingPunct="1"/>
            <a:endParaRPr lang="ru-RU">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436FAEF-B79B-4CBB-AA2F-7153EEEA37C3}" type="slidenum">
              <a:rPr lang="en-US">
                <a:solidFill>
                  <a:prstClr val="black"/>
                </a:solidFill>
              </a:rPr>
              <a:pPr eaLnBrk="1" hangingPunct="1"/>
              <a:t>66</a:t>
            </a:fld>
            <a:endParaRPr lang="en-US">
              <a:solidFill>
                <a:prstClr val="black"/>
              </a:solidFill>
            </a:endParaRPr>
          </a:p>
        </p:txBody>
      </p:sp>
      <p:sp>
        <p:nvSpPr>
          <p:cNvPr id="265219" name="Rectangle 2"/>
          <p:cNvSpPr>
            <a:spLocks noGrp="1" noRot="1" noChangeAspect="1" noChangeArrowheads="1" noTextEdit="1"/>
          </p:cNvSpPr>
          <p:nvPr>
            <p:ph type="sldImg"/>
          </p:nvPr>
        </p:nvSpPr>
        <p:spPr>
          <a:xfrm>
            <a:off x="3268663" y="508000"/>
            <a:ext cx="3398837" cy="2549525"/>
          </a:xfrm>
          <a:ln/>
        </p:spPr>
      </p:sp>
      <p:sp>
        <p:nvSpPr>
          <p:cNvPr id="265220" name="Rectangle 3"/>
          <p:cNvSpPr>
            <a:spLocks noGrp="1" noChangeArrowheads="1"/>
          </p:cNvSpPr>
          <p:nvPr>
            <p:ph type="body" idx="1"/>
          </p:nvPr>
        </p:nvSpPr>
        <p:spPr>
          <a:xfrm>
            <a:off x="1321463" y="3228896"/>
            <a:ext cx="7422580" cy="3060110"/>
          </a:xfrm>
          <a:noFill/>
        </p:spPr>
        <p:txBody>
          <a:bodyPr/>
          <a:lstStyle/>
          <a:p>
            <a:pPr eaLnBrk="1" hangingPunct="1">
              <a:lnSpc>
                <a:spcPct val="90000"/>
              </a:lnSpc>
            </a:pPr>
            <a:r>
              <a:rPr lang="ru-RU">
                <a:latin typeface="Arial" charset="0"/>
              </a:rPr>
              <a:t>В Европейском документе (</a:t>
            </a:r>
            <a:r>
              <a:rPr lang="en-US">
                <a:latin typeface="Arial" charset="0"/>
              </a:rPr>
              <a:t>EP</a:t>
            </a:r>
            <a:r>
              <a:rPr lang="en-US" baseline="30000">
                <a:latin typeface="Arial" charset="0"/>
              </a:rPr>
              <a:t>3</a:t>
            </a:r>
            <a:r>
              <a:rPr lang="en-US">
                <a:latin typeface="Arial" charset="0"/>
              </a:rPr>
              <a:t>OS) </a:t>
            </a:r>
            <a:r>
              <a:rPr lang="ru-RU">
                <a:latin typeface="Arial" charset="0"/>
              </a:rPr>
              <a:t>представлена четкая позиция по использованию интраназальных глюкокортикостероидов в лечении больных хроническим риносинуситом на этапе ведения ЛОР специалистом.</a:t>
            </a:r>
          </a:p>
          <a:p>
            <a:pPr eaLnBrk="1" hangingPunct="1">
              <a:lnSpc>
                <a:spcPct val="90000"/>
              </a:lnSpc>
            </a:pPr>
            <a:r>
              <a:rPr lang="ru-RU">
                <a:latin typeface="Arial" charset="0"/>
              </a:rPr>
              <a:t>К ЛОР-специалисту такие пациенты направляются врачом общей практики.</a:t>
            </a:r>
          </a:p>
          <a:p>
            <a:pPr eaLnBrk="1" hangingPunct="1">
              <a:lnSpc>
                <a:spcPct val="90000"/>
              </a:lnSpc>
            </a:pPr>
            <a:r>
              <a:rPr lang="ru-RU">
                <a:latin typeface="Arial" charset="0"/>
              </a:rPr>
              <a:t>ЛОР-специалист оценивает тяжесть риносинусита по ВАШ – визуальной аналоговой шкале: Оценка 0-3 соответствует легкой степени тяжести риносинусита, а оценка 3-10 – средне-тяжелой и тяжелой.</a:t>
            </a:r>
          </a:p>
          <a:p>
            <a:pPr eaLnBrk="1" hangingPunct="1">
              <a:lnSpc>
                <a:spcPct val="90000"/>
              </a:lnSpc>
            </a:pPr>
            <a:r>
              <a:rPr lang="ru-RU">
                <a:latin typeface="Arial" charset="0"/>
              </a:rPr>
              <a:t>При  легком риносинусите назначаются ИГКС (Назонекс) + душ, лаваж полости носа. При отсутствии эффекта в течение 3-х месяцев – в комплекс лечения включаются макролиды (длительно). При отсутствии эффекта в течение следующих 3-х месяцев проводится КТ исследование с последующим (по показаниям) хирургическим лечением. Далее пациент получает ИГКС (Назонекс) в сочетание с душем полости носа + макролиды длительно.</a:t>
            </a:r>
          </a:p>
          <a:p>
            <a:pPr eaLnBrk="1" hangingPunct="1">
              <a:lnSpc>
                <a:spcPct val="90000"/>
              </a:lnSpc>
            </a:pPr>
            <a:r>
              <a:rPr lang="ru-RU">
                <a:latin typeface="Arial" charset="0"/>
              </a:rPr>
              <a:t>При средне-тяжелом и тяжелом риносинусите сразу назначается комбинация ИГКС (Назонекс) и антибиотиков (макролиды). При отсутствии эффекта в течение 3 месяцев – КТ с последующим хирургическим лечением при наличии показаний. Далее пациент получает ИГКС (Назонекс) в сочетание с душем полости носа + макролиды длительно.</a:t>
            </a:r>
          </a:p>
          <a:p>
            <a:pPr eaLnBrk="1" hangingPunct="1">
              <a:lnSpc>
                <a:spcPct val="90000"/>
              </a:lnSpc>
            </a:pPr>
            <a:r>
              <a:rPr lang="ru-RU">
                <a:latin typeface="Arial" charset="0"/>
              </a:rPr>
              <a:t>Следует помнить о преемственности терапии: при сопутствующем аллергическом рините в комплекс лечения включаются антигистаминные препараты 2 поколения (Эриус).</a:t>
            </a:r>
          </a:p>
          <a:p>
            <a:pPr eaLnBrk="1" hangingPunct="1">
              <a:lnSpc>
                <a:spcPct val="90000"/>
              </a:lnSpc>
            </a:pPr>
            <a:endParaRPr lang="ru-RU">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176F30-CC03-44E4-8CD0-75B3A386EC11}" type="slidenum">
              <a:rPr lang="en-US">
                <a:solidFill>
                  <a:prstClr val="black"/>
                </a:solidFill>
              </a:rPr>
              <a:pPr eaLnBrk="1" hangingPunct="1"/>
              <a:t>68</a:t>
            </a:fld>
            <a:endParaRPr lang="en-US">
              <a:solidFill>
                <a:prstClr val="black"/>
              </a:solidFill>
            </a:endParaRPr>
          </a:p>
        </p:txBody>
      </p:sp>
      <p:sp>
        <p:nvSpPr>
          <p:cNvPr id="293891" name="Rectangle 2"/>
          <p:cNvSpPr>
            <a:spLocks noGrp="1" noRot="1" noChangeAspect="1" noChangeArrowheads="1" noTextEdit="1"/>
          </p:cNvSpPr>
          <p:nvPr>
            <p:ph type="sldImg"/>
          </p:nvPr>
        </p:nvSpPr>
        <p:spPr>
          <a:xfrm>
            <a:off x="3263900" y="508000"/>
            <a:ext cx="3398838" cy="2549525"/>
          </a:xfrm>
          <a:ln/>
        </p:spPr>
      </p:sp>
      <p:sp>
        <p:nvSpPr>
          <p:cNvPr id="293892" name="Rectangle 3"/>
          <p:cNvSpPr>
            <a:spLocks noGrp="1" noChangeArrowheads="1"/>
          </p:cNvSpPr>
          <p:nvPr>
            <p:ph type="body" idx="1"/>
          </p:nvPr>
        </p:nvSpPr>
        <p:spPr>
          <a:xfrm>
            <a:off x="1655188" y="3228896"/>
            <a:ext cx="6616264" cy="3060110"/>
          </a:xfrm>
          <a:noFill/>
        </p:spPr>
        <p:txBody>
          <a:bodyPr/>
          <a:lstStyle/>
          <a:p>
            <a:pPr eaLnBrk="1" hangingPunct="1"/>
            <a:endParaRPr lang="en-GB">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62DCD46-6B0C-434F-920B-0607A890F175}" type="slidenum">
              <a:rPr lang="ru-RU" smtClean="0">
                <a:solidFill>
                  <a:prstClr val="black"/>
                </a:solidFill>
                <a:latin typeface="Arial" pitchFamily="34" charset="0"/>
              </a:rPr>
              <a:pPr eaLnBrk="1" hangingPunct="1"/>
              <a:t>74</a:t>
            </a:fld>
            <a:endParaRPr lang="ru-RU">
              <a:solidFill>
                <a:prstClr val="black"/>
              </a:solidFill>
              <a:latin typeface="Arial"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1668229" y="3228896"/>
            <a:ext cx="6558014" cy="30589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ru-RU" b="1" dirty="0"/>
              <a:t>Системная </a:t>
            </a:r>
            <a:r>
              <a:rPr lang="ru-RU" b="1" dirty="0" err="1"/>
              <a:t>биодоступность</a:t>
            </a:r>
            <a:r>
              <a:rPr lang="ru-RU" b="1" dirty="0"/>
              <a:t> интраназальных</a:t>
            </a:r>
          </a:p>
          <a:p>
            <a:pPr marL="228600" indent="-228600" eaLnBrk="1" hangingPunct="1"/>
            <a:r>
              <a:rPr lang="ru-RU" b="1" dirty="0" err="1"/>
              <a:t>глюкокортикостероидов</a:t>
            </a:r>
            <a:endParaRPr lang="en-US" dirty="0"/>
          </a:p>
          <a:p>
            <a:pPr marL="228600" indent="-228600" eaLnBrk="1" hangingPunct="1"/>
            <a:endParaRPr lang="en-US" dirty="0"/>
          </a:p>
          <a:p>
            <a:pPr marL="228600" indent="-228600" eaLnBrk="1" hangingPunct="1"/>
            <a:r>
              <a:rPr lang="ru-RU" dirty="0"/>
              <a:t>Системные эффекты ИНГКС определяются уровнем их</a:t>
            </a:r>
          </a:p>
          <a:p>
            <a:pPr marL="228600" indent="-228600" eaLnBrk="1" hangingPunct="1"/>
            <a:r>
              <a:rPr lang="ru-RU" dirty="0"/>
              <a:t>Системной </a:t>
            </a:r>
            <a:r>
              <a:rPr lang="ru-RU" dirty="0" err="1"/>
              <a:t>биодоступности</a:t>
            </a:r>
            <a:r>
              <a:rPr lang="ru-RU" dirty="0"/>
              <a:t>. </a:t>
            </a:r>
            <a:endParaRPr lang="en-US" dirty="0"/>
          </a:p>
          <a:p>
            <a:pPr marL="228600" indent="-228600" eaLnBrk="1" hangingPunct="1"/>
            <a:r>
              <a:rPr lang="ru-RU" dirty="0" err="1"/>
              <a:t>Мометазона</a:t>
            </a:r>
            <a:r>
              <a:rPr lang="ru-RU" dirty="0"/>
              <a:t> </a:t>
            </a:r>
            <a:r>
              <a:rPr lang="ru-RU" dirty="0" err="1"/>
              <a:t>фуроат</a:t>
            </a:r>
            <a:r>
              <a:rPr lang="ru-RU" dirty="0"/>
              <a:t> имеет наиболее низкую системную</a:t>
            </a:r>
          </a:p>
          <a:p>
            <a:pPr marL="228600" indent="-228600" eaLnBrk="1" hangingPunct="1"/>
            <a:r>
              <a:rPr lang="ru-RU" dirty="0" err="1"/>
              <a:t>биодоступность</a:t>
            </a:r>
            <a:r>
              <a:rPr lang="ru-RU" dirty="0"/>
              <a:t> </a:t>
            </a:r>
            <a:r>
              <a:rPr lang="en-US" dirty="0"/>
              <a:t>(≤0.1%) </a:t>
            </a:r>
            <a:r>
              <a:rPr lang="ru-RU" dirty="0"/>
              <a:t>и низкий риск развития системных</a:t>
            </a:r>
          </a:p>
          <a:p>
            <a:pPr marL="228600" indent="-228600" eaLnBrk="1" hangingPunct="1"/>
            <a:r>
              <a:rPr lang="ru-RU" dirty="0"/>
              <a:t>эффектов</a:t>
            </a:r>
            <a:r>
              <a:rPr lang="en-US" dirty="0"/>
              <a:t>.</a:t>
            </a:r>
            <a:r>
              <a:rPr lang="en-US" baseline="30000" dirty="0"/>
              <a:t>1</a:t>
            </a:r>
            <a:r>
              <a:rPr lang="ru-RU" dirty="0"/>
              <a:t> Системная </a:t>
            </a:r>
            <a:r>
              <a:rPr lang="ru-RU" dirty="0" err="1"/>
              <a:t>биодоступность</a:t>
            </a:r>
            <a:r>
              <a:rPr lang="ru-RU" dirty="0"/>
              <a:t> других ГКС</a:t>
            </a:r>
          </a:p>
          <a:p>
            <a:pPr marL="228600" indent="-228600" eaLnBrk="1" hangingPunct="1"/>
            <a:r>
              <a:rPr lang="ru-RU" dirty="0"/>
              <a:t>колеблется от </a:t>
            </a:r>
            <a:r>
              <a:rPr lang="en-US" dirty="0"/>
              <a:t> &lt;2%</a:t>
            </a:r>
            <a:r>
              <a:rPr lang="ru-RU" dirty="0"/>
              <a:t> у </a:t>
            </a:r>
            <a:r>
              <a:rPr lang="ru-RU" dirty="0" err="1"/>
              <a:t>флутиказона</a:t>
            </a:r>
            <a:r>
              <a:rPr lang="ru-RU" dirty="0"/>
              <a:t> </a:t>
            </a:r>
            <a:r>
              <a:rPr lang="ru-RU" dirty="0" err="1"/>
              <a:t>пропионата</a:t>
            </a:r>
            <a:r>
              <a:rPr lang="en-US" baseline="30000" dirty="0"/>
              <a:t>2</a:t>
            </a:r>
            <a:r>
              <a:rPr lang="en-US" dirty="0"/>
              <a:t> </a:t>
            </a:r>
            <a:r>
              <a:rPr lang="ru-RU" dirty="0"/>
              <a:t>до</a:t>
            </a:r>
            <a:r>
              <a:rPr lang="en-US" dirty="0"/>
              <a:t> 10%</a:t>
            </a:r>
            <a:r>
              <a:rPr lang="ru-RU" dirty="0"/>
              <a:t> у</a:t>
            </a:r>
          </a:p>
          <a:p>
            <a:pPr marL="228600" indent="-228600" eaLnBrk="1" hangingPunct="1"/>
            <a:r>
              <a:rPr lang="ru-RU" dirty="0" err="1"/>
              <a:t>будесонида</a:t>
            </a:r>
            <a:r>
              <a:rPr lang="en-US" dirty="0"/>
              <a:t>,</a:t>
            </a:r>
            <a:r>
              <a:rPr lang="en-US" baseline="30000" dirty="0"/>
              <a:t>3</a:t>
            </a:r>
            <a:r>
              <a:rPr lang="ru-RU" dirty="0"/>
              <a:t> </a:t>
            </a:r>
            <a:r>
              <a:rPr lang="en-US" dirty="0"/>
              <a:t>44% </a:t>
            </a:r>
            <a:r>
              <a:rPr lang="ru-RU" dirty="0"/>
              <a:t>- у </a:t>
            </a:r>
            <a:r>
              <a:rPr lang="ru-RU" dirty="0" err="1"/>
              <a:t>беклометазона</a:t>
            </a:r>
            <a:r>
              <a:rPr lang="en-US" baseline="30000" dirty="0"/>
              <a:t>4</a:t>
            </a:r>
            <a:r>
              <a:rPr lang="en-US" dirty="0"/>
              <a:t> </a:t>
            </a:r>
            <a:r>
              <a:rPr lang="ru-RU" dirty="0"/>
              <a:t>и более</a:t>
            </a:r>
            <a:r>
              <a:rPr lang="en-US" dirty="0"/>
              <a:t> 80% </a:t>
            </a:r>
            <a:r>
              <a:rPr lang="ru-RU" dirty="0"/>
              <a:t>у</a:t>
            </a:r>
          </a:p>
          <a:p>
            <a:pPr marL="228600" indent="-228600" eaLnBrk="1" hangingPunct="1"/>
            <a:r>
              <a:rPr lang="ru-RU" dirty="0" err="1"/>
              <a:t>дексаметазона</a:t>
            </a:r>
            <a:r>
              <a:rPr lang="en-US" dirty="0"/>
              <a:t>.</a:t>
            </a:r>
            <a:r>
              <a:rPr lang="en-US" baseline="30000" dirty="0"/>
              <a:t>5</a:t>
            </a:r>
          </a:p>
          <a:p>
            <a:pPr marL="228600" indent="-228600" eaLnBrk="1" hangingPunct="1"/>
            <a:endParaRPr lang="en-US" dirty="0"/>
          </a:p>
          <a:p>
            <a:pPr marL="228600" indent="-228600">
              <a:spcBef>
                <a:spcPct val="10000"/>
              </a:spcBef>
            </a:pPr>
            <a:r>
              <a:rPr lang="en-US" sz="1000" dirty="0"/>
              <a:t>NASONEX® PI. At: http://www.nasonex.com.</a:t>
            </a:r>
          </a:p>
          <a:p>
            <a:pPr marL="228600" indent="-228600">
              <a:spcBef>
                <a:spcPct val="10000"/>
              </a:spcBef>
            </a:pPr>
            <a:r>
              <a:rPr lang="en-US" sz="1000" dirty="0"/>
              <a:t>Flonase® PI. At: http://www.msds-gsk.com/uk_cons/1105560c.pdf.</a:t>
            </a:r>
          </a:p>
          <a:p>
            <a:pPr marL="228600" indent="-228600">
              <a:spcBef>
                <a:spcPct val="10000"/>
              </a:spcBef>
            </a:pPr>
            <a:r>
              <a:rPr lang="en-US" sz="1000" dirty="0" err="1"/>
              <a:t>Rhinocort</a:t>
            </a:r>
            <a:r>
              <a:rPr lang="en-US" sz="1000" dirty="0"/>
              <a:t>® PI. At: http://www.az</a:t>
            </a:r>
            <a:endParaRPr lang="ru-RU" sz="1000" dirty="0"/>
          </a:p>
          <a:p>
            <a:pPr marL="228600" indent="-228600">
              <a:spcBef>
                <a:spcPct val="10000"/>
              </a:spcBef>
            </a:pPr>
            <a:r>
              <a:rPr lang="en-US" sz="1000" dirty="0"/>
              <a:t>air.com/</a:t>
            </a:r>
            <a:r>
              <a:rPr lang="en-US" sz="1000" dirty="0" err="1"/>
              <a:t>phy_prod</a:t>
            </a:r>
            <a:r>
              <a:rPr lang="en-US" sz="1000" dirty="0"/>
              <a:t>/rhinocort_prescribing_information.asp.</a:t>
            </a:r>
          </a:p>
          <a:p>
            <a:pPr marL="228600" indent="-228600">
              <a:spcBef>
                <a:spcPct val="10000"/>
              </a:spcBef>
            </a:pPr>
            <a:r>
              <a:rPr lang="en-US" sz="1000" dirty="0" err="1"/>
              <a:t>Beconase</a:t>
            </a:r>
            <a:r>
              <a:rPr lang="en-US" sz="1000" dirty="0"/>
              <a:t>® PI. At: http://www.rxlist.com.</a:t>
            </a:r>
          </a:p>
          <a:p>
            <a:pPr marL="228600" indent="-228600">
              <a:spcBef>
                <a:spcPct val="10000"/>
              </a:spcBef>
            </a:pPr>
            <a:r>
              <a:rPr lang="en-US" sz="1000" dirty="0"/>
              <a:t>Brannan et al. </a:t>
            </a:r>
            <a:r>
              <a:rPr lang="en-US" sz="1000" i="1" dirty="0"/>
              <a:t>J Allergy Clin </a:t>
            </a:r>
            <a:r>
              <a:rPr lang="en-US" sz="1000" i="1" dirty="0" err="1"/>
              <a:t>Immunol</a:t>
            </a:r>
            <a:r>
              <a:rPr lang="en-US" sz="1000" i="1" dirty="0"/>
              <a:t>. </a:t>
            </a:r>
            <a:r>
              <a:rPr lang="en-US" sz="1000" dirty="0"/>
              <a:t>1996;97(</a:t>
            </a:r>
            <a:r>
              <a:rPr lang="en-US" sz="1000" dirty="0" err="1"/>
              <a:t>pt</a:t>
            </a:r>
            <a:r>
              <a:rPr lang="en-US" sz="1000" dirty="0"/>
              <a:t> 3):198.</a:t>
            </a:r>
          </a:p>
          <a:p>
            <a:pPr marL="228600" indent="-228600" eaLnBrk="1" hangingPunct="1"/>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E6C54-1420-44D6-B839-FC5D283F7A6B}" type="slidenum">
              <a:rPr lang="en-US">
                <a:solidFill>
                  <a:prstClr val="black"/>
                </a:solidFill>
              </a:rPr>
              <a:pPr eaLnBrk="1" hangingPunct="1"/>
              <a:t>7</a:t>
            </a:fld>
            <a:endParaRPr lang="en-US">
              <a:solidFill>
                <a:prstClr val="black"/>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ru-RU">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Тучные клетки в физиологических условиях всегда присутствуют в подслизистом слое слизистой оболочки. . Связывание аллергена с </a:t>
            </a:r>
            <a:r>
              <a:rPr lang="ru-RU" dirty="0" err="1"/>
              <a:t>аллергенспецифическим</a:t>
            </a:r>
            <a:r>
              <a:rPr lang="ru-RU" dirty="0"/>
              <a:t> </a:t>
            </a:r>
            <a:r>
              <a:rPr lang="ru-RU" dirty="0" err="1"/>
              <a:t>IgE</a:t>
            </a:r>
            <a:r>
              <a:rPr lang="ru-RU" dirty="0"/>
              <a:t> является толчком, запускающим активацию тучных клеток. </a:t>
            </a:r>
            <a:r>
              <a:rPr lang="ru-RU" dirty="0" err="1"/>
              <a:t>Дегрануляция</a:t>
            </a:r>
            <a:r>
              <a:rPr lang="ru-RU" dirty="0"/>
              <a:t> этих клеток (рис. 2) приводит к выделению в межклеточное вещество медиаторов воспаления (гистамин, </a:t>
            </a:r>
            <a:r>
              <a:rPr lang="ru-RU" dirty="0" err="1"/>
              <a:t>триптазы</a:t>
            </a:r>
            <a:r>
              <a:rPr lang="ru-RU" dirty="0"/>
              <a:t>, простагландин D2, </a:t>
            </a:r>
            <a:r>
              <a:rPr lang="ru-RU" dirty="0" err="1"/>
              <a:t>лейкотриены</a:t>
            </a:r>
            <a:r>
              <a:rPr lang="ru-RU" dirty="0"/>
              <a:t> B4 и C4, </a:t>
            </a:r>
            <a:r>
              <a:rPr lang="ru-RU" dirty="0" err="1"/>
              <a:t>кинины</a:t>
            </a:r>
            <a:r>
              <a:rPr lang="ru-RU" dirty="0"/>
              <a:t>), которые, действуя на клеточные структуры, вызывают общеизвестные симптомы ринита. Именно действием медиаторов на </a:t>
            </a:r>
            <a:r>
              <a:rPr lang="ru-RU" dirty="0" err="1"/>
              <a:t>нейрорецепторы</a:t>
            </a:r>
            <a:r>
              <a:rPr lang="ru-RU" dirty="0"/>
              <a:t> и сосуды можно объяснить возникновение симптомов ринита в ранней фазе аллергического ответа.</a:t>
            </a:r>
          </a:p>
          <a:p>
            <a:endParaRPr lang="ru-RU" dirty="0"/>
          </a:p>
        </p:txBody>
      </p:sp>
      <p:sp>
        <p:nvSpPr>
          <p:cNvPr id="4" name="Номер слайда 3"/>
          <p:cNvSpPr>
            <a:spLocks noGrp="1"/>
          </p:cNvSpPr>
          <p:nvPr>
            <p:ph type="sldNum" sz="quarter" idx="10"/>
          </p:nvPr>
        </p:nvSpPr>
        <p:spPr/>
        <p:txBody>
          <a:bodyPr/>
          <a:lstStyle/>
          <a:p>
            <a:fld id="{B459FF68-5DC7-44DA-AF55-3FAFC23DCB06}"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12204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B459FF68-5DC7-44DA-AF55-3FAFC23DCB06}" type="slidenum">
              <a:rPr lang="ru-RU" smtClean="0">
                <a:solidFill>
                  <a:prstClr val="black"/>
                </a:solidFill>
              </a:rPr>
              <a:pPr/>
              <a:t>9</a:t>
            </a:fld>
            <a:endParaRPr lang="ru-R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72BCF7C-65C9-42E7-B531-2205F1A00977}" type="slidenum">
              <a:rPr lang="en-US">
                <a:solidFill>
                  <a:prstClr val="black"/>
                </a:solidFill>
              </a:rPr>
              <a:pPr eaLnBrk="1" hangingPunct="1"/>
              <a:t>20</a:t>
            </a:fld>
            <a:endParaRPr lang="en-US">
              <a:solidFill>
                <a:prstClr val="black"/>
              </a:solidFill>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1323703" y="3115602"/>
            <a:ext cx="7500972" cy="3058954"/>
          </a:xfrm>
          <a:noFill/>
        </p:spPr>
        <p:txBody>
          <a:bodyPr/>
          <a:lstStyle/>
          <a:p>
            <a:pPr eaLnBrk="1" hangingPunct="1"/>
            <a:r>
              <a:rPr lang="en-US">
                <a:latin typeface="Arial" charset="0"/>
              </a:rPr>
              <a:t>In contrast to asthma, the link between AR and associated conditions in the upper airways like rhinosinusitis, nasal polyps, recurrent viral infections, adenoid hypertrophy, tubal dysfunction, otitis media with effusion and laryngitis remains less explored.</a:t>
            </a:r>
          </a:p>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8B7989D-37CF-4F99-B888-802FFF926154}" type="slidenum">
              <a:rPr lang="en-US">
                <a:solidFill>
                  <a:prstClr val="black"/>
                </a:solidFill>
              </a:rPr>
              <a:pPr eaLnBrk="1" hangingPunct="1"/>
              <a:t>25</a:t>
            </a:fld>
            <a:endParaRPr lang="en-US">
              <a:solidFill>
                <a:prstClr val="black"/>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1323703" y="3115602"/>
            <a:ext cx="7388984" cy="3058954"/>
          </a:xfrm>
          <a:noFill/>
        </p:spPr>
        <p:txBody>
          <a:bodyPr/>
          <a:lstStyle/>
          <a:p>
            <a:pPr eaLnBrk="1" hangingPunct="1"/>
            <a:r>
              <a:rPr lang="en-US">
                <a:latin typeface="Arial" charset="0"/>
              </a:rPr>
              <a:t>In recent months, there has been a lot of discussion about the link between nasal and ocular symptoms.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AEF2A38-CDBA-4755-A7A4-B56B1C3F40EB}" type="slidenum">
              <a:rPr lang="en-US">
                <a:solidFill>
                  <a:prstClr val="black"/>
                </a:solidFill>
              </a:rPr>
              <a:pPr eaLnBrk="1" hangingPunct="1"/>
              <a:t>26</a:t>
            </a:fld>
            <a:endParaRPr lang="en-US">
              <a:solidFill>
                <a:prstClr val="black"/>
              </a:solidFill>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1323703" y="3115602"/>
            <a:ext cx="7388984" cy="3058954"/>
          </a:xfrm>
          <a:noFill/>
        </p:spPr>
        <p:txBody>
          <a:bodyPr/>
          <a:lstStyle/>
          <a:p>
            <a:pPr eaLnBrk="1" hangingPunct="1"/>
            <a:endParaRPr lang="ru-RU">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14000" eaLnBrk="0" hangingPunct="0">
              <a:defRPr>
                <a:solidFill>
                  <a:schemeClr val="tx1"/>
                </a:solidFill>
                <a:latin typeface="Arial" charset="0"/>
                <a:ea typeface="ＭＳ Ｐゴシック" pitchFamily="34" charset="-128"/>
              </a:defRPr>
            </a:lvl1pPr>
            <a:lvl2pPr marL="726234" indent="-279321" defTabSz="914000" eaLnBrk="0" hangingPunct="0">
              <a:defRPr>
                <a:solidFill>
                  <a:schemeClr val="tx1"/>
                </a:solidFill>
                <a:latin typeface="Arial" charset="0"/>
                <a:ea typeface="ＭＳ Ｐゴシック" pitchFamily="34" charset="-128"/>
              </a:defRPr>
            </a:lvl2pPr>
            <a:lvl3pPr marL="1117283" indent="-223457" defTabSz="914000" eaLnBrk="0" hangingPunct="0">
              <a:defRPr>
                <a:solidFill>
                  <a:schemeClr val="tx1"/>
                </a:solidFill>
                <a:latin typeface="Arial" charset="0"/>
                <a:ea typeface="ＭＳ Ｐゴシック" pitchFamily="34" charset="-128"/>
              </a:defRPr>
            </a:lvl3pPr>
            <a:lvl4pPr marL="1564196" indent="-223457" defTabSz="914000" eaLnBrk="0" hangingPunct="0">
              <a:defRPr>
                <a:solidFill>
                  <a:schemeClr val="tx1"/>
                </a:solidFill>
                <a:latin typeface="Arial" charset="0"/>
                <a:ea typeface="ＭＳ Ｐゴシック" pitchFamily="34" charset="-128"/>
              </a:defRPr>
            </a:lvl4pPr>
            <a:lvl5pPr marL="2011109" indent="-223457" defTabSz="914000" eaLnBrk="0" hangingPunct="0">
              <a:defRPr>
                <a:solidFill>
                  <a:schemeClr val="tx1"/>
                </a:solidFill>
                <a:latin typeface="Arial" charset="0"/>
                <a:ea typeface="ＭＳ Ｐゴシック" pitchFamily="34" charset="-128"/>
              </a:defRPr>
            </a:lvl5pPr>
            <a:lvl6pPr marL="2458022" indent="-223457" defTabSz="914000" eaLnBrk="0" fontAlgn="base" hangingPunct="0">
              <a:spcBef>
                <a:spcPct val="0"/>
              </a:spcBef>
              <a:spcAft>
                <a:spcPct val="0"/>
              </a:spcAft>
              <a:defRPr>
                <a:solidFill>
                  <a:schemeClr val="tx1"/>
                </a:solidFill>
                <a:latin typeface="Arial" charset="0"/>
                <a:ea typeface="ＭＳ Ｐゴシック" pitchFamily="34" charset="-128"/>
              </a:defRPr>
            </a:lvl6pPr>
            <a:lvl7pPr marL="2904935" indent="-223457" defTabSz="914000" eaLnBrk="0" fontAlgn="base" hangingPunct="0">
              <a:spcBef>
                <a:spcPct val="0"/>
              </a:spcBef>
              <a:spcAft>
                <a:spcPct val="0"/>
              </a:spcAft>
              <a:defRPr>
                <a:solidFill>
                  <a:schemeClr val="tx1"/>
                </a:solidFill>
                <a:latin typeface="Arial" charset="0"/>
                <a:ea typeface="ＭＳ Ｐゴシック" pitchFamily="34" charset="-128"/>
              </a:defRPr>
            </a:lvl7pPr>
            <a:lvl8pPr marL="3351848" indent="-223457" defTabSz="914000" eaLnBrk="0" fontAlgn="base" hangingPunct="0">
              <a:spcBef>
                <a:spcPct val="0"/>
              </a:spcBef>
              <a:spcAft>
                <a:spcPct val="0"/>
              </a:spcAft>
              <a:defRPr>
                <a:solidFill>
                  <a:schemeClr val="tx1"/>
                </a:solidFill>
                <a:latin typeface="Arial" charset="0"/>
                <a:ea typeface="ＭＳ Ｐゴシック" pitchFamily="34" charset="-128"/>
              </a:defRPr>
            </a:lvl8pPr>
            <a:lvl9pPr marL="3798761" indent="-223457" defTabSz="914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DD8EAF9-7942-41C3-B151-7697283F9CB4}" type="slidenum">
              <a:rPr lang="en-US">
                <a:solidFill>
                  <a:prstClr val="black"/>
                </a:solidFill>
              </a:rPr>
              <a:pPr eaLnBrk="1" hangingPunct="1"/>
              <a:t>27</a:t>
            </a:fld>
            <a:endParaRPr lang="en-US">
              <a:solidFill>
                <a:prstClr val="black"/>
              </a:solidFill>
            </a:endParaRPr>
          </a:p>
        </p:txBody>
      </p:sp>
      <p:sp>
        <p:nvSpPr>
          <p:cNvPr id="185347" name="Rectangle 2"/>
          <p:cNvSpPr>
            <a:spLocks noGrp="1" noRot="1" noChangeAspect="1" noChangeArrowheads="1" noTextEdit="1"/>
          </p:cNvSpPr>
          <p:nvPr>
            <p:ph type="sldImg"/>
          </p:nvPr>
        </p:nvSpPr>
        <p:spPr>
          <a:xfrm>
            <a:off x="3263900" y="509588"/>
            <a:ext cx="3400425" cy="2551112"/>
          </a:xfrm>
          <a:ln/>
        </p:spPr>
      </p:sp>
      <p:sp>
        <p:nvSpPr>
          <p:cNvPr id="185348" name="Rectangle 3"/>
          <p:cNvSpPr>
            <a:spLocks noGrp="1" noChangeArrowheads="1"/>
          </p:cNvSpPr>
          <p:nvPr>
            <p:ph type="body" idx="1"/>
          </p:nvPr>
        </p:nvSpPr>
        <p:spPr>
          <a:noFill/>
        </p:spPr>
        <p:txBody>
          <a:bodyPr/>
          <a:lstStyle/>
          <a:p>
            <a:pPr eaLnBrk="1" hangingPunct="1"/>
            <a:r>
              <a:rPr lang="ru-RU">
                <a:latin typeface="Arial" charset="0"/>
              </a:rPr>
              <a:t>Для больных аллергическим ринитом характерна высокая частота сопутствующих заболеваний. В первую очередь, это касается атопического дерматита, бронхиальной астмы и аллергического конъюнктивита. Аллергический конъюнктивит наиболее часто диагностируется у больных с аллергией к пыльце растений.</a:t>
            </a:r>
          </a:p>
          <a:p>
            <a:pPr eaLnBrk="1" hangingPunct="1"/>
            <a:r>
              <a:rPr lang="ru-RU">
                <a:latin typeface="Arial" charset="0"/>
              </a:rPr>
              <a:t>Аллергический ринит может привести к развитию отита, синусита и фарингита</a:t>
            </a:r>
            <a:r>
              <a:rPr lang="en-US">
                <a:latin typeface="Arial" charset="0"/>
              </a:rPr>
              <a:t>.</a:t>
            </a:r>
            <a:r>
              <a:rPr lang="ru-RU">
                <a:latin typeface="Arial" charset="0"/>
              </a:rPr>
              <a:t> Своевременная диагностика и правильное лечение аллергического ринита может предупредить развитие осложнений и облегчить их течение.</a:t>
            </a:r>
          </a:p>
          <a:p>
            <a:pPr eaLnBrk="1" hangingPunct="1"/>
            <a:r>
              <a:rPr lang="en-US">
                <a:latin typeface="Arial" charset="0"/>
              </a:rPr>
              <a:t>Spector SL. Overview of comorbid associations of allergic rhinitis. J Allergy Clin Immunol. 1997;99:S773-S780 </a:t>
            </a:r>
          </a:p>
          <a:p>
            <a:pPr eaLnBrk="1" hangingPunct="1"/>
            <a:endParaRPr lang="ru-RU">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23.03.2020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791506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070271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92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7536004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0293632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8163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022856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458434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66400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194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12185753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409693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34784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840913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2200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5455542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58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7569886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4191574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78466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3127500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497415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6369735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648780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145228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F3415E-8405-4F74-8AAB-27220BCAEE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52000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6C34AC9-6D37-4141-A908-C040167611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8796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15556B1-0ED3-40C1-8625-F4B0EE5A65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51473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4D2F641-4736-4296-9586-B66F2CBBE3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50317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AFC86B9B-88AC-4697-A76B-31079FBA6C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7146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1A385B99-AE81-4A9C-BD0A-DA4BBA3D939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1504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8356635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36EFFFF1-2FF2-41EF-92F0-70756D2B942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9809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CFF6FBB-C9B8-488E-8FEE-B285487B16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654668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EAAB60A-8123-4104-B6F8-DD56D7968DF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2857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D8A10-6573-4FFD-ADA3-0A6CFDE820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57322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C3D5935-056E-4AEF-8325-265E9BA8D0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93873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33771058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50119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929622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457769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26248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17889891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6214078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925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9572778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9652152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253866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34072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732952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07989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76421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1506165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658697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134675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1095736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020894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466830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089394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5968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036001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7107248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08855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1065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760660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691462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935692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140126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7E63A33-8271-4DD0-9C48-789913D7C115}" type="slidenum">
              <a:rPr lang="en-US" smtClean="0"/>
              <a:pPr/>
              <a:t>‹#›</a:t>
            </a:fld>
            <a:endParaRPr lang="en-US"/>
          </a:p>
        </p:txBody>
      </p:sp>
      <p:pic>
        <p:nvPicPr>
          <p:cNvPr id="11"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13"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28E80666-FB37-4B36-9149-507F3B0178E3}" type="datetimeFigureOut">
              <a:rPr lang="en-US" smtClean="0"/>
              <a:pPr/>
              <a:t>3/23/2020</a:t>
            </a:fld>
            <a:endParaRPr lang="en-US"/>
          </a:p>
        </p:txBody>
      </p:sp>
      <p:sp>
        <p:nvSpPr>
          <p:cNvPr id="8" name="Slide Number Placeholder 7"/>
          <p:cNvSpPr>
            <a:spLocks noGrp="1"/>
          </p:cNvSpPr>
          <p:nvPr>
            <p:ph type="sldNum" sz="quarter" idx="11"/>
          </p:nvPr>
        </p:nvSpPr>
        <p:spPr/>
        <p:txBody>
          <a:bodyPr/>
          <a:lstStyle/>
          <a:p>
            <a:fld id="{D7E63A33-8271-4DD0-9C48-789913D7C115}"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8E80666-FB37-4B36-9149-507F3B0178E3}" type="datetimeFigureOut">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28E80666-FB37-4B36-9149-507F3B0178E3}" type="datetimeFigureOut">
              <a:rPr lang="en-US" smtClean="0"/>
              <a:pPr/>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8364487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8E80666-FB37-4B36-9149-507F3B0178E3}" type="datetimeFigureOut">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8E80666-FB37-4B36-9149-507F3B0178E3}" type="datetimeFigureOut">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7E63A33-8271-4DD0-9C48-789913D7C115}" type="slidenum">
              <a:rPr lang="en-US" smtClean="0"/>
              <a:pPr/>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35161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68123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317559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50628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194198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0785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4724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78257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12519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52377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56153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68450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38113"/>
            <a:ext cx="8121650" cy="8493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a:prstGeom prst="rect">
            <a:avLst/>
          </a:prstGeom>
        </p:spPr>
        <p:txBody>
          <a:bodyPr/>
          <a:lstStyle/>
          <a:p>
            <a:pPr lvl="0"/>
            <a:endParaRPr lang="ru-RU" noProof="0"/>
          </a:p>
        </p:txBody>
      </p:sp>
    </p:spTree>
    <p:extLst>
      <p:ext uri="{BB962C8B-B14F-4D97-AF65-F5344CB8AC3E}">
        <p14:creationId xmlns:p14="http://schemas.microsoft.com/office/powerpoint/2010/main" val="14227628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02456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446339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31131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4696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85112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02519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22872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99043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81778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4376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70334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51510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38113"/>
            <a:ext cx="8121650" cy="8493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a:prstGeom prst="rect">
            <a:avLst/>
          </a:prstGeom>
        </p:spPr>
        <p:txBody>
          <a:bodyPr/>
          <a:lstStyle/>
          <a:p>
            <a:pPr lvl="0"/>
            <a:endParaRPr lang="ru-RU" noProof="0"/>
          </a:p>
        </p:txBody>
      </p:sp>
    </p:spTree>
    <p:extLst>
      <p:ext uri="{BB962C8B-B14F-4D97-AF65-F5344CB8AC3E}">
        <p14:creationId xmlns:p14="http://schemas.microsoft.com/office/powerpoint/2010/main" val="18171412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16742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254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9838405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81034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58670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49877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20307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81554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42659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1243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2372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193385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38113"/>
            <a:ext cx="8121650" cy="8493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a:prstGeom prst="rect">
            <a:avLst/>
          </a:prstGeom>
        </p:spPr>
        <p:txBody>
          <a:bodyPr/>
          <a:lstStyle/>
          <a:p>
            <a:pPr lvl="0"/>
            <a:endParaRPr lang="ru-RU" noProof="0"/>
          </a:p>
        </p:txBody>
      </p:sp>
    </p:spTree>
    <p:extLst>
      <p:ext uri="{BB962C8B-B14F-4D97-AF65-F5344CB8AC3E}">
        <p14:creationId xmlns:p14="http://schemas.microsoft.com/office/powerpoint/2010/main" val="852193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587348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53420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34305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83034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63261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29723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54128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862102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09026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72582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4361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751727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19871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38113"/>
            <a:ext cx="8121650" cy="8493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a:prstGeom prst="rect">
            <a:avLst/>
          </a:prstGeom>
        </p:spPr>
        <p:txBody>
          <a:bodyPr/>
          <a:lstStyle/>
          <a:p>
            <a:pPr lvl="0"/>
            <a:endParaRPr lang="ru-RU" noProof="0"/>
          </a:p>
        </p:txBody>
      </p:sp>
    </p:spTree>
    <p:extLst>
      <p:ext uri="{BB962C8B-B14F-4D97-AF65-F5344CB8AC3E}">
        <p14:creationId xmlns:p14="http://schemas.microsoft.com/office/powerpoint/2010/main" val="6806219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203763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76695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33567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13908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38437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36578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1192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626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981882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294788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3906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27179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38113"/>
            <a:ext cx="8121650" cy="8493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a:prstGeom prst="rect">
            <a:avLst/>
          </a:prstGeom>
        </p:spPr>
        <p:txBody>
          <a:bodyPr/>
          <a:lstStyle/>
          <a:p>
            <a:pPr lvl="0"/>
            <a:endParaRPr lang="ru-RU" noProof="0"/>
          </a:p>
        </p:txBody>
      </p:sp>
    </p:spTree>
    <p:extLst>
      <p:ext uri="{BB962C8B-B14F-4D97-AF65-F5344CB8AC3E}">
        <p14:creationId xmlns:p14="http://schemas.microsoft.com/office/powerpoint/2010/main" val="32680695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ru-RU">
              <a:solidFill>
                <a:srgbClr val="E0A8AD">
                  <a:shade val="50000"/>
                  <a:satMod val="200000"/>
                </a:srgbClr>
              </a:solidFill>
            </a:endParaRPr>
          </a:p>
        </p:txBody>
      </p:sp>
      <p:sp>
        <p:nvSpPr>
          <p:cNvPr id="10" name="Номер слайда 9"/>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4758269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137508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4215038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4710385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8" name="Нижний колонтитул 7"/>
          <p:cNvSpPr>
            <a:spLocks noGrp="1"/>
          </p:cNvSpPr>
          <p:nvPr>
            <p:ph type="ftr" sz="quarter" idx="11"/>
          </p:nvPr>
        </p:nvSpPr>
        <p:spPr/>
        <p:txBody>
          <a:bodyPr/>
          <a:lstStyle/>
          <a:p>
            <a:endParaRPr lang="ru-RU">
              <a:solidFill>
                <a:srgbClr val="E0A8AD">
                  <a:shade val="50000"/>
                  <a:satMod val="200000"/>
                </a:srgbClr>
              </a:solidFill>
            </a:endParaRPr>
          </a:p>
        </p:txBody>
      </p:sp>
      <p:sp>
        <p:nvSpPr>
          <p:cNvPr id="9" name="Номер слайда 8"/>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41547364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4" name="Нижний колонтитул 3"/>
          <p:cNvSpPr>
            <a:spLocks noGrp="1"/>
          </p:cNvSpPr>
          <p:nvPr>
            <p:ph type="ftr" sz="quarter" idx="11"/>
          </p:nvPr>
        </p:nvSpPr>
        <p:spPr/>
        <p:txBody>
          <a:bodyPr/>
          <a:lstStyle/>
          <a:p>
            <a:endParaRPr lang="ru-RU">
              <a:solidFill>
                <a:srgbClr val="E0A8AD">
                  <a:shade val="50000"/>
                  <a:satMod val="200000"/>
                </a:srgbClr>
              </a:solidFill>
            </a:endParaRPr>
          </a:p>
        </p:txBody>
      </p:sp>
      <p:sp>
        <p:nvSpPr>
          <p:cNvPr id="5" name="Номер слайда 4"/>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482849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927995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3" name="Нижний колонтитул 2"/>
          <p:cNvSpPr>
            <a:spLocks noGrp="1"/>
          </p:cNvSpPr>
          <p:nvPr>
            <p:ph type="ftr" sz="quarter" idx="11"/>
          </p:nvPr>
        </p:nvSpPr>
        <p:spPr/>
        <p:txBody>
          <a:bodyPr/>
          <a:lstStyle/>
          <a:p>
            <a:endParaRPr lang="ru-RU">
              <a:solidFill>
                <a:srgbClr val="E0A8AD">
                  <a:shade val="50000"/>
                  <a:satMod val="200000"/>
                </a:srgbClr>
              </a:solidFill>
            </a:endParaRPr>
          </a:p>
        </p:txBody>
      </p:sp>
      <p:sp>
        <p:nvSpPr>
          <p:cNvPr id="4" name="Номер слайда 3"/>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3069516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0664829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16467695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9980041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40474882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ru-RU">
              <a:solidFill>
                <a:srgbClr val="E0A8AD">
                  <a:shade val="50000"/>
                  <a:satMod val="200000"/>
                </a:srgbClr>
              </a:solidFill>
            </a:endParaRPr>
          </a:p>
        </p:txBody>
      </p:sp>
      <p:sp>
        <p:nvSpPr>
          <p:cNvPr id="10" name="Номер слайда 9"/>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9885892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3582546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8019618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5332309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8" name="Нижний колонтитул 7"/>
          <p:cNvSpPr>
            <a:spLocks noGrp="1"/>
          </p:cNvSpPr>
          <p:nvPr>
            <p:ph type="ftr" sz="quarter" idx="11"/>
          </p:nvPr>
        </p:nvSpPr>
        <p:spPr/>
        <p:txBody>
          <a:bodyPr/>
          <a:lstStyle/>
          <a:p>
            <a:endParaRPr lang="ru-RU">
              <a:solidFill>
                <a:srgbClr val="E0A8AD">
                  <a:shade val="50000"/>
                  <a:satMod val="200000"/>
                </a:srgbClr>
              </a:solidFill>
            </a:endParaRPr>
          </a:p>
        </p:txBody>
      </p:sp>
      <p:sp>
        <p:nvSpPr>
          <p:cNvPr id="9" name="Номер слайда 8"/>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654357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303268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4" name="Нижний колонтитул 3"/>
          <p:cNvSpPr>
            <a:spLocks noGrp="1"/>
          </p:cNvSpPr>
          <p:nvPr>
            <p:ph type="ftr" sz="quarter" idx="11"/>
          </p:nvPr>
        </p:nvSpPr>
        <p:spPr/>
        <p:txBody>
          <a:bodyPr/>
          <a:lstStyle/>
          <a:p>
            <a:endParaRPr lang="ru-RU">
              <a:solidFill>
                <a:srgbClr val="E0A8AD">
                  <a:shade val="50000"/>
                  <a:satMod val="200000"/>
                </a:srgbClr>
              </a:solidFill>
            </a:endParaRPr>
          </a:p>
        </p:txBody>
      </p:sp>
      <p:sp>
        <p:nvSpPr>
          <p:cNvPr id="5" name="Номер слайда 4"/>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9797714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3" name="Нижний колонтитул 2"/>
          <p:cNvSpPr>
            <a:spLocks noGrp="1"/>
          </p:cNvSpPr>
          <p:nvPr>
            <p:ph type="ftr" sz="quarter" idx="11"/>
          </p:nvPr>
        </p:nvSpPr>
        <p:spPr/>
        <p:txBody>
          <a:bodyPr/>
          <a:lstStyle/>
          <a:p>
            <a:endParaRPr lang="ru-RU">
              <a:solidFill>
                <a:srgbClr val="E0A8AD">
                  <a:shade val="50000"/>
                  <a:satMod val="200000"/>
                </a:srgbClr>
              </a:solidFill>
            </a:endParaRPr>
          </a:p>
        </p:txBody>
      </p:sp>
      <p:sp>
        <p:nvSpPr>
          <p:cNvPr id="4" name="Номер слайда 3"/>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7371051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8379148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23625981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3814246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40103838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ru-RU">
              <a:solidFill>
                <a:srgbClr val="E0A8AD">
                  <a:shade val="50000"/>
                  <a:satMod val="200000"/>
                </a:srgbClr>
              </a:solidFill>
            </a:endParaRPr>
          </a:p>
        </p:txBody>
      </p:sp>
      <p:sp>
        <p:nvSpPr>
          <p:cNvPr id="10" name="Номер слайда 9"/>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7146745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7985938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3886517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802019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33768654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8" name="Нижний колонтитул 7"/>
          <p:cNvSpPr>
            <a:spLocks noGrp="1"/>
          </p:cNvSpPr>
          <p:nvPr>
            <p:ph type="ftr" sz="quarter" idx="11"/>
          </p:nvPr>
        </p:nvSpPr>
        <p:spPr/>
        <p:txBody>
          <a:bodyPr/>
          <a:lstStyle/>
          <a:p>
            <a:endParaRPr lang="ru-RU">
              <a:solidFill>
                <a:srgbClr val="E0A8AD">
                  <a:shade val="50000"/>
                  <a:satMod val="200000"/>
                </a:srgbClr>
              </a:solidFill>
            </a:endParaRPr>
          </a:p>
        </p:txBody>
      </p:sp>
      <p:sp>
        <p:nvSpPr>
          <p:cNvPr id="9" name="Номер слайда 8"/>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9068219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4" name="Нижний колонтитул 3"/>
          <p:cNvSpPr>
            <a:spLocks noGrp="1"/>
          </p:cNvSpPr>
          <p:nvPr>
            <p:ph type="ftr" sz="quarter" idx="11"/>
          </p:nvPr>
        </p:nvSpPr>
        <p:spPr/>
        <p:txBody>
          <a:bodyPr/>
          <a:lstStyle/>
          <a:p>
            <a:endParaRPr lang="ru-RU">
              <a:solidFill>
                <a:srgbClr val="E0A8AD">
                  <a:shade val="50000"/>
                  <a:satMod val="200000"/>
                </a:srgbClr>
              </a:solidFill>
            </a:endParaRPr>
          </a:p>
        </p:txBody>
      </p:sp>
      <p:sp>
        <p:nvSpPr>
          <p:cNvPr id="5" name="Номер слайда 4"/>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0290811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3" name="Нижний колонтитул 2"/>
          <p:cNvSpPr>
            <a:spLocks noGrp="1"/>
          </p:cNvSpPr>
          <p:nvPr>
            <p:ph type="ftr" sz="quarter" idx="11"/>
          </p:nvPr>
        </p:nvSpPr>
        <p:spPr/>
        <p:txBody>
          <a:bodyPr/>
          <a:lstStyle/>
          <a:p>
            <a:endParaRPr lang="ru-RU">
              <a:solidFill>
                <a:srgbClr val="E0A8AD">
                  <a:shade val="50000"/>
                  <a:satMod val="200000"/>
                </a:srgbClr>
              </a:solidFill>
            </a:endParaRPr>
          </a:p>
        </p:txBody>
      </p:sp>
      <p:sp>
        <p:nvSpPr>
          <p:cNvPr id="4" name="Номер слайда 3"/>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148354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0626876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24852064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1187239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875282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ru-RU">
              <a:solidFill>
                <a:srgbClr val="E0A8AD">
                  <a:shade val="50000"/>
                  <a:satMod val="200000"/>
                </a:srgbClr>
              </a:solidFill>
            </a:endParaRPr>
          </a:p>
        </p:txBody>
      </p:sp>
      <p:sp>
        <p:nvSpPr>
          <p:cNvPr id="10" name="Номер слайда 9"/>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5339973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4966090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283657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120268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0000848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8" name="Нижний колонтитул 7"/>
          <p:cNvSpPr>
            <a:spLocks noGrp="1"/>
          </p:cNvSpPr>
          <p:nvPr>
            <p:ph type="ftr" sz="quarter" idx="11"/>
          </p:nvPr>
        </p:nvSpPr>
        <p:spPr/>
        <p:txBody>
          <a:bodyPr/>
          <a:lstStyle/>
          <a:p>
            <a:endParaRPr lang="ru-RU">
              <a:solidFill>
                <a:srgbClr val="E0A8AD">
                  <a:shade val="50000"/>
                  <a:satMod val="200000"/>
                </a:srgbClr>
              </a:solidFill>
            </a:endParaRPr>
          </a:p>
        </p:txBody>
      </p:sp>
      <p:sp>
        <p:nvSpPr>
          <p:cNvPr id="9" name="Номер слайда 8"/>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4590441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4" name="Нижний колонтитул 3"/>
          <p:cNvSpPr>
            <a:spLocks noGrp="1"/>
          </p:cNvSpPr>
          <p:nvPr>
            <p:ph type="ftr" sz="quarter" idx="11"/>
          </p:nvPr>
        </p:nvSpPr>
        <p:spPr/>
        <p:txBody>
          <a:bodyPr/>
          <a:lstStyle/>
          <a:p>
            <a:endParaRPr lang="ru-RU">
              <a:solidFill>
                <a:srgbClr val="E0A8AD">
                  <a:shade val="50000"/>
                  <a:satMod val="200000"/>
                </a:srgbClr>
              </a:solidFill>
            </a:endParaRPr>
          </a:p>
        </p:txBody>
      </p:sp>
      <p:sp>
        <p:nvSpPr>
          <p:cNvPr id="5" name="Номер слайда 4"/>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2302758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3" name="Нижний колонтитул 2"/>
          <p:cNvSpPr>
            <a:spLocks noGrp="1"/>
          </p:cNvSpPr>
          <p:nvPr>
            <p:ph type="ftr" sz="quarter" idx="11"/>
          </p:nvPr>
        </p:nvSpPr>
        <p:spPr/>
        <p:txBody>
          <a:bodyPr/>
          <a:lstStyle/>
          <a:p>
            <a:endParaRPr lang="ru-RU">
              <a:solidFill>
                <a:srgbClr val="E0A8AD">
                  <a:shade val="50000"/>
                  <a:satMod val="200000"/>
                </a:srgbClr>
              </a:solidFill>
            </a:endParaRPr>
          </a:p>
        </p:txBody>
      </p:sp>
      <p:sp>
        <p:nvSpPr>
          <p:cNvPr id="4" name="Номер слайда 3"/>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8219784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6330235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24921986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7368285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1539715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ru-RU">
              <a:solidFill>
                <a:srgbClr val="E0A8AD">
                  <a:shade val="50000"/>
                  <a:satMod val="200000"/>
                </a:srgbClr>
              </a:solidFill>
            </a:endParaRPr>
          </a:p>
        </p:txBody>
      </p:sp>
      <p:sp>
        <p:nvSpPr>
          <p:cNvPr id="10" name="Номер слайда 9"/>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1117283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535106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4683951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13702236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8473246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8" name="Нижний колонтитул 7"/>
          <p:cNvSpPr>
            <a:spLocks noGrp="1"/>
          </p:cNvSpPr>
          <p:nvPr>
            <p:ph type="ftr" sz="quarter" idx="11"/>
          </p:nvPr>
        </p:nvSpPr>
        <p:spPr/>
        <p:txBody>
          <a:bodyPr/>
          <a:lstStyle/>
          <a:p>
            <a:endParaRPr lang="ru-RU">
              <a:solidFill>
                <a:srgbClr val="E0A8AD">
                  <a:shade val="50000"/>
                  <a:satMod val="200000"/>
                </a:srgbClr>
              </a:solidFill>
            </a:endParaRPr>
          </a:p>
        </p:txBody>
      </p:sp>
      <p:sp>
        <p:nvSpPr>
          <p:cNvPr id="9" name="Номер слайда 8"/>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7986138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4" name="Нижний колонтитул 3"/>
          <p:cNvSpPr>
            <a:spLocks noGrp="1"/>
          </p:cNvSpPr>
          <p:nvPr>
            <p:ph type="ftr" sz="quarter" idx="11"/>
          </p:nvPr>
        </p:nvSpPr>
        <p:spPr/>
        <p:txBody>
          <a:bodyPr/>
          <a:lstStyle/>
          <a:p>
            <a:endParaRPr lang="ru-RU">
              <a:solidFill>
                <a:srgbClr val="E0A8AD">
                  <a:shade val="50000"/>
                  <a:satMod val="200000"/>
                </a:srgbClr>
              </a:solidFill>
            </a:endParaRPr>
          </a:p>
        </p:txBody>
      </p:sp>
      <p:sp>
        <p:nvSpPr>
          <p:cNvPr id="5" name="Номер слайда 4"/>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6912742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3" name="Нижний колонтитул 2"/>
          <p:cNvSpPr>
            <a:spLocks noGrp="1"/>
          </p:cNvSpPr>
          <p:nvPr>
            <p:ph type="ftr" sz="quarter" idx="11"/>
          </p:nvPr>
        </p:nvSpPr>
        <p:spPr/>
        <p:txBody>
          <a:bodyPr/>
          <a:lstStyle/>
          <a:p>
            <a:endParaRPr lang="ru-RU">
              <a:solidFill>
                <a:srgbClr val="E0A8AD">
                  <a:shade val="50000"/>
                  <a:satMod val="200000"/>
                </a:srgbClr>
              </a:solidFill>
            </a:endParaRPr>
          </a:p>
        </p:txBody>
      </p:sp>
      <p:sp>
        <p:nvSpPr>
          <p:cNvPr id="4" name="Номер слайда 3"/>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056817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411156912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204317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4370152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740400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ru-RU">
              <a:solidFill>
                <a:srgbClr val="E0A8AD">
                  <a:shade val="50000"/>
                  <a:satMod val="200000"/>
                </a:srgbClr>
              </a:solidFill>
            </a:endParaRPr>
          </a:p>
        </p:txBody>
      </p:sp>
      <p:sp>
        <p:nvSpPr>
          <p:cNvPr id="10" name="Номер слайда 9"/>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729662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205698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42103136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4001864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21029296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8" name="Нижний колонтитул 7"/>
          <p:cNvSpPr>
            <a:spLocks noGrp="1"/>
          </p:cNvSpPr>
          <p:nvPr>
            <p:ph type="ftr" sz="quarter" idx="11"/>
          </p:nvPr>
        </p:nvSpPr>
        <p:spPr/>
        <p:txBody>
          <a:bodyPr/>
          <a:lstStyle/>
          <a:p>
            <a:endParaRPr lang="ru-RU">
              <a:solidFill>
                <a:srgbClr val="E0A8AD">
                  <a:shade val="50000"/>
                  <a:satMod val="200000"/>
                </a:srgbClr>
              </a:solidFill>
            </a:endParaRPr>
          </a:p>
        </p:txBody>
      </p:sp>
      <p:sp>
        <p:nvSpPr>
          <p:cNvPr id="9" name="Номер слайда 8"/>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9723396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4" name="Нижний колонтитул 3"/>
          <p:cNvSpPr>
            <a:spLocks noGrp="1"/>
          </p:cNvSpPr>
          <p:nvPr>
            <p:ph type="ftr" sz="quarter" idx="11"/>
          </p:nvPr>
        </p:nvSpPr>
        <p:spPr/>
        <p:txBody>
          <a:bodyPr/>
          <a:lstStyle/>
          <a:p>
            <a:endParaRPr lang="ru-RU">
              <a:solidFill>
                <a:srgbClr val="E0A8AD">
                  <a:shade val="50000"/>
                  <a:satMod val="200000"/>
                </a:srgbClr>
              </a:solidFill>
            </a:endParaRPr>
          </a:p>
        </p:txBody>
      </p:sp>
      <p:sp>
        <p:nvSpPr>
          <p:cNvPr id="5" name="Номер слайда 4"/>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4479714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3" name="Нижний колонтитул 2"/>
          <p:cNvSpPr>
            <a:spLocks noGrp="1"/>
          </p:cNvSpPr>
          <p:nvPr>
            <p:ph type="ftr" sz="quarter" idx="11"/>
          </p:nvPr>
        </p:nvSpPr>
        <p:spPr/>
        <p:txBody>
          <a:bodyPr/>
          <a:lstStyle/>
          <a:p>
            <a:endParaRPr lang="ru-RU">
              <a:solidFill>
                <a:srgbClr val="E0A8AD">
                  <a:shade val="50000"/>
                  <a:satMod val="200000"/>
                </a:srgbClr>
              </a:solidFill>
            </a:endParaRPr>
          </a:p>
        </p:txBody>
      </p:sp>
      <p:sp>
        <p:nvSpPr>
          <p:cNvPr id="4" name="Номер слайда 3"/>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863130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41409069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6" name="Нижний колонтитул 5"/>
          <p:cNvSpPr>
            <a:spLocks noGrp="1"/>
          </p:cNvSpPr>
          <p:nvPr>
            <p:ph type="ftr" sz="quarter" idx="11"/>
          </p:nvPr>
        </p:nvSpPr>
        <p:spPr/>
        <p:txBody>
          <a:bodyPr/>
          <a:lstStyle/>
          <a:p>
            <a:endParaRPr lang="ru-RU">
              <a:solidFill>
                <a:srgbClr val="E0A8AD">
                  <a:shade val="50000"/>
                  <a:satMod val="200000"/>
                </a:srgbClr>
              </a:solidFill>
            </a:endParaRPr>
          </a:p>
        </p:txBody>
      </p:sp>
      <p:sp>
        <p:nvSpPr>
          <p:cNvPr id="7" name="Номер слайда 6"/>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33780988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35555739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5" name="Нижний колонтитул 4"/>
          <p:cNvSpPr>
            <a:spLocks noGrp="1"/>
          </p:cNvSpPr>
          <p:nvPr>
            <p:ph type="ftr" sz="quarter" idx="11"/>
          </p:nvPr>
        </p:nvSpPr>
        <p:spPr/>
        <p:txBody>
          <a:bodyPr/>
          <a:lstStyle/>
          <a:p>
            <a:endParaRPr lang="ru-RU">
              <a:solidFill>
                <a:srgbClr val="E0A8AD">
                  <a:shade val="50000"/>
                  <a:satMod val="200000"/>
                </a:srgbClr>
              </a:solidFill>
            </a:endParaRPr>
          </a:p>
        </p:txBody>
      </p:sp>
      <p:sp>
        <p:nvSpPr>
          <p:cNvPr id="6" name="Номер слайда 5"/>
          <p:cNvSpPr>
            <a:spLocks noGrp="1"/>
          </p:cNvSpPr>
          <p:nvPr>
            <p:ph type="sldNum" sz="quarter" idx="12"/>
          </p:nvPr>
        </p:nvSpPr>
        <p:spPr/>
        <p:txBody>
          <a:bodyPr/>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Tree>
    <p:extLst>
      <p:ext uri="{BB962C8B-B14F-4D97-AF65-F5344CB8AC3E}">
        <p14:creationId xmlns:p14="http://schemas.microsoft.com/office/powerpoint/2010/main" val="120360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576156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17252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84992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2376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809477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68918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372849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36218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46178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51929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346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6138981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65922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38113"/>
            <a:ext cx="8121650" cy="8493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a:prstGeom prst="rect">
            <a:avLst/>
          </a:prstGeom>
        </p:spPr>
        <p:txBody>
          <a:bodyPr/>
          <a:lstStyle/>
          <a:p>
            <a:pPr lvl="0"/>
            <a:endParaRPr lang="ru-RU" noProof="0"/>
          </a:p>
        </p:txBody>
      </p:sp>
    </p:spTree>
    <p:extLst>
      <p:ext uri="{BB962C8B-B14F-4D97-AF65-F5344CB8AC3E}">
        <p14:creationId xmlns:p14="http://schemas.microsoft.com/office/powerpoint/2010/main" val="3691433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6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920915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126881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61761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2596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98151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55932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2893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23.03.2020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1705864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11757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4192431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13543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6236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688920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244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233096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614593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10821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23.03.2020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63078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34071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707062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832085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143488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13239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1125452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68737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794402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875662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23.03.2020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778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058332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792950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302690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80054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44705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366473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43345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3159731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3212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23.03.2020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381009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22734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62106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688753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801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875813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173365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83073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04368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67622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60450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01372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30789940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36463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19217791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16223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64678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09582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864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0168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511147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595110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152400"/>
            <a:ext cx="2152650" cy="59436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152400"/>
            <a:ext cx="6305550" cy="59436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391496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7169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10600" cy="1143000"/>
          </a:xfrm>
        </p:spPr>
        <p:txBody>
          <a:bodyPr/>
          <a:lstStyle/>
          <a:p>
            <a:r>
              <a:rPr lang="ru-RU"/>
              <a:t>Образец заголовка</a:t>
            </a:r>
          </a:p>
        </p:txBody>
      </p:sp>
      <p:sp>
        <p:nvSpPr>
          <p:cNvPr id="3" name="Текст 2"/>
          <p:cNvSpPr>
            <a:spLocks noGrp="1"/>
          </p:cNvSpPr>
          <p:nvPr>
            <p:ph type="body" sz="half" idx="1"/>
          </p:nvPr>
        </p:nvSpPr>
        <p:spPr>
          <a:xfrm>
            <a:off x="304800" y="1524000"/>
            <a:ext cx="42291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86300" y="15240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86300" y="3886200"/>
            <a:ext cx="4229100" cy="2209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98883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304800" y="152400"/>
            <a:ext cx="8610600" cy="5943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73319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rgbClr val="010024"/>
        </a:solidFill>
        <a:effectLst/>
      </p:bgPr>
    </p:bg>
    <p:spTree>
      <p:nvGrpSpPr>
        <p:cNvPr id="1" name=""/>
        <p:cNvGrpSpPr/>
        <p:nvPr/>
      </p:nvGrpSpPr>
      <p:grpSpPr>
        <a:xfrm>
          <a:off x="0" y="0"/>
          <a:ext cx="0" cy="0"/>
          <a:chOff x="0" y="0"/>
          <a:chExt cx="0" cy="0"/>
        </a:xfrm>
      </p:grpSpPr>
      <p:pic>
        <p:nvPicPr>
          <p:cNvPr id="4" name="Picture 2" descr="NAS 01932 Slide Art 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invGray">
          <a:xfrm>
            <a:off x="685800" y="3581400"/>
            <a:ext cx="6858000" cy="76200"/>
          </a:xfrm>
          <a:prstGeom prst="rect">
            <a:avLst/>
          </a:prstGeom>
          <a:gradFill rotWithShape="0">
            <a:gsLst>
              <a:gs pos="0">
                <a:srgbClr val="60E3E6"/>
              </a:gs>
              <a:gs pos="100000">
                <a:srgbClr val="00032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ru-RU">
              <a:solidFill>
                <a:srgbClr val="FFFFFF"/>
              </a:solidFill>
            </a:endParaRPr>
          </a:p>
        </p:txBody>
      </p:sp>
      <p:sp>
        <p:nvSpPr>
          <p:cNvPr id="6" name="Text Box 6"/>
          <p:cNvSpPr txBox="1">
            <a:spLocks noChangeArrowheads="1"/>
          </p:cNvSpPr>
          <p:nvPr userDrawn="1"/>
        </p:nvSpPr>
        <p:spPr bwMode="invGray">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07EF4B1F-0A09-45C6-9BCF-7F11550C0543}"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
        <p:nvSpPr>
          <p:cNvPr id="499715" name="Rectangle 3"/>
          <p:cNvSpPr>
            <a:spLocks noGrp="1" noChangeArrowheads="1"/>
          </p:cNvSpPr>
          <p:nvPr>
            <p:ph type="ctrTitle"/>
          </p:nvPr>
        </p:nvSpPr>
        <p:spPr bwMode="auto">
          <a:xfrm>
            <a:off x="685800" y="1676400"/>
            <a:ext cx="8229600" cy="1828800"/>
          </a:xfrm>
        </p:spPr>
        <p:txBody>
          <a:bodyPr/>
          <a:lstStyle>
            <a:lvl1pPr algn="ctr">
              <a:defRPr sz="4000">
                <a:solidFill>
                  <a:schemeClr val="tx1"/>
                </a:solidFill>
              </a:defRPr>
            </a:lvl1pPr>
          </a:lstStyle>
          <a:p>
            <a:pPr lvl="0"/>
            <a:r>
              <a:rPr lang="en-US" noProof="0"/>
              <a:t>Click to edit Master title style</a:t>
            </a:r>
          </a:p>
        </p:txBody>
      </p:sp>
      <p:sp>
        <p:nvSpPr>
          <p:cNvPr id="499716" name="Rectangle 4"/>
          <p:cNvSpPr>
            <a:spLocks noGrp="1" noChangeArrowheads="1"/>
          </p:cNvSpPr>
          <p:nvPr>
            <p:ph type="subTitle" idx="1"/>
          </p:nvPr>
        </p:nvSpPr>
        <p:spPr>
          <a:xfrm>
            <a:off x="685800" y="3733800"/>
            <a:ext cx="8153400" cy="1981200"/>
          </a:xfrm>
        </p:spPr>
        <p:txBody>
          <a:bodyPr/>
          <a:lstStyle>
            <a:lvl1pPr marL="0" indent="0" algn="ctr">
              <a:spcBef>
                <a:spcPct val="0"/>
              </a:spcBef>
              <a:buFontTx/>
              <a:buNone/>
              <a:defRPr/>
            </a:lvl1pPr>
          </a:lstStyle>
          <a:p>
            <a:pPr lvl="0"/>
            <a:r>
              <a:rPr lang="en-US" noProof="0"/>
              <a:t>Click to edit Master subtitle style</a:t>
            </a:r>
          </a:p>
        </p:txBody>
      </p:sp>
    </p:spTree>
    <p:extLst>
      <p:ext uri="{BB962C8B-B14F-4D97-AF65-F5344CB8AC3E}">
        <p14:creationId xmlns:p14="http://schemas.microsoft.com/office/powerpoint/2010/main" val="21942612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681424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5097924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863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5822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image" Target="../media/image1.jpe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11.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6" Type="http://schemas.openxmlformats.org/officeDocument/2006/relationships/image" Target="../media/image1.jpe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2.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4.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5.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6.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18.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19.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0.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1.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2.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3.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4.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5.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1.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jpe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jpe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1.jpe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image" Target="../media/image1.jpe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9.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23.03.2020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tarburst"/>
          <p:cNvPicPr>
            <a:picLocks noChangeAspect="1" noChangeArrowheads="1"/>
          </p:cNvPicPr>
          <p:nvPr/>
        </p:nvPicPr>
        <p:blipFill>
          <a:blip r:embed="rId13">
            <a:extLst>
              <a:ext uri="{28A0092B-C50C-407E-A947-70E740481C1C}">
                <a14:useLocalDpi xmlns:a14="http://schemas.microsoft.com/office/drawing/2010/main" val="0"/>
              </a:ext>
            </a:extLst>
          </a:blip>
          <a:srcRect b="67740"/>
          <a:stretch>
            <a:fillRect/>
          </a:stretch>
        </p:blipFill>
        <p:spPr bwMode="auto">
          <a:xfrm>
            <a:off x="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ChangeArrowheads="1"/>
          </p:cNvSpPr>
          <p:nvPr/>
        </p:nvSpPr>
        <p:spPr bwMode="auto">
          <a:xfrm>
            <a:off x="0" y="0"/>
            <a:ext cx="9144000" cy="6858000"/>
          </a:xfrm>
          <a:prstGeom prst="rect">
            <a:avLst/>
          </a:prstGeom>
          <a:solidFill>
            <a:srgbClr val="CCFFFF">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000000"/>
              </a:solidFill>
              <a:latin typeface="Arial" charset="0"/>
              <a:ea typeface="ＭＳ Ｐゴシック" pitchFamily="34" charset="-128"/>
            </a:endParaRPr>
          </a:p>
        </p:txBody>
      </p:sp>
      <p:sp>
        <p:nvSpPr>
          <p:cNvPr id="2052" name="Line 4"/>
          <p:cNvSpPr>
            <a:spLocks noChangeShapeType="1"/>
          </p:cNvSpPr>
          <p:nvPr/>
        </p:nvSpPr>
        <p:spPr bwMode="auto">
          <a:xfrm>
            <a:off x="0" y="1447800"/>
            <a:ext cx="9144000" cy="0"/>
          </a:xfrm>
          <a:prstGeom prst="line">
            <a:avLst/>
          </a:prstGeom>
          <a:noFill/>
          <a:ln w="57150">
            <a:solidFill>
              <a:srgbClr val="0075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000000"/>
              </a:solidFill>
              <a:latin typeface="Arial" charset="0"/>
              <a:ea typeface="ＭＳ Ｐゴシック" pitchFamily="34" charset="-128"/>
            </a:endParaRPr>
          </a:p>
        </p:txBody>
      </p:sp>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9837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fontAlgn="base">
              <a:spcBef>
                <a:spcPct val="0"/>
              </a:spcBef>
              <a:spcAft>
                <a:spcPct val="0"/>
              </a:spcAft>
              <a:defRPr/>
            </a:pPr>
            <a:endParaRPr lang="en-US" altLang="en-US">
              <a:solidFill>
                <a:srgbClr val="000000"/>
              </a:solidFill>
            </a:endParaRPr>
          </a:p>
        </p:txBody>
      </p:sp>
      <p:sp>
        <p:nvSpPr>
          <p:cNvPr id="69837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fontAlgn="base">
              <a:spcBef>
                <a:spcPct val="0"/>
              </a:spcBef>
              <a:spcAft>
                <a:spcPct val="0"/>
              </a:spcAft>
              <a:defRPr/>
            </a:pPr>
            <a:endParaRPr lang="en-US" altLang="en-US">
              <a:solidFill>
                <a:srgbClr val="000000"/>
              </a:solidFill>
            </a:endParaRPr>
          </a:p>
        </p:txBody>
      </p:sp>
      <p:sp>
        <p:nvSpPr>
          <p:cNvPr id="69837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fontAlgn="base">
              <a:spcBef>
                <a:spcPct val="0"/>
              </a:spcBef>
              <a:spcAft>
                <a:spcPct val="0"/>
              </a:spcAft>
              <a:defRPr/>
            </a:pPr>
            <a:fld id="{EEE5ECF7-E527-49BC-AD22-FF3E45DEEE9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5699908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4292032106"/>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2223431025"/>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4C71EC6-210F-42DE-9C53-41977AD35B3D}" type="datetimeFigureOut">
              <a:rPr lang="ru-RU" smtClean="0"/>
              <a:t>23.03.2020</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NAS 01932 Slide Art b"/>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4758998"/>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410294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9380450"/>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81968044"/>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5560175"/>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solidFill>
                <a:srgbClr val="E0A8AD">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137587328"/>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308108146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solidFill>
                <a:srgbClr val="E0A8AD">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74108716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solidFill>
                <a:srgbClr val="E0A8AD">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6569281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solidFill>
                <a:srgbClr val="E0A8AD">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669984872"/>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solidFill>
                <a:srgbClr val="E0A8AD">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504223668"/>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052DE1-BDBF-4856-B3A9-0D0CD73A792F}" type="datetimeFigureOut">
              <a:rPr lang="ru-RU" smtClean="0">
                <a:solidFill>
                  <a:srgbClr val="E0A8AD">
                    <a:shade val="50000"/>
                    <a:satMod val="200000"/>
                  </a:srgbClr>
                </a:solidFill>
              </a:rPr>
              <a:pPr/>
              <a:t>23.03.2020</a:t>
            </a:fld>
            <a:endParaRPr lang="ru-RU">
              <a:solidFill>
                <a:srgbClr val="E0A8AD">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solidFill>
                <a:srgbClr val="E0A8AD">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862D695-94A8-4977-B7DC-9ECEBAE95563}" type="slidenum">
              <a:rPr lang="ru-RU" smtClean="0">
                <a:solidFill>
                  <a:srgbClr val="E0A8AD">
                    <a:shade val="50000"/>
                    <a:satMod val="200000"/>
                  </a:srgbClr>
                </a:solidFill>
              </a:rPr>
              <a:pPr/>
              <a:t>‹#›</a:t>
            </a:fld>
            <a:endParaRPr lang="ru-RU">
              <a:solidFill>
                <a:srgbClr val="E0A8AD">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5191946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088415"/>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2079261999"/>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3238301114"/>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1783372559"/>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2593397559"/>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2228857196"/>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419647264"/>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NAS 01932 Slide Art b"/>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invGray">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invGray">
          <a:xfrm>
            <a:off x="304800" y="152400"/>
            <a:ext cx="8610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04800" y="1524000"/>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5"/>
          <p:cNvSpPr txBox="1">
            <a:spLocks noChangeArrowheads="1"/>
          </p:cNvSpPr>
          <p:nvPr userDrawn="1"/>
        </p:nvSpPr>
        <p:spPr bwMode="auto">
          <a:xfrm>
            <a:off x="8836025" y="6648450"/>
            <a:ext cx="3079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fld id="{BAC6C230-BE85-403F-97A5-F96580B5E5C4}" type="slidenum">
              <a:rPr lang="en-US" sz="1000" smtClean="0">
                <a:solidFill>
                  <a:srgbClr val="FFFFFF"/>
                </a:solidFill>
              </a:rPr>
              <a:pPr algn="ct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1669267643"/>
      </p:ext>
    </p:extLst>
  </p:cSld>
  <p:clrMap bg1="dk2" tx1="lt1" bg2="dk1"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34" charset="-128"/>
          <a:cs typeface="Arial" pitchFamily="34" charset="0"/>
        </a:defRPr>
      </a:lvl5pPr>
      <a:lvl6pPr marL="4572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l"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ts val="1400"/>
        </a:spcBef>
        <a:spcAft>
          <a:spcPct val="0"/>
        </a:spcAft>
        <a:buClr>
          <a:srgbClr val="60E3E6"/>
        </a:buClr>
        <a:buChar char="•"/>
        <a:defRPr sz="2400">
          <a:solidFill>
            <a:schemeClr val="tx1"/>
          </a:solidFill>
          <a:latin typeface="+mn-lt"/>
          <a:ea typeface="+mn-ea"/>
          <a:cs typeface="+mn-cs"/>
        </a:defRPr>
      </a:lvl1pPr>
      <a:lvl2pPr marL="742950" indent="-285750" algn="l" rtl="0" eaLnBrk="0" fontAlgn="base" hangingPunct="0">
        <a:spcBef>
          <a:spcPts val="200"/>
        </a:spcBef>
        <a:spcAft>
          <a:spcPct val="0"/>
        </a:spcAft>
        <a:buChar char="–"/>
        <a:defRPr sz="2000">
          <a:solidFill>
            <a:schemeClr val="tx1"/>
          </a:solidFill>
          <a:latin typeface="+mn-lt"/>
          <a:ea typeface="+mn-ea"/>
          <a:cs typeface="+mn-cs"/>
        </a:defRPr>
      </a:lvl2pPr>
      <a:lvl3pPr marL="1143000" indent="-228600" algn="l" rtl="0" eaLnBrk="0" fontAlgn="base" hangingPunct="0">
        <a:spcBef>
          <a:spcPts val="200"/>
        </a:spcBef>
        <a:spcAft>
          <a:spcPct val="0"/>
        </a:spcAft>
        <a:buChar char="•"/>
        <a:defRPr>
          <a:solidFill>
            <a:schemeClr val="tx1"/>
          </a:solidFill>
          <a:latin typeface="+mn-lt"/>
          <a:ea typeface="+mn-ea"/>
          <a:cs typeface="+mn-cs"/>
        </a:defRPr>
      </a:lvl3pPr>
      <a:lvl4pPr marL="1600200" indent="-228600" algn="l" rtl="0" eaLnBrk="0" fontAlgn="base" hangingPunct="0">
        <a:spcBef>
          <a:spcPts val="200"/>
        </a:spcBef>
        <a:spcAft>
          <a:spcPct val="0"/>
        </a:spcAft>
        <a:buChar char="–"/>
        <a:defRPr sz="1600">
          <a:solidFill>
            <a:schemeClr val="tx1"/>
          </a:solidFill>
          <a:latin typeface="+mn-lt"/>
          <a:ea typeface="+mn-ea"/>
          <a:cs typeface="+mn-cs"/>
        </a:defRPr>
      </a:lvl4pPr>
      <a:lvl5pPr marL="2057400" indent="-228600" algn="l" rtl="0" eaLnBrk="0" fontAlgn="base" hangingPunct="0">
        <a:spcBef>
          <a:spcPts val="200"/>
        </a:spcBef>
        <a:spcAft>
          <a:spcPct val="0"/>
        </a:spcAft>
        <a:buChar char="»"/>
        <a:defRPr sz="1600">
          <a:solidFill>
            <a:schemeClr val="tx1"/>
          </a:solidFill>
          <a:latin typeface="+mn-lt"/>
          <a:ea typeface="+mn-ea"/>
          <a:cs typeface="+mn-cs"/>
        </a:defRPr>
      </a:lvl5pPr>
      <a:lvl6pPr marL="2514600" indent="-228600" algn="l" rtl="0" fontAlgn="base">
        <a:spcBef>
          <a:spcPts val="200"/>
        </a:spcBef>
        <a:spcAft>
          <a:spcPct val="0"/>
        </a:spcAft>
        <a:buChar char="»"/>
        <a:defRPr sz="1600">
          <a:solidFill>
            <a:schemeClr val="tx1"/>
          </a:solidFill>
          <a:latin typeface="+mn-lt"/>
          <a:ea typeface="+mn-ea"/>
          <a:cs typeface="+mn-cs"/>
        </a:defRPr>
      </a:lvl6pPr>
      <a:lvl7pPr marL="2971800" indent="-228600" algn="l" rtl="0" fontAlgn="base">
        <a:spcBef>
          <a:spcPts val="200"/>
        </a:spcBef>
        <a:spcAft>
          <a:spcPct val="0"/>
        </a:spcAft>
        <a:buChar char="»"/>
        <a:defRPr sz="1600">
          <a:solidFill>
            <a:schemeClr val="tx1"/>
          </a:solidFill>
          <a:latin typeface="+mn-lt"/>
          <a:ea typeface="+mn-ea"/>
          <a:cs typeface="+mn-cs"/>
        </a:defRPr>
      </a:lvl7pPr>
      <a:lvl8pPr marL="3429000" indent="-228600" algn="l" rtl="0" fontAlgn="base">
        <a:spcBef>
          <a:spcPts val="200"/>
        </a:spcBef>
        <a:spcAft>
          <a:spcPct val="0"/>
        </a:spcAft>
        <a:buChar char="»"/>
        <a:defRPr sz="1600">
          <a:solidFill>
            <a:schemeClr val="tx1"/>
          </a:solidFill>
          <a:latin typeface="+mn-lt"/>
          <a:ea typeface="+mn-ea"/>
          <a:cs typeface="+mn-cs"/>
        </a:defRPr>
      </a:lvl8pPr>
      <a:lvl9pPr marL="3886200" indent="-228600" algn="l" rtl="0" fontAlgn="base">
        <a:spcBef>
          <a:spcPts val="200"/>
        </a:spcBef>
        <a:spcAft>
          <a:spcPct val="0"/>
        </a:spcAft>
        <a:buChar char="»"/>
        <a:defRPr sz="16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9.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9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wmf"/><Relationship Id="rId2" Type="http://schemas.openxmlformats.org/officeDocument/2006/relationships/slideLayout" Target="../slideLayouts/slideLayout41.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5.xml"/></Relationships>
</file>

<file path=ppt/slides/_rels/slide41.xml.rels><?xml version="1.0" encoding="UTF-8" standalone="yes"?>
<Relationships xmlns="http://schemas.openxmlformats.org/package/2006/relationships"><Relationship Id="rId8" Type="http://schemas.openxmlformats.org/officeDocument/2006/relationships/hyperlink" Target="http://www.endolor.com/p56.htm" TargetMode="External"/><Relationship Id="rId3" Type="http://schemas.openxmlformats.org/officeDocument/2006/relationships/image" Target="../media/image28.jpeg"/><Relationship Id="rId7" Type="http://schemas.openxmlformats.org/officeDocument/2006/relationships/hyperlink" Target="file:///C:\Documents%20and%20Settings\ialeksee\Desktop\ENT%20SUMMIT%2021%20MARCH%202008\b0038rp','index\b0038vp.jpg" TargetMode="External"/><Relationship Id="rId2" Type="http://schemas.openxmlformats.org/officeDocument/2006/relationships/notesSlide" Target="../notesSlides/notesSlide15.xml"/><Relationship Id="rId1" Type="http://schemas.openxmlformats.org/officeDocument/2006/relationships/slideLayout" Target="../slideLayouts/slideLayout168.xml"/><Relationship Id="rId6" Type="http://schemas.openxmlformats.org/officeDocument/2006/relationships/hyperlink" Target="http://www.endolor.com/p55.htm" TargetMode="External"/><Relationship Id="rId11" Type="http://schemas.openxmlformats.org/officeDocument/2006/relationships/hyperlink" Target="file:///C:\Documents%20and%20Settings\ialeksee\Desktop\ENT%20SUMMIT%2021%20MARCH%202008\b0009rp','index\b0009vp.jpg" TargetMode="External"/><Relationship Id="rId5" Type="http://schemas.openxmlformats.org/officeDocument/2006/relationships/hyperlink" Target="file:///C:\Documents%20and%20Settings\ialeksee\Desktop\ENT%20SUMMIT%2021%20MARCH%202008\b0036rp','index\b0036vp.jpg" TargetMode="External"/><Relationship Id="rId10" Type="http://schemas.openxmlformats.org/officeDocument/2006/relationships/hyperlink" Target="http://www.endolor.com/p43.htm" TargetMode="External"/><Relationship Id="rId4" Type="http://schemas.openxmlformats.org/officeDocument/2006/relationships/hyperlink" Target="http://www.endolor.com/p51.htm" TargetMode="External"/><Relationship Id="rId9" Type="http://schemas.openxmlformats.org/officeDocument/2006/relationships/hyperlink" Target="file:///C:\Documents%20and%20Settings\ialeksee\Desktop\ENT%20SUMMIT%2021%20MARCH%202008\b0039rp','index\b0039vp.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8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6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4.xml"/><Relationship Id="rId1" Type="http://schemas.openxmlformats.org/officeDocument/2006/relationships/vmlDrawing" Target="../drawings/vmlDrawing3.vml"/><Relationship Id="rId5" Type="http://schemas.openxmlformats.org/officeDocument/2006/relationships/image" Target="../media/image48.emf"/><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7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4.xml"/></Relationships>
</file>

<file path=ppt/slides/_rels/slide7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1.xml"/></Relationships>
</file>

<file path=ppt/slides/_rels/slide8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4.xml"/></Relationships>
</file>

<file path=ppt/slides/_rels/slide8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4.xml"/></Relationships>
</file>

<file path=ppt/slides/_rels/slide8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94.xml"/></Relationships>
</file>

<file path=ppt/slides/_rels/slide8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94.xml"/></Relationships>
</file>

<file path=ppt/slides/_rels/slide8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94.xml"/></Relationships>
</file>

<file path=ppt/slides/_rels/slide8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9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8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9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90.xml"/><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90.xml"/><Relationship Id="rId4" Type="http://schemas.openxmlformats.org/officeDocument/2006/relationships/image" Target="../media/image52.jpeg"/></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90.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90.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290.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800" i="1" kern="1200" dirty="0">
                <a:solidFill>
                  <a:srgbClr val="C00000"/>
                </a:solidFill>
              </a:rPr>
              <a:t>Назальная обструкция</a:t>
            </a:r>
            <a:endParaRPr lang="ru-RU" dirty="0"/>
          </a:p>
        </p:txBody>
      </p:sp>
      <p:sp>
        <p:nvSpPr>
          <p:cNvPr id="3" name="Объект 2"/>
          <p:cNvSpPr>
            <a:spLocks noGrp="1"/>
          </p:cNvSpPr>
          <p:nvPr>
            <p:ph idx="1"/>
          </p:nvPr>
        </p:nvSpPr>
        <p:spPr/>
        <p:txBody>
          <a:bodyPr/>
          <a:lstStyle/>
          <a:p>
            <a:pPr marL="0" lvl="0" indent="0" algn="ctr" eaLnBrk="1" fontAlgn="auto" hangingPunct="1">
              <a:spcBef>
                <a:spcPct val="20000"/>
              </a:spcBef>
              <a:spcAft>
                <a:spcPts val="0"/>
              </a:spcAft>
              <a:buClrTx/>
              <a:buNone/>
            </a:pPr>
            <a:endParaRPr kumimoji="0" lang="ru-RU" sz="3200" b="1" i="0" u="none" strike="noStrike" kern="1200" cap="none" spc="0" normalizeH="0" baseline="0" noProof="0" dirty="0">
              <a:ln>
                <a:noFill/>
              </a:ln>
              <a:effectLst/>
              <a:uLnTx/>
              <a:uFillTx/>
              <a:latin typeface="Calibri"/>
              <a:ea typeface="+mn-ea"/>
              <a:cs typeface="+mn-cs"/>
            </a:endParaRPr>
          </a:p>
          <a:p>
            <a:pPr marL="0" lvl="0" indent="0" algn="ctr" eaLnBrk="1" fontAlgn="auto" hangingPunct="1">
              <a:spcBef>
                <a:spcPct val="20000"/>
              </a:spcBef>
              <a:spcAft>
                <a:spcPts val="0"/>
              </a:spcAft>
              <a:buClrTx/>
              <a:buNone/>
            </a:pPr>
            <a:endParaRPr lang="ru-RU" sz="3200" b="1" kern="1200" dirty="0">
              <a:latin typeface="Calibri"/>
            </a:endParaRPr>
          </a:p>
          <a:p>
            <a:pPr marL="0" lvl="0" indent="0" algn="ctr" eaLnBrk="1" fontAlgn="auto" hangingPunct="1">
              <a:spcBef>
                <a:spcPct val="20000"/>
              </a:spcBef>
              <a:spcAft>
                <a:spcPts val="0"/>
              </a:spcAft>
              <a:buClrTx/>
              <a:buNone/>
            </a:pPr>
            <a:endParaRPr kumimoji="0" lang="ru-RU" sz="3200" b="1" i="0" u="none" strike="noStrike" kern="1200" cap="none" spc="0" normalizeH="0" baseline="0" noProof="0" dirty="0">
              <a:ln>
                <a:noFill/>
              </a:ln>
              <a:effectLst/>
              <a:uLnTx/>
              <a:uFillTx/>
              <a:latin typeface="Calibri"/>
              <a:ea typeface="+mn-ea"/>
              <a:cs typeface="+mn-cs"/>
            </a:endParaRPr>
          </a:p>
          <a:p>
            <a:pPr marL="0" lvl="0" indent="0" algn="ctr" eaLnBrk="1" fontAlgn="auto" hangingPunct="1">
              <a:spcBef>
                <a:spcPct val="20000"/>
              </a:spcBef>
              <a:spcAft>
                <a:spcPts val="0"/>
              </a:spcAft>
              <a:buClrTx/>
              <a:buNone/>
            </a:pPr>
            <a:endParaRPr lang="ru-RU" sz="3200" b="1" kern="1200" dirty="0">
              <a:latin typeface="Calibri"/>
            </a:endParaRPr>
          </a:p>
          <a:p>
            <a:pPr marL="0" lvl="0" indent="0" algn="ctr" eaLnBrk="1" fontAlgn="auto" hangingPunct="1">
              <a:spcBef>
                <a:spcPct val="20000"/>
              </a:spcBef>
              <a:spcAft>
                <a:spcPts val="0"/>
              </a:spcAft>
              <a:buClrTx/>
              <a:buNone/>
            </a:pPr>
            <a:r>
              <a:rPr kumimoji="0" lang="ru-RU" sz="3200" b="1" i="0" u="none" strike="noStrike" kern="1200" cap="none" spc="0" normalizeH="0" baseline="0" noProof="0" dirty="0">
                <a:ln>
                  <a:noFill/>
                </a:ln>
                <a:effectLst/>
                <a:uLnTx/>
                <a:uFillTx/>
                <a:latin typeface="Calibri"/>
                <a:ea typeface="+mn-ea"/>
                <a:cs typeface="+mn-cs"/>
              </a:rPr>
              <a:t>К.М.Н., доцент     Торопова Л.А</a:t>
            </a:r>
          </a:p>
          <a:p>
            <a:pPr marL="0" lvl="0" indent="0" algn="ctr" eaLnBrk="1" fontAlgn="auto" hangingPunct="1">
              <a:spcBef>
                <a:spcPct val="20000"/>
              </a:spcBef>
              <a:spcAft>
                <a:spcPts val="0"/>
              </a:spcAft>
              <a:buClrTx/>
              <a:buNone/>
            </a:pPr>
            <a:endParaRPr kumimoji="0" lang="ru-RU" sz="3200" b="1" i="0" u="none" strike="noStrike" kern="1200" cap="none" spc="0" normalizeH="0" baseline="0" noProof="0" dirty="0">
              <a:ln>
                <a:noFill/>
              </a:ln>
              <a:effectLst/>
              <a:uLnTx/>
              <a:uFillTx/>
              <a:latin typeface="Calibri"/>
              <a:ea typeface="+mn-ea"/>
              <a:cs typeface="+mn-cs"/>
            </a:endParaRPr>
          </a:p>
          <a:p>
            <a:pPr marL="0" lvl="0" indent="0" algn="ctr" eaLnBrk="1" fontAlgn="auto" hangingPunct="1">
              <a:spcBef>
                <a:spcPct val="20000"/>
              </a:spcBef>
              <a:spcAft>
                <a:spcPts val="0"/>
              </a:spcAft>
              <a:buClrTx/>
              <a:buNone/>
            </a:pPr>
            <a:endParaRPr lang="ru-RU" sz="3200" b="1" kern="1200" dirty="0">
              <a:latin typeface="Calibri"/>
            </a:endParaRPr>
          </a:p>
          <a:p>
            <a:endParaRPr lang="ru-RU" dirty="0"/>
          </a:p>
        </p:txBody>
      </p:sp>
      <p:pic>
        <p:nvPicPr>
          <p:cNvPr id="4" name="Picture 3"/>
          <p:cNvPicPr>
            <a:picLocks noChangeAspect="1" noChangeArrowheads="1"/>
          </p:cNvPicPr>
          <p:nvPr/>
        </p:nvPicPr>
        <p:blipFill>
          <a:blip r:embed="rId2" cstate="print"/>
          <a:srcRect/>
          <a:stretch>
            <a:fillRect/>
          </a:stretch>
        </p:blipFill>
        <p:spPr bwMode="auto">
          <a:xfrm>
            <a:off x="7164288" y="4365104"/>
            <a:ext cx="1979712" cy="2817282"/>
          </a:xfrm>
          <a:prstGeom prst="rect">
            <a:avLst/>
          </a:prstGeom>
          <a:noFill/>
          <a:ln w="9525">
            <a:noFill/>
            <a:miter lim="800000"/>
            <a:headEnd/>
            <a:tailEnd/>
          </a:ln>
        </p:spPr>
      </p:pic>
      <p:pic>
        <p:nvPicPr>
          <p:cNvPr id="5" name="Picture 3" descr="C:\Users\e_kolkina\Documents\НСМ\НСМ октябрь 2013\budesonid-A5-rose - копия светла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68" t="18633" r="18467" b="21513"/>
          <a:stretch/>
        </p:blipFill>
        <p:spPr bwMode="auto">
          <a:xfrm>
            <a:off x="7740352" y="5776667"/>
            <a:ext cx="1542197" cy="140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5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094184"/>
            <a:ext cx="9067800" cy="5791200"/>
          </a:xfrm>
          <a:prstGeom prst="rect">
            <a:avLst/>
          </a:prstGeom>
          <a:noFill/>
          <a:ln w="9525">
            <a:noFill/>
            <a:miter lim="800000"/>
            <a:headEnd/>
            <a:tailEnd/>
          </a:ln>
        </p:spPr>
      </p:pic>
      <p:sp>
        <p:nvSpPr>
          <p:cNvPr id="5" name="Title 4"/>
          <p:cNvSpPr>
            <a:spLocks noGrp="1"/>
          </p:cNvSpPr>
          <p:nvPr>
            <p:ph type="title"/>
          </p:nvPr>
        </p:nvSpPr>
        <p:spPr/>
        <p:txBody>
          <a:bodyPr>
            <a:normAutofit fontScale="90000"/>
          </a:bodyPr>
          <a:lstStyle/>
          <a:p>
            <a:r>
              <a:rPr lang="ru-RU" dirty="0">
                <a:solidFill>
                  <a:srgbClr val="C00000"/>
                </a:solidFill>
              </a:rPr>
              <a:t>Факторы риска обострения АР зимой</a:t>
            </a:r>
          </a:p>
        </p:txBody>
      </p:sp>
      <p:sp>
        <p:nvSpPr>
          <p:cNvPr id="6" name="Нижний колонтитул 5"/>
          <p:cNvSpPr>
            <a:spLocks noGrp="1"/>
          </p:cNvSpPr>
          <p:nvPr>
            <p:ph type="ftr" sz="quarter" idx="11"/>
          </p:nvPr>
        </p:nvSpPr>
        <p:spPr>
          <a:xfrm>
            <a:off x="7215206" y="6643710"/>
            <a:ext cx="1214446" cy="214290"/>
          </a:xfrm>
        </p:spPr>
        <p:txBody>
          <a:bodyPr/>
          <a:lstStyle/>
          <a:p>
            <a:r>
              <a:rPr lang="ru-RU" dirty="0">
                <a:solidFill>
                  <a:prstClr val="black">
                    <a:tint val="75000"/>
                  </a:prstClr>
                </a:solidFill>
              </a:rPr>
              <a:t>2013/02-118</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10</a:t>
            </a:fld>
            <a:endParaRPr lang="ru-RU">
              <a:solidFill>
                <a:prstClr val="black">
                  <a:tint val="75000"/>
                </a:prstClr>
              </a:solidFill>
            </a:endParaRPr>
          </a:p>
        </p:txBody>
      </p:sp>
    </p:spTree>
    <p:extLst>
      <p:ext uri="{BB962C8B-B14F-4D97-AF65-F5344CB8AC3E}">
        <p14:creationId xmlns:p14="http://schemas.microsoft.com/office/powerpoint/2010/main" val="16279249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34"/>
            <a:ext cx="9144000" cy="6859133"/>
          </a:xfrm>
          <a:solidFill>
            <a:schemeClr val="bg1"/>
          </a:solidFill>
        </p:spPr>
        <p:txBody>
          <a:bodyPr/>
          <a:lstStyle/>
          <a:p>
            <a:r>
              <a:rPr lang="ru-RU" dirty="0"/>
              <a:t>     </a:t>
            </a:r>
            <a:r>
              <a:rPr lang="ru-RU" b="1" i="1" dirty="0">
                <a:solidFill>
                  <a:srgbClr val="C00000"/>
                </a:solidFill>
              </a:rPr>
              <a:t>СПАСИБО   ЗА  ВНИМАНИЕ </a:t>
            </a:r>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100</a:t>
            </a:fld>
            <a:endParaRPr lang="en-US">
              <a:solidFill>
                <a:srgbClr val="E0A8AD">
                  <a:shade val="50000"/>
                  <a:satMod val="200000"/>
                </a:srgbClr>
              </a:solidFill>
            </a:endParaRPr>
          </a:p>
        </p:txBody>
      </p:sp>
      <p:pic>
        <p:nvPicPr>
          <p:cNvPr id="12291" name="Picture 3" descr="C:\Users\e_kolkina\Documents\НСМ\НСМ октябрь 2013\i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41397">
            <a:off x="7020272" y="548680"/>
            <a:ext cx="1815873" cy="3631746"/>
          </a:xfrm>
          <a:prstGeom prst="rect">
            <a:avLst/>
          </a:prstGeom>
          <a:noFill/>
          <a:extLst>
            <a:ext uri="{909E8E84-426E-40DD-AFC4-6F175D3DCCD1}">
              <a14:hiddenFill xmlns:a14="http://schemas.microsoft.com/office/drawing/2010/main">
                <a:solidFill>
                  <a:srgbClr val="FFFFFF"/>
                </a:solidFill>
              </a14:hiddenFill>
            </a:ext>
          </a:extLst>
        </p:spPr>
      </p:pic>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6423">
            <a:off x="1878622" y="3658166"/>
            <a:ext cx="1816100"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55874">
            <a:off x="5176624" y="3524817"/>
            <a:ext cx="1916162" cy="383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19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88640"/>
            <a:ext cx="7498080" cy="1143000"/>
          </a:xfrm>
        </p:spPr>
        <p:txBody>
          <a:bodyPr/>
          <a:lstStyle/>
          <a:p>
            <a:r>
              <a:rPr lang="ru-RU" dirty="0"/>
              <a:t>Классификация АР</a:t>
            </a:r>
          </a:p>
        </p:txBody>
      </p:sp>
      <p:sp>
        <p:nvSpPr>
          <p:cNvPr id="8" name="Заголовок 1"/>
          <p:cNvSpPr txBox="1">
            <a:spLocks/>
          </p:cNvSpPr>
          <p:nvPr/>
        </p:nvSpPr>
        <p:spPr>
          <a:xfrm>
            <a:off x="1229258" y="6094040"/>
            <a:ext cx="7543800" cy="57532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200" i="1" dirty="0">
                <a:solidFill>
                  <a:srgbClr val="4F271C">
                    <a:satMod val="130000"/>
                  </a:srgbClr>
                </a:solidFill>
              </a:rPr>
              <a:t>Allergic Rhinitis and its impact on Asthma (ARIA) 2007.</a:t>
            </a:r>
            <a:endParaRPr lang="ru-RU" sz="1200" i="1" dirty="0">
              <a:solidFill>
                <a:srgbClr val="4F271C">
                  <a:satMod val="130000"/>
                </a:srgbClr>
              </a:solidFill>
            </a:endParaRPr>
          </a:p>
        </p:txBody>
      </p:sp>
      <p:sp>
        <p:nvSpPr>
          <p:cNvPr id="10" name="Скругленный прямоугольник 9"/>
          <p:cNvSpPr/>
          <p:nvPr/>
        </p:nvSpPr>
        <p:spPr>
          <a:xfrm>
            <a:off x="1331640" y="1196752"/>
            <a:ext cx="3528392" cy="2160240"/>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a:solidFill>
                  <a:prstClr val="white"/>
                </a:solidFill>
                <a:latin typeface="Calibri"/>
                <a:ea typeface="Times New Roman"/>
                <a:cs typeface="Times New Roman"/>
              </a:rPr>
              <a:t>Интермиттирующие</a:t>
            </a:r>
            <a:endParaRPr lang="ru-RU" sz="1600" b="1" dirty="0">
              <a:solidFill>
                <a:prstClr val="white"/>
              </a:solidFill>
              <a:latin typeface="Calibri"/>
              <a:ea typeface="Times New Roman"/>
              <a:cs typeface="Times New Roman"/>
            </a:endParaRPr>
          </a:p>
          <a:p>
            <a:pPr algn="ctr"/>
            <a:r>
              <a:rPr lang="ru-RU" sz="1600" b="1" dirty="0">
                <a:solidFill>
                  <a:prstClr val="white"/>
                </a:solidFill>
                <a:latin typeface="Calibri"/>
                <a:cs typeface="Times New Roman"/>
              </a:rPr>
              <a:t>симптомы</a:t>
            </a:r>
          </a:p>
          <a:p>
            <a:pPr marL="285750" indent="-285750">
              <a:buFont typeface="Arial" pitchFamily="34" charset="0"/>
              <a:buChar char="•"/>
            </a:pPr>
            <a:endParaRPr lang="ru-RU" sz="1600" b="1" dirty="0">
              <a:solidFill>
                <a:prstClr val="white"/>
              </a:solidFill>
              <a:latin typeface="Calibri"/>
              <a:cs typeface="Times New Roman"/>
            </a:endParaRPr>
          </a:p>
          <a:p>
            <a:pPr marL="285750" indent="-285750">
              <a:lnSpc>
                <a:spcPct val="115000"/>
              </a:lnSpc>
              <a:buFont typeface="Arial" pitchFamily="34" charset="0"/>
              <a:buChar char="•"/>
            </a:pPr>
            <a:r>
              <a:rPr lang="en-US" sz="1600" dirty="0">
                <a:solidFill>
                  <a:prstClr val="white"/>
                </a:solidFill>
                <a:latin typeface="Calibri"/>
                <a:ea typeface="Times New Roman"/>
                <a:cs typeface="Times New Roman"/>
              </a:rPr>
              <a:t>&lt; 4 </a:t>
            </a:r>
            <a:r>
              <a:rPr lang="ru-RU" sz="1600" dirty="0">
                <a:solidFill>
                  <a:prstClr val="white"/>
                </a:solidFill>
                <a:latin typeface="Calibri"/>
                <a:ea typeface="Times New Roman"/>
                <a:cs typeface="Times New Roman"/>
              </a:rPr>
              <a:t>дней в неделю</a:t>
            </a:r>
          </a:p>
          <a:p>
            <a:pPr marL="285750" indent="-285750">
              <a:lnSpc>
                <a:spcPct val="115000"/>
              </a:lnSpc>
              <a:buFont typeface="Arial" pitchFamily="34" charset="0"/>
              <a:buChar char="•"/>
            </a:pPr>
            <a:r>
              <a:rPr lang="ru-RU" sz="1600" u="sng" dirty="0">
                <a:solidFill>
                  <a:prstClr val="white"/>
                </a:solidFill>
                <a:latin typeface="Calibri"/>
                <a:ea typeface="Times New Roman"/>
                <a:cs typeface="Times New Roman"/>
              </a:rPr>
              <a:t>или</a:t>
            </a:r>
            <a:r>
              <a:rPr lang="en-US" sz="1600" dirty="0">
                <a:solidFill>
                  <a:prstClr val="white"/>
                </a:solidFill>
                <a:latin typeface="Calibri"/>
                <a:ea typeface="Times New Roman"/>
                <a:cs typeface="Times New Roman"/>
              </a:rPr>
              <a:t> &lt; 4 </a:t>
            </a:r>
            <a:r>
              <a:rPr lang="ru-RU" sz="1600" dirty="0">
                <a:solidFill>
                  <a:prstClr val="white"/>
                </a:solidFill>
                <a:latin typeface="Calibri"/>
                <a:ea typeface="Times New Roman"/>
                <a:cs typeface="Times New Roman"/>
              </a:rPr>
              <a:t>последующих недель</a:t>
            </a:r>
            <a:endParaRPr lang="ru-RU" sz="1600" dirty="0">
              <a:solidFill>
                <a:prstClr val="white"/>
              </a:solidFill>
              <a:latin typeface="Calibri"/>
              <a:ea typeface="Calibri"/>
              <a:cs typeface="Times New Roman"/>
            </a:endParaRPr>
          </a:p>
          <a:p>
            <a:pPr algn="ctr"/>
            <a:endParaRPr lang="ru-RU" sz="1600" b="1" dirty="0">
              <a:solidFill>
                <a:prstClr val="white"/>
              </a:solidFill>
            </a:endParaRPr>
          </a:p>
        </p:txBody>
      </p:sp>
      <p:sp>
        <p:nvSpPr>
          <p:cNvPr id="11" name="Скругленный прямоугольник 10"/>
          <p:cNvSpPr/>
          <p:nvPr/>
        </p:nvSpPr>
        <p:spPr>
          <a:xfrm>
            <a:off x="5001158" y="1196752"/>
            <a:ext cx="3384376" cy="2160240"/>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a:solidFill>
                  <a:prstClr val="white"/>
                </a:solidFill>
                <a:latin typeface="Calibri"/>
                <a:ea typeface="Times New Roman"/>
                <a:cs typeface="Times New Roman"/>
              </a:rPr>
              <a:t>Персистирующие</a:t>
            </a:r>
            <a:endParaRPr lang="ru-RU" sz="1600" b="1" dirty="0">
              <a:solidFill>
                <a:prstClr val="white"/>
              </a:solidFill>
              <a:latin typeface="Calibri"/>
              <a:ea typeface="Times New Roman"/>
              <a:cs typeface="Times New Roman"/>
            </a:endParaRPr>
          </a:p>
          <a:p>
            <a:pPr algn="ctr"/>
            <a:r>
              <a:rPr lang="ru-RU" sz="1600" b="1" dirty="0">
                <a:solidFill>
                  <a:prstClr val="white"/>
                </a:solidFill>
                <a:latin typeface="Calibri"/>
                <a:ea typeface="Times New Roman"/>
                <a:cs typeface="Times New Roman"/>
              </a:rPr>
              <a:t>Симптомы</a:t>
            </a:r>
          </a:p>
          <a:p>
            <a:pPr algn="ctr"/>
            <a:endParaRPr lang="ru-RU" sz="1600" b="1" dirty="0">
              <a:solidFill>
                <a:prstClr val="white"/>
              </a:solidFill>
              <a:latin typeface="Calibri"/>
              <a:ea typeface="Times New Roman"/>
              <a:cs typeface="Times New Roman"/>
            </a:endParaRPr>
          </a:p>
          <a:p>
            <a:pPr marL="285750" indent="-285750">
              <a:lnSpc>
                <a:spcPct val="115000"/>
              </a:lnSpc>
              <a:buFont typeface="Arial" pitchFamily="34" charset="0"/>
              <a:buChar char="•"/>
              <a:defRPr/>
            </a:pPr>
            <a:r>
              <a:rPr lang="en-US" sz="1600" dirty="0">
                <a:solidFill>
                  <a:prstClr val="white"/>
                </a:solidFill>
                <a:latin typeface="Calibri"/>
                <a:ea typeface="Times New Roman"/>
                <a:cs typeface="Times New Roman"/>
              </a:rPr>
              <a:t>&gt; 4 </a:t>
            </a:r>
            <a:r>
              <a:rPr lang="ru-RU" sz="1600" dirty="0">
                <a:solidFill>
                  <a:prstClr val="white"/>
                </a:solidFill>
                <a:latin typeface="Calibri"/>
                <a:ea typeface="Times New Roman"/>
                <a:cs typeface="Times New Roman"/>
              </a:rPr>
              <a:t>дней в неделю</a:t>
            </a:r>
          </a:p>
          <a:p>
            <a:pPr marL="285750" indent="-285750">
              <a:lnSpc>
                <a:spcPct val="115000"/>
              </a:lnSpc>
              <a:buFont typeface="Arial" pitchFamily="34" charset="0"/>
              <a:buChar char="•"/>
              <a:defRPr/>
            </a:pPr>
            <a:r>
              <a:rPr lang="ru-RU" sz="1600" dirty="0">
                <a:solidFill>
                  <a:prstClr val="white"/>
                </a:solidFill>
                <a:latin typeface="Calibri"/>
                <a:ea typeface="Times New Roman"/>
                <a:cs typeface="Times New Roman"/>
              </a:rPr>
              <a:t>и</a:t>
            </a:r>
            <a:r>
              <a:rPr lang="en-US" sz="1600" dirty="0">
                <a:solidFill>
                  <a:prstClr val="white"/>
                </a:solidFill>
                <a:latin typeface="Calibri"/>
                <a:ea typeface="Times New Roman"/>
                <a:cs typeface="Times New Roman"/>
              </a:rPr>
              <a:t> &gt; 4  </a:t>
            </a:r>
            <a:r>
              <a:rPr lang="ru-RU" sz="1600" dirty="0">
                <a:solidFill>
                  <a:prstClr val="white"/>
                </a:solidFill>
                <a:latin typeface="Calibri"/>
                <a:ea typeface="Times New Roman"/>
                <a:cs typeface="Times New Roman"/>
              </a:rPr>
              <a:t>последующих недель</a:t>
            </a:r>
          </a:p>
          <a:p>
            <a:pPr algn="ctr"/>
            <a:endParaRPr lang="ru-RU" dirty="0">
              <a:solidFill>
                <a:prstClr val="white"/>
              </a:solidFill>
            </a:endParaRPr>
          </a:p>
        </p:txBody>
      </p:sp>
      <p:sp>
        <p:nvSpPr>
          <p:cNvPr id="12" name="Скругленный прямоугольник 11"/>
          <p:cNvSpPr/>
          <p:nvPr/>
        </p:nvSpPr>
        <p:spPr>
          <a:xfrm>
            <a:off x="1331640" y="3552646"/>
            <a:ext cx="3528392" cy="2396634"/>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white"/>
                </a:solidFill>
                <a:latin typeface="Calibri"/>
                <a:ea typeface="Times New Roman"/>
                <a:cs typeface="Times New Roman"/>
              </a:rPr>
              <a:t>Легкая форма</a:t>
            </a:r>
          </a:p>
          <a:p>
            <a:pPr algn="ctr"/>
            <a:r>
              <a:rPr lang="ru-RU" sz="1400" dirty="0">
                <a:solidFill>
                  <a:prstClr val="white"/>
                </a:solidFill>
                <a:latin typeface="Calibri"/>
                <a:ea typeface="Times New Roman"/>
                <a:cs typeface="Times New Roman"/>
              </a:rPr>
              <a:t>Характерно все нижеперечисленное:</a:t>
            </a:r>
          </a:p>
          <a:p>
            <a:pPr marL="285750" indent="-285750">
              <a:buFont typeface="Arial" pitchFamily="34" charset="0"/>
              <a:buChar char="•"/>
            </a:pPr>
            <a:r>
              <a:rPr lang="ru-RU" sz="1600" dirty="0">
                <a:solidFill>
                  <a:prstClr val="white"/>
                </a:solidFill>
                <a:latin typeface="Calibri"/>
                <a:ea typeface="Times New Roman"/>
                <a:cs typeface="Times New Roman"/>
              </a:rPr>
              <a:t>Нормальный сон</a:t>
            </a:r>
          </a:p>
          <a:p>
            <a:pPr marL="285750" indent="-285750">
              <a:buFont typeface="Arial" pitchFamily="34" charset="0"/>
              <a:buChar char="•"/>
            </a:pPr>
            <a:r>
              <a:rPr lang="ru-RU" sz="1600" dirty="0">
                <a:solidFill>
                  <a:prstClr val="white"/>
                </a:solidFill>
                <a:latin typeface="Calibri"/>
                <a:ea typeface="Times New Roman"/>
                <a:cs typeface="Times New Roman"/>
              </a:rPr>
              <a:t>Не нарушается повседневная активность, занятия спортом, досуг</a:t>
            </a:r>
          </a:p>
          <a:p>
            <a:pPr marL="285750" indent="-285750">
              <a:buFont typeface="Arial" pitchFamily="34" charset="0"/>
              <a:buChar char="•"/>
            </a:pPr>
            <a:r>
              <a:rPr lang="ru-RU" sz="1600" dirty="0">
                <a:solidFill>
                  <a:prstClr val="white"/>
                </a:solidFill>
                <a:latin typeface="Calibri"/>
                <a:ea typeface="Times New Roman"/>
                <a:cs typeface="Times New Roman"/>
              </a:rPr>
              <a:t>Нет влияния на работу и учебу</a:t>
            </a:r>
          </a:p>
          <a:p>
            <a:pPr marL="285750" indent="-285750">
              <a:buFont typeface="Arial" pitchFamily="34" charset="0"/>
              <a:buChar char="•"/>
            </a:pPr>
            <a:r>
              <a:rPr lang="ru-RU" sz="1600" dirty="0">
                <a:solidFill>
                  <a:prstClr val="white"/>
                </a:solidFill>
                <a:latin typeface="Calibri"/>
                <a:ea typeface="Times New Roman"/>
                <a:cs typeface="Times New Roman"/>
              </a:rPr>
              <a:t>Симптомы присутствуют, но не причиняют беспокойство</a:t>
            </a:r>
          </a:p>
        </p:txBody>
      </p:sp>
      <p:sp>
        <p:nvSpPr>
          <p:cNvPr id="13" name="Скругленный прямоугольник 12"/>
          <p:cNvSpPr/>
          <p:nvPr/>
        </p:nvSpPr>
        <p:spPr>
          <a:xfrm>
            <a:off x="5046300" y="3573016"/>
            <a:ext cx="3384376" cy="2376264"/>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white"/>
                </a:solidFill>
                <a:latin typeface="Calibri"/>
                <a:ea typeface="Times New Roman"/>
                <a:cs typeface="Times New Roman"/>
              </a:rPr>
              <a:t>Средне-тяжелая форма</a:t>
            </a:r>
          </a:p>
          <a:p>
            <a:pPr algn="ctr"/>
            <a:r>
              <a:rPr lang="ru-RU" sz="1400" dirty="0">
                <a:solidFill>
                  <a:prstClr val="white"/>
                </a:solidFill>
                <a:latin typeface="Calibri"/>
                <a:ea typeface="Times New Roman"/>
                <a:cs typeface="Times New Roman"/>
              </a:rPr>
              <a:t>Один или более признаков:</a:t>
            </a:r>
          </a:p>
          <a:p>
            <a:pPr marL="285750" indent="-285750">
              <a:buFont typeface="Arial" pitchFamily="34" charset="0"/>
              <a:buChar char="•"/>
            </a:pPr>
            <a:r>
              <a:rPr lang="ru-RU" sz="1600" dirty="0">
                <a:solidFill>
                  <a:prstClr val="white"/>
                </a:solidFill>
                <a:latin typeface="Calibri"/>
                <a:ea typeface="Times New Roman"/>
                <a:cs typeface="Times New Roman"/>
              </a:rPr>
              <a:t>Нарушение сна</a:t>
            </a:r>
          </a:p>
          <a:p>
            <a:pPr marL="285750" indent="-285750">
              <a:buFont typeface="Arial" pitchFamily="34" charset="0"/>
              <a:buChar char="•"/>
            </a:pPr>
            <a:r>
              <a:rPr lang="ru-RU" sz="1600" dirty="0" err="1">
                <a:solidFill>
                  <a:prstClr val="white"/>
                </a:solidFill>
                <a:latin typeface="Calibri"/>
                <a:ea typeface="Times New Roman"/>
                <a:cs typeface="Times New Roman"/>
              </a:rPr>
              <a:t>Влияение</a:t>
            </a:r>
            <a:r>
              <a:rPr lang="ru-RU" sz="1600" dirty="0">
                <a:solidFill>
                  <a:prstClr val="white"/>
                </a:solidFill>
                <a:latin typeface="Calibri"/>
                <a:ea typeface="Times New Roman"/>
                <a:cs typeface="Times New Roman"/>
              </a:rPr>
              <a:t> на дневную активность, спорт, досуг</a:t>
            </a:r>
          </a:p>
          <a:p>
            <a:pPr marL="285750" indent="-285750">
              <a:buFont typeface="Arial" pitchFamily="34" charset="0"/>
              <a:buChar char="•"/>
            </a:pPr>
            <a:r>
              <a:rPr lang="ru-RU" sz="1600" dirty="0">
                <a:solidFill>
                  <a:prstClr val="white"/>
                </a:solidFill>
                <a:latin typeface="Calibri"/>
                <a:ea typeface="Times New Roman"/>
                <a:cs typeface="Times New Roman"/>
              </a:rPr>
              <a:t>Ухудшение работы и учебы</a:t>
            </a:r>
          </a:p>
          <a:p>
            <a:pPr marL="285750" indent="-285750">
              <a:buFont typeface="Arial" pitchFamily="34" charset="0"/>
              <a:buChar char="•"/>
            </a:pPr>
            <a:r>
              <a:rPr lang="ru-RU" sz="1600" dirty="0">
                <a:solidFill>
                  <a:prstClr val="white"/>
                </a:solidFill>
                <a:latin typeface="Calibri"/>
                <a:ea typeface="Times New Roman"/>
                <a:cs typeface="Times New Roman"/>
              </a:rPr>
              <a:t>Симптомы доставляют беспокойство, могут быть мучительными</a:t>
            </a:r>
          </a:p>
        </p:txBody>
      </p:sp>
      <p:cxnSp>
        <p:nvCxnSpPr>
          <p:cNvPr id="19" name="Прямая со стрелкой 18"/>
          <p:cNvCxnSpPr/>
          <p:nvPr/>
        </p:nvCxnSpPr>
        <p:spPr>
          <a:xfrm>
            <a:off x="4355976" y="2950763"/>
            <a:ext cx="1008112" cy="864096"/>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a:off x="4355976" y="2950763"/>
            <a:ext cx="1008112" cy="864096"/>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00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solidFill>
                  <a:srgbClr val="C00000"/>
                </a:solidFill>
              </a:rPr>
              <a:t>Персистирующий</a:t>
            </a:r>
            <a:r>
              <a:rPr lang="ru-RU" dirty="0">
                <a:solidFill>
                  <a:srgbClr val="C00000"/>
                </a:solidFill>
              </a:rPr>
              <a:t> аллергический ринит </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12</a:t>
            </a:fld>
            <a:endParaRPr lang="ru-RU" dirty="0">
              <a:solidFill>
                <a:prstClr val="black">
                  <a:tint val="75000"/>
                </a:prstClr>
              </a:solidFill>
            </a:endParaRPr>
          </a:p>
        </p:txBody>
      </p:sp>
      <p:sp>
        <p:nvSpPr>
          <p:cNvPr id="5" name="Прямоугольник 4"/>
          <p:cNvSpPr/>
          <p:nvPr/>
        </p:nvSpPr>
        <p:spPr>
          <a:xfrm>
            <a:off x="827584" y="1268760"/>
            <a:ext cx="7416824" cy="4893647"/>
          </a:xfrm>
          <a:prstGeom prst="rect">
            <a:avLst/>
          </a:prstGeom>
        </p:spPr>
        <p:txBody>
          <a:bodyPr wrap="square">
            <a:spAutoFit/>
          </a:bodyPr>
          <a:lstStyle/>
          <a:p>
            <a:r>
              <a:rPr lang="ru-RU" sz="2400" dirty="0">
                <a:solidFill>
                  <a:prstClr val="black"/>
                </a:solidFill>
              </a:rPr>
              <a:t>(</a:t>
            </a:r>
            <a:r>
              <a:rPr lang="ru-RU" sz="2400" b="1" dirty="0">
                <a:solidFill>
                  <a:prstClr val="black"/>
                </a:solidFill>
              </a:rPr>
              <a:t>ПАР) – это хроническое заболевание, в основе которого </a:t>
            </a:r>
            <a:r>
              <a:rPr lang="ru-RU" sz="2400" b="1" dirty="0">
                <a:solidFill>
                  <a:srgbClr val="FF0000"/>
                </a:solidFill>
              </a:rPr>
              <a:t>лежит </a:t>
            </a:r>
            <a:r>
              <a:rPr lang="ru-RU" sz="2400" b="1" dirty="0" err="1">
                <a:solidFill>
                  <a:srgbClr val="FF0000"/>
                </a:solidFill>
              </a:rPr>
              <a:t>IgE</a:t>
            </a:r>
            <a:r>
              <a:rPr lang="ru-RU" sz="2400" b="1" dirty="0">
                <a:solidFill>
                  <a:srgbClr val="FF0000"/>
                </a:solidFill>
              </a:rPr>
              <a:t>-опосредованная реакция</a:t>
            </a:r>
            <a:r>
              <a:rPr lang="ru-RU" sz="2400" b="1" dirty="0">
                <a:solidFill>
                  <a:prstClr val="black"/>
                </a:solidFill>
              </a:rPr>
              <a:t>, вызванная попаданием различных аллергенов на слизистую оболочку полости носа. </a:t>
            </a:r>
          </a:p>
          <a:p>
            <a:r>
              <a:rPr lang="ru-RU" sz="2400" b="1" dirty="0">
                <a:solidFill>
                  <a:prstClr val="black"/>
                </a:solidFill>
              </a:rPr>
              <a:t>ПАР проявляется четырьмя основными симптомами: </a:t>
            </a:r>
          </a:p>
          <a:p>
            <a:r>
              <a:rPr lang="ru-RU" sz="2400" b="1" dirty="0">
                <a:solidFill>
                  <a:prstClr val="black"/>
                </a:solidFill>
              </a:rPr>
              <a:t>-</a:t>
            </a:r>
            <a:r>
              <a:rPr lang="ru-RU" sz="2400" b="1" dirty="0">
                <a:solidFill>
                  <a:srgbClr val="0000FF"/>
                </a:solidFill>
              </a:rPr>
              <a:t>выделениями из носа, </a:t>
            </a:r>
          </a:p>
          <a:p>
            <a:r>
              <a:rPr lang="ru-RU" sz="2400" b="1" dirty="0">
                <a:solidFill>
                  <a:srgbClr val="0000FF"/>
                </a:solidFill>
              </a:rPr>
              <a:t>-затруднением носового дыхания, </a:t>
            </a:r>
          </a:p>
          <a:p>
            <a:r>
              <a:rPr lang="ru-RU" sz="2400" b="1" dirty="0">
                <a:solidFill>
                  <a:srgbClr val="0000FF"/>
                </a:solidFill>
              </a:rPr>
              <a:t>-чиханьем и </a:t>
            </a:r>
          </a:p>
          <a:p>
            <a:r>
              <a:rPr lang="ru-RU" sz="2400" b="1" dirty="0">
                <a:solidFill>
                  <a:srgbClr val="0000FF"/>
                </a:solidFill>
              </a:rPr>
              <a:t>-жжением в полости носа,</a:t>
            </a:r>
            <a:r>
              <a:rPr lang="ru-RU" sz="2400" b="1" dirty="0">
                <a:solidFill>
                  <a:prstClr val="black"/>
                </a:solidFill>
              </a:rPr>
              <a:t> </a:t>
            </a:r>
          </a:p>
          <a:p>
            <a:r>
              <a:rPr lang="ru-RU" sz="2400" b="1" dirty="0">
                <a:solidFill>
                  <a:prstClr val="black"/>
                </a:solidFill>
              </a:rPr>
              <a:t>которые присутствуют </a:t>
            </a:r>
            <a:r>
              <a:rPr lang="ru-RU" sz="2400" b="1" dirty="0">
                <a:solidFill>
                  <a:srgbClr val="00B050"/>
                </a:solidFill>
              </a:rPr>
              <a:t>более  4 дней в неделю </a:t>
            </a:r>
            <a:r>
              <a:rPr lang="ru-RU" sz="2400" b="1" dirty="0">
                <a:solidFill>
                  <a:prstClr val="black"/>
                </a:solidFill>
              </a:rPr>
              <a:t>или </a:t>
            </a:r>
            <a:r>
              <a:rPr lang="ru-RU" sz="2400" b="1" dirty="0">
                <a:solidFill>
                  <a:srgbClr val="00B050"/>
                </a:solidFill>
              </a:rPr>
              <a:t>более 4 </a:t>
            </a:r>
            <a:r>
              <a:rPr lang="ru-RU" sz="2400" b="1" dirty="0" err="1">
                <a:solidFill>
                  <a:srgbClr val="00B050"/>
                </a:solidFill>
              </a:rPr>
              <a:t>нед</a:t>
            </a:r>
            <a:r>
              <a:rPr lang="ru-RU" sz="2400" b="1" dirty="0">
                <a:solidFill>
                  <a:srgbClr val="00B050"/>
                </a:solidFill>
              </a:rPr>
              <a:t> в году</a:t>
            </a:r>
            <a:r>
              <a:rPr lang="ru-RU" sz="2400" b="1" dirty="0">
                <a:solidFill>
                  <a:prstClr val="black"/>
                </a:solidFill>
              </a:rPr>
              <a:t>.</a:t>
            </a:r>
          </a:p>
          <a:p>
            <a:endParaRPr lang="ru-RU" dirty="0">
              <a:solidFill>
                <a:prstClr val="black"/>
              </a:solidFill>
            </a:endParaRPr>
          </a:p>
          <a:p>
            <a:r>
              <a:rPr lang="en-US" sz="1200" dirty="0">
                <a:solidFill>
                  <a:prstClr val="black"/>
                </a:solidFill>
              </a:rPr>
              <a:t>ВОЗ ARIA (Allergic Rhinitis and its Impact on Asthma, 2001)</a:t>
            </a:r>
            <a:endParaRPr lang="ru-RU" sz="1200" dirty="0">
              <a:solidFill>
                <a:prstClr val="black"/>
              </a:solidFill>
            </a:endParaRPr>
          </a:p>
          <a:p>
            <a:endParaRPr lang="ru-RU" dirty="0">
              <a:solidFill>
                <a:prstClr val="black"/>
              </a:solidFill>
            </a:endParaRPr>
          </a:p>
        </p:txBody>
      </p:sp>
    </p:spTree>
    <p:extLst>
      <p:ext uri="{BB962C8B-B14F-4D97-AF65-F5344CB8AC3E}">
        <p14:creationId xmlns:p14="http://schemas.microsoft.com/office/powerpoint/2010/main" val="33649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Аллергия к домашней пылью </a:t>
            </a:r>
          </a:p>
        </p:txBody>
      </p:sp>
      <p:sp>
        <p:nvSpPr>
          <p:cNvPr id="3" name="Нижний колонтитул 2"/>
          <p:cNvSpPr>
            <a:spLocks noGrp="1"/>
          </p:cNvSpPr>
          <p:nvPr>
            <p:ph type="ftr" sz="quarter" idx="11"/>
          </p:nvPr>
        </p:nvSpPr>
        <p:spPr/>
        <p:txBody>
          <a:bodyPr/>
          <a:lstStyle/>
          <a:p>
            <a:r>
              <a:rPr lang="ru-RU">
                <a:solidFill>
                  <a:prstClr val="black">
                    <a:tint val="75000"/>
                  </a:prstClr>
                </a:solidFill>
              </a:rPr>
              <a:t>2013/02-118</a:t>
            </a:r>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13</a:t>
            </a:fld>
            <a:endParaRPr lang="ru-RU" dirty="0">
              <a:solidFill>
                <a:prstClr val="black">
                  <a:tint val="75000"/>
                </a:prstClr>
              </a:solidFill>
            </a:endParaRPr>
          </a:p>
        </p:txBody>
      </p:sp>
      <p:sp>
        <p:nvSpPr>
          <p:cNvPr id="5" name="Прямоугольник 4"/>
          <p:cNvSpPr/>
          <p:nvPr/>
        </p:nvSpPr>
        <p:spPr>
          <a:xfrm>
            <a:off x="539552" y="1028343"/>
            <a:ext cx="7992888" cy="6370975"/>
          </a:xfrm>
          <a:prstGeom prst="rect">
            <a:avLst/>
          </a:prstGeom>
        </p:spPr>
        <p:txBody>
          <a:bodyPr wrap="square">
            <a:spAutoFit/>
          </a:bodyPr>
          <a:lstStyle/>
          <a:p>
            <a:r>
              <a:rPr lang="ru-RU" sz="2000" b="1" dirty="0">
                <a:solidFill>
                  <a:prstClr val="black"/>
                </a:solidFill>
              </a:rPr>
              <a:t>-</a:t>
            </a:r>
            <a:r>
              <a:rPr lang="ru-RU" sz="2000" b="1" dirty="0">
                <a:solidFill>
                  <a:srgbClr val="00B050"/>
                </a:solidFill>
              </a:rPr>
              <a:t>эффект элиминации</a:t>
            </a:r>
            <a:r>
              <a:rPr lang="ru-RU" sz="2000" b="1" dirty="0">
                <a:solidFill>
                  <a:prstClr val="black"/>
                </a:solidFill>
              </a:rPr>
              <a:t>, т.е. уменьшение или исчезновение симптомов ринита, (когда больные находятся вне дома: на даче, в командировке, в отпуске и т.д.);</a:t>
            </a:r>
          </a:p>
          <a:p>
            <a:endParaRPr lang="ru-RU" sz="2000" b="1" dirty="0">
              <a:solidFill>
                <a:prstClr val="black"/>
              </a:solidFill>
            </a:endParaRPr>
          </a:p>
          <a:p>
            <a:r>
              <a:rPr lang="ru-RU" sz="2000" b="1" dirty="0">
                <a:solidFill>
                  <a:prstClr val="black"/>
                </a:solidFill>
              </a:rPr>
              <a:t>-</a:t>
            </a:r>
            <a:r>
              <a:rPr lang="ru-RU" sz="2000" b="1" dirty="0">
                <a:solidFill>
                  <a:srgbClr val="00B050"/>
                </a:solidFill>
              </a:rPr>
              <a:t>обострения в сырое время года </a:t>
            </a:r>
            <a:r>
              <a:rPr lang="ru-RU" sz="2000" b="1" dirty="0">
                <a:solidFill>
                  <a:prstClr val="black"/>
                </a:solidFill>
              </a:rPr>
              <a:t>(осенью, зимой, ранней весной, когда количество пыли и, соответственно, содержание в ней клещей повышается);</a:t>
            </a:r>
          </a:p>
          <a:p>
            <a:endParaRPr lang="ru-RU" sz="2000" b="1" dirty="0">
              <a:solidFill>
                <a:prstClr val="black"/>
              </a:solidFill>
            </a:endParaRPr>
          </a:p>
          <a:p>
            <a:r>
              <a:rPr lang="ru-RU" sz="2000" b="1" dirty="0">
                <a:solidFill>
                  <a:prstClr val="black"/>
                </a:solidFill>
              </a:rPr>
              <a:t>-появление </a:t>
            </a:r>
            <a:r>
              <a:rPr lang="ru-RU" sz="2000" b="1" dirty="0">
                <a:solidFill>
                  <a:srgbClr val="00B050"/>
                </a:solidFill>
              </a:rPr>
              <a:t>симптомов в первую половину ночи</a:t>
            </a:r>
            <a:r>
              <a:rPr lang="ru-RU" sz="2000" b="1" dirty="0">
                <a:solidFill>
                  <a:prstClr val="black"/>
                </a:solidFill>
              </a:rPr>
              <a:t>, (когда происходит более тесный контакт с аллергенами из постельных принадлежностей);</a:t>
            </a:r>
          </a:p>
          <a:p>
            <a:endParaRPr lang="ru-RU" sz="2000" b="1" dirty="0">
              <a:solidFill>
                <a:prstClr val="black"/>
              </a:solidFill>
            </a:endParaRPr>
          </a:p>
          <a:p>
            <a:r>
              <a:rPr lang="ru-RU" sz="2000" b="1" dirty="0">
                <a:solidFill>
                  <a:prstClr val="black"/>
                </a:solidFill>
              </a:rPr>
              <a:t>-возникновение клинических проявлений </a:t>
            </a:r>
            <a:r>
              <a:rPr lang="ru-RU" sz="2000" b="1" dirty="0">
                <a:solidFill>
                  <a:srgbClr val="00B050"/>
                </a:solidFill>
              </a:rPr>
              <a:t>при уборке квартиры, выбивании ковров, просмотре старых книг и бумаг</a:t>
            </a:r>
            <a:r>
              <a:rPr lang="ru-RU" sz="2000" b="1" dirty="0">
                <a:solidFill>
                  <a:prstClr val="black"/>
                </a:solidFill>
              </a:rPr>
              <a:t>.</a:t>
            </a:r>
          </a:p>
          <a:p>
            <a:endParaRPr lang="ru-RU" sz="2000" b="1" dirty="0">
              <a:solidFill>
                <a:prstClr val="black"/>
              </a:solidFill>
            </a:endParaRPr>
          </a:p>
          <a:p>
            <a:r>
              <a:rPr lang="ru-RU" sz="1200" dirty="0" err="1">
                <a:solidFill>
                  <a:prstClr val="black"/>
                </a:solidFill>
              </a:rPr>
              <a:t>А.С.Лопатин</a:t>
            </a:r>
            <a:r>
              <a:rPr lang="ru-RU" sz="1200" dirty="0">
                <a:solidFill>
                  <a:prstClr val="black"/>
                </a:solidFill>
              </a:rPr>
              <a:t> </a:t>
            </a:r>
            <a:r>
              <a:rPr lang="ru-RU" sz="1200" dirty="0" err="1">
                <a:solidFill>
                  <a:prstClr val="black"/>
                </a:solidFill>
              </a:rPr>
              <a:t>Персистирующий</a:t>
            </a:r>
            <a:r>
              <a:rPr lang="ru-RU" sz="1200" dirty="0">
                <a:solidFill>
                  <a:prstClr val="black"/>
                </a:solidFill>
              </a:rPr>
              <a:t> аллергический ринит Отделение оториноларингологии ЦКБ МЦ УД Президента РФ, Москва</a:t>
            </a:r>
            <a:endParaRPr lang="ru-RU" kern="0" dirty="0">
              <a:solidFill>
                <a:sysClr val="windowText" lastClr="000000"/>
              </a:solidFill>
            </a:endParaRPr>
          </a:p>
          <a:p>
            <a:endParaRPr lang="ru-RU" sz="1200" dirty="0">
              <a:solidFill>
                <a:prstClr val="black"/>
              </a:solidFill>
            </a:endParaRPr>
          </a:p>
          <a:p>
            <a:endParaRPr lang="ru-RU" sz="2000" b="1" dirty="0">
              <a:solidFill>
                <a:prstClr val="black"/>
              </a:solidFill>
            </a:endParaRPr>
          </a:p>
          <a:p>
            <a:endParaRPr lang="ru-RU" sz="2000" b="1" dirty="0">
              <a:solidFill>
                <a:prstClr val="black"/>
              </a:solidFill>
            </a:endParaRPr>
          </a:p>
          <a:p>
            <a:endParaRPr lang="ru-RU" sz="2000" b="1" dirty="0">
              <a:solidFill>
                <a:prstClr val="black"/>
              </a:solidFill>
            </a:endParaRPr>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5877272"/>
            <a:ext cx="23050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499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Грибковая сенсибилизация </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14</a:t>
            </a:fld>
            <a:endParaRPr lang="ru-RU" dirty="0">
              <a:solidFill>
                <a:prstClr val="black">
                  <a:tint val="75000"/>
                </a:prstClr>
              </a:solidFill>
            </a:endParaRPr>
          </a:p>
        </p:txBody>
      </p:sp>
      <p:sp>
        <p:nvSpPr>
          <p:cNvPr id="5" name="Прямоугольник 4"/>
          <p:cNvSpPr/>
          <p:nvPr/>
        </p:nvSpPr>
        <p:spPr>
          <a:xfrm>
            <a:off x="971600" y="1052736"/>
            <a:ext cx="7200800" cy="5324535"/>
          </a:xfrm>
          <a:prstGeom prst="rect">
            <a:avLst/>
          </a:prstGeom>
        </p:spPr>
        <p:txBody>
          <a:bodyPr wrap="square">
            <a:spAutoFit/>
          </a:bodyPr>
          <a:lstStyle/>
          <a:p>
            <a:r>
              <a:rPr lang="ru-RU" sz="2000" dirty="0">
                <a:solidFill>
                  <a:prstClr val="black"/>
                </a:solidFill>
              </a:rPr>
              <a:t>особенности анамнеза:</a:t>
            </a:r>
          </a:p>
          <a:p>
            <a:r>
              <a:rPr lang="ru-RU" sz="2000" dirty="0">
                <a:solidFill>
                  <a:prstClr val="black"/>
                </a:solidFill>
              </a:rPr>
              <a:t>-</a:t>
            </a:r>
            <a:r>
              <a:rPr lang="ru-RU" sz="2000" dirty="0">
                <a:solidFill>
                  <a:srgbClr val="0066CC"/>
                </a:solidFill>
              </a:rPr>
              <a:t>непереносимость</a:t>
            </a:r>
            <a:r>
              <a:rPr lang="ru-RU" sz="2000" dirty="0">
                <a:solidFill>
                  <a:prstClr val="black"/>
                </a:solidFill>
              </a:rPr>
              <a:t> </a:t>
            </a:r>
            <a:r>
              <a:rPr lang="ru-RU" sz="2000" dirty="0">
                <a:solidFill>
                  <a:srgbClr val="00B050"/>
                </a:solidFill>
              </a:rPr>
              <a:t>продуктов, содержащих дрожжи </a:t>
            </a:r>
            <a:r>
              <a:rPr lang="ru-RU" sz="2000" dirty="0">
                <a:solidFill>
                  <a:prstClr val="black"/>
                </a:solidFill>
              </a:rPr>
              <a:t>(пиво, квас, сухие и шампанские вина, молочно-кислые продукты);</a:t>
            </a:r>
          </a:p>
          <a:p>
            <a:r>
              <a:rPr lang="ru-RU" sz="2000" dirty="0">
                <a:solidFill>
                  <a:prstClr val="black"/>
                </a:solidFill>
              </a:rPr>
              <a:t>-</a:t>
            </a:r>
            <a:r>
              <a:rPr lang="ru-RU" sz="2000" dirty="0">
                <a:solidFill>
                  <a:srgbClr val="0066CC"/>
                </a:solidFill>
              </a:rPr>
              <a:t>ухудшение состояния </a:t>
            </a:r>
            <a:r>
              <a:rPr lang="ru-RU" sz="2000" dirty="0">
                <a:solidFill>
                  <a:prstClr val="black"/>
                </a:solidFill>
              </a:rPr>
              <a:t>во </a:t>
            </a:r>
            <a:r>
              <a:rPr lang="ru-RU" sz="2000" dirty="0">
                <a:solidFill>
                  <a:srgbClr val="00B050"/>
                </a:solidFill>
              </a:rPr>
              <a:t>влажную погоду</a:t>
            </a:r>
            <a:r>
              <a:rPr lang="ru-RU" sz="2000" dirty="0">
                <a:solidFill>
                  <a:prstClr val="black"/>
                </a:solidFill>
              </a:rPr>
              <a:t>, а также при посещении сырых, плохо проветриваемых помещений;</a:t>
            </a:r>
          </a:p>
          <a:p>
            <a:r>
              <a:rPr lang="ru-RU" sz="2000" dirty="0">
                <a:solidFill>
                  <a:prstClr val="black"/>
                </a:solidFill>
              </a:rPr>
              <a:t>-</a:t>
            </a:r>
            <a:r>
              <a:rPr lang="ru-RU" sz="2000" dirty="0">
                <a:solidFill>
                  <a:srgbClr val="0070C0"/>
                </a:solidFill>
              </a:rPr>
              <a:t>концентрация грибов </a:t>
            </a:r>
            <a:r>
              <a:rPr lang="ru-RU" sz="2000" dirty="0" err="1">
                <a:solidFill>
                  <a:prstClr val="black"/>
                </a:solidFill>
              </a:rPr>
              <a:t>Alternaria</a:t>
            </a:r>
            <a:r>
              <a:rPr lang="ru-RU" sz="2000" dirty="0">
                <a:solidFill>
                  <a:prstClr val="black"/>
                </a:solidFill>
              </a:rPr>
              <a:t>, </a:t>
            </a:r>
            <a:r>
              <a:rPr lang="ru-RU" sz="2000" dirty="0" err="1">
                <a:solidFill>
                  <a:prstClr val="black"/>
                </a:solidFill>
              </a:rPr>
              <a:t>Cladosporium</a:t>
            </a:r>
            <a:r>
              <a:rPr lang="ru-RU" sz="2000" dirty="0">
                <a:solidFill>
                  <a:prstClr val="black"/>
                </a:solidFill>
              </a:rPr>
              <a:t> и </a:t>
            </a:r>
            <a:r>
              <a:rPr lang="ru-RU" sz="2000" dirty="0" err="1">
                <a:solidFill>
                  <a:prstClr val="black"/>
                </a:solidFill>
              </a:rPr>
              <a:t>Candida</a:t>
            </a:r>
            <a:r>
              <a:rPr lang="ru-RU" sz="2000" dirty="0">
                <a:solidFill>
                  <a:prstClr val="black"/>
                </a:solidFill>
              </a:rPr>
              <a:t> </a:t>
            </a:r>
            <a:r>
              <a:rPr lang="ru-RU" sz="2000" dirty="0">
                <a:solidFill>
                  <a:srgbClr val="00B050"/>
                </a:solidFill>
              </a:rPr>
              <a:t>увеличивается весной, летом и в начале осени</a:t>
            </a:r>
            <a:r>
              <a:rPr lang="ru-RU" sz="2000" dirty="0">
                <a:solidFill>
                  <a:prstClr val="black"/>
                </a:solidFill>
              </a:rPr>
              <a:t>, поэтому у сенсибилизированных к ним отмечаются </a:t>
            </a:r>
            <a:r>
              <a:rPr lang="ru-RU" sz="2000" dirty="0">
                <a:solidFill>
                  <a:srgbClr val="FF0000"/>
                </a:solidFill>
              </a:rPr>
              <a:t>сезонные пики в теплое время года</a:t>
            </a:r>
            <a:r>
              <a:rPr lang="ru-RU" sz="2000" dirty="0">
                <a:solidFill>
                  <a:prstClr val="black"/>
                </a:solidFill>
              </a:rPr>
              <a:t>. </a:t>
            </a:r>
          </a:p>
          <a:p>
            <a:r>
              <a:rPr lang="ru-RU" sz="2000" dirty="0">
                <a:solidFill>
                  <a:prstClr val="black"/>
                </a:solidFill>
              </a:rPr>
              <a:t>-Количество грибов рода </a:t>
            </a:r>
            <a:r>
              <a:rPr lang="ru-RU" sz="2000" dirty="0" err="1">
                <a:solidFill>
                  <a:srgbClr val="0070C0"/>
                </a:solidFill>
              </a:rPr>
              <a:t>Penicillium</a:t>
            </a:r>
            <a:r>
              <a:rPr lang="ru-RU" sz="2000" dirty="0">
                <a:solidFill>
                  <a:srgbClr val="0070C0"/>
                </a:solidFill>
              </a:rPr>
              <a:t> и </a:t>
            </a:r>
            <a:r>
              <a:rPr lang="ru-RU" sz="2000" dirty="0" err="1">
                <a:solidFill>
                  <a:srgbClr val="0070C0"/>
                </a:solidFill>
              </a:rPr>
              <a:t>Aspergillus</a:t>
            </a:r>
            <a:r>
              <a:rPr lang="ru-RU" sz="2000" dirty="0">
                <a:solidFill>
                  <a:srgbClr val="0070C0"/>
                </a:solidFill>
              </a:rPr>
              <a:t> </a:t>
            </a:r>
            <a:r>
              <a:rPr lang="ru-RU" sz="2000" dirty="0">
                <a:solidFill>
                  <a:prstClr val="black"/>
                </a:solidFill>
              </a:rPr>
              <a:t>в воздухе остается достаточно </a:t>
            </a:r>
            <a:r>
              <a:rPr lang="ru-RU" sz="2000" dirty="0">
                <a:solidFill>
                  <a:srgbClr val="00B050"/>
                </a:solidFill>
              </a:rPr>
              <a:t>постоянным в течение всего года</a:t>
            </a:r>
            <a:r>
              <a:rPr lang="ru-RU" sz="2000" dirty="0">
                <a:solidFill>
                  <a:prstClr val="black"/>
                </a:solidFill>
              </a:rPr>
              <a:t>, характерно -</a:t>
            </a:r>
            <a:r>
              <a:rPr lang="ru-RU" sz="2000" dirty="0" err="1">
                <a:solidFill>
                  <a:prstClr val="black"/>
                </a:solidFill>
              </a:rPr>
              <a:t>персистирующее</a:t>
            </a:r>
            <a:r>
              <a:rPr lang="ru-RU" sz="2000" dirty="0">
                <a:solidFill>
                  <a:prstClr val="black"/>
                </a:solidFill>
              </a:rPr>
              <a:t> круглогодичное течение болезни;</a:t>
            </a:r>
          </a:p>
          <a:p>
            <a:r>
              <a:rPr lang="ru-RU" sz="2000" dirty="0">
                <a:solidFill>
                  <a:prstClr val="black"/>
                </a:solidFill>
              </a:rPr>
              <a:t>-</a:t>
            </a:r>
            <a:r>
              <a:rPr lang="ru-RU" sz="2000" dirty="0">
                <a:solidFill>
                  <a:srgbClr val="0070C0"/>
                </a:solidFill>
              </a:rPr>
              <a:t>профессиональные контакты с грибами </a:t>
            </a:r>
            <a:r>
              <a:rPr lang="ru-RU" sz="2000" dirty="0">
                <a:solidFill>
                  <a:prstClr val="black"/>
                </a:solidFill>
              </a:rPr>
              <a:t>(работники птицеферм, пищевой, фармацевтической промышленности, вивариев и др.);</a:t>
            </a:r>
          </a:p>
          <a:p>
            <a:r>
              <a:rPr lang="ru-RU" sz="2000" dirty="0">
                <a:solidFill>
                  <a:prstClr val="black"/>
                </a:solidFill>
              </a:rPr>
              <a:t>-наличие </a:t>
            </a:r>
            <a:r>
              <a:rPr lang="ru-RU" sz="2000" dirty="0">
                <a:solidFill>
                  <a:srgbClr val="00B050"/>
                </a:solidFill>
              </a:rPr>
              <a:t>очагов грибковой инфекции </a:t>
            </a:r>
            <a:r>
              <a:rPr lang="ru-RU" sz="2000" dirty="0">
                <a:solidFill>
                  <a:prstClr val="black"/>
                </a:solidFill>
              </a:rPr>
              <a:t>(</a:t>
            </a:r>
            <a:r>
              <a:rPr lang="ru-RU" sz="2000" dirty="0" err="1">
                <a:solidFill>
                  <a:prstClr val="black"/>
                </a:solidFill>
              </a:rPr>
              <a:t>онихомикозы</a:t>
            </a:r>
            <a:r>
              <a:rPr lang="ru-RU" sz="2000" dirty="0">
                <a:solidFill>
                  <a:prstClr val="black"/>
                </a:solidFill>
              </a:rPr>
              <a:t>, грибковый дисбактериоз и др.).</a:t>
            </a:r>
          </a:p>
        </p:txBody>
      </p:sp>
      <p:sp>
        <p:nvSpPr>
          <p:cNvPr id="6" name="TextBox 5"/>
          <p:cNvSpPr txBox="1"/>
          <p:nvPr/>
        </p:nvSpPr>
        <p:spPr>
          <a:xfrm>
            <a:off x="3851920" y="5949280"/>
            <a:ext cx="4968552" cy="646331"/>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220212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Клиника</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15</a:t>
            </a:fld>
            <a:endParaRPr lang="ru-RU" dirty="0">
              <a:solidFill>
                <a:prstClr val="black">
                  <a:tint val="75000"/>
                </a:prstClr>
              </a:solidFill>
            </a:endParaRPr>
          </a:p>
        </p:txBody>
      </p:sp>
      <p:sp>
        <p:nvSpPr>
          <p:cNvPr id="5" name="Прямоугольник 4"/>
          <p:cNvSpPr/>
          <p:nvPr/>
        </p:nvSpPr>
        <p:spPr>
          <a:xfrm>
            <a:off x="827584" y="1268760"/>
            <a:ext cx="7128792" cy="4093428"/>
          </a:xfrm>
          <a:prstGeom prst="rect">
            <a:avLst/>
          </a:prstGeom>
        </p:spPr>
        <p:txBody>
          <a:bodyPr wrap="square">
            <a:spAutoFit/>
          </a:bodyPr>
          <a:lstStyle/>
          <a:p>
            <a:r>
              <a:rPr lang="ru-RU" dirty="0">
                <a:solidFill>
                  <a:prstClr val="black"/>
                </a:solidFill>
              </a:rPr>
              <a:t>-</a:t>
            </a:r>
            <a:r>
              <a:rPr lang="ru-RU" sz="2000" b="1" dirty="0">
                <a:solidFill>
                  <a:srgbClr val="00B050"/>
                </a:solidFill>
              </a:rPr>
              <a:t>Заложенность носа, </a:t>
            </a:r>
          </a:p>
          <a:p>
            <a:r>
              <a:rPr lang="ru-RU" sz="2000" b="1" dirty="0">
                <a:solidFill>
                  <a:srgbClr val="00B050"/>
                </a:solidFill>
              </a:rPr>
              <a:t>-жжение или зуд в носу, </a:t>
            </a:r>
          </a:p>
          <a:p>
            <a:r>
              <a:rPr lang="ru-RU" sz="2000" b="1" dirty="0">
                <a:solidFill>
                  <a:srgbClr val="00B050"/>
                </a:solidFill>
              </a:rPr>
              <a:t>-приступообразное чиханье, </a:t>
            </a:r>
          </a:p>
          <a:p>
            <a:r>
              <a:rPr lang="ru-RU" sz="2000" b="1" dirty="0">
                <a:solidFill>
                  <a:srgbClr val="00B050"/>
                </a:solidFill>
              </a:rPr>
              <a:t>-водянистые выделения из носа</a:t>
            </a:r>
            <a:r>
              <a:rPr lang="ru-RU" sz="2000" b="1" dirty="0">
                <a:solidFill>
                  <a:prstClr val="black"/>
                </a:solidFill>
              </a:rPr>
              <a:t>. </a:t>
            </a:r>
          </a:p>
          <a:p>
            <a:endParaRPr lang="ru-RU" sz="2000" b="1" dirty="0">
              <a:solidFill>
                <a:prstClr val="black"/>
              </a:solidFill>
            </a:endParaRPr>
          </a:p>
          <a:p>
            <a:r>
              <a:rPr lang="ru-RU" sz="2000" b="1" dirty="0">
                <a:solidFill>
                  <a:prstClr val="black"/>
                </a:solidFill>
              </a:rPr>
              <a:t>При </a:t>
            </a:r>
            <a:r>
              <a:rPr lang="ru-RU" sz="2000" b="1" dirty="0">
                <a:solidFill>
                  <a:srgbClr val="FF0000"/>
                </a:solidFill>
              </a:rPr>
              <a:t>ПАР</a:t>
            </a:r>
            <a:r>
              <a:rPr lang="ru-RU" sz="2000" b="1" dirty="0">
                <a:solidFill>
                  <a:prstClr val="black"/>
                </a:solidFill>
              </a:rPr>
              <a:t> в отличие от сезонной формы АР </a:t>
            </a:r>
            <a:r>
              <a:rPr lang="ru-RU" sz="2000" b="1" dirty="0">
                <a:solidFill>
                  <a:srgbClr val="00B0F0"/>
                </a:solidFill>
              </a:rPr>
              <a:t>затруднение носового дыхания </a:t>
            </a:r>
            <a:r>
              <a:rPr lang="ru-RU" sz="2000" b="1" dirty="0">
                <a:solidFill>
                  <a:prstClr val="black"/>
                </a:solidFill>
              </a:rPr>
              <a:t>чаще бывает </a:t>
            </a:r>
            <a:r>
              <a:rPr lang="ru-RU" sz="2000" b="1" dirty="0">
                <a:solidFill>
                  <a:srgbClr val="00B050"/>
                </a:solidFill>
              </a:rPr>
              <a:t>основным симптомом. </a:t>
            </a:r>
          </a:p>
          <a:p>
            <a:endParaRPr lang="ru-RU" sz="2000" b="1" dirty="0">
              <a:solidFill>
                <a:srgbClr val="063E98"/>
              </a:solidFill>
            </a:endParaRPr>
          </a:p>
          <a:p>
            <a:r>
              <a:rPr lang="ru-RU" sz="2000" b="1" dirty="0">
                <a:solidFill>
                  <a:srgbClr val="063E98"/>
                </a:solidFill>
              </a:rPr>
              <a:t>Снижение обоняния, </a:t>
            </a:r>
          </a:p>
          <a:p>
            <a:r>
              <a:rPr lang="ru-RU" sz="2000" b="1" dirty="0">
                <a:solidFill>
                  <a:srgbClr val="063E98"/>
                </a:solidFill>
              </a:rPr>
              <a:t>головная боль, </a:t>
            </a:r>
          </a:p>
          <a:p>
            <a:r>
              <a:rPr lang="ru-RU" sz="2000" b="1" dirty="0">
                <a:solidFill>
                  <a:srgbClr val="063E98"/>
                </a:solidFill>
              </a:rPr>
              <a:t>постоянное неприятное ощущение стекания отделяемого по задней стенке глотки </a:t>
            </a:r>
          </a:p>
          <a:p>
            <a:r>
              <a:rPr lang="ru-RU" sz="2000" b="1" dirty="0">
                <a:solidFill>
                  <a:srgbClr val="00B050"/>
                </a:solidFill>
              </a:rPr>
              <a:t>более характерны для ПАР.</a:t>
            </a:r>
          </a:p>
        </p:txBody>
      </p:sp>
      <p:sp>
        <p:nvSpPr>
          <p:cNvPr id="6" name="TextBox 5"/>
          <p:cNvSpPr txBox="1"/>
          <p:nvPr/>
        </p:nvSpPr>
        <p:spPr>
          <a:xfrm>
            <a:off x="467544" y="6128429"/>
            <a:ext cx="7992888" cy="461665"/>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 Отделение оториноларингологии ЦКБ МЦ УД Президента РФ, Москва</a:t>
            </a:r>
          </a:p>
        </p:txBody>
      </p:sp>
      <p:sp>
        <p:nvSpPr>
          <p:cNvPr id="7" name="Прямоугольник 6"/>
          <p:cNvSpPr/>
          <p:nvPr/>
        </p:nvSpPr>
        <p:spPr>
          <a:xfrm>
            <a:off x="611560" y="5338374"/>
            <a:ext cx="7848872" cy="677108"/>
          </a:xfrm>
          <a:prstGeom prst="rect">
            <a:avLst/>
          </a:prstGeom>
        </p:spPr>
        <p:txBody>
          <a:bodyPr wrap="square">
            <a:spAutoFit/>
          </a:bodyPr>
          <a:lstStyle/>
          <a:p>
            <a:r>
              <a:rPr lang="ru-RU" sz="2000" b="1" dirty="0">
                <a:solidFill>
                  <a:srgbClr val="FF0000"/>
                </a:solidFill>
              </a:rPr>
              <a:t>ПАР -</a:t>
            </a:r>
            <a:r>
              <a:rPr lang="ru-RU" dirty="0"/>
              <a:t>симптомы отмечают более чем 2 часа в день или не менее 9 месяцев в год</a:t>
            </a:r>
          </a:p>
        </p:txBody>
      </p:sp>
    </p:spTree>
    <p:extLst>
      <p:ext uri="{BB962C8B-B14F-4D97-AF65-F5344CB8AC3E}">
        <p14:creationId xmlns:p14="http://schemas.microsoft.com/office/powerpoint/2010/main" val="92535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Классические симптомы ПАР</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16</a:t>
            </a:fld>
            <a:endParaRPr lang="ru-RU" dirty="0">
              <a:solidFill>
                <a:prstClr val="black">
                  <a:tint val="75000"/>
                </a:prstClr>
              </a:solidFill>
            </a:endParaRPr>
          </a:p>
        </p:txBody>
      </p:sp>
      <p:sp>
        <p:nvSpPr>
          <p:cNvPr id="5" name="Прямоугольник 4"/>
          <p:cNvSpPr/>
          <p:nvPr/>
        </p:nvSpPr>
        <p:spPr>
          <a:xfrm>
            <a:off x="539552" y="1412776"/>
            <a:ext cx="7992888" cy="3416320"/>
          </a:xfrm>
          <a:prstGeom prst="rect">
            <a:avLst/>
          </a:prstGeom>
        </p:spPr>
        <p:txBody>
          <a:bodyPr wrap="square">
            <a:spAutoFit/>
          </a:bodyPr>
          <a:lstStyle/>
          <a:p>
            <a:r>
              <a:rPr lang="ru-RU" dirty="0">
                <a:solidFill>
                  <a:prstClr val="black"/>
                </a:solidFill>
              </a:rPr>
              <a:t>-</a:t>
            </a:r>
            <a:r>
              <a:rPr lang="ru-RU" sz="2400" b="1" dirty="0">
                <a:solidFill>
                  <a:srgbClr val="0070C0"/>
                </a:solidFill>
              </a:rPr>
              <a:t>приоткрытый рот,</a:t>
            </a:r>
          </a:p>
          <a:p>
            <a:r>
              <a:rPr lang="ru-RU" sz="2400" b="1" dirty="0">
                <a:solidFill>
                  <a:srgbClr val="0070C0"/>
                </a:solidFill>
              </a:rPr>
              <a:t> </a:t>
            </a:r>
          </a:p>
          <a:p>
            <a:r>
              <a:rPr lang="ru-RU" sz="2400" b="1" dirty="0">
                <a:solidFill>
                  <a:srgbClr val="0070C0"/>
                </a:solidFill>
              </a:rPr>
              <a:t>-темные круги под глазами (возникающие из-за стаза в </a:t>
            </a:r>
            <a:r>
              <a:rPr lang="ru-RU" sz="2400" b="1" dirty="0" err="1">
                <a:solidFill>
                  <a:srgbClr val="0070C0"/>
                </a:solidFill>
              </a:rPr>
              <a:t>периорбитальных</a:t>
            </a:r>
            <a:r>
              <a:rPr lang="ru-RU" sz="2400" b="1" dirty="0">
                <a:solidFill>
                  <a:srgbClr val="0070C0"/>
                </a:solidFill>
              </a:rPr>
              <a:t> венах в результате постоянно нарушенного носового дыхания),</a:t>
            </a:r>
          </a:p>
          <a:p>
            <a:r>
              <a:rPr lang="ru-RU" sz="2400" b="1" dirty="0">
                <a:solidFill>
                  <a:srgbClr val="0070C0"/>
                </a:solidFill>
              </a:rPr>
              <a:t> </a:t>
            </a:r>
          </a:p>
          <a:p>
            <a:r>
              <a:rPr lang="ru-RU" sz="2400" b="1" dirty="0">
                <a:solidFill>
                  <a:srgbClr val="0070C0"/>
                </a:solidFill>
              </a:rPr>
              <a:t>-поперечная складка на спинке носа, развивающаяся из-за того, что пациентам часто приходится потирать раздраженный кончик носа</a:t>
            </a:r>
          </a:p>
        </p:txBody>
      </p:sp>
      <p:sp>
        <p:nvSpPr>
          <p:cNvPr id="6" name="TextBox 5"/>
          <p:cNvSpPr txBox="1"/>
          <p:nvPr/>
        </p:nvSpPr>
        <p:spPr>
          <a:xfrm>
            <a:off x="5004048" y="5517232"/>
            <a:ext cx="3672408"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3423360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a:solidFill>
                  <a:srgbClr val="C00000"/>
                </a:solidFill>
              </a:rPr>
              <a:t>Передняя риноскопия и эндоскопическое исследование </a:t>
            </a:r>
            <a:br>
              <a:rPr lang="ru-RU" sz="3600" dirty="0">
                <a:solidFill>
                  <a:srgbClr val="C00000"/>
                </a:solidFill>
              </a:rPr>
            </a:br>
            <a:r>
              <a:rPr lang="ru-RU" sz="3600" dirty="0">
                <a:solidFill>
                  <a:srgbClr val="C00000"/>
                </a:solidFill>
              </a:rPr>
              <a:t>в момент обострения </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17</a:t>
            </a:fld>
            <a:endParaRPr lang="ru-RU" dirty="0">
              <a:solidFill>
                <a:prstClr val="black">
                  <a:tint val="75000"/>
                </a:prstClr>
              </a:solidFill>
            </a:endParaRPr>
          </a:p>
        </p:txBody>
      </p:sp>
      <p:sp>
        <p:nvSpPr>
          <p:cNvPr id="5" name="Прямоугольник 4"/>
          <p:cNvSpPr/>
          <p:nvPr/>
        </p:nvSpPr>
        <p:spPr>
          <a:xfrm>
            <a:off x="395536" y="1556792"/>
            <a:ext cx="8568952" cy="4154984"/>
          </a:xfrm>
          <a:prstGeom prst="rect">
            <a:avLst/>
          </a:prstGeom>
        </p:spPr>
        <p:txBody>
          <a:bodyPr wrap="square">
            <a:spAutoFit/>
          </a:bodyPr>
          <a:lstStyle/>
          <a:p>
            <a:r>
              <a:rPr lang="ru-RU" sz="2000" b="1" dirty="0">
                <a:solidFill>
                  <a:srgbClr val="00B050"/>
                </a:solidFill>
              </a:rPr>
              <a:t>-значительное количество белого, иногда пенистого секрета в носовых ходах, </a:t>
            </a:r>
          </a:p>
          <a:p>
            <a:r>
              <a:rPr lang="ru-RU" sz="2000" b="1" dirty="0">
                <a:solidFill>
                  <a:srgbClr val="00B050"/>
                </a:solidFill>
              </a:rPr>
              <a:t>-резкий отек носовых раковин с инъекциями сосудов, </a:t>
            </a:r>
          </a:p>
          <a:p>
            <a:r>
              <a:rPr lang="ru-RU" sz="2000" b="1" dirty="0">
                <a:solidFill>
                  <a:srgbClr val="00B050"/>
                </a:solidFill>
              </a:rPr>
              <a:t>-серый или цианотичный цвет </a:t>
            </a:r>
          </a:p>
          <a:p>
            <a:r>
              <a:rPr lang="ru-RU" sz="2000" b="1" dirty="0">
                <a:solidFill>
                  <a:srgbClr val="00B050"/>
                </a:solidFill>
              </a:rPr>
              <a:t>-наличие характерной пятнистости слизистой оболочки </a:t>
            </a:r>
          </a:p>
          <a:p>
            <a:endParaRPr lang="ru-RU" sz="2000" b="1" dirty="0">
              <a:solidFill>
                <a:srgbClr val="00B050"/>
              </a:solidFill>
            </a:endParaRPr>
          </a:p>
          <a:p>
            <a:endParaRPr lang="ru-RU" sz="2000" b="1" dirty="0">
              <a:solidFill>
                <a:srgbClr val="00B050"/>
              </a:solidFill>
            </a:endParaRPr>
          </a:p>
          <a:p>
            <a:r>
              <a:rPr lang="ru-RU" sz="2400" b="1" dirty="0">
                <a:solidFill>
                  <a:srgbClr val="000099"/>
                </a:solidFill>
              </a:rPr>
              <a:t>Количество и характер секрета в разные фазы заболевания:</a:t>
            </a:r>
          </a:p>
          <a:p>
            <a:r>
              <a:rPr lang="ru-RU" sz="2000" b="1" dirty="0">
                <a:solidFill>
                  <a:prstClr val="black"/>
                </a:solidFill>
              </a:rPr>
              <a:t>при </a:t>
            </a:r>
            <a:r>
              <a:rPr lang="ru-RU" sz="2000" b="1" dirty="0">
                <a:solidFill>
                  <a:srgbClr val="00B0F0"/>
                </a:solidFill>
              </a:rPr>
              <a:t>контакте с аллергеном или обострении </a:t>
            </a:r>
            <a:r>
              <a:rPr lang="ru-RU" sz="2000" b="1" dirty="0">
                <a:solidFill>
                  <a:prstClr val="black"/>
                </a:solidFill>
              </a:rPr>
              <a:t>количество секрета </a:t>
            </a:r>
            <a:r>
              <a:rPr lang="ru-RU" sz="2000" b="1" dirty="0">
                <a:solidFill>
                  <a:srgbClr val="00B050"/>
                </a:solidFill>
              </a:rPr>
              <a:t>увеличивается</a:t>
            </a:r>
            <a:r>
              <a:rPr lang="ru-RU" sz="2000" b="1" dirty="0">
                <a:solidFill>
                  <a:prstClr val="black"/>
                </a:solidFill>
              </a:rPr>
              <a:t>, </a:t>
            </a:r>
            <a:r>
              <a:rPr lang="ru-RU" sz="2000" b="1" dirty="0">
                <a:solidFill>
                  <a:srgbClr val="00B0F0"/>
                </a:solidFill>
              </a:rPr>
              <a:t>после приступа чиханья </a:t>
            </a:r>
            <a:r>
              <a:rPr lang="ru-RU" sz="2000" b="1" dirty="0">
                <a:solidFill>
                  <a:prstClr val="black"/>
                </a:solidFill>
              </a:rPr>
              <a:t>он становится </a:t>
            </a:r>
            <a:r>
              <a:rPr lang="ru-RU" sz="2000" b="1" dirty="0">
                <a:solidFill>
                  <a:srgbClr val="00B050"/>
                </a:solidFill>
              </a:rPr>
              <a:t>водянистым или пенистым</a:t>
            </a:r>
            <a:r>
              <a:rPr lang="ru-RU" sz="2000" b="1" dirty="0">
                <a:solidFill>
                  <a:prstClr val="black"/>
                </a:solidFill>
              </a:rPr>
              <a:t>, </a:t>
            </a:r>
          </a:p>
          <a:p>
            <a:r>
              <a:rPr lang="ru-RU" sz="2000" b="1" dirty="0">
                <a:solidFill>
                  <a:srgbClr val="00B0F0"/>
                </a:solidFill>
              </a:rPr>
              <a:t>в фазе ремиссии </a:t>
            </a:r>
            <a:r>
              <a:rPr lang="ru-RU" sz="2000" b="1" dirty="0">
                <a:solidFill>
                  <a:prstClr val="black"/>
                </a:solidFill>
              </a:rPr>
              <a:t>в полости носа </a:t>
            </a:r>
            <a:r>
              <a:rPr lang="ru-RU" sz="2000" b="1" dirty="0">
                <a:solidFill>
                  <a:srgbClr val="00B050"/>
                </a:solidFill>
              </a:rPr>
              <a:t>небольшое количество густого слизистого отделяемого. </a:t>
            </a:r>
          </a:p>
        </p:txBody>
      </p:sp>
      <p:sp>
        <p:nvSpPr>
          <p:cNvPr id="6" name="TextBox 5"/>
          <p:cNvSpPr txBox="1"/>
          <p:nvPr/>
        </p:nvSpPr>
        <p:spPr>
          <a:xfrm>
            <a:off x="1043608" y="5711776"/>
            <a:ext cx="7920880" cy="646331"/>
          </a:xfrm>
          <a:prstGeom prst="rect">
            <a:avLst/>
          </a:prstGeom>
          <a:noFill/>
        </p:spPr>
        <p:txBody>
          <a:bodyPr wrap="square" rtlCol="0">
            <a:spAutoFit/>
          </a:bodyPr>
          <a:lstStyle/>
          <a:p>
            <a:r>
              <a:rPr lang="ru-RU" sz="1200" i="1" dirty="0" err="1">
                <a:solidFill>
                  <a:prstClr val="black"/>
                </a:solidFill>
              </a:rPr>
              <a:t>А.С.Лопатин</a:t>
            </a:r>
            <a:endParaRPr lang="ru-RU" sz="1200" i="1" dirty="0">
              <a:solidFill>
                <a:prstClr val="black"/>
              </a:solidFill>
            </a:endParaRPr>
          </a:p>
          <a:p>
            <a:r>
              <a:rPr lang="ru-RU" sz="1200" i="1" dirty="0" err="1">
                <a:solidFill>
                  <a:prstClr val="black"/>
                </a:solidFill>
              </a:rPr>
              <a:t>Персистирующий</a:t>
            </a:r>
            <a:r>
              <a:rPr lang="ru-RU" sz="1200" i="1" dirty="0">
                <a:solidFill>
                  <a:prstClr val="black"/>
                </a:solidFill>
              </a:rPr>
              <a:t> аллергический ринит</a:t>
            </a:r>
          </a:p>
          <a:p>
            <a:r>
              <a:rPr lang="ru-RU" sz="1200" i="1"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182038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srgbClr val="C00000"/>
                </a:solidFill>
              </a:rPr>
              <a:t>Методы диагностики аллергии</a:t>
            </a:r>
            <a:br>
              <a:rPr lang="ru-RU" dirty="0"/>
            </a:br>
            <a:endParaRPr lang="ru-RU" dirty="0"/>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18</a:t>
            </a:fld>
            <a:endParaRPr lang="ru-RU" dirty="0">
              <a:solidFill>
                <a:prstClr val="black">
                  <a:tint val="75000"/>
                </a:prstClr>
              </a:solidFill>
            </a:endParaRPr>
          </a:p>
        </p:txBody>
      </p:sp>
      <p:sp>
        <p:nvSpPr>
          <p:cNvPr id="5" name="Прямоугольник 4"/>
          <p:cNvSpPr/>
          <p:nvPr/>
        </p:nvSpPr>
        <p:spPr>
          <a:xfrm>
            <a:off x="251520" y="1268760"/>
            <a:ext cx="8568952" cy="4955203"/>
          </a:xfrm>
          <a:prstGeom prst="rect">
            <a:avLst/>
          </a:prstGeom>
        </p:spPr>
        <p:txBody>
          <a:bodyPr wrap="square">
            <a:spAutoFit/>
          </a:bodyPr>
          <a:lstStyle/>
          <a:p>
            <a:pPr marL="342900" indent="-342900">
              <a:buFont typeface="Arial" pitchFamily="34" charset="0"/>
              <a:buChar char="•"/>
            </a:pPr>
            <a:r>
              <a:rPr lang="ru-RU" sz="2000" b="1" dirty="0">
                <a:solidFill>
                  <a:srgbClr val="0000FF"/>
                </a:solidFill>
              </a:rPr>
              <a:t>Кожные пробы</a:t>
            </a:r>
          </a:p>
          <a:p>
            <a:pPr marL="342900" indent="-342900">
              <a:buFont typeface="Arial" pitchFamily="34" charset="0"/>
              <a:buChar char="•"/>
            </a:pPr>
            <a:endParaRPr lang="ru-RU" sz="2000" b="1" dirty="0">
              <a:solidFill>
                <a:srgbClr val="0000FF"/>
              </a:solidFill>
            </a:endParaRPr>
          </a:p>
          <a:p>
            <a:pPr marL="342900" indent="-342900">
              <a:buFont typeface="Arial" pitchFamily="34" charset="0"/>
              <a:buChar char="•"/>
            </a:pPr>
            <a:r>
              <a:rPr lang="ru-RU" sz="2000" b="1" dirty="0">
                <a:solidFill>
                  <a:srgbClr val="0000FF"/>
                </a:solidFill>
              </a:rPr>
              <a:t> Определение общего и </a:t>
            </a:r>
            <a:r>
              <a:rPr lang="ru-RU" sz="2000" b="1" dirty="0" err="1">
                <a:solidFill>
                  <a:srgbClr val="0000FF"/>
                </a:solidFill>
              </a:rPr>
              <a:t>аллергенспецифических</a:t>
            </a:r>
            <a:r>
              <a:rPr lang="ru-RU" sz="2000" b="1" dirty="0">
                <a:solidFill>
                  <a:srgbClr val="0000FF"/>
                </a:solidFill>
              </a:rPr>
              <a:t> иммуноглобулинов Е</a:t>
            </a:r>
          </a:p>
          <a:p>
            <a:pPr marL="342900" indent="-342900">
              <a:buFont typeface="Arial" pitchFamily="34" charset="0"/>
              <a:buChar char="•"/>
            </a:pPr>
            <a:endParaRPr lang="ru-RU" sz="2000" b="1" dirty="0">
              <a:solidFill>
                <a:srgbClr val="0000FF"/>
              </a:solidFill>
            </a:endParaRPr>
          </a:p>
          <a:p>
            <a:pPr marL="342900" indent="-342900">
              <a:buFont typeface="Arial" pitchFamily="34" charset="0"/>
              <a:buChar char="•"/>
            </a:pPr>
            <a:r>
              <a:rPr lang="ru-RU" sz="2000" b="1" dirty="0">
                <a:solidFill>
                  <a:srgbClr val="0000FF"/>
                </a:solidFill>
              </a:rPr>
              <a:t> Внутриносовой провокационный тест</a:t>
            </a:r>
          </a:p>
          <a:p>
            <a:pPr marL="342900" indent="-342900">
              <a:buFont typeface="Arial" pitchFamily="34" charset="0"/>
              <a:buChar char="•"/>
            </a:pPr>
            <a:endParaRPr lang="ru-RU" sz="2000" b="1" dirty="0">
              <a:solidFill>
                <a:srgbClr val="0000FF"/>
              </a:solidFill>
            </a:endParaRPr>
          </a:p>
          <a:p>
            <a:pPr marL="342900" indent="-342900">
              <a:buFont typeface="Arial" pitchFamily="34" charset="0"/>
              <a:buChar char="•"/>
            </a:pPr>
            <a:r>
              <a:rPr lang="ru-RU" sz="2000" b="1" dirty="0">
                <a:solidFill>
                  <a:srgbClr val="0000FF"/>
                </a:solidFill>
              </a:rPr>
              <a:t> Цитологическое исследование мазков и смывов из полости носа</a:t>
            </a:r>
          </a:p>
          <a:p>
            <a:pPr marL="342900" indent="-342900">
              <a:buFont typeface="Arial" pitchFamily="34" charset="0"/>
              <a:buChar char="•"/>
            </a:pPr>
            <a:endParaRPr lang="ru-RU" sz="2000" b="1" dirty="0">
              <a:solidFill>
                <a:srgbClr val="0000FF"/>
              </a:solidFill>
            </a:endParaRPr>
          </a:p>
          <a:p>
            <a:pPr marL="342900" indent="-342900">
              <a:buFont typeface="Arial" pitchFamily="34" charset="0"/>
              <a:buChar char="•"/>
            </a:pPr>
            <a:r>
              <a:rPr lang="ru-RU" sz="2000" b="1" dirty="0">
                <a:solidFill>
                  <a:srgbClr val="0000FF"/>
                </a:solidFill>
              </a:rPr>
              <a:t>Эндоскопическое исследование</a:t>
            </a:r>
          </a:p>
          <a:p>
            <a:pPr marL="342900" indent="-342900">
              <a:buFont typeface="Arial" pitchFamily="34" charset="0"/>
              <a:buChar char="•"/>
            </a:pPr>
            <a:endParaRPr lang="ru-RU" sz="2000" b="1" dirty="0">
              <a:solidFill>
                <a:srgbClr val="0000FF"/>
              </a:solidFill>
            </a:endParaRPr>
          </a:p>
          <a:p>
            <a:pPr marL="342900" indent="-342900">
              <a:buFont typeface="Arial" pitchFamily="34" charset="0"/>
              <a:buChar char="•"/>
            </a:pPr>
            <a:r>
              <a:rPr lang="ru-RU" sz="2000" b="1" dirty="0">
                <a:solidFill>
                  <a:srgbClr val="0000FF"/>
                </a:solidFill>
              </a:rPr>
              <a:t> Исследование порогов обоняния и </a:t>
            </a:r>
            <a:r>
              <a:rPr lang="ru-RU" sz="2000" b="1" dirty="0" err="1">
                <a:solidFill>
                  <a:srgbClr val="0000FF"/>
                </a:solidFill>
              </a:rPr>
              <a:t>мукоцилиарного</a:t>
            </a:r>
            <a:r>
              <a:rPr lang="ru-RU" sz="2000" b="1" dirty="0">
                <a:solidFill>
                  <a:srgbClr val="0000FF"/>
                </a:solidFill>
              </a:rPr>
              <a:t> транспорта</a:t>
            </a:r>
          </a:p>
          <a:p>
            <a:pPr marL="342900" indent="-342900">
              <a:buFont typeface="Arial" pitchFamily="34" charset="0"/>
              <a:buChar char="•"/>
            </a:pPr>
            <a:endParaRPr lang="ru-RU" sz="2000" b="1" dirty="0">
              <a:solidFill>
                <a:srgbClr val="0000FF"/>
              </a:solidFill>
            </a:endParaRPr>
          </a:p>
          <a:p>
            <a:pPr marL="342900" indent="-342900">
              <a:buFont typeface="Arial" pitchFamily="34" charset="0"/>
              <a:buChar char="•"/>
            </a:pPr>
            <a:r>
              <a:rPr lang="ru-RU" sz="2000" b="1" dirty="0">
                <a:solidFill>
                  <a:srgbClr val="0000FF"/>
                </a:solidFill>
              </a:rPr>
              <a:t>Активная передняя </a:t>
            </a:r>
            <a:r>
              <a:rPr lang="ru-RU" sz="2000" b="1" dirty="0" err="1">
                <a:solidFill>
                  <a:srgbClr val="0000FF"/>
                </a:solidFill>
              </a:rPr>
              <a:t>риноманометрия</a:t>
            </a:r>
            <a:r>
              <a:rPr lang="ru-RU" sz="2000" b="1" dirty="0">
                <a:solidFill>
                  <a:srgbClr val="0000FF"/>
                </a:solidFill>
              </a:rPr>
              <a:t> и акустическая </a:t>
            </a:r>
            <a:r>
              <a:rPr lang="ru-RU" sz="2000" b="1" dirty="0" err="1">
                <a:solidFill>
                  <a:srgbClr val="0000FF"/>
                </a:solidFill>
              </a:rPr>
              <a:t>ринометрия</a:t>
            </a:r>
            <a:r>
              <a:rPr lang="ru-RU" sz="2000" b="1" dirty="0">
                <a:solidFill>
                  <a:srgbClr val="0000FF"/>
                </a:solidFill>
              </a:rPr>
              <a:t> </a:t>
            </a:r>
          </a:p>
          <a:p>
            <a:endParaRPr lang="ru-RU" sz="2000" b="1" dirty="0">
              <a:solidFill>
                <a:prstClr val="black"/>
              </a:solidFill>
            </a:endParaRPr>
          </a:p>
          <a:p>
            <a:endParaRPr lang="ru-RU" dirty="0">
              <a:solidFill>
                <a:prstClr val="black"/>
              </a:solidFill>
            </a:endParaRPr>
          </a:p>
          <a:p>
            <a:endParaRPr lang="ru-RU" dirty="0">
              <a:solidFill>
                <a:prstClr val="black"/>
              </a:solidFill>
            </a:endParaRPr>
          </a:p>
        </p:txBody>
      </p:sp>
      <p:sp>
        <p:nvSpPr>
          <p:cNvPr id="6" name="TextBox 5"/>
          <p:cNvSpPr txBox="1"/>
          <p:nvPr/>
        </p:nvSpPr>
        <p:spPr>
          <a:xfrm>
            <a:off x="5076056" y="5805264"/>
            <a:ext cx="3960440"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3456308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ru-RU" dirty="0">
                <a:solidFill>
                  <a:srgbClr val="C00000"/>
                </a:solidFill>
              </a:rPr>
              <a:t>Воспаление = развитие тканевого отека</a:t>
            </a:r>
          </a:p>
        </p:txBody>
      </p:sp>
      <p:sp>
        <p:nvSpPr>
          <p:cNvPr id="18435" name="Rectangle 3"/>
          <p:cNvSpPr>
            <a:spLocks noGrp="1" noChangeArrowheads="1"/>
          </p:cNvSpPr>
          <p:nvPr>
            <p:ph type="body" sz="half" idx="2"/>
          </p:nvPr>
        </p:nvSpPr>
        <p:spPr>
          <a:xfrm>
            <a:off x="1835696" y="764704"/>
            <a:ext cx="7128792" cy="5412259"/>
          </a:xfrm>
        </p:spPr>
        <p:txBody>
          <a:bodyPr/>
          <a:lstStyle/>
          <a:p>
            <a:pPr eaLnBrk="1" hangingPunct="1">
              <a:lnSpc>
                <a:spcPct val="120000"/>
              </a:lnSpc>
            </a:pPr>
            <a:r>
              <a:rPr lang="ru-RU" sz="2000" b="1" dirty="0"/>
              <a:t>Слизистая оболочка полости носа характеризуется </a:t>
            </a:r>
            <a:r>
              <a:rPr lang="ru-RU" sz="2000" b="1" dirty="0">
                <a:solidFill>
                  <a:srgbClr val="993300"/>
                </a:solidFill>
              </a:rPr>
              <a:t>хорошо развитой сосудистой сетью</a:t>
            </a:r>
          </a:p>
          <a:p>
            <a:pPr eaLnBrk="1" hangingPunct="1">
              <a:lnSpc>
                <a:spcPct val="120000"/>
              </a:lnSpc>
            </a:pPr>
            <a:r>
              <a:rPr lang="ru-RU" sz="2000" b="1" dirty="0"/>
              <a:t>При воздействии медиаторов  воспаления (гистамин, простагландины, </a:t>
            </a:r>
            <a:r>
              <a:rPr lang="ru-RU" sz="2000" b="1" dirty="0" err="1"/>
              <a:t>лейкотрены</a:t>
            </a:r>
            <a:r>
              <a:rPr lang="ru-RU" sz="2000" b="1" dirty="0"/>
              <a:t> и др.) ее сосуды </a:t>
            </a:r>
            <a:r>
              <a:rPr lang="ru-RU" sz="2000" b="1" dirty="0">
                <a:solidFill>
                  <a:srgbClr val="993300"/>
                </a:solidFill>
              </a:rPr>
              <a:t>расширяются</a:t>
            </a:r>
            <a:r>
              <a:rPr lang="ru-RU" sz="2000" b="1" dirty="0"/>
              <a:t>, повышается их </a:t>
            </a:r>
            <a:r>
              <a:rPr lang="ru-RU" sz="2000" b="1" dirty="0">
                <a:solidFill>
                  <a:srgbClr val="993300"/>
                </a:solidFill>
              </a:rPr>
              <a:t>проницаемость</a:t>
            </a:r>
            <a:r>
              <a:rPr lang="ru-RU" sz="2000" b="1" dirty="0"/>
              <a:t>, </a:t>
            </a:r>
            <a:r>
              <a:rPr lang="ru-RU" sz="2000" b="1" dirty="0">
                <a:solidFill>
                  <a:srgbClr val="993300"/>
                </a:solidFill>
              </a:rPr>
              <a:t>жидкая часть плазмы </a:t>
            </a:r>
            <a:r>
              <a:rPr lang="ru-RU" sz="2000" b="1" dirty="0"/>
              <a:t>крови выходит за пределы сосудистого русла </a:t>
            </a:r>
            <a:r>
              <a:rPr lang="ru-RU" sz="2000" b="1" dirty="0">
                <a:solidFill>
                  <a:srgbClr val="993300"/>
                </a:solidFill>
              </a:rPr>
              <a:t>в ткани</a:t>
            </a:r>
            <a:r>
              <a:rPr lang="ru-RU" sz="2000" b="1" dirty="0"/>
              <a:t>, и развивается </a:t>
            </a:r>
            <a:r>
              <a:rPr lang="ru-RU" sz="2000" b="1" dirty="0">
                <a:solidFill>
                  <a:srgbClr val="993300"/>
                </a:solidFill>
              </a:rPr>
              <a:t>воспалительный отек </a:t>
            </a:r>
          </a:p>
          <a:p>
            <a:pPr eaLnBrk="1" hangingPunct="1">
              <a:lnSpc>
                <a:spcPct val="120000"/>
              </a:lnSpc>
            </a:pPr>
            <a:r>
              <a:rPr lang="ru-RU" sz="2000" b="1" dirty="0"/>
              <a:t>Воспалительный отек  клинически проявляется заложенностью носа или назальной обструкцией</a:t>
            </a:r>
          </a:p>
          <a:p>
            <a:pPr eaLnBrk="1" hangingPunct="1">
              <a:lnSpc>
                <a:spcPct val="120000"/>
              </a:lnSpc>
            </a:pPr>
            <a:r>
              <a:rPr lang="ru-RU" sz="2000" b="1" dirty="0"/>
              <a:t>При </a:t>
            </a:r>
            <a:r>
              <a:rPr lang="ru-RU" sz="2000" b="1" dirty="0" err="1">
                <a:solidFill>
                  <a:srgbClr val="993300"/>
                </a:solidFill>
              </a:rPr>
              <a:t>персистирующем</a:t>
            </a:r>
            <a:r>
              <a:rPr lang="ru-RU" sz="2000" b="1" dirty="0">
                <a:solidFill>
                  <a:srgbClr val="993300"/>
                </a:solidFill>
              </a:rPr>
              <a:t> </a:t>
            </a:r>
            <a:r>
              <a:rPr lang="ru-RU" sz="2000" b="1" dirty="0"/>
              <a:t>воспалении важной составляющей синдрома назальной обструкции является </a:t>
            </a:r>
            <a:r>
              <a:rPr lang="ru-RU" sz="2000" b="1" dirty="0">
                <a:solidFill>
                  <a:srgbClr val="993300"/>
                </a:solidFill>
              </a:rPr>
              <a:t>инфильтрация клетками воспаления </a:t>
            </a:r>
            <a:r>
              <a:rPr lang="ru-RU" sz="2000" b="1" dirty="0"/>
              <a:t>(эозинофилами, тучными, нейтрофилами, </a:t>
            </a:r>
            <a:r>
              <a:rPr lang="ru-RU" sz="2000" b="1" dirty="0" err="1"/>
              <a:t>лимфацитами</a:t>
            </a:r>
            <a:r>
              <a:rPr lang="ru-RU" sz="2000" b="1" dirty="0"/>
              <a:t> и др.)</a:t>
            </a:r>
          </a:p>
        </p:txBody>
      </p:sp>
      <p:pic>
        <p:nvPicPr>
          <p:cNvPr id="18436" name="Picture 4"/>
          <p:cNvPicPr>
            <a:picLocks noGrp="1" noChangeAspect="1" noChangeArrowheads="1"/>
          </p:cNvPicPr>
          <p:nvPr>
            <p:ph type="body" sz="half" idx="1"/>
          </p:nvPr>
        </p:nvPicPr>
        <p:blipFill rotWithShape="1">
          <a:blip r:embed="rId2">
            <a:extLst>
              <a:ext uri="{28A0092B-C50C-407E-A947-70E740481C1C}">
                <a14:useLocalDpi xmlns:a14="http://schemas.microsoft.com/office/drawing/2010/main" val="0"/>
              </a:ext>
            </a:extLst>
          </a:blip>
          <a:srcRect l="28099"/>
          <a:stretch/>
        </p:blipFill>
        <p:spPr>
          <a:xfrm>
            <a:off x="323529" y="1524000"/>
            <a:ext cx="1440160" cy="4665663"/>
          </a:xfrm>
          <a:noFill/>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683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r>
              <a:rPr lang="ru-RU" dirty="0">
                <a:solidFill>
                  <a:srgbClr val="C00000"/>
                </a:solidFill>
              </a:rPr>
              <a:t>Назальная обструкция</a:t>
            </a:r>
            <a:r>
              <a:rPr lang="en-US" dirty="0">
                <a:solidFill>
                  <a:srgbClr val="C00000"/>
                </a:solidFill>
              </a:rPr>
              <a:t>: </a:t>
            </a:r>
            <a:br>
              <a:rPr lang="ru-RU" dirty="0">
                <a:solidFill>
                  <a:srgbClr val="C00000"/>
                </a:solidFill>
              </a:rPr>
            </a:br>
            <a:r>
              <a:rPr lang="ru-RU" dirty="0">
                <a:solidFill>
                  <a:srgbClr val="C00000"/>
                </a:solidFill>
              </a:rPr>
              <a:t>Основные причины</a:t>
            </a:r>
            <a:endParaRPr lang="en-US" dirty="0">
              <a:solidFill>
                <a:srgbClr val="C00000"/>
              </a:solidFill>
            </a:endParaRPr>
          </a:p>
        </p:txBody>
      </p:sp>
      <p:sp>
        <p:nvSpPr>
          <p:cNvPr id="367619" name="Oval 3"/>
          <p:cNvSpPr>
            <a:spLocks noChangeArrowheads="1"/>
          </p:cNvSpPr>
          <p:nvPr/>
        </p:nvSpPr>
        <p:spPr bwMode="gray">
          <a:xfrm>
            <a:off x="758825" y="1412776"/>
            <a:ext cx="2192338" cy="1900238"/>
          </a:xfrm>
          <a:prstGeom prst="ellipse">
            <a:avLst/>
          </a:prstGeom>
          <a:gradFill rotWithShape="1">
            <a:gsLst>
              <a:gs pos="0">
                <a:schemeClr val="hlink">
                  <a:gamma/>
                  <a:shade val="76078"/>
                  <a:invGamma/>
                </a:schemeClr>
              </a:gs>
              <a:gs pos="100000">
                <a:schemeClr val="hlink"/>
              </a:gs>
            </a:gsLst>
            <a:lin ang="5400000" scaled="1"/>
          </a:gra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lnSpc>
                <a:spcPct val="90000"/>
              </a:lnSpc>
              <a:spcBef>
                <a:spcPct val="0"/>
              </a:spcBef>
              <a:spcAft>
                <a:spcPct val="0"/>
              </a:spcAft>
              <a:defRPr/>
            </a:pPr>
            <a:r>
              <a:rPr lang="ru-RU" sz="2000" b="1" dirty="0">
                <a:solidFill>
                  <a:srgbClr val="000032"/>
                </a:solidFill>
              </a:rPr>
              <a:t>Воспаление </a:t>
            </a:r>
          </a:p>
          <a:p>
            <a:pPr algn="ctr" fontAlgn="base">
              <a:lnSpc>
                <a:spcPct val="90000"/>
              </a:lnSpc>
              <a:spcBef>
                <a:spcPct val="0"/>
              </a:spcBef>
              <a:spcAft>
                <a:spcPct val="0"/>
              </a:spcAft>
              <a:defRPr/>
            </a:pPr>
            <a:r>
              <a:rPr lang="ru-RU" sz="2000" b="1" dirty="0">
                <a:solidFill>
                  <a:srgbClr val="000032"/>
                </a:solidFill>
              </a:rPr>
              <a:t>слизистой</a:t>
            </a:r>
            <a:endParaRPr lang="en-US" sz="2000" i="1" u="sng" dirty="0">
              <a:solidFill>
                <a:srgbClr val="000032"/>
              </a:solidFill>
            </a:endParaRPr>
          </a:p>
        </p:txBody>
      </p:sp>
      <p:sp>
        <p:nvSpPr>
          <p:cNvPr id="367620" name="Oval 4"/>
          <p:cNvSpPr>
            <a:spLocks noChangeArrowheads="1"/>
          </p:cNvSpPr>
          <p:nvPr/>
        </p:nvSpPr>
        <p:spPr bwMode="gray">
          <a:xfrm>
            <a:off x="3458368" y="1412776"/>
            <a:ext cx="2192338" cy="1900238"/>
          </a:xfrm>
          <a:prstGeom prst="ellipse">
            <a:avLst/>
          </a:prstGeom>
          <a:gradFill rotWithShape="1">
            <a:gsLst>
              <a:gs pos="0">
                <a:schemeClr val="accent1">
                  <a:gamma/>
                  <a:shade val="76078"/>
                  <a:invGamma/>
                </a:schemeClr>
              </a:gs>
              <a:gs pos="100000">
                <a:schemeClr val="accent1"/>
              </a:gs>
            </a:gsLst>
            <a:lin ang="5400000" scaled="1"/>
          </a:gra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lnSpc>
                <a:spcPct val="90000"/>
              </a:lnSpc>
              <a:spcBef>
                <a:spcPct val="0"/>
              </a:spcBef>
              <a:spcAft>
                <a:spcPct val="0"/>
              </a:spcAft>
              <a:defRPr/>
            </a:pPr>
            <a:r>
              <a:rPr lang="ru-RU" sz="2000" b="1" dirty="0">
                <a:solidFill>
                  <a:srgbClr val="000032"/>
                </a:solidFill>
              </a:rPr>
              <a:t>Структурные </a:t>
            </a:r>
          </a:p>
          <a:p>
            <a:pPr algn="ctr" fontAlgn="base">
              <a:lnSpc>
                <a:spcPct val="90000"/>
              </a:lnSpc>
              <a:spcBef>
                <a:spcPct val="0"/>
              </a:spcBef>
              <a:spcAft>
                <a:spcPct val="0"/>
              </a:spcAft>
              <a:defRPr/>
            </a:pPr>
            <a:r>
              <a:rPr lang="ru-RU" sz="2000" b="1" dirty="0">
                <a:solidFill>
                  <a:srgbClr val="000032"/>
                </a:solidFill>
              </a:rPr>
              <a:t>нарушения</a:t>
            </a:r>
            <a:endParaRPr lang="en-US" sz="2000" dirty="0">
              <a:solidFill>
                <a:srgbClr val="000032"/>
              </a:solidFill>
            </a:endParaRPr>
          </a:p>
        </p:txBody>
      </p:sp>
      <p:sp>
        <p:nvSpPr>
          <p:cNvPr id="367621" name="Oval 5"/>
          <p:cNvSpPr>
            <a:spLocks noChangeArrowheads="1"/>
          </p:cNvSpPr>
          <p:nvPr/>
        </p:nvSpPr>
        <p:spPr bwMode="gray">
          <a:xfrm>
            <a:off x="622300" y="4145757"/>
            <a:ext cx="2465388" cy="2309812"/>
          </a:xfrm>
          <a:prstGeom prst="ellipse">
            <a:avLst/>
          </a:prstGeom>
          <a:gradFill rotWithShape="1">
            <a:gsLst>
              <a:gs pos="0">
                <a:schemeClr val="hlink">
                  <a:gamma/>
                  <a:shade val="76078"/>
                  <a:invGamma/>
                </a:schemeClr>
              </a:gs>
              <a:gs pos="100000">
                <a:schemeClr val="hlink"/>
              </a:gs>
            </a:gsLst>
            <a:lin ang="5400000" scaled="1"/>
          </a:gra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rIns="0" anchor="ctr" anchorCtr="1"/>
          <a:lstStyle/>
          <a:p>
            <a:pPr fontAlgn="base">
              <a:lnSpc>
                <a:spcPct val="90000"/>
              </a:lnSpc>
              <a:spcBef>
                <a:spcPct val="0"/>
              </a:spcBef>
              <a:spcAft>
                <a:spcPct val="0"/>
              </a:spcAft>
              <a:tabLst>
                <a:tab pos="914400" algn="ctr"/>
              </a:tabLst>
              <a:defRPr/>
            </a:pPr>
            <a:r>
              <a:rPr lang="en-US" sz="2000" b="1">
                <a:solidFill>
                  <a:srgbClr val="000032"/>
                </a:solidFill>
              </a:rPr>
              <a:t>	</a:t>
            </a:r>
            <a:r>
              <a:rPr lang="ru-RU" sz="2000" b="1">
                <a:solidFill>
                  <a:srgbClr val="000032"/>
                </a:solidFill>
              </a:rPr>
              <a:t>Примеры</a:t>
            </a:r>
            <a:endParaRPr lang="en-US" sz="2000" b="1">
              <a:solidFill>
                <a:srgbClr val="000032"/>
              </a:solidFill>
            </a:endParaRPr>
          </a:p>
          <a:p>
            <a:pPr fontAlgn="base">
              <a:lnSpc>
                <a:spcPct val="90000"/>
              </a:lnSpc>
              <a:spcBef>
                <a:spcPct val="0"/>
              </a:spcBef>
              <a:spcAft>
                <a:spcPct val="0"/>
              </a:spcAft>
              <a:tabLst>
                <a:tab pos="914400" algn="ctr"/>
              </a:tabLst>
              <a:defRPr/>
            </a:pPr>
            <a:r>
              <a:rPr lang="ru-RU" sz="1600" b="1">
                <a:solidFill>
                  <a:srgbClr val="000032"/>
                </a:solidFill>
              </a:rPr>
              <a:t>Аллергический ринит</a:t>
            </a:r>
            <a:endParaRPr lang="en-US" sz="1600" b="1">
              <a:solidFill>
                <a:srgbClr val="000032"/>
              </a:solidFill>
            </a:endParaRPr>
          </a:p>
          <a:p>
            <a:pPr fontAlgn="base">
              <a:lnSpc>
                <a:spcPct val="90000"/>
              </a:lnSpc>
              <a:spcBef>
                <a:spcPct val="0"/>
              </a:spcBef>
              <a:spcAft>
                <a:spcPct val="0"/>
              </a:spcAft>
              <a:tabLst>
                <a:tab pos="914400" algn="ctr"/>
              </a:tabLst>
              <a:defRPr/>
            </a:pPr>
            <a:r>
              <a:rPr lang="en-US" sz="1600" b="1">
                <a:solidFill>
                  <a:srgbClr val="000032"/>
                </a:solidFill>
              </a:rPr>
              <a:t>2. </a:t>
            </a:r>
            <a:r>
              <a:rPr lang="ru-RU" sz="1600" b="1">
                <a:solidFill>
                  <a:srgbClr val="000032"/>
                </a:solidFill>
              </a:rPr>
              <a:t>Риносинусит</a:t>
            </a:r>
            <a:endParaRPr lang="en-US" sz="1600" b="1">
              <a:solidFill>
                <a:srgbClr val="000032"/>
              </a:solidFill>
            </a:endParaRPr>
          </a:p>
          <a:p>
            <a:pPr fontAlgn="base">
              <a:lnSpc>
                <a:spcPct val="90000"/>
              </a:lnSpc>
              <a:spcBef>
                <a:spcPct val="0"/>
              </a:spcBef>
              <a:spcAft>
                <a:spcPct val="0"/>
              </a:spcAft>
              <a:tabLst>
                <a:tab pos="914400" algn="ctr"/>
              </a:tabLst>
              <a:defRPr/>
            </a:pPr>
            <a:r>
              <a:rPr lang="en-US" sz="1600" b="1">
                <a:solidFill>
                  <a:srgbClr val="000032"/>
                </a:solidFill>
              </a:rPr>
              <a:t>3. </a:t>
            </a:r>
            <a:r>
              <a:rPr lang="ru-RU" sz="1600" b="1">
                <a:solidFill>
                  <a:srgbClr val="000032"/>
                </a:solidFill>
              </a:rPr>
              <a:t>Полипы носа</a:t>
            </a:r>
            <a:endParaRPr lang="en-US" sz="1600" b="1">
              <a:solidFill>
                <a:srgbClr val="000032"/>
              </a:solidFill>
            </a:endParaRPr>
          </a:p>
        </p:txBody>
      </p:sp>
      <p:sp>
        <p:nvSpPr>
          <p:cNvPr id="367622" name="Oval 6"/>
          <p:cNvSpPr>
            <a:spLocks noChangeArrowheads="1"/>
          </p:cNvSpPr>
          <p:nvPr/>
        </p:nvSpPr>
        <p:spPr bwMode="gray">
          <a:xfrm>
            <a:off x="3280391" y="4108451"/>
            <a:ext cx="2505075" cy="2259012"/>
          </a:xfrm>
          <a:prstGeom prst="ellipse">
            <a:avLst/>
          </a:prstGeom>
          <a:gradFill rotWithShape="1">
            <a:gsLst>
              <a:gs pos="0">
                <a:schemeClr val="accent1">
                  <a:gamma/>
                  <a:shade val="76078"/>
                  <a:invGamma/>
                </a:schemeClr>
              </a:gs>
              <a:gs pos="100000">
                <a:schemeClr val="accent1"/>
              </a:gs>
            </a:gsLst>
            <a:lin ang="5400000" scaled="1"/>
          </a:gra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chorCtr="1"/>
          <a:lstStyle/>
          <a:p>
            <a:pPr marL="342900" indent="-342900" fontAlgn="base">
              <a:lnSpc>
                <a:spcPct val="90000"/>
              </a:lnSpc>
              <a:spcBef>
                <a:spcPct val="0"/>
              </a:spcBef>
              <a:spcAft>
                <a:spcPct val="0"/>
              </a:spcAft>
              <a:tabLst>
                <a:tab pos="914400" algn="ctr"/>
              </a:tabLst>
              <a:defRPr/>
            </a:pPr>
            <a:r>
              <a:rPr lang="en-US" sz="2000" b="1">
                <a:solidFill>
                  <a:srgbClr val="000032"/>
                </a:solidFill>
              </a:rPr>
              <a:t>	 </a:t>
            </a:r>
            <a:r>
              <a:rPr lang="ru-RU" b="1">
                <a:solidFill>
                  <a:srgbClr val="000032"/>
                </a:solidFill>
              </a:rPr>
              <a:t>Примеры</a:t>
            </a:r>
            <a:r>
              <a:rPr lang="en-US">
                <a:solidFill>
                  <a:srgbClr val="FFFFFF"/>
                </a:solidFill>
              </a:rPr>
              <a:t> </a:t>
            </a:r>
            <a:endParaRPr lang="ru-RU">
              <a:solidFill>
                <a:srgbClr val="FFFFFF"/>
              </a:solidFill>
            </a:endParaRPr>
          </a:p>
          <a:p>
            <a:pPr marL="342900" indent="-342900" fontAlgn="base">
              <a:lnSpc>
                <a:spcPct val="90000"/>
              </a:lnSpc>
              <a:spcBef>
                <a:spcPct val="0"/>
              </a:spcBef>
              <a:spcAft>
                <a:spcPct val="0"/>
              </a:spcAft>
              <a:tabLst>
                <a:tab pos="914400" algn="ctr"/>
              </a:tabLst>
              <a:defRPr/>
            </a:pPr>
            <a:r>
              <a:rPr lang="ru-RU" sz="1600" b="1">
                <a:solidFill>
                  <a:srgbClr val="000032"/>
                </a:solidFill>
              </a:rPr>
              <a:t>1. Искривление </a:t>
            </a:r>
          </a:p>
          <a:p>
            <a:pPr marL="342900" indent="-342900" fontAlgn="base">
              <a:lnSpc>
                <a:spcPct val="90000"/>
              </a:lnSpc>
              <a:spcBef>
                <a:spcPct val="0"/>
              </a:spcBef>
              <a:spcAft>
                <a:spcPct val="0"/>
              </a:spcAft>
              <a:tabLst>
                <a:tab pos="914400" algn="ctr"/>
              </a:tabLst>
              <a:defRPr/>
            </a:pPr>
            <a:r>
              <a:rPr lang="ru-RU" sz="1600" b="1">
                <a:solidFill>
                  <a:srgbClr val="000032"/>
                </a:solidFill>
              </a:rPr>
              <a:t>носовой </a:t>
            </a:r>
          </a:p>
          <a:p>
            <a:pPr marL="342900" indent="-342900" fontAlgn="base">
              <a:lnSpc>
                <a:spcPct val="90000"/>
              </a:lnSpc>
              <a:spcBef>
                <a:spcPct val="0"/>
              </a:spcBef>
              <a:spcAft>
                <a:spcPct val="0"/>
              </a:spcAft>
              <a:tabLst>
                <a:tab pos="914400" algn="ctr"/>
              </a:tabLst>
              <a:defRPr/>
            </a:pPr>
            <a:r>
              <a:rPr lang="ru-RU" sz="1600" b="1">
                <a:solidFill>
                  <a:srgbClr val="000032"/>
                </a:solidFill>
              </a:rPr>
              <a:t>перегородки</a:t>
            </a:r>
            <a:endParaRPr lang="en-US" sz="1600" b="1">
              <a:solidFill>
                <a:srgbClr val="000032"/>
              </a:solidFill>
            </a:endParaRPr>
          </a:p>
          <a:p>
            <a:pPr marL="342900" indent="-342900" fontAlgn="base">
              <a:lnSpc>
                <a:spcPct val="90000"/>
              </a:lnSpc>
              <a:spcBef>
                <a:spcPct val="0"/>
              </a:spcBef>
              <a:spcAft>
                <a:spcPct val="0"/>
              </a:spcAft>
              <a:tabLst>
                <a:tab pos="914400" algn="ctr"/>
              </a:tabLst>
              <a:defRPr/>
            </a:pPr>
            <a:r>
              <a:rPr lang="en-US" sz="1600" b="1">
                <a:solidFill>
                  <a:srgbClr val="000032"/>
                </a:solidFill>
              </a:rPr>
              <a:t>2. </a:t>
            </a:r>
            <a:r>
              <a:rPr lang="ru-RU" sz="1600" b="1">
                <a:solidFill>
                  <a:srgbClr val="000032"/>
                </a:solidFill>
              </a:rPr>
              <a:t>Атрезия хоан</a:t>
            </a:r>
            <a:endParaRPr lang="en-US" sz="1600" b="1">
              <a:solidFill>
                <a:srgbClr val="000032"/>
              </a:solidFill>
            </a:endParaRPr>
          </a:p>
          <a:p>
            <a:pPr marL="342900" indent="-342900" fontAlgn="base">
              <a:lnSpc>
                <a:spcPct val="90000"/>
              </a:lnSpc>
              <a:spcBef>
                <a:spcPct val="0"/>
              </a:spcBef>
              <a:spcAft>
                <a:spcPct val="0"/>
              </a:spcAft>
              <a:tabLst>
                <a:tab pos="914400" algn="ctr"/>
              </a:tabLst>
              <a:defRPr/>
            </a:pPr>
            <a:r>
              <a:rPr lang="en-US" sz="1600" b="1">
                <a:solidFill>
                  <a:srgbClr val="000032"/>
                </a:solidFill>
              </a:rPr>
              <a:t>3. Concha bullosa</a:t>
            </a:r>
          </a:p>
        </p:txBody>
      </p:sp>
      <p:sp>
        <p:nvSpPr>
          <p:cNvPr id="14343" name="Oval 7"/>
          <p:cNvSpPr>
            <a:spLocks noChangeArrowheads="1"/>
          </p:cNvSpPr>
          <p:nvPr/>
        </p:nvSpPr>
        <p:spPr bwMode="gray">
          <a:xfrm>
            <a:off x="6032500" y="1412776"/>
            <a:ext cx="2192338" cy="1900238"/>
          </a:xfrm>
          <a:prstGeom prst="ellipse">
            <a:avLst/>
          </a:prstGeom>
          <a:gradFill rotWithShape="1">
            <a:gsLst>
              <a:gs pos="0">
                <a:srgbClr val="006100"/>
              </a:gs>
              <a:gs pos="100000">
                <a:srgbClr val="008000"/>
              </a:gs>
            </a:gsLst>
            <a:lin ang="5400000" scaled="1"/>
          </a:gradFill>
          <a:ln w="28575">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lnSpc>
                <a:spcPct val="90000"/>
              </a:lnSpc>
              <a:spcBef>
                <a:spcPct val="0"/>
              </a:spcBef>
              <a:spcAft>
                <a:spcPct val="0"/>
              </a:spcAft>
            </a:pPr>
            <a:r>
              <a:rPr lang="ru-RU" sz="2000" b="1">
                <a:solidFill>
                  <a:srgbClr val="FFFFFF"/>
                </a:solidFill>
              </a:rPr>
              <a:t>Другие</a:t>
            </a:r>
            <a:endParaRPr lang="en-US" sz="2000">
              <a:solidFill>
                <a:srgbClr val="FFFFFF"/>
              </a:solidFill>
            </a:endParaRPr>
          </a:p>
        </p:txBody>
      </p:sp>
      <p:sp>
        <p:nvSpPr>
          <p:cNvPr id="14344" name="Oval 8"/>
          <p:cNvSpPr>
            <a:spLocks noChangeArrowheads="1"/>
          </p:cNvSpPr>
          <p:nvPr/>
        </p:nvSpPr>
        <p:spPr bwMode="gray">
          <a:xfrm>
            <a:off x="5955151" y="4145757"/>
            <a:ext cx="2522538" cy="2133600"/>
          </a:xfrm>
          <a:prstGeom prst="ellipse">
            <a:avLst/>
          </a:prstGeom>
          <a:gradFill rotWithShape="1">
            <a:gsLst>
              <a:gs pos="0">
                <a:srgbClr val="006100"/>
              </a:gs>
              <a:gs pos="100000">
                <a:srgbClr val="008000"/>
              </a:gs>
            </a:gsLst>
            <a:lin ang="5400000" scaled="1"/>
          </a:gradFill>
          <a:ln w="28575">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lnSpc>
                <a:spcPct val="90000"/>
              </a:lnSpc>
              <a:spcBef>
                <a:spcPct val="0"/>
              </a:spcBef>
              <a:spcAft>
                <a:spcPct val="0"/>
              </a:spcAft>
              <a:tabLst>
                <a:tab pos="230188" algn="l"/>
              </a:tabLst>
            </a:pPr>
            <a:r>
              <a:rPr lang="en-US" sz="2000" b="1">
                <a:solidFill>
                  <a:srgbClr val="FFFFFF"/>
                </a:solidFill>
              </a:rPr>
              <a:t>	</a:t>
            </a:r>
            <a:r>
              <a:rPr lang="ru-RU" sz="2000" b="1">
                <a:solidFill>
                  <a:srgbClr val="FFFFFF"/>
                </a:solidFill>
              </a:rPr>
              <a:t>Примеры</a:t>
            </a:r>
          </a:p>
          <a:p>
            <a:pPr fontAlgn="base">
              <a:lnSpc>
                <a:spcPct val="90000"/>
              </a:lnSpc>
              <a:spcBef>
                <a:spcPct val="0"/>
              </a:spcBef>
              <a:spcAft>
                <a:spcPct val="0"/>
              </a:spcAft>
              <a:tabLst>
                <a:tab pos="230188" algn="l"/>
              </a:tabLst>
            </a:pPr>
            <a:r>
              <a:rPr lang="en-US" sz="1600" b="1">
                <a:solidFill>
                  <a:srgbClr val="FFFFFF"/>
                </a:solidFill>
              </a:rPr>
              <a:t>1. </a:t>
            </a:r>
            <a:r>
              <a:rPr lang="ru-RU" sz="1600" b="1">
                <a:solidFill>
                  <a:srgbClr val="FFFFFF"/>
                </a:solidFill>
              </a:rPr>
              <a:t>Опухоли</a:t>
            </a:r>
            <a:endParaRPr lang="en-US" sz="1600" b="1">
              <a:solidFill>
                <a:srgbClr val="FFFFFF"/>
              </a:solidFill>
            </a:endParaRPr>
          </a:p>
          <a:p>
            <a:pPr fontAlgn="base">
              <a:lnSpc>
                <a:spcPct val="90000"/>
              </a:lnSpc>
              <a:spcBef>
                <a:spcPct val="0"/>
              </a:spcBef>
              <a:spcAft>
                <a:spcPct val="0"/>
              </a:spcAft>
              <a:tabLst>
                <a:tab pos="230188" algn="l"/>
              </a:tabLst>
            </a:pPr>
            <a:r>
              <a:rPr lang="en-US" sz="1600" b="1">
                <a:solidFill>
                  <a:srgbClr val="FFFFFF"/>
                </a:solidFill>
              </a:rPr>
              <a:t>2. </a:t>
            </a:r>
            <a:r>
              <a:rPr lang="ru-RU" sz="1600" b="1">
                <a:solidFill>
                  <a:srgbClr val="FFFFFF"/>
                </a:solidFill>
              </a:rPr>
              <a:t>Инородное тело</a:t>
            </a:r>
            <a:endParaRPr lang="en-US" sz="1600" b="1">
              <a:solidFill>
                <a:srgbClr val="FFFFFF"/>
              </a:solidFill>
            </a:endParaRPr>
          </a:p>
          <a:p>
            <a:pPr fontAlgn="base">
              <a:lnSpc>
                <a:spcPct val="90000"/>
              </a:lnSpc>
              <a:spcBef>
                <a:spcPct val="0"/>
              </a:spcBef>
              <a:spcAft>
                <a:spcPct val="0"/>
              </a:spcAft>
              <a:tabLst>
                <a:tab pos="230188" algn="l"/>
              </a:tabLst>
            </a:pPr>
            <a:r>
              <a:rPr lang="en-US" sz="1600" b="1">
                <a:solidFill>
                  <a:srgbClr val="FFFFFF"/>
                </a:solidFill>
              </a:rPr>
              <a:t>3. </a:t>
            </a:r>
            <a:r>
              <a:rPr lang="ru-RU" sz="1600" b="1">
                <a:solidFill>
                  <a:srgbClr val="FFFFFF"/>
                </a:solidFill>
              </a:rPr>
              <a:t>Аденоидная </a:t>
            </a:r>
          </a:p>
          <a:p>
            <a:pPr fontAlgn="base">
              <a:lnSpc>
                <a:spcPct val="90000"/>
              </a:lnSpc>
              <a:spcBef>
                <a:spcPct val="0"/>
              </a:spcBef>
              <a:spcAft>
                <a:spcPct val="0"/>
              </a:spcAft>
              <a:tabLst>
                <a:tab pos="230188" algn="l"/>
              </a:tabLst>
            </a:pPr>
            <a:r>
              <a:rPr lang="ru-RU" sz="1600" b="1">
                <a:solidFill>
                  <a:srgbClr val="FFFFFF"/>
                </a:solidFill>
              </a:rPr>
              <a:t>   гипертрофия</a:t>
            </a:r>
            <a:endParaRPr lang="en-US" sz="1600" b="1">
              <a:solidFill>
                <a:srgbClr val="FFFFFF"/>
              </a:solidFill>
            </a:endParaRPr>
          </a:p>
        </p:txBody>
      </p:sp>
      <p:sp>
        <p:nvSpPr>
          <p:cNvPr id="14345" name="AutoShape 9"/>
          <p:cNvSpPr>
            <a:spLocks noChangeArrowheads="1"/>
          </p:cNvSpPr>
          <p:nvPr/>
        </p:nvSpPr>
        <p:spPr bwMode="auto">
          <a:xfrm>
            <a:off x="1506538" y="3501008"/>
            <a:ext cx="696912" cy="542925"/>
          </a:xfrm>
          <a:prstGeom prst="downArrow">
            <a:avLst>
              <a:gd name="adj1" fmla="val 62833"/>
              <a:gd name="adj2" fmla="val 56509"/>
            </a:avLst>
          </a:prstGeom>
          <a:gradFill rotWithShape="1">
            <a:gsLst>
              <a:gs pos="0">
                <a:srgbClr val="000032">
                  <a:alpha val="0"/>
                </a:srgbClr>
              </a:gs>
              <a:gs pos="100000">
                <a:srgbClr val="FFFFFF"/>
              </a:gs>
            </a:gsLst>
            <a:lin ang="5400000" scaled="1"/>
          </a:gra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ru-RU">
              <a:solidFill>
                <a:srgbClr val="008080"/>
              </a:solidFill>
            </a:endParaRPr>
          </a:p>
        </p:txBody>
      </p:sp>
      <p:sp>
        <p:nvSpPr>
          <p:cNvPr id="14346" name="AutoShape 10"/>
          <p:cNvSpPr>
            <a:spLocks noChangeArrowheads="1"/>
          </p:cNvSpPr>
          <p:nvPr/>
        </p:nvSpPr>
        <p:spPr bwMode="auto">
          <a:xfrm>
            <a:off x="4184473" y="3442057"/>
            <a:ext cx="696912" cy="542925"/>
          </a:xfrm>
          <a:prstGeom prst="downArrow">
            <a:avLst>
              <a:gd name="adj1" fmla="val 62833"/>
              <a:gd name="adj2" fmla="val 56509"/>
            </a:avLst>
          </a:prstGeom>
          <a:gradFill rotWithShape="1">
            <a:gsLst>
              <a:gs pos="0">
                <a:srgbClr val="000032">
                  <a:alpha val="0"/>
                </a:srgbClr>
              </a:gs>
              <a:gs pos="100000">
                <a:srgbClr val="FFFFFF"/>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4347" name="AutoShape 11"/>
          <p:cNvSpPr>
            <a:spLocks noChangeArrowheads="1"/>
          </p:cNvSpPr>
          <p:nvPr/>
        </p:nvSpPr>
        <p:spPr bwMode="auto">
          <a:xfrm>
            <a:off x="6780213" y="3501008"/>
            <a:ext cx="696912" cy="542925"/>
          </a:xfrm>
          <a:prstGeom prst="downArrow">
            <a:avLst>
              <a:gd name="adj1" fmla="val 62833"/>
              <a:gd name="adj2" fmla="val 56509"/>
            </a:avLst>
          </a:prstGeom>
          <a:gradFill rotWithShape="1">
            <a:gsLst>
              <a:gs pos="0">
                <a:srgbClr val="000032">
                  <a:alpha val="0"/>
                </a:srgbClr>
              </a:gs>
              <a:gs pos="100000">
                <a:srgbClr val="FFFFFF"/>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2" name="TextBox 1"/>
          <p:cNvSpPr txBox="1"/>
          <p:nvPr/>
        </p:nvSpPr>
        <p:spPr>
          <a:xfrm>
            <a:off x="251520" y="6492875"/>
            <a:ext cx="8424936" cy="437043"/>
          </a:xfrm>
          <a:prstGeom prst="rect">
            <a:avLst/>
          </a:prstGeom>
          <a:noFill/>
        </p:spPr>
        <p:txBody>
          <a:bodyPr wrap="square" rtlCol="0">
            <a:spAutoFit/>
          </a:bodyPr>
          <a:lstStyle/>
          <a:p>
            <a:pPr lvl="0" algn="ctr" fontAlgn="base">
              <a:lnSpc>
                <a:spcPct val="80000"/>
              </a:lnSpc>
              <a:spcBef>
                <a:spcPct val="0"/>
              </a:spcBef>
              <a:spcAft>
                <a:spcPct val="0"/>
              </a:spcAft>
              <a:buClr>
                <a:srgbClr val="60E3E6"/>
              </a:buClr>
            </a:pPr>
            <a:r>
              <a:rPr lang="ru-RU" sz="1400" kern="0" dirty="0">
                <a:solidFill>
                  <a:srgbClr val="FFFFFF"/>
                </a:solidFill>
              </a:rPr>
              <a:t>Ирина Алексеева </a:t>
            </a:r>
            <a:r>
              <a:rPr lang="en-US" sz="1400" kern="0" dirty="0">
                <a:solidFill>
                  <a:srgbClr val="FFFFFF"/>
                </a:solidFill>
              </a:rPr>
              <a:t>Schering-Plough</a:t>
            </a:r>
            <a:r>
              <a:rPr lang="ru-RU" sz="1400" kern="0" dirty="0">
                <a:solidFill>
                  <a:srgbClr val="FFFFFF"/>
                </a:solidFill>
              </a:rPr>
              <a:t> Медицинский Советник</a:t>
            </a:r>
          </a:p>
          <a:p>
            <a:pPr lvl="0" algn="ctr" fontAlgn="base">
              <a:lnSpc>
                <a:spcPct val="80000"/>
              </a:lnSpc>
              <a:spcBef>
                <a:spcPct val="0"/>
              </a:spcBef>
              <a:spcAft>
                <a:spcPct val="0"/>
              </a:spcAft>
              <a:buClr>
                <a:srgbClr val="60E3E6"/>
              </a:buClr>
            </a:pPr>
            <a:r>
              <a:rPr lang="ru-RU" sz="1400" kern="0" dirty="0">
                <a:solidFill>
                  <a:srgbClr val="FFFFFF"/>
                </a:solidFill>
              </a:rPr>
              <a:t>Специалист, Центральная и Восточная Европа</a:t>
            </a:r>
            <a:endParaRPr lang="en-US" sz="1400" kern="0" dirty="0">
              <a:solidFill>
                <a:srgbClr val="FFFFFF"/>
              </a:solidFill>
            </a:endParaRPr>
          </a:p>
        </p:txBody>
      </p:sp>
    </p:spTree>
    <p:extLst>
      <p:ext uri="{BB962C8B-B14F-4D97-AF65-F5344CB8AC3E}">
        <p14:creationId xmlns:p14="http://schemas.microsoft.com/office/powerpoint/2010/main" val="2682874049"/>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95275" y="423863"/>
            <a:ext cx="8610600" cy="681037"/>
          </a:xfrm>
        </p:spPr>
        <p:txBody>
          <a:bodyPr/>
          <a:lstStyle/>
          <a:p>
            <a:pPr eaLnBrk="1" hangingPunct="1"/>
            <a:r>
              <a:rPr lang="ru-RU" sz="3200" dirty="0">
                <a:solidFill>
                  <a:srgbClr val="C00000"/>
                </a:solidFill>
              </a:rPr>
              <a:t>Аллергический ринит часто осложняется </a:t>
            </a:r>
            <a:r>
              <a:rPr lang="ru-RU" sz="3200" dirty="0" err="1">
                <a:solidFill>
                  <a:srgbClr val="C00000"/>
                </a:solidFill>
              </a:rPr>
              <a:t>риносинуситом</a:t>
            </a:r>
            <a:r>
              <a:rPr lang="ru-RU" sz="3200" dirty="0">
                <a:solidFill>
                  <a:srgbClr val="C00000"/>
                </a:solidFill>
              </a:rPr>
              <a:t>…</a:t>
            </a:r>
            <a:endParaRPr lang="en-US" sz="3200" dirty="0">
              <a:solidFill>
                <a:srgbClr val="C00000"/>
              </a:solidFill>
              <a:latin typeface="ＭＳ Ｐゴシック" pitchFamily="34" charset="-128"/>
            </a:endParaRPr>
          </a:p>
        </p:txBody>
      </p:sp>
      <p:sp>
        <p:nvSpPr>
          <p:cNvPr id="22531" name="Text Box 3"/>
          <p:cNvSpPr txBox="1">
            <a:spLocks noChangeArrowheads="1"/>
          </p:cNvSpPr>
          <p:nvPr/>
        </p:nvSpPr>
        <p:spPr bwMode="auto">
          <a:xfrm>
            <a:off x="217488" y="6461125"/>
            <a:ext cx="8686800"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935038" eaLnBrk="0" hangingPunct="0">
              <a:tabLst>
                <a:tab pos="233363" algn="l"/>
              </a:tabLst>
              <a:defRPr>
                <a:solidFill>
                  <a:schemeClr val="tx1"/>
                </a:solidFill>
                <a:latin typeface="Arial" charset="0"/>
                <a:ea typeface="ＭＳ Ｐゴシック" pitchFamily="34" charset="-128"/>
              </a:defRPr>
            </a:lvl1pPr>
            <a:lvl2pPr marL="742950" indent="-285750" defTabSz="935038" eaLnBrk="0" hangingPunct="0">
              <a:tabLst>
                <a:tab pos="233363" algn="l"/>
              </a:tabLst>
              <a:defRPr>
                <a:solidFill>
                  <a:schemeClr val="tx1"/>
                </a:solidFill>
                <a:latin typeface="Arial" charset="0"/>
                <a:ea typeface="ＭＳ Ｐゴシック" pitchFamily="34" charset="-128"/>
              </a:defRPr>
            </a:lvl2pPr>
            <a:lvl3pPr marL="1143000" indent="-228600" defTabSz="935038" eaLnBrk="0" hangingPunct="0">
              <a:tabLst>
                <a:tab pos="233363" algn="l"/>
              </a:tabLst>
              <a:defRPr>
                <a:solidFill>
                  <a:schemeClr val="tx1"/>
                </a:solidFill>
                <a:latin typeface="Arial" charset="0"/>
                <a:ea typeface="ＭＳ Ｐゴシック" pitchFamily="34" charset="-128"/>
              </a:defRPr>
            </a:lvl3pPr>
            <a:lvl4pPr marL="1600200" indent="-228600" defTabSz="935038" eaLnBrk="0" hangingPunct="0">
              <a:tabLst>
                <a:tab pos="233363" algn="l"/>
              </a:tabLst>
              <a:defRPr>
                <a:solidFill>
                  <a:schemeClr val="tx1"/>
                </a:solidFill>
                <a:latin typeface="Arial" charset="0"/>
                <a:ea typeface="ＭＳ Ｐゴシック" pitchFamily="34" charset="-128"/>
              </a:defRPr>
            </a:lvl4pPr>
            <a:lvl5pPr marL="2057400" indent="-228600" defTabSz="935038" eaLnBrk="0" hangingPunct="0">
              <a:tabLst>
                <a:tab pos="233363" algn="l"/>
              </a:tabLst>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tabLst>
                <a:tab pos="233363" algn="l"/>
              </a:tabLs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tabLst>
                <a:tab pos="233363" algn="l"/>
              </a:tabLs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tabLst>
                <a:tab pos="233363" algn="l"/>
              </a:tabLs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tabLst>
                <a:tab pos="233363" algn="l"/>
              </a:tabLst>
              <a:defRPr>
                <a:solidFill>
                  <a:schemeClr val="tx1"/>
                </a:solidFill>
                <a:latin typeface="Arial" charset="0"/>
                <a:ea typeface="ＭＳ Ｐゴシック" pitchFamily="34" charset="-128"/>
              </a:defRPr>
            </a:lvl9pPr>
          </a:lstStyle>
          <a:p>
            <a:pPr fontAlgn="base">
              <a:spcBef>
                <a:spcPct val="0"/>
              </a:spcBef>
              <a:spcAft>
                <a:spcPct val="0"/>
              </a:spcAft>
            </a:pPr>
            <a:r>
              <a:rPr lang="en-US" sz="1200">
                <a:solidFill>
                  <a:srgbClr val="FFFFFF"/>
                </a:solidFill>
              </a:rPr>
              <a:t>Hellings and Fokkens. </a:t>
            </a:r>
            <a:r>
              <a:rPr lang="en-US" sz="1200" i="1">
                <a:solidFill>
                  <a:srgbClr val="FFFFFF"/>
                </a:solidFill>
              </a:rPr>
              <a:t>Allergy</a:t>
            </a:r>
            <a:r>
              <a:rPr lang="en-US" sz="1200">
                <a:solidFill>
                  <a:srgbClr val="FFFFFF"/>
                </a:solidFill>
              </a:rPr>
              <a:t>. 2007;61:656.</a:t>
            </a: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1760538"/>
            <a:ext cx="5005388"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5"/>
          <p:cNvSpPr txBox="1">
            <a:spLocks noChangeArrowheads="1"/>
          </p:cNvSpPr>
          <p:nvPr/>
        </p:nvSpPr>
        <p:spPr bwMode="auto">
          <a:xfrm>
            <a:off x="447675" y="2176463"/>
            <a:ext cx="1050925" cy="39687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ru-RU" sz="1000" b="1">
                <a:solidFill>
                  <a:srgbClr val="000018"/>
                </a:solidFill>
              </a:rPr>
              <a:t>Аллергический ринит</a:t>
            </a:r>
          </a:p>
        </p:txBody>
      </p:sp>
      <p:sp>
        <p:nvSpPr>
          <p:cNvPr id="22534" name="Text Box 6"/>
          <p:cNvSpPr txBox="1">
            <a:spLocks noChangeArrowheads="1"/>
          </p:cNvSpPr>
          <p:nvPr/>
        </p:nvSpPr>
        <p:spPr bwMode="auto">
          <a:xfrm>
            <a:off x="2841625" y="2111375"/>
            <a:ext cx="1166813" cy="24447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ru-RU" sz="1000" b="1">
                <a:solidFill>
                  <a:srgbClr val="000018"/>
                </a:solidFill>
              </a:rPr>
              <a:t>Синусит</a:t>
            </a:r>
          </a:p>
        </p:txBody>
      </p:sp>
      <p:sp>
        <p:nvSpPr>
          <p:cNvPr id="22535" name="Text Box 7"/>
          <p:cNvSpPr txBox="1">
            <a:spLocks noChangeArrowheads="1"/>
          </p:cNvSpPr>
          <p:nvPr/>
        </p:nvSpPr>
        <p:spPr bwMode="auto">
          <a:xfrm>
            <a:off x="3784600" y="2360613"/>
            <a:ext cx="1811338" cy="24447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ru-RU" sz="1000" b="1">
                <a:solidFill>
                  <a:srgbClr val="000018"/>
                </a:solidFill>
              </a:rPr>
              <a:t>Гипертрофия аденоидов</a:t>
            </a:r>
          </a:p>
        </p:txBody>
      </p:sp>
      <p:sp>
        <p:nvSpPr>
          <p:cNvPr id="22536" name="Text Box 8"/>
          <p:cNvSpPr txBox="1">
            <a:spLocks noChangeArrowheads="1"/>
          </p:cNvSpPr>
          <p:nvPr/>
        </p:nvSpPr>
        <p:spPr bwMode="auto">
          <a:xfrm>
            <a:off x="388938" y="4629150"/>
            <a:ext cx="1244600" cy="39687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ru-RU" sz="1000" b="1">
                <a:solidFill>
                  <a:srgbClr val="000018"/>
                </a:solidFill>
              </a:rPr>
              <a:t>Вирус. инфекция</a:t>
            </a:r>
          </a:p>
        </p:txBody>
      </p:sp>
      <p:sp>
        <p:nvSpPr>
          <p:cNvPr id="22537" name="Text Box 9"/>
          <p:cNvSpPr txBox="1">
            <a:spLocks noChangeArrowheads="1"/>
          </p:cNvSpPr>
          <p:nvPr/>
        </p:nvSpPr>
        <p:spPr bwMode="auto">
          <a:xfrm>
            <a:off x="4503738" y="3230563"/>
            <a:ext cx="1187450" cy="501650"/>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ru-RU" sz="900" b="1">
                <a:solidFill>
                  <a:srgbClr val="000018"/>
                </a:solidFill>
              </a:rPr>
              <a:t>Дисфункция евстахиевой трубы</a:t>
            </a:r>
          </a:p>
        </p:txBody>
      </p:sp>
      <p:sp>
        <p:nvSpPr>
          <p:cNvPr id="22538" name="Text Box 10"/>
          <p:cNvSpPr txBox="1">
            <a:spLocks noChangeArrowheads="1"/>
          </p:cNvSpPr>
          <p:nvPr/>
        </p:nvSpPr>
        <p:spPr bwMode="auto">
          <a:xfrm>
            <a:off x="2709863" y="5661025"/>
            <a:ext cx="1189037" cy="36512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900" b="1">
                <a:solidFill>
                  <a:srgbClr val="000018"/>
                </a:solidFill>
              </a:rPr>
              <a:t>Экксудативный отит</a:t>
            </a:r>
          </a:p>
        </p:txBody>
      </p:sp>
      <p:sp>
        <p:nvSpPr>
          <p:cNvPr id="22539" name="Text Box 11"/>
          <p:cNvSpPr txBox="1">
            <a:spLocks noChangeArrowheads="1"/>
          </p:cNvSpPr>
          <p:nvPr/>
        </p:nvSpPr>
        <p:spPr bwMode="auto">
          <a:xfrm>
            <a:off x="4845050" y="5330825"/>
            <a:ext cx="982663" cy="24447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ru-RU" sz="1000" b="1">
                <a:solidFill>
                  <a:srgbClr val="000018"/>
                </a:solidFill>
              </a:rPr>
              <a:t>Ларингит</a:t>
            </a:r>
          </a:p>
        </p:txBody>
      </p:sp>
      <p:sp>
        <p:nvSpPr>
          <p:cNvPr id="22540" name="Line 12"/>
          <p:cNvSpPr>
            <a:spLocks noChangeShapeType="1"/>
          </p:cNvSpPr>
          <p:nvPr/>
        </p:nvSpPr>
        <p:spPr bwMode="auto">
          <a:xfrm>
            <a:off x="1050925" y="2559050"/>
            <a:ext cx="817563" cy="8366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2541" name="Line 13"/>
          <p:cNvSpPr>
            <a:spLocks noChangeShapeType="1"/>
          </p:cNvSpPr>
          <p:nvPr/>
        </p:nvSpPr>
        <p:spPr bwMode="auto">
          <a:xfrm flipV="1">
            <a:off x="1138238" y="4241800"/>
            <a:ext cx="942975" cy="3587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2542" name="Line 14"/>
          <p:cNvSpPr>
            <a:spLocks noChangeShapeType="1"/>
          </p:cNvSpPr>
          <p:nvPr/>
        </p:nvSpPr>
        <p:spPr bwMode="auto">
          <a:xfrm>
            <a:off x="3473450" y="2363788"/>
            <a:ext cx="446088" cy="787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2543" name="Line 15"/>
          <p:cNvSpPr>
            <a:spLocks noChangeShapeType="1"/>
          </p:cNvSpPr>
          <p:nvPr/>
        </p:nvSpPr>
        <p:spPr bwMode="auto">
          <a:xfrm flipH="1">
            <a:off x="4008438" y="2655888"/>
            <a:ext cx="612775" cy="117633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2544" name="Line 16"/>
          <p:cNvSpPr>
            <a:spLocks noChangeShapeType="1"/>
          </p:cNvSpPr>
          <p:nvPr/>
        </p:nvSpPr>
        <p:spPr bwMode="auto">
          <a:xfrm flipH="1">
            <a:off x="4319588" y="3667125"/>
            <a:ext cx="728662" cy="6318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2545" name="Line 17"/>
          <p:cNvSpPr>
            <a:spLocks noChangeShapeType="1"/>
          </p:cNvSpPr>
          <p:nvPr/>
        </p:nvSpPr>
        <p:spPr bwMode="auto">
          <a:xfrm flipV="1">
            <a:off x="3287713" y="4767263"/>
            <a:ext cx="749300" cy="85566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2546" name="Line 18"/>
          <p:cNvSpPr>
            <a:spLocks noChangeShapeType="1"/>
          </p:cNvSpPr>
          <p:nvPr/>
        </p:nvSpPr>
        <p:spPr bwMode="auto">
          <a:xfrm flipH="1">
            <a:off x="4678363" y="5592763"/>
            <a:ext cx="244475" cy="19526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aphicFrame>
        <p:nvGraphicFramePr>
          <p:cNvPr id="22547" name="Object 19"/>
          <p:cNvGraphicFramePr>
            <a:graphicFrameLocks noGrp="1" noChangeAspect="1"/>
          </p:cNvGraphicFramePr>
          <p:nvPr>
            <p:ph idx="1"/>
          </p:nvPr>
        </p:nvGraphicFramePr>
        <p:xfrm>
          <a:off x="5956300" y="1905000"/>
          <a:ext cx="3014663" cy="1495425"/>
        </p:xfrm>
        <a:graphic>
          <a:graphicData uri="http://schemas.openxmlformats.org/presentationml/2006/ole">
            <mc:AlternateContent xmlns:mc="http://schemas.openxmlformats.org/markup-compatibility/2006">
              <mc:Choice xmlns:v="urn:schemas-microsoft-com:vml" Requires="v">
                <p:oleObj spid="_x0000_s2068" name="Fotografia Photo Editor" r:id="rId5" imgW="11285714" imgH="7209524" progId="MSPhotoEd.3">
                  <p:embed/>
                </p:oleObj>
              </mc:Choice>
              <mc:Fallback>
                <p:oleObj name="Fotografia Photo Editor" r:id="rId5" imgW="11285714" imgH="7209524"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6300" y="1905000"/>
                        <a:ext cx="3014663"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8" name="Text Box 20"/>
          <p:cNvSpPr txBox="1">
            <a:spLocks noChangeArrowheads="1"/>
          </p:cNvSpPr>
          <p:nvPr/>
        </p:nvSpPr>
        <p:spPr bwMode="auto">
          <a:xfrm>
            <a:off x="5727700" y="3449638"/>
            <a:ext cx="3416300" cy="1311275"/>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000" b="1">
                <a:solidFill>
                  <a:srgbClr val="000018"/>
                </a:solidFill>
              </a:rPr>
              <a:t>Острый аллергический коньюнктивит</a:t>
            </a:r>
            <a:r>
              <a:rPr lang="en-GB" sz="1000" b="1">
                <a:solidFill>
                  <a:srgbClr val="000018"/>
                </a:solidFill>
              </a:rPr>
              <a:t>	</a:t>
            </a:r>
          </a:p>
          <a:p>
            <a:pPr eaLnBrk="1" fontAlgn="base" hangingPunct="1">
              <a:spcBef>
                <a:spcPct val="0"/>
              </a:spcBef>
              <a:spcAft>
                <a:spcPct val="0"/>
              </a:spcAft>
            </a:pPr>
            <a:r>
              <a:rPr lang="ru-RU" sz="1000" b="1">
                <a:solidFill>
                  <a:srgbClr val="000018"/>
                </a:solidFill>
              </a:rPr>
              <a:t>Сезонный</a:t>
            </a:r>
            <a:r>
              <a:rPr lang="en-GB" sz="1000" b="1">
                <a:solidFill>
                  <a:srgbClr val="000018"/>
                </a:solidFill>
              </a:rPr>
              <a:t> </a:t>
            </a:r>
            <a:r>
              <a:rPr lang="ru-RU" sz="1000" b="1">
                <a:solidFill>
                  <a:srgbClr val="000018"/>
                </a:solidFill>
              </a:rPr>
              <a:t>аллергический коньюнктивит</a:t>
            </a:r>
            <a:r>
              <a:rPr lang="en-GB" sz="1000">
                <a:solidFill>
                  <a:srgbClr val="000018"/>
                </a:solidFill>
              </a:rPr>
              <a:t> </a:t>
            </a:r>
            <a:r>
              <a:rPr lang="en-GB" sz="1000" b="1">
                <a:solidFill>
                  <a:srgbClr val="000018"/>
                </a:solidFill>
              </a:rPr>
              <a:t>	</a:t>
            </a:r>
            <a:endParaRPr lang="ru-RU" sz="1000" b="1">
              <a:solidFill>
                <a:srgbClr val="000018"/>
              </a:solidFill>
            </a:endParaRPr>
          </a:p>
          <a:p>
            <a:pPr eaLnBrk="1" fontAlgn="base" hangingPunct="1">
              <a:spcBef>
                <a:spcPct val="0"/>
              </a:spcBef>
              <a:spcAft>
                <a:spcPct val="0"/>
              </a:spcAft>
            </a:pPr>
            <a:r>
              <a:rPr lang="ru-RU" sz="1000" b="1">
                <a:solidFill>
                  <a:srgbClr val="000018"/>
                </a:solidFill>
              </a:rPr>
              <a:t>Кркглогодичный</a:t>
            </a:r>
            <a:r>
              <a:rPr lang="en-GB" sz="1000" b="1">
                <a:solidFill>
                  <a:srgbClr val="000018"/>
                </a:solidFill>
              </a:rPr>
              <a:t> </a:t>
            </a:r>
            <a:r>
              <a:rPr lang="ru-RU" sz="1000" b="1">
                <a:solidFill>
                  <a:srgbClr val="000018"/>
                </a:solidFill>
              </a:rPr>
              <a:t>аллергический коньюнктивит</a:t>
            </a:r>
            <a:r>
              <a:rPr lang="en-GB" sz="1000">
                <a:solidFill>
                  <a:srgbClr val="000018"/>
                </a:solidFill>
              </a:rPr>
              <a:t> </a:t>
            </a:r>
            <a:r>
              <a:rPr lang="en-GB" sz="1000" b="1">
                <a:solidFill>
                  <a:srgbClr val="000018"/>
                </a:solidFill>
              </a:rPr>
              <a:t>	</a:t>
            </a:r>
            <a:endParaRPr lang="ru-RU" sz="1000" b="1">
              <a:solidFill>
                <a:srgbClr val="000018"/>
              </a:solidFill>
            </a:endParaRPr>
          </a:p>
          <a:p>
            <a:pPr eaLnBrk="1" fontAlgn="base" hangingPunct="1">
              <a:spcBef>
                <a:spcPct val="0"/>
              </a:spcBef>
              <a:spcAft>
                <a:spcPct val="0"/>
              </a:spcAft>
            </a:pPr>
            <a:r>
              <a:rPr lang="ru-RU" sz="1000" b="1">
                <a:solidFill>
                  <a:srgbClr val="000018"/>
                </a:solidFill>
              </a:rPr>
              <a:t>Весенний кератоконьюнктивит</a:t>
            </a:r>
            <a:r>
              <a:rPr lang="en-GB" sz="1000" b="1">
                <a:solidFill>
                  <a:srgbClr val="000018"/>
                </a:solidFill>
              </a:rPr>
              <a:t>	</a:t>
            </a:r>
          </a:p>
          <a:p>
            <a:pPr eaLnBrk="1" fontAlgn="base" hangingPunct="1">
              <a:spcBef>
                <a:spcPct val="0"/>
              </a:spcBef>
              <a:spcAft>
                <a:spcPct val="0"/>
              </a:spcAft>
            </a:pPr>
            <a:r>
              <a:rPr lang="ru-RU" sz="1000" b="1">
                <a:solidFill>
                  <a:srgbClr val="000018"/>
                </a:solidFill>
              </a:rPr>
              <a:t>Атопический</a:t>
            </a:r>
            <a:r>
              <a:rPr lang="en-GB" sz="1000" b="1">
                <a:solidFill>
                  <a:srgbClr val="000018"/>
                </a:solidFill>
              </a:rPr>
              <a:t> </a:t>
            </a:r>
            <a:r>
              <a:rPr lang="ru-RU" sz="1000" b="1">
                <a:solidFill>
                  <a:srgbClr val="000018"/>
                </a:solidFill>
              </a:rPr>
              <a:t>кератоконьюнктивит</a:t>
            </a:r>
            <a:r>
              <a:rPr lang="en-GB" sz="1000" b="1">
                <a:solidFill>
                  <a:srgbClr val="000018"/>
                </a:solidFill>
              </a:rPr>
              <a:t>	</a:t>
            </a:r>
          </a:p>
          <a:p>
            <a:pPr eaLnBrk="1" fontAlgn="base" hangingPunct="1">
              <a:spcBef>
                <a:spcPct val="0"/>
              </a:spcBef>
              <a:spcAft>
                <a:spcPct val="0"/>
              </a:spcAft>
            </a:pPr>
            <a:r>
              <a:rPr lang="ru-RU" sz="1000" b="1">
                <a:solidFill>
                  <a:srgbClr val="000018"/>
                </a:solidFill>
              </a:rPr>
              <a:t>Гигантский папиллярный кератоконьюнктивит</a:t>
            </a:r>
            <a:r>
              <a:rPr lang="ru-RU" sz="1000">
                <a:solidFill>
                  <a:srgbClr val="000018"/>
                </a:solidFill>
              </a:rPr>
              <a:t> </a:t>
            </a:r>
            <a:r>
              <a:rPr lang="en-GB" sz="1000" b="1">
                <a:solidFill>
                  <a:srgbClr val="000018"/>
                </a:solidFill>
              </a:rPr>
              <a:t>	</a:t>
            </a:r>
            <a:endParaRPr lang="ru-RU" sz="1000" b="1">
              <a:solidFill>
                <a:srgbClr val="000018"/>
              </a:solidFill>
            </a:endParaRPr>
          </a:p>
        </p:txBody>
      </p:sp>
      <p:pic>
        <p:nvPicPr>
          <p:cNvPr id="2254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7150" y="4941888"/>
            <a:ext cx="2736850"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828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539551" y="1412776"/>
            <a:ext cx="5826031" cy="5112568"/>
          </a:xfrm>
        </p:spPr>
        <p:txBody>
          <a:bodyPr/>
          <a:lstStyle/>
          <a:p>
            <a:pPr eaLnBrk="1" hangingPunct="1">
              <a:lnSpc>
                <a:spcPct val="80000"/>
              </a:lnSpc>
            </a:pPr>
            <a:r>
              <a:rPr lang="ru-RU" dirty="0">
                <a:solidFill>
                  <a:srgbClr val="993300"/>
                </a:solidFill>
              </a:rPr>
              <a:t>играет  состояние остиомеатального комплекса</a:t>
            </a:r>
            <a:r>
              <a:rPr lang="ru-RU" dirty="0"/>
              <a:t>, который представляет собой функциональную единицу, включающую соустье верхнечелюстной пазухи, передние клетки решетчатого лабиринта и их соустье, решетчатую воронку, полулунную щель и средний носовой ход. </a:t>
            </a:r>
          </a:p>
          <a:p>
            <a:pPr eaLnBrk="1" hangingPunct="1">
              <a:lnSpc>
                <a:spcPct val="80000"/>
              </a:lnSpc>
            </a:pPr>
            <a:endParaRPr lang="ru-RU" dirty="0"/>
          </a:p>
          <a:p>
            <a:pPr eaLnBrk="1" hangingPunct="1">
              <a:lnSpc>
                <a:spcPct val="80000"/>
              </a:lnSpc>
            </a:pPr>
            <a:r>
              <a:rPr lang="ru-RU" dirty="0">
                <a:solidFill>
                  <a:srgbClr val="92D050"/>
                </a:solidFill>
              </a:rPr>
              <a:t>Ключевым моментом является сохранение оптимальных режимов </a:t>
            </a:r>
            <a:r>
              <a:rPr lang="ru-RU" dirty="0" err="1">
                <a:solidFill>
                  <a:srgbClr val="92D050"/>
                </a:solidFill>
              </a:rPr>
              <a:t>воздухоообмена</a:t>
            </a:r>
            <a:r>
              <a:rPr lang="ru-RU" dirty="0">
                <a:solidFill>
                  <a:srgbClr val="92D050"/>
                </a:solidFill>
              </a:rPr>
              <a:t> и дренажа пазухи. Это достигается при наличии свободного соустья и нормальной функции  мерцательного эпителия</a:t>
            </a:r>
          </a:p>
        </p:txBody>
      </p:sp>
      <p:pic>
        <p:nvPicPr>
          <p:cNvPr id="21507" name="Picture 3" descr="sinusitis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751" y="2405644"/>
            <a:ext cx="2664296"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9684" name="Oval 4"/>
          <p:cNvSpPr>
            <a:spLocks noChangeArrowheads="1"/>
          </p:cNvSpPr>
          <p:nvPr/>
        </p:nvSpPr>
        <p:spPr bwMode="auto">
          <a:xfrm>
            <a:off x="7217095" y="3284984"/>
            <a:ext cx="360039" cy="792088"/>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3" name="TextBox 2"/>
          <p:cNvSpPr txBox="1"/>
          <p:nvPr/>
        </p:nvSpPr>
        <p:spPr>
          <a:xfrm>
            <a:off x="611560" y="230832"/>
            <a:ext cx="7992888" cy="584775"/>
          </a:xfrm>
          <a:prstGeom prst="rect">
            <a:avLst/>
          </a:prstGeom>
          <a:noFill/>
        </p:spPr>
        <p:txBody>
          <a:bodyPr wrap="square" rtlCol="0">
            <a:spAutoFit/>
          </a:bodyPr>
          <a:lstStyle/>
          <a:p>
            <a:pPr algn="ctr"/>
            <a:r>
              <a:rPr lang="ru-RU" sz="3200" b="1" kern="0" dirty="0">
                <a:solidFill>
                  <a:srgbClr val="C00000"/>
                </a:solidFill>
              </a:rPr>
              <a:t>Ведущую роль в патогенезе ПРС </a:t>
            </a:r>
            <a:endParaRPr lang="ru-RU" sz="3200" b="1" dirty="0">
              <a:solidFill>
                <a:srgbClr val="C00000"/>
              </a:solidFill>
            </a:endParaRPr>
          </a:p>
        </p:txBody>
      </p:sp>
    </p:spTree>
    <p:extLst>
      <p:ext uri="{BB962C8B-B14F-4D97-AF65-F5344CB8AC3E}">
        <p14:creationId xmlns:p14="http://schemas.microsoft.com/office/powerpoint/2010/main" val="2892086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grpId="0" nodeType="afterEffect">
                                  <p:stCondLst>
                                    <p:cond delay="0"/>
                                  </p:stCondLst>
                                  <p:endCondLst>
                                    <p:cond evt="onNext" delay="0">
                                      <p:tgtEl>
                                        <p:sldTgt/>
                                      </p:tgtEl>
                                    </p:cond>
                                  </p:endCondLst>
                                  <p:childTnLst>
                                    <p:animScale>
                                      <p:cBhvr>
                                        <p:cTn id="6" dur="2000" fill="hold"/>
                                        <p:tgtEl>
                                          <p:spTgt spid="147968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96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Клиника</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22</a:t>
            </a:fld>
            <a:endParaRPr lang="ru-RU" dirty="0">
              <a:solidFill>
                <a:prstClr val="black">
                  <a:tint val="75000"/>
                </a:prstClr>
              </a:solidFill>
            </a:endParaRPr>
          </a:p>
        </p:txBody>
      </p:sp>
      <p:sp>
        <p:nvSpPr>
          <p:cNvPr id="5" name="Прямоугольник 4"/>
          <p:cNvSpPr/>
          <p:nvPr/>
        </p:nvSpPr>
        <p:spPr>
          <a:xfrm>
            <a:off x="827584" y="1268760"/>
            <a:ext cx="7128792" cy="4093428"/>
          </a:xfrm>
          <a:prstGeom prst="rect">
            <a:avLst/>
          </a:prstGeom>
        </p:spPr>
        <p:txBody>
          <a:bodyPr wrap="square">
            <a:spAutoFit/>
          </a:bodyPr>
          <a:lstStyle/>
          <a:p>
            <a:r>
              <a:rPr lang="ru-RU" dirty="0">
                <a:solidFill>
                  <a:prstClr val="black"/>
                </a:solidFill>
              </a:rPr>
              <a:t>-</a:t>
            </a:r>
            <a:r>
              <a:rPr lang="ru-RU" sz="2000" b="1" dirty="0">
                <a:solidFill>
                  <a:srgbClr val="00B050"/>
                </a:solidFill>
              </a:rPr>
              <a:t>Заложенность носа, </a:t>
            </a:r>
          </a:p>
          <a:p>
            <a:r>
              <a:rPr lang="ru-RU" sz="2000" b="1" dirty="0">
                <a:solidFill>
                  <a:srgbClr val="00B050"/>
                </a:solidFill>
              </a:rPr>
              <a:t>-жжение или зуд в носу, </a:t>
            </a:r>
          </a:p>
          <a:p>
            <a:r>
              <a:rPr lang="ru-RU" sz="2000" b="1" dirty="0">
                <a:solidFill>
                  <a:srgbClr val="00B050"/>
                </a:solidFill>
              </a:rPr>
              <a:t>-приступообразное чиханье, </a:t>
            </a:r>
          </a:p>
          <a:p>
            <a:r>
              <a:rPr lang="ru-RU" sz="2000" b="1" dirty="0">
                <a:solidFill>
                  <a:srgbClr val="00B050"/>
                </a:solidFill>
              </a:rPr>
              <a:t>-водянистые выделения из носа</a:t>
            </a:r>
            <a:r>
              <a:rPr lang="ru-RU" sz="2000" b="1" dirty="0">
                <a:solidFill>
                  <a:prstClr val="black"/>
                </a:solidFill>
              </a:rPr>
              <a:t>. </a:t>
            </a:r>
          </a:p>
          <a:p>
            <a:endParaRPr lang="ru-RU" sz="2000" b="1" dirty="0">
              <a:solidFill>
                <a:prstClr val="black"/>
              </a:solidFill>
            </a:endParaRPr>
          </a:p>
          <a:p>
            <a:r>
              <a:rPr lang="ru-RU" sz="2000" b="1" dirty="0">
                <a:solidFill>
                  <a:prstClr val="black"/>
                </a:solidFill>
              </a:rPr>
              <a:t>При </a:t>
            </a:r>
            <a:r>
              <a:rPr lang="ru-RU" sz="2000" b="1" dirty="0">
                <a:solidFill>
                  <a:srgbClr val="FF0000"/>
                </a:solidFill>
              </a:rPr>
              <a:t>ПАР</a:t>
            </a:r>
            <a:r>
              <a:rPr lang="ru-RU" sz="2000" b="1" dirty="0">
                <a:solidFill>
                  <a:prstClr val="black"/>
                </a:solidFill>
              </a:rPr>
              <a:t> в отличие от сезонной формы АР </a:t>
            </a:r>
            <a:r>
              <a:rPr lang="ru-RU" sz="2000" b="1" dirty="0">
                <a:solidFill>
                  <a:srgbClr val="00B0F0"/>
                </a:solidFill>
              </a:rPr>
              <a:t>затруднение носового дыхания </a:t>
            </a:r>
            <a:r>
              <a:rPr lang="ru-RU" sz="2000" b="1" dirty="0">
                <a:solidFill>
                  <a:prstClr val="black"/>
                </a:solidFill>
              </a:rPr>
              <a:t>чаще бывает </a:t>
            </a:r>
            <a:r>
              <a:rPr lang="ru-RU" sz="2000" b="1" dirty="0">
                <a:solidFill>
                  <a:srgbClr val="00B050"/>
                </a:solidFill>
              </a:rPr>
              <a:t>основным симптомом. </a:t>
            </a:r>
          </a:p>
          <a:p>
            <a:endParaRPr lang="ru-RU" sz="2000" b="1" dirty="0">
              <a:solidFill>
                <a:srgbClr val="063E98"/>
              </a:solidFill>
            </a:endParaRPr>
          </a:p>
          <a:p>
            <a:r>
              <a:rPr lang="ru-RU" sz="2000" b="1" dirty="0">
                <a:solidFill>
                  <a:srgbClr val="063E98"/>
                </a:solidFill>
              </a:rPr>
              <a:t>Снижение обоняния, </a:t>
            </a:r>
          </a:p>
          <a:p>
            <a:r>
              <a:rPr lang="ru-RU" sz="2000" b="1" dirty="0">
                <a:solidFill>
                  <a:srgbClr val="063E98"/>
                </a:solidFill>
              </a:rPr>
              <a:t>головная боль, </a:t>
            </a:r>
          </a:p>
          <a:p>
            <a:r>
              <a:rPr lang="ru-RU" sz="2000" b="1" dirty="0">
                <a:solidFill>
                  <a:srgbClr val="063E98"/>
                </a:solidFill>
              </a:rPr>
              <a:t>постоянное неприятное ощущение стекания отделяемого по задней стенке глотки </a:t>
            </a:r>
          </a:p>
          <a:p>
            <a:r>
              <a:rPr lang="ru-RU" sz="2000" b="1" dirty="0">
                <a:solidFill>
                  <a:srgbClr val="00B050"/>
                </a:solidFill>
              </a:rPr>
              <a:t>более характерны для ПАР.</a:t>
            </a:r>
          </a:p>
        </p:txBody>
      </p:sp>
      <p:sp>
        <p:nvSpPr>
          <p:cNvPr id="6" name="TextBox 5"/>
          <p:cNvSpPr txBox="1"/>
          <p:nvPr/>
        </p:nvSpPr>
        <p:spPr>
          <a:xfrm>
            <a:off x="4716016" y="5805264"/>
            <a:ext cx="3744416"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266676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Классические симптомы ПАР</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23</a:t>
            </a:fld>
            <a:endParaRPr lang="ru-RU" dirty="0">
              <a:solidFill>
                <a:prstClr val="black">
                  <a:tint val="75000"/>
                </a:prstClr>
              </a:solidFill>
            </a:endParaRPr>
          </a:p>
        </p:txBody>
      </p:sp>
      <p:sp>
        <p:nvSpPr>
          <p:cNvPr id="5" name="Прямоугольник 4"/>
          <p:cNvSpPr/>
          <p:nvPr/>
        </p:nvSpPr>
        <p:spPr>
          <a:xfrm>
            <a:off x="539552" y="1412776"/>
            <a:ext cx="7992888" cy="3416320"/>
          </a:xfrm>
          <a:prstGeom prst="rect">
            <a:avLst/>
          </a:prstGeom>
        </p:spPr>
        <p:txBody>
          <a:bodyPr wrap="square">
            <a:spAutoFit/>
          </a:bodyPr>
          <a:lstStyle/>
          <a:p>
            <a:r>
              <a:rPr lang="ru-RU" dirty="0">
                <a:solidFill>
                  <a:prstClr val="black"/>
                </a:solidFill>
              </a:rPr>
              <a:t>-</a:t>
            </a:r>
            <a:r>
              <a:rPr lang="ru-RU" sz="2400" b="1" dirty="0">
                <a:solidFill>
                  <a:srgbClr val="0070C0"/>
                </a:solidFill>
              </a:rPr>
              <a:t>приоткрытый рот,</a:t>
            </a:r>
          </a:p>
          <a:p>
            <a:r>
              <a:rPr lang="ru-RU" sz="2400" b="1" dirty="0">
                <a:solidFill>
                  <a:srgbClr val="0070C0"/>
                </a:solidFill>
              </a:rPr>
              <a:t> </a:t>
            </a:r>
          </a:p>
          <a:p>
            <a:r>
              <a:rPr lang="ru-RU" sz="2400" b="1" dirty="0">
                <a:solidFill>
                  <a:srgbClr val="0070C0"/>
                </a:solidFill>
              </a:rPr>
              <a:t>-темные круги под глазами (возникающие из-за стаза в </a:t>
            </a:r>
            <a:r>
              <a:rPr lang="ru-RU" sz="2400" b="1" dirty="0" err="1">
                <a:solidFill>
                  <a:srgbClr val="0070C0"/>
                </a:solidFill>
              </a:rPr>
              <a:t>периорбитальных</a:t>
            </a:r>
            <a:r>
              <a:rPr lang="ru-RU" sz="2400" b="1" dirty="0">
                <a:solidFill>
                  <a:srgbClr val="0070C0"/>
                </a:solidFill>
              </a:rPr>
              <a:t> венах в результате постоянно нарушенного носового дыхания),</a:t>
            </a:r>
          </a:p>
          <a:p>
            <a:r>
              <a:rPr lang="ru-RU" sz="2400" b="1" dirty="0">
                <a:solidFill>
                  <a:srgbClr val="0070C0"/>
                </a:solidFill>
              </a:rPr>
              <a:t> </a:t>
            </a:r>
          </a:p>
          <a:p>
            <a:r>
              <a:rPr lang="ru-RU" sz="2400" b="1" dirty="0">
                <a:solidFill>
                  <a:srgbClr val="0070C0"/>
                </a:solidFill>
              </a:rPr>
              <a:t>-поперечная складка на спинке носа, развивающаяся из-за того, что пациентам часто приходится потирать раздраженный кончик носа</a:t>
            </a:r>
          </a:p>
        </p:txBody>
      </p:sp>
      <p:sp>
        <p:nvSpPr>
          <p:cNvPr id="6" name="TextBox 5"/>
          <p:cNvSpPr txBox="1"/>
          <p:nvPr/>
        </p:nvSpPr>
        <p:spPr>
          <a:xfrm>
            <a:off x="5004048" y="5517232"/>
            <a:ext cx="3672408"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4136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a:solidFill>
                  <a:srgbClr val="C00000"/>
                </a:solidFill>
              </a:rPr>
              <a:t>Передняя риноскопия и эндоскопическое исследование </a:t>
            </a:r>
            <a:br>
              <a:rPr lang="ru-RU" sz="3600" dirty="0">
                <a:solidFill>
                  <a:srgbClr val="C00000"/>
                </a:solidFill>
              </a:rPr>
            </a:br>
            <a:r>
              <a:rPr lang="ru-RU" sz="3600" dirty="0">
                <a:solidFill>
                  <a:srgbClr val="C00000"/>
                </a:solidFill>
              </a:rPr>
              <a:t>в момент обострения </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24</a:t>
            </a:fld>
            <a:endParaRPr lang="ru-RU" dirty="0">
              <a:solidFill>
                <a:prstClr val="black">
                  <a:tint val="75000"/>
                </a:prstClr>
              </a:solidFill>
            </a:endParaRPr>
          </a:p>
        </p:txBody>
      </p:sp>
      <p:sp>
        <p:nvSpPr>
          <p:cNvPr id="5" name="Прямоугольник 4"/>
          <p:cNvSpPr/>
          <p:nvPr/>
        </p:nvSpPr>
        <p:spPr>
          <a:xfrm>
            <a:off x="395536" y="1556792"/>
            <a:ext cx="8568952" cy="4154984"/>
          </a:xfrm>
          <a:prstGeom prst="rect">
            <a:avLst/>
          </a:prstGeom>
        </p:spPr>
        <p:txBody>
          <a:bodyPr wrap="square">
            <a:spAutoFit/>
          </a:bodyPr>
          <a:lstStyle/>
          <a:p>
            <a:r>
              <a:rPr lang="ru-RU" sz="2000" b="1" dirty="0">
                <a:solidFill>
                  <a:srgbClr val="00B050"/>
                </a:solidFill>
              </a:rPr>
              <a:t>-значительное количество </a:t>
            </a:r>
            <a:r>
              <a:rPr lang="ru-RU" sz="2000" b="1" dirty="0">
                <a:solidFill>
                  <a:srgbClr val="00682F"/>
                </a:solidFill>
              </a:rPr>
              <a:t>белого</a:t>
            </a:r>
            <a:r>
              <a:rPr lang="ru-RU" sz="2000" b="1" dirty="0">
                <a:solidFill>
                  <a:srgbClr val="00B050"/>
                </a:solidFill>
              </a:rPr>
              <a:t>, иногда </a:t>
            </a:r>
            <a:r>
              <a:rPr lang="ru-RU" sz="2000" b="1" dirty="0">
                <a:solidFill>
                  <a:srgbClr val="00682F"/>
                </a:solidFill>
              </a:rPr>
              <a:t>пенистого</a:t>
            </a:r>
            <a:r>
              <a:rPr lang="ru-RU" sz="2000" b="1" dirty="0">
                <a:solidFill>
                  <a:srgbClr val="00B050"/>
                </a:solidFill>
              </a:rPr>
              <a:t> секрета в носовых ходах, </a:t>
            </a:r>
          </a:p>
          <a:p>
            <a:r>
              <a:rPr lang="ru-RU" sz="2000" b="1" dirty="0">
                <a:solidFill>
                  <a:srgbClr val="00B050"/>
                </a:solidFill>
              </a:rPr>
              <a:t>-резкий отек носовых раковин с инъекциями сосудов, </a:t>
            </a:r>
          </a:p>
          <a:p>
            <a:r>
              <a:rPr lang="ru-RU" sz="2000" b="1" dirty="0">
                <a:solidFill>
                  <a:srgbClr val="00B050"/>
                </a:solidFill>
              </a:rPr>
              <a:t>-серый или цианотичный цвет </a:t>
            </a:r>
          </a:p>
          <a:p>
            <a:r>
              <a:rPr lang="ru-RU" sz="2000" b="1" dirty="0">
                <a:solidFill>
                  <a:srgbClr val="00B050"/>
                </a:solidFill>
              </a:rPr>
              <a:t>-наличие характерной пятнистости слизистой оболочки </a:t>
            </a:r>
          </a:p>
          <a:p>
            <a:endParaRPr lang="ru-RU" sz="2000" b="1" dirty="0">
              <a:solidFill>
                <a:srgbClr val="00B050"/>
              </a:solidFill>
            </a:endParaRPr>
          </a:p>
          <a:p>
            <a:endParaRPr lang="ru-RU" sz="2000" b="1" dirty="0">
              <a:solidFill>
                <a:srgbClr val="00B050"/>
              </a:solidFill>
            </a:endParaRPr>
          </a:p>
          <a:p>
            <a:r>
              <a:rPr lang="ru-RU" sz="2400" b="1" dirty="0">
                <a:solidFill>
                  <a:srgbClr val="000099"/>
                </a:solidFill>
              </a:rPr>
              <a:t>Количество и характер секрета в разные фазы заболевания:</a:t>
            </a:r>
          </a:p>
          <a:p>
            <a:r>
              <a:rPr lang="ru-RU" sz="2000" b="1" dirty="0">
                <a:solidFill>
                  <a:prstClr val="black"/>
                </a:solidFill>
              </a:rPr>
              <a:t>при </a:t>
            </a:r>
            <a:r>
              <a:rPr lang="ru-RU" sz="2000" b="1" dirty="0">
                <a:solidFill>
                  <a:srgbClr val="00B0F0"/>
                </a:solidFill>
              </a:rPr>
              <a:t>контакте с аллергеном или обострении </a:t>
            </a:r>
            <a:r>
              <a:rPr lang="ru-RU" sz="2000" b="1" dirty="0">
                <a:solidFill>
                  <a:prstClr val="black"/>
                </a:solidFill>
              </a:rPr>
              <a:t>количество секрета </a:t>
            </a:r>
            <a:r>
              <a:rPr lang="ru-RU" sz="2000" b="1" dirty="0">
                <a:solidFill>
                  <a:srgbClr val="00682F"/>
                </a:solidFill>
              </a:rPr>
              <a:t>увеличивается</a:t>
            </a:r>
            <a:r>
              <a:rPr lang="ru-RU" sz="2000" b="1" dirty="0">
                <a:solidFill>
                  <a:prstClr val="black"/>
                </a:solidFill>
              </a:rPr>
              <a:t>, </a:t>
            </a:r>
            <a:r>
              <a:rPr lang="ru-RU" sz="2000" b="1" dirty="0">
                <a:solidFill>
                  <a:srgbClr val="00B0F0"/>
                </a:solidFill>
              </a:rPr>
              <a:t>после приступа чиханья </a:t>
            </a:r>
            <a:r>
              <a:rPr lang="ru-RU" sz="2000" b="1" dirty="0">
                <a:solidFill>
                  <a:prstClr val="black"/>
                </a:solidFill>
              </a:rPr>
              <a:t>он становится </a:t>
            </a:r>
            <a:r>
              <a:rPr lang="ru-RU" sz="2000" b="1" dirty="0">
                <a:solidFill>
                  <a:srgbClr val="00682F"/>
                </a:solidFill>
              </a:rPr>
              <a:t>водянистым или пенистым, </a:t>
            </a:r>
          </a:p>
          <a:p>
            <a:r>
              <a:rPr lang="ru-RU" sz="2000" b="1" dirty="0">
                <a:solidFill>
                  <a:srgbClr val="00B0F0"/>
                </a:solidFill>
              </a:rPr>
              <a:t>в фазе ремиссии </a:t>
            </a:r>
            <a:r>
              <a:rPr lang="ru-RU" sz="2000" b="1" dirty="0">
                <a:solidFill>
                  <a:prstClr val="black"/>
                </a:solidFill>
              </a:rPr>
              <a:t>в полости носа </a:t>
            </a:r>
            <a:r>
              <a:rPr lang="ru-RU" sz="2000" b="1" dirty="0">
                <a:solidFill>
                  <a:srgbClr val="00B050"/>
                </a:solidFill>
              </a:rPr>
              <a:t>небольшое количество густого слизистого отделяемого. </a:t>
            </a:r>
          </a:p>
        </p:txBody>
      </p:sp>
      <p:sp>
        <p:nvSpPr>
          <p:cNvPr id="6" name="TextBox 5"/>
          <p:cNvSpPr txBox="1"/>
          <p:nvPr/>
        </p:nvSpPr>
        <p:spPr>
          <a:xfrm>
            <a:off x="4932040" y="5711776"/>
            <a:ext cx="3960440"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2267614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68288" y="152400"/>
            <a:ext cx="8647112" cy="756320"/>
          </a:xfrm>
        </p:spPr>
        <p:txBody>
          <a:bodyPr/>
          <a:lstStyle/>
          <a:p>
            <a:pPr eaLnBrk="1" hangingPunct="1"/>
            <a:r>
              <a:rPr lang="ru-RU" dirty="0">
                <a:solidFill>
                  <a:srgbClr val="C00000"/>
                </a:solidFill>
              </a:rPr>
              <a:t>АР: назальные и глазные симптомы </a:t>
            </a:r>
            <a:endParaRPr lang="en-US" dirty="0">
              <a:solidFill>
                <a:srgbClr val="C00000"/>
              </a:solidFill>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25" y="1500188"/>
            <a:ext cx="44608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1485900" y="1493838"/>
            <a:ext cx="598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Зуд</a:t>
            </a:r>
            <a:endParaRPr lang="en-US" b="1">
              <a:solidFill>
                <a:srgbClr val="FFFFFF"/>
              </a:solidFill>
            </a:endParaRPr>
          </a:p>
        </p:txBody>
      </p:sp>
      <p:sp>
        <p:nvSpPr>
          <p:cNvPr id="23557" name="Text Box 5"/>
          <p:cNvSpPr txBox="1">
            <a:spLocks noChangeArrowheads="1"/>
          </p:cNvSpPr>
          <p:nvPr/>
        </p:nvSpPr>
        <p:spPr bwMode="auto">
          <a:xfrm>
            <a:off x="131763" y="2127250"/>
            <a:ext cx="1431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Гиперемия</a:t>
            </a:r>
            <a:endParaRPr lang="en-US" b="1">
              <a:solidFill>
                <a:srgbClr val="FFFFFF"/>
              </a:solidFill>
            </a:endParaRPr>
          </a:p>
        </p:txBody>
      </p:sp>
      <p:sp>
        <p:nvSpPr>
          <p:cNvPr id="23558" name="Text Box 6"/>
          <p:cNvSpPr txBox="1">
            <a:spLocks noChangeArrowheads="1"/>
          </p:cNvSpPr>
          <p:nvPr/>
        </p:nvSpPr>
        <p:spPr bwMode="auto">
          <a:xfrm>
            <a:off x="268288" y="2940050"/>
            <a:ext cx="1781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Слезотечение</a:t>
            </a:r>
            <a:endParaRPr lang="en-US" b="1">
              <a:solidFill>
                <a:srgbClr val="FFFFFF"/>
              </a:solidFill>
            </a:endParaRPr>
          </a:p>
        </p:txBody>
      </p:sp>
      <p:sp>
        <p:nvSpPr>
          <p:cNvPr id="23559" name="Text Box 7"/>
          <p:cNvSpPr txBox="1">
            <a:spLocks noChangeArrowheads="1"/>
          </p:cNvSpPr>
          <p:nvPr/>
        </p:nvSpPr>
        <p:spPr bwMode="auto">
          <a:xfrm>
            <a:off x="7275513" y="3776663"/>
            <a:ext cx="1155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Ринорея</a:t>
            </a:r>
            <a:endParaRPr lang="en-US" b="1">
              <a:solidFill>
                <a:srgbClr val="FFFFFF"/>
              </a:solidFill>
            </a:endParaRPr>
          </a:p>
        </p:txBody>
      </p:sp>
      <p:sp>
        <p:nvSpPr>
          <p:cNvPr id="23560" name="Text Box 8"/>
          <p:cNvSpPr txBox="1">
            <a:spLocks noChangeArrowheads="1"/>
          </p:cNvSpPr>
          <p:nvPr/>
        </p:nvSpPr>
        <p:spPr bwMode="auto">
          <a:xfrm>
            <a:off x="7088188" y="3095625"/>
            <a:ext cx="1824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Заложенность</a:t>
            </a:r>
            <a:endParaRPr lang="en-US" b="1">
              <a:solidFill>
                <a:srgbClr val="FFFFFF"/>
              </a:solidFill>
            </a:endParaRPr>
          </a:p>
        </p:txBody>
      </p:sp>
      <p:sp>
        <p:nvSpPr>
          <p:cNvPr id="23561" name="Text Box 9"/>
          <p:cNvSpPr txBox="1">
            <a:spLocks noChangeArrowheads="1"/>
          </p:cNvSpPr>
          <p:nvPr/>
        </p:nvSpPr>
        <p:spPr bwMode="auto">
          <a:xfrm>
            <a:off x="7932738" y="4583113"/>
            <a:ext cx="1146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Чихание</a:t>
            </a:r>
            <a:endParaRPr lang="en-US" b="1">
              <a:solidFill>
                <a:srgbClr val="FFFFFF"/>
              </a:solidFill>
            </a:endParaRPr>
          </a:p>
        </p:txBody>
      </p:sp>
      <p:sp>
        <p:nvSpPr>
          <p:cNvPr id="23562" name="Text Box 10"/>
          <p:cNvSpPr txBox="1">
            <a:spLocks noChangeArrowheads="1"/>
          </p:cNvSpPr>
          <p:nvPr/>
        </p:nvSpPr>
        <p:spPr bwMode="auto">
          <a:xfrm>
            <a:off x="7480300" y="5211763"/>
            <a:ext cx="598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Зуд</a:t>
            </a:r>
            <a:endParaRPr lang="en-US" b="1">
              <a:solidFill>
                <a:srgbClr val="FFFFFF"/>
              </a:solidFill>
            </a:endParaRPr>
          </a:p>
        </p:txBody>
      </p:sp>
      <p:sp>
        <p:nvSpPr>
          <p:cNvPr id="23563" name="Line 11"/>
          <p:cNvSpPr>
            <a:spLocks noChangeShapeType="1"/>
          </p:cNvSpPr>
          <p:nvPr/>
        </p:nvSpPr>
        <p:spPr bwMode="auto">
          <a:xfrm>
            <a:off x="2027238" y="1711325"/>
            <a:ext cx="2697162" cy="1217613"/>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64" name="Line 12"/>
          <p:cNvSpPr>
            <a:spLocks noChangeShapeType="1"/>
          </p:cNvSpPr>
          <p:nvPr/>
        </p:nvSpPr>
        <p:spPr bwMode="auto">
          <a:xfrm>
            <a:off x="1546225" y="2300288"/>
            <a:ext cx="2703513" cy="473075"/>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65" name="Line 13"/>
          <p:cNvSpPr>
            <a:spLocks noChangeShapeType="1"/>
          </p:cNvSpPr>
          <p:nvPr/>
        </p:nvSpPr>
        <p:spPr bwMode="auto">
          <a:xfrm flipV="1">
            <a:off x="1949450" y="2884488"/>
            <a:ext cx="2174875" cy="193675"/>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66" name="Line 14"/>
          <p:cNvSpPr>
            <a:spLocks noChangeShapeType="1"/>
          </p:cNvSpPr>
          <p:nvPr/>
        </p:nvSpPr>
        <p:spPr bwMode="auto">
          <a:xfrm flipH="1">
            <a:off x="6497638" y="3470275"/>
            <a:ext cx="1320800" cy="935038"/>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67" name="Line 15"/>
          <p:cNvSpPr>
            <a:spLocks noChangeShapeType="1"/>
          </p:cNvSpPr>
          <p:nvPr/>
        </p:nvSpPr>
        <p:spPr bwMode="auto">
          <a:xfrm flipH="1">
            <a:off x="6696075" y="4140200"/>
            <a:ext cx="723900" cy="869950"/>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68" name="Line 16"/>
          <p:cNvSpPr>
            <a:spLocks noChangeShapeType="1"/>
          </p:cNvSpPr>
          <p:nvPr/>
        </p:nvSpPr>
        <p:spPr bwMode="auto">
          <a:xfrm flipH="1">
            <a:off x="6940550" y="4795838"/>
            <a:ext cx="1025525" cy="7937"/>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69" name="Line 17"/>
          <p:cNvSpPr>
            <a:spLocks noChangeShapeType="1"/>
          </p:cNvSpPr>
          <p:nvPr/>
        </p:nvSpPr>
        <p:spPr bwMode="auto">
          <a:xfrm flipH="1" flipV="1">
            <a:off x="6454775" y="5157788"/>
            <a:ext cx="1017588" cy="249237"/>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70" name="Rectangle 18"/>
          <p:cNvSpPr>
            <a:spLocks noChangeArrowheads="1"/>
          </p:cNvSpPr>
          <p:nvPr/>
        </p:nvSpPr>
        <p:spPr bwMode="auto">
          <a:xfrm>
            <a:off x="173038" y="5260975"/>
            <a:ext cx="4657725" cy="1465263"/>
          </a:xfrm>
          <a:prstGeom prst="rect">
            <a:avLst/>
          </a:prstGeom>
          <a:solidFill>
            <a:srgbClr val="D4A2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a:solidFill>
                  <a:srgbClr val="000018"/>
                </a:solidFill>
                <a:latin typeface="Times New Roman" pitchFamily="18" charset="0"/>
              </a:rPr>
              <a:t>1. </a:t>
            </a:r>
            <a:r>
              <a:rPr lang="ru-RU" b="1">
                <a:solidFill>
                  <a:srgbClr val="000018"/>
                </a:solidFill>
                <a:latin typeface="Times New Roman" pitchFamily="18" charset="0"/>
              </a:rPr>
              <a:t>Воздействие аллергена через назо-слезный канал</a:t>
            </a:r>
            <a:r>
              <a:rPr lang="en-GB" b="1">
                <a:solidFill>
                  <a:srgbClr val="000018"/>
                </a:solidFill>
                <a:latin typeface="Times New Roman" pitchFamily="18" charset="0"/>
              </a:rPr>
              <a:t> </a:t>
            </a:r>
            <a:r>
              <a:rPr lang="ru-RU" b="1">
                <a:solidFill>
                  <a:srgbClr val="000018"/>
                </a:solidFill>
                <a:latin typeface="Times New Roman" pitchFamily="18" charset="0"/>
              </a:rPr>
              <a:t>или</a:t>
            </a:r>
            <a:r>
              <a:rPr lang="en-GB" b="1">
                <a:solidFill>
                  <a:srgbClr val="000018"/>
                </a:solidFill>
                <a:latin typeface="Times New Roman" pitchFamily="18" charset="0"/>
              </a:rPr>
              <a:t> </a:t>
            </a:r>
            <a:r>
              <a:rPr lang="ru-RU" b="1">
                <a:solidFill>
                  <a:srgbClr val="000018"/>
                </a:solidFill>
                <a:latin typeface="Times New Roman" pitchFamily="18" charset="0"/>
              </a:rPr>
              <a:t>блокада этого канала при аллергии</a:t>
            </a:r>
            <a:endParaRPr lang="en-GB">
              <a:solidFill>
                <a:srgbClr val="000018"/>
              </a:solidFill>
              <a:latin typeface="Times New Roman" pitchFamily="18" charset="0"/>
            </a:endParaRPr>
          </a:p>
          <a:p>
            <a:pPr fontAlgn="base">
              <a:spcBef>
                <a:spcPct val="0"/>
              </a:spcBef>
              <a:spcAft>
                <a:spcPct val="0"/>
              </a:spcAft>
            </a:pPr>
            <a:r>
              <a:rPr lang="ru-RU">
                <a:solidFill>
                  <a:srgbClr val="000018"/>
                </a:solidFill>
                <a:latin typeface="Times New Roman" pitchFamily="18" charset="0"/>
              </a:rPr>
              <a:t>2. </a:t>
            </a:r>
            <a:r>
              <a:rPr lang="ru-RU" b="1">
                <a:solidFill>
                  <a:srgbClr val="000018"/>
                </a:solidFill>
                <a:latin typeface="Times New Roman" pitchFamily="18" charset="0"/>
              </a:rPr>
              <a:t>Назально-глазной рефлекс</a:t>
            </a:r>
            <a:endParaRPr lang="en-GB" b="1">
              <a:solidFill>
                <a:srgbClr val="000018"/>
              </a:solidFill>
              <a:latin typeface="Times New Roman" pitchFamily="18" charset="0"/>
            </a:endParaRPr>
          </a:p>
          <a:p>
            <a:pPr fontAlgn="base">
              <a:spcBef>
                <a:spcPct val="0"/>
              </a:spcBef>
              <a:spcAft>
                <a:spcPct val="0"/>
              </a:spcAft>
            </a:pPr>
            <a:r>
              <a:rPr lang="ru-RU">
                <a:solidFill>
                  <a:srgbClr val="000018"/>
                </a:solidFill>
                <a:latin typeface="Times New Roman" pitchFamily="18" charset="0"/>
              </a:rPr>
              <a:t>3. </a:t>
            </a:r>
            <a:r>
              <a:rPr lang="ru-RU" b="1">
                <a:solidFill>
                  <a:srgbClr val="000018"/>
                </a:solidFill>
                <a:latin typeface="Times New Roman" pitchFamily="18" charset="0"/>
              </a:rPr>
              <a:t>Сочетание перечисленных причин</a:t>
            </a:r>
            <a:endParaRPr lang="en-GB" b="1">
              <a:solidFill>
                <a:srgbClr val="000018"/>
              </a:solidFill>
              <a:latin typeface="Times New Roman" pitchFamily="18" charset="0"/>
            </a:endParaRPr>
          </a:p>
        </p:txBody>
      </p:sp>
      <p:sp>
        <p:nvSpPr>
          <p:cNvPr id="23571" name="Line 19"/>
          <p:cNvSpPr>
            <a:spLocks noChangeShapeType="1"/>
          </p:cNvSpPr>
          <p:nvPr/>
        </p:nvSpPr>
        <p:spPr bwMode="auto">
          <a:xfrm>
            <a:off x="1600200" y="4876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3572" name="Text Box 20"/>
          <p:cNvSpPr txBox="1">
            <a:spLocks noChangeArrowheads="1"/>
          </p:cNvSpPr>
          <p:nvPr/>
        </p:nvSpPr>
        <p:spPr bwMode="auto">
          <a:xfrm>
            <a:off x="5029200" y="6400800"/>
            <a:ext cx="3527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400">
                <a:solidFill>
                  <a:srgbClr val="FFFFFF"/>
                </a:solidFill>
                <a:latin typeface="Times New Roman" pitchFamily="18" charset="0"/>
              </a:rPr>
              <a:t>Слайд предоставлен</a:t>
            </a:r>
            <a:r>
              <a:rPr lang="en-US" sz="1400">
                <a:solidFill>
                  <a:srgbClr val="FFFFFF"/>
                </a:solidFill>
                <a:latin typeface="Times New Roman" pitchFamily="18" charset="0"/>
              </a:rPr>
              <a:t> Robert Naclerio, MD.</a:t>
            </a:r>
            <a:endParaRPr lang="ru-RU" sz="1400">
              <a:solidFill>
                <a:srgbClr val="FFFFFF"/>
              </a:solidFill>
              <a:latin typeface="Times New Roman" pitchFamily="18" charset="0"/>
            </a:endParaRPr>
          </a:p>
        </p:txBody>
      </p:sp>
    </p:spTree>
    <p:extLst>
      <p:ext uri="{BB962C8B-B14F-4D97-AF65-F5344CB8AC3E}">
        <p14:creationId xmlns:p14="http://schemas.microsoft.com/office/powerpoint/2010/main" val="36075082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197088"/>
            <a:ext cx="8534400" cy="927656"/>
          </a:xfrm>
        </p:spPr>
        <p:txBody>
          <a:bodyPr/>
          <a:lstStyle/>
          <a:p>
            <a:pPr algn="ctr" eaLnBrk="1" hangingPunct="1"/>
            <a:r>
              <a:rPr lang="ru-RU" dirty="0">
                <a:solidFill>
                  <a:srgbClr val="C00000"/>
                </a:solidFill>
              </a:rPr>
              <a:t>Назально-глазные рефлексы</a:t>
            </a:r>
            <a:endParaRPr lang="en-US" dirty="0">
              <a:solidFill>
                <a:srgbClr val="C00000"/>
              </a:solidFill>
            </a:endParaRPr>
          </a:p>
        </p:txBody>
      </p:sp>
      <p:sp>
        <p:nvSpPr>
          <p:cNvPr id="24579" name="Rectangle 3"/>
          <p:cNvSpPr>
            <a:spLocks noGrp="1" noChangeArrowheads="1"/>
          </p:cNvSpPr>
          <p:nvPr>
            <p:ph type="body" idx="1"/>
          </p:nvPr>
        </p:nvSpPr>
        <p:spPr>
          <a:xfrm>
            <a:off x="228600" y="5502275"/>
            <a:ext cx="8534400" cy="946150"/>
          </a:xfrm>
        </p:spPr>
        <p:txBody>
          <a:bodyPr/>
          <a:lstStyle/>
          <a:p>
            <a:pPr marL="0" indent="0" eaLnBrk="1" hangingPunct="1">
              <a:lnSpc>
                <a:spcPct val="80000"/>
              </a:lnSpc>
              <a:buFontTx/>
              <a:buNone/>
            </a:pPr>
            <a:r>
              <a:rPr lang="ru-RU" sz="1600" dirty="0">
                <a:solidFill>
                  <a:srgbClr val="993300"/>
                </a:solidFill>
              </a:rPr>
              <a:t>Воздействие антигена</a:t>
            </a:r>
            <a:r>
              <a:rPr lang="en-US" sz="1600" dirty="0">
                <a:solidFill>
                  <a:srgbClr val="993300"/>
                </a:solidFill>
              </a:rPr>
              <a:t> (A</a:t>
            </a:r>
            <a:r>
              <a:rPr lang="ru-RU" sz="1600" dirty="0">
                <a:solidFill>
                  <a:srgbClr val="993300"/>
                </a:solidFill>
              </a:rPr>
              <a:t>Г</a:t>
            </a:r>
            <a:r>
              <a:rPr lang="en-US" sz="1600" dirty="0">
                <a:solidFill>
                  <a:srgbClr val="993300"/>
                </a:solidFill>
              </a:rPr>
              <a:t>) </a:t>
            </a:r>
            <a:r>
              <a:rPr lang="ru-RU" sz="1600" dirty="0">
                <a:solidFill>
                  <a:srgbClr val="993300"/>
                </a:solidFill>
              </a:rPr>
              <a:t>в области левого носового хода</a:t>
            </a:r>
            <a:r>
              <a:rPr lang="en-US" sz="1600" dirty="0">
                <a:solidFill>
                  <a:srgbClr val="993300"/>
                </a:solidFill>
              </a:rPr>
              <a:t> </a:t>
            </a:r>
            <a:r>
              <a:rPr lang="ru-RU" sz="1600" dirty="0"/>
              <a:t>приводит к высвобождению </a:t>
            </a:r>
            <a:r>
              <a:rPr lang="ru-RU" sz="1600" dirty="0">
                <a:solidFill>
                  <a:srgbClr val="993300"/>
                </a:solidFill>
              </a:rPr>
              <a:t>гистамина</a:t>
            </a:r>
            <a:r>
              <a:rPr lang="ru-RU" sz="1600" dirty="0"/>
              <a:t>, который вызывает </a:t>
            </a:r>
            <a:r>
              <a:rPr lang="ru-RU" sz="1600" dirty="0">
                <a:solidFill>
                  <a:srgbClr val="00682F"/>
                </a:solidFill>
              </a:rPr>
              <a:t>стимуляцию сенсорных нервов</a:t>
            </a:r>
            <a:r>
              <a:rPr lang="en-US" sz="1600" dirty="0"/>
              <a:t>. </a:t>
            </a:r>
            <a:r>
              <a:rPr lang="ru-RU" sz="1600" b="1" dirty="0">
                <a:solidFill>
                  <a:srgbClr val="FF0000"/>
                </a:solidFill>
              </a:rPr>
              <a:t>Гистамин инициирует рефлекс, дуга которого</a:t>
            </a:r>
            <a:r>
              <a:rPr lang="en-US" sz="1600" b="1" dirty="0">
                <a:solidFill>
                  <a:srgbClr val="FF0000"/>
                </a:solidFill>
              </a:rPr>
              <a:t> </a:t>
            </a:r>
            <a:r>
              <a:rPr lang="ru-RU" sz="1600" b="1" dirty="0">
                <a:solidFill>
                  <a:srgbClr val="FF0000"/>
                </a:solidFill>
              </a:rPr>
              <a:t>вовлекает парасимпатическую стимуляцию</a:t>
            </a:r>
            <a:r>
              <a:rPr lang="en-US" sz="1600" b="1" dirty="0">
                <a:solidFill>
                  <a:srgbClr val="FF0000"/>
                </a:solidFill>
              </a:rPr>
              <a:t> </a:t>
            </a:r>
            <a:r>
              <a:rPr lang="ru-RU" sz="1600" b="1" dirty="0">
                <a:solidFill>
                  <a:srgbClr val="FF0000"/>
                </a:solidFill>
              </a:rPr>
              <a:t>в обоих носовых ходах и глазах</a:t>
            </a:r>
            <a:r>
              <a:rPr lang="en-US" sz="1600" dirty="0"/>
              <a:t>. </a:t>
            </a:r>
            <a:r>
              <a:rPr lang="ru-RU" sz="1600" dirty="0"/>
              <a:t>Пунктирная стрелка </a:t>
            </a:r>
            <a:r>
              <a:rPr lang="en-US" sz="1600" dirty="0"/>
              <a:t>=</a:t>
            </a:r>
            <a:r>
              <a:rPr lang="ru-RU" sz="1600" dirty="0"/>
              <a:t> афферентная ветвь и </a:t>
            </a:r>
            <a:r>
              <a:rPr lang="ru-RU" sz="1600" dirty="0" err="1"/>
              <a:t>непунктирные</a:t>
            </a:r>
            <a:r>
              <a:rPr lang="ru-RU" sz="1600" dirty="0"/>
              <a:t> стрелки</a:t>
            </a:r>
            <a:r>
              <a:rPr lang="en-US" sz="1600" dirty="0"/>
              <a:t> </a:t>
            </a:r>
            <a:r>
              <a:rPr lang="ru-RU" sz="1600" dirty="0"/>
              <a:t>= эфферентные ветви </a:t>
            </a:r>
            <a:r>
              <a:rPr lang="ru-RU" sz="1600" dirty="0" err="1"/>
              <a:t>назо</a:t>
            </a:r>
            <a:r>
              <a:rPr lang="ru-RU" sz="1600" dirty="0"/>
              <a:t>-назального и </a:t>
            </a:r>
            <a:r>
              <a:rPr lang="ru-RU" sz="1600" dirty="0" err="1"/>
              <a:t>назо</a:t>
            </a:r>
            <a:r>
              <a:rPr lang="ru-RU" sz="1600" dirty="0"/>
              <a:t>-окулярного рефлексов</a:t>
            </a:r>
            <a:r>
              <a:rPr lang="en-US" sz="1600" dirty="0"/>
              <a:t>.</a:t>
            </a:r>
          </a:p>
        </p:txBody>
      </p:sp>
      <p:sp>
        <p:nvSpPr>
          <p:cNvPr id="24580" name="Text Box 4"/>
          <p:cNvSpPr txBox="1">
            <a:spLocks noChangeArrowheads="1"/>
          </p:cNvSpPr>
          <p:nvPr/>
        </p:nvSpPr>
        <p:spPr bwMode="auto">
          <a:xfrm>
            <a:off x="381000" y="5257800"/>
            <a:ext cx="8097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200">
                <a:solidFill>
                  <a:srgbClr val="FFFFFF"/>
                </a:solidFill>
              </a:rPr>
              <a:t>Slide used with permission of Robert Naclerio, MD.</a:t>
            </a:r>
          </a:p>
        </p:txBody>
      </p:sp>
      <p:sp>
        <p:nvSpPr>
          <p:cNvPr id="24581" name="Freeform 5"/>
          <p:cNvSpPr>
            <a:spLocks/>
          </p:cNvSpPr>
          <p:nvPr/>
        </p:nvSpPr>
        <p:spPr bwMode="auto">
          <a:xfrm>
            <a:off x="4378325" y="1939925"/>
            <a:ext cx="1157288" cy="2393950"/>
          </a:xfrm>
          <a:custGeom>
            <a:avLst/>
            <a:gdLst>
              <a:gd name="T0" fmla="*/ 0 w 789"/>
              <a:gd name="T1" fmla="*/ 0 h 1621"/>
              <a:gd name="T2" fmla="*/ 1157288 w 789"/>
              <a:gd name="T3" fmla="*/ 2393950 h 1621"/>
              <a:gd name="T4" fmla="*/ 444434 w 789"/>
              <a:gd name="T5" fmla="*/ 2358506 h 1621"/>
              <a:gd name="T6" fmla="*/ 0 w 789"/>
              <a:gd name="T7" fmla="*/ 0 h 16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9" h="1621">
                <a:moveTo>
                  <a:pt x="0" y="0"/>
                </a:moveTo>
                <a:lnTo>
                  <a:pt x="789" y="1621"/>
                </a:lnTo>
                <a:lnTo>
                  <a:pt x="303" y="1597"/>
                </a:lnTo>
                <a:lnTo>
                  <a:pt x="0" y="0"/>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2" name="Freeform 6"/>
          <p:cNvSpPr>
            <a:spLocks/>
          </p:cNvSpPr>
          <p:nvPr/>
        </p:nvSpPr>
        <p:spPr bwMode="auto">
          <a:xfrm>
            <a:off x="4394200" y="2008188"/>
            <a:ext cx="431800" cy="3189287"/>
          </a:xfrm>
          <a:custGeom>
            <a:avLst/>
            <a:gdLst>
              <a:gd name="T0" fmla="*/ 431800 w 293"/>
              <a:gd name="T1" fmla="*/ 2284179 h 2160"/>
              <a:gd name="T2" fmla="*/ 397904 w 293"/>
              <a:gd name="T3" fmla="*/ 3189287 h 2160"/>
              <a:gd name="T4" fmla="*/ 0 w 293"/>
              <a:gd name="T5" fmla="*/ 0 h 2160"/>
              <a:gd name="T6" fmla="*/ 431800 w 293"/>
              <a:gd name="T7" fmla="*/ 2284179 h 2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 h="2160">
                <a:moveTo>
                  <a:pt x="293" y="1547"/>
                </a:moveTo>
                <a:lnTo>
                  <a:pt x="270" y="2160"/>
                </a:lnTo>
                <a:lnTo>
                  <a:pt x="0" y="0"/>
                </a:lnTo>
                <a:lnTo>
                  <a:pt x="293" y="1547"/>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3" name="Freeform 7"/>
          <p:cNvSpPr>
            <a:spLocks/>
          </p:cNvSpPr>
          <p:nvPr/>
        </p:nvSpPr>
        <p:spPr bwMode="auto">
          <a:xfrm>
            <a:off x="1050925" y="1803400"/>
            <a:ext cx="3073400" cy="1171575"/>
          </a:xfrm>
          <a:custGeom>
            <a:avLst/>
            <a:gdLst>
              <a:gd name="T0" fmla="*/ 1208093 w 2081"/>
              <a:gd name="T1" fmla="*/ 1171575 h 794"/>
              <a:gd name="T2" fmla="*/ 0 w 2081"/>
              <a:gd name="T3" fmla="*/ 1124358 h 794"/>
              <a:gd name="T4" fmla="*/ 3073400 w 2081"/>
              <a:gd name="T5" fmla="*/ 0 h 794"/>
              <a:gd name="T6" fmla="*/ 2977402 w 2081"/>
              <a:gd name="T7" fmla="*/ 287729 h 794"/>
              <a:gd name="T8" fmla="*/ 1208093 w 2081"/>
              <a:gd name="T9" fmla="*/ 1171575 h 7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 h="794">
                <a:moveTo>
                  <a:pt x="818" y="794"/>
                </a:moveTo>
                <a:lnTo>
                  <a:pt x="0" y="762"/>
                </a:lnTo>
                <a:lnTo>
                  <a:pt x="2081" y="0"/>
                </a:lnTo>
                <a:lnTo>
                  <a:pt x="2016" y="195"/>
                </a:lnTo>
                <a:lnTo>
                  <a:pt x="818" y="794"/>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4" name="Freeform 8"/>
          <p:cNvSpPr>
            <a:spLocks/>
          </p:cNvSpPr>
          <p:nvPr/>
        </p:nvSpPr>
        <p:spPr bwMode="auto">
          <a:xfrm>
            <a:off x="2181225" y="2160588"/>
            <a:ext cx="1755775" cy="1755775"/>
          </a:xfrm>
          <a:custGeom>
            <a:avLst/>
            <a:gdLst>
              <a:gd name="T0" fmla="*/ 1690746 w 1188"/>
              <a:gd name="T1" fmla="*/ 0 h 1189"/>
              <a:gd name="T2" fmla="*/ 0 w 1188"/>
              <a:gd name="T3" fmla="*/ 850569 h 1189"/>
              <a:gd name="T4" fmla="*/ 76852 w 1188"/>
              <a:gd name="T5" fmla="*/ 1755775 h 1189"/>
              <a:gd name="T6" fmla="*/ 1755775 w 1188"/>
              <a:gd name="T7" fmla="*/ 135855 h 1189"/>
              <a:gd name="T8" fmla="*/ 1690746 w 1188"/>
              <a:gd name="T9" fmla="*/ 0 h 1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8" h="1189">
                <a:moveTo>
                  <a:pt x="1144" y="0"/>
                </a:moveTo>
                <a:lnTo>
                  <a:pt x="0" y="576"/>
                </a:lnTo>
                <a:lnTo>
                  <a:pt x="52" y="1189"/>
                </a:lnTo>
                <a:lnTo>
                  <a:pt x="1188" y="92"/>
                </a:lnTo>
                <a:lnTo>
                  <a:pt x="1144" y="0"/>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5" name="AutoShape 9"/>
          <p:cNvSpPr>
            <a:spLocks noChangeArrowheads="1"/>
          </p:cNvSpPr>
          <p:nvPr/>
        </p:nvSpPr>
        <p:spPr bwMode="auto">
          <a:xfrm>
            <a:off x="957263" y="2916238"/>
            <a:ext cx="1377950" cy="1016000"/>
          </a:xfrm>
          <a:prstGeom prst="roundRect">
            <a:avLst>
              <a:gd name="adj" fmla="val 16667"/>
            </a:avLst>
          </a:prstGeom>
          <a:gradFill rotWithShape="1">
            <a:gsLst>
              <a:gs pos="0">
                <a:srgbClr val="6587A9"/>
              </a:gs>
              <a:gs pos="50000">
                <a:srgbClr val="99CCFF"/>
              </a:gs>
              <a:gs pos="100000">
                <a:srgbClr val="6587A9"/>
              </a:gs>
            </a:gsLst>
            <a:lin ang="0" scaled="1"/>
          </a:gradFill>
          <a:ln w="28575">
            <a:solidFill>
              <a:srgbClr val="99CCFF"/>
            </a:solidFill>
            <a:round/>
            <a:headEnd/>
            <a:tailEnd/>
          </a:ln>
          <a:effectLst/>
          <a:extLst>
            <a:ext uri="{AF507438-7753-43E0-B8FC-AC1667EBCBE1}">
              <a14:hiddenEffects xmlns:a14="http://schemas.microsoft.com/office/drawing/2010/main">
                <a:effectLst>
                  <a:outerShdw dist="35921" dir="2700000" algn="ctr" rotWithShape="0">
                    <a:srgbClr val="000080"/>
                  </a:outerShdw>
                </a:effectLst>
              </a14:hiddenEffects>
            </a:ext>
          </a:extLst>
        </p:spPr>
        <p:txBody>
          <a:bodyPr wrap="none" anchor="ctr"/>
          <a:lstStyle/>
          <a:p>
            <a:pPr algn="ctr" fontAlgn="base">
              <a:spcBef>
                <a:spcPct val="0"/>
              </a:spcBef>
              <a:spcAft>
                <a:spcPct val="0"/>
              </a:spcAft>
            </a:pPr>
            <a:r>
              <a:rPr lang="ru-RU" sz="1600" b="1">
                <a:solidFill>
                  <a:srgbClr val="000000"/>
                </a:solidFill>
              </a:rPr>
              <a:t>Правый глаз</a:t>
            </a:r>
            <a:endParaRPr lang="en-US" sz="1600" b="1">
              <a:solidFill>
                <a:srgbClr val="000000"/>
              </a:solidFill>
            </a:endParaRPr>
          </a:p>
        </p:txBody>
      </p:sp>
      <p:sp>
        <p:nvSpPr>
          <p:cNvPr id="24586" name="Freeform 10"/>
          <p:cNvSpPr>
            <a:spLocks/>
          </p:cNvSpPr>
          <p:nvPr/>
        </p:nvSpPr>
        <p:spPr bwMode="auto">
          <a:xfrm>
            <a:off x="4791075" y="2078038"/>
            <a:ext cx="1689100" cy="1789112"/>
          </a:xfrm>
          <a:custGeom>
            <a:avLst/>
            <a:gdLst>
              <a:gd name="T0" fmla="*/ 0 w 1143"/>
              <a:gd name="T1" fmla="*/ 0 h 1212"/>
              <a:gd name="T2" fmla="*/ 1681711 w 1143"/>
              <a:gd name="T3" fmla="*/ 873890 h 1212"/>
              <a:gd name="T4" fmla="*/ 1689100 w 1143"/>
              <a:gd name="T5" fmla="*/ 1789112 h 1212"/>
              <a:gd name="T6" fmla="*/ 63544 w 1143"/>
              <a:gd name="T7" fmla="*/ 169759 h 1212"/>
              <a:gd name="T8" fmla="*/ 0 w 1143"/>
              <a:gd name="T9" fmla="*/ 0 h 1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 h="1212">
                <a:moveTo>
                  <a:pt x="0" y="0"/>
                </a:moveTo>
                <a:lnTo>
                  <a:pt x="1138" y="592"/>
                </a:lnTo>
                <a:lnTo>
                  <a:pt x="1143" y="1212"/>
                </a:lnTo>
                <a:lnTo>
                  <a:pt x="43" y="115"/>
                </a:lnTo>
                <a:lnTo>
                  <a:pt x="0" y="0"/>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7" name="Freeform 11"/>
          <p:cNvSpPr>
            <a:spLocks/>
          </p:cNvSpPr>
          <p:nvPr/>
        </p:nvSpPr>
        <p:spPr bwMode="auto">
          <a:xfrm>
            <a:off x="3251200" y="1939925"/>
            <a:ext cx="1176338" cy="2393950"/>
          </a:xfrm>
          <a:custGeom>
            <a:avLst/>
            <a:gdLst>
              <a:gd name="T0" fmla="*/ 1176338 w 796"/>
              <a:gd name="T1" fmla="*/ 0 h 1621"/>
              <a:gd name="T2" fmla="*/ 0 w 796"/>
              <a:gd name="T3" fmla="*/ 2388043 h 1621"/>
              <a:gd name="T4" fmla="*/ 715261 w 796"/>
              <a:gd name="T5" fmla="*/ 2393950 h 1621"/>
              <a:gd name="T6" fmla="*/ 1176338 w 796"/>
              <a:gd name="T7" fmla="*/ 0 h 16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6" h="1621">
                <a:moveTo>
                  <a:pt x="796" y="0"/>
                </a:moveTo>
                <a:lnTo>
                  <a:pt x="0" y="1617"/>
                </a:lnTo>
                <a:lnTo>
                  <a:pt x="484" y="1621"/>
                </a:lnTo>
                <a:lnTo>
                  <a:pt x="796" y="0"/>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8" name="Freeform 12"/>
          <p:cNvSpPr>
            <a:spLocks/>
          </p:cNvSpPr>
          <p:nvPr/>
        </p:nvSpPr>
        <p:spPr bwMode="auto">
          <a:xfrm>
            <a:off x="4662488" y="1782763"/>
            <a:ext cx="3086100" cy="1160462"/>
          </a:xfrm>
          <a:custGeom>
            <a:avLst/>
            <a:gdLst>
              <a:gd name="T0" fmla="*/ 1791977 w 2089"/>
              <a:gd name="T1" fmla="*/ 1160462 h 786"/>
              <a:gd name="T2" fmla="*/ 3086100 w 2089"/>
              <a:gd name="T3" fmla="*/ 1156033 h 786"/>
              <a:gd name="T4" fmla="*/ 3037349 w 2089"/>
              <a:gd name="T5" fmla="*/ 1117646 h 786"/>
              <a:gd name="T6" fmla="*/ 0 w 2089"/>
              <a:gd name="T7" fmla="*/ 0 h 786"/>
              <a:gd name="T8" fmla="*/ 96025 w 2089"/>
              <a:gd name="T9" fmla="*/ 287901 h 786"/>
              <a:gd name="T10" fmla="*/ 1791977 w 2089"/>
              <a:gd name="T11" fmla="*/ 1160462 h 7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89" h="786">
                <a:moveTo>
                  <a:pt x="1213" y="786"/>
                </a:moveTo>
                <a:lnTo>
                  <a:pt x="2089" y="783"/>
                </a:lnTo>
                <a:lnTo>
                  <a:pt x="2056" y="757"/>
                </a:lnTo>
                <a:lnTo>
                  <a:pt x="0" y="0"/>
                </a:lnTo>
                <a:lnTo>
                  <a:pt x="65" y="195"/>
                </a:lnTo>
                <a:lnTo>
                  <a:pt x="1213" y="786"/>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89" name="Freeform 13"/>
          <p:cNvSpPr>
            <a:spLocks/>
          </p:cNvSpPr>
          <p:nvPr/>
        </p:nvSpPr>
        <p:spPr bwMode="auto">
          <a:xfrm>
            <a:off x="3971925" y="2028825"/>
            <a:ext cx="441325" cy="3168650"/>
          </a:xfrm>
          <a:custGeom>
            <a:avLst/>
            <a:gdLst>
              <a:gd name="T0" fmla="*/ 0 w 298"/>
              <a:gd name="T1" fmla="*/ 2275345 h 2146"/>
              <a:gd name="T2" fmla="*/ 8886 w 298"/>
              <a:gd name="T3" fmla="*/ 3168650 h 2146"/>
              <a:gd name="T4" fmla="*/ 441325 w 298"/>
              <a:gd name="T5" fmla="*/ 0 h 2146"/>
              <a:gd name="T6" fmla="*/ 0 w 298"/>
              <a:gd name="T7" fmla="*/ 2275345 h 21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146">
                <a:moveTo>
                  <a:pt x="0" y="1541"/>
                </a:moveTo>
                <a:lnTo>
                  <a:pt x="6" y="2146"/>
                </a:lnTo>
                <a:lnTo>
                  <a:pt x="298" y="0"/>
                </a:lnTo>
                <a:lnTo>
                  <a:pt x="0" y="1541"/>
                </a:lnTo>
                <a:close/>
              </a:path>
            </a:pathLst>
          </a:custGeom>
          <a:gradFill rotWithShape="1">
            <a:gsLst>
              <a:gs pos="0">
                <a:srgbClr val="DDDDDD"/>
              </a:gs>
              <a:gs pos="100000">
                <a:srgbClr val="969696">
                  <a:alpha val="50000"/>
                </a:srgb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90" name="AutoShape 14"/>
          <p:cNvSpPr>
            <a:spLocks noChangeArrowheads="1"/>
          </p:cNvSpPr>
          <p:nvPr/>
        </p:nvSpPr>
        <p:spPr bwMode="auto">
          <a:xfrm>
            <a:off x="3248025" y="4262438"/>
            <a:ext cx="733425" cy="1016000"/>
          </a:xfrm>
          <a:prstGeom prst="roundRect">
            <a:avLst>
              <a:gd name="adj" fmla="val 16667"/>
            </a:avLst>
          </a:prstGeom>
          <a:gradFill rotWithShape="1">
            <a:gsLst>
              <a:gs pos="0">
                <a:srgbClr val="6587A9"/>
              </a:gs>
              <a:gs pos="50000">
                <a:srgbClr val="99CCFF"/>
              </a:gs>
              <a:gs pos="100000">
                <a:srgbClr val="6587A9"/>
              </a:gs>
            </a:gsLst>
            <a:lin ang="0" scaled="1"/>
          </a:gradFill>
          <a:ln w="28575">
            <a:solidFill>
              <a:srgbClr val="99CCFF"/>
            </a:solidFill>
            <a:round/>
            <a:headEnd/>
            <a:tailEnd/>
          </a:ln>
          <a:effectLst/>
          <a:extLst>
            <a:ext uri="{AF507438-7753-43E0-B8FC-AC1667EBCBE1}">
              <a14:hiddenEffects xmlns:a14="http://schemas.microsoft.com/office/drawing/2010/main">
                <a:effectLst>
                  <a:outerShdw dist="35921" dir="2700000" algn="ctr" rotWithShape="0">
                    <a:srgbClr val="000080"/>
                  </a:outerShdw>
                </a:effectLst>
              </a14:hiddenEffects>
            </a:ext>
          </a:extLst>
        </p:spPr>
        <p:txBody>
          <a:bodyPr wrap="none" anchor="ctr"/>
          <a:lstStyle/>
          <a:p>
            <a:pPr algn="ctr" fontAlgn="base">
              <a:spcBef>
                <a:spcPct val="0"/>
              </a:spcBef>
              <a:spcAft>
                <a:spcPct val="0"/>
              </a:spcAft>
            </a:pPr>
            <a:r>
              <a:rPr lang="ru-RU" sz="1400" b="1">
                <a:solidFill>
                  <a:srgbClr val="000000"/>
                </a:solidFill>
              </a:rPr>
              <a:t>Правый </a:t>
            </a:r>
          </a:p>
          <a:p>
            <a:pPr algn="ctr" fontAlgn="base">
              <a:spcBef>
                <a:spcPct val="0"/>
              </a:spcBef>
              <a:spcAft>
                <a:spcPct val="0"/>
              </a:spcAft>
            </a:pPr>
            <a:r>
              <a:rPr lang="ru-RU" sz="1400" b="1">
                <a:solidFill>
                  <a:srgbClr val="000000"/>
                </a:solidFill>
              </a:rPr>
              <a:t>Носовой</a:t>
            </a:r>
          </a:p>
          <a:p>
            <a:pPr algn="ctr" fontAlgn="base">
              <a:spcBef>
                <a:spcPct val="0"/>
              </a:spcBef>
              <a:spcAft>
                <a:spcPct val="0"/>
              </a:spcAft>
            </a:pPr>
            <a:r>
              <a:rPr lang="ru-RU" sz="1400" b="1">
                <a:solidFill>
                  <a:srgbClr val="000000"/>
                </a:solidFill>
              </a:rPr>
              <a:t>ход</a:t>
            </a:r>
            <a:endParaRPr lang="en-US" sz="1400" b="1">
              <a:solidFill>
                <a:srgbClr val="000000"/>
              </a:solidFill>
            </a:endParaRPr>
          </a:p>
        </p:txBody>
      </p:sp>
      <p:sp>
        <p:nvSpPr>
          <p:cNvPr id="24591" name="AutoShape 15"/>
          <p:cNvSpPr>
            <a:spLocks noChangeArrowheads="1"/>
          </p:cNvSpPr>
          <p:nvPr/>
        </p:nvSpPr>
        <p:spPr bwMode="auto">
          <a:xfrm rot="3925630">
            <a:off x="2862263" y="1800225"/>
            <a:ext cx="304800" cy="1622425"/>
          </a:xfrm>
          <a:prstGeom prst="downArrow">
            <a:avLst>
              <a:gd name="adj1" fmla="val 50000"/>
              <a:gd name="adj2" fmla="val 133073"/>
            </a:avLst>
          </a:prstGeom>
          <a:gradFill rotWithShape="1">
            <a:gsLst>
              <a:gs pos="0">
                <a:srgbClr val="000080"/>
              </a:gs>
              <a:gs pos="100000">
                <a:srgbClr val="00002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ru-RU">
              <a:solidFill>
                <a:srgbClr val="FFFFFF"/>
              </a:solidFill>
            </a:endParaRPr>
          </a:p>
        </p:txBody>
      </p:sp>
      <p:sp>
        <p:nvSpPr>
          <p:cNvPr id="24592" name="AutoShape 16"/>
          <p:cNvSpPr>
            <a:spLocks noChangeArrowheads="1"/>
          </p:cNvSpPr>
          <p:nvPr/>
        </p:nvSpPr>
        <p:spPr bwMode="auto">
          <a:xfrm rot="1042826">
            <a:off x="3833813" y="2327275"/>
            <a:ext cx="304800" cy="1981200"/>
          </a:xfrm>
          <a:prstGeom prst="downArrow">
            <a:avLst>
              <a:gd name="adj1" fmla="val 50000"/>
              <a:gd name="adj2" fmla="val 162500"/>
            </a:avLst>
          </a:prstGeom>
          <a:gradFill rotWithShape="1">
            <a:gsLst>
              <a:gs pos="0">
                <a:srgbClr val="000080"/>
              </a:gs>
              <a:gs pos="100000">
                <a:srgbClr val="00002E"/>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ru-RU">
              <a:solidFill>
                <a:srgbClr val="FFFFFF"/>
              </a:solidFill>
            </a:endParaRPr>
          </a:p>
        </p:txBody>
      </p:sp>
      <p:sp>
        <p:nvSpPr>
          <p:cNvPr id="24593" name="AutoShape 17"/>
          <p:cNvSpPr>
            <a:spLocks noChangeArrowheads="1"/>
          </p:cNvSpPr>
          <p:nvPr/>
        </p:nvSpPr>
        <p:spPr bwMode="auto">
          <a:xfrm rot="-3830944">
            <a:off x="5580857" y="1772444"/>
            <a:ext cx="304800" cy="1639887"/>
          </a:xfrm>
          <a:prstGeom prst="downArrow">
            <a:avLst>
              <a:gd name="adj1" fmla="val 50000"/>
              <a:gd name="adj2" fmla="val 134505"/>
            </a:avLst>
          </a:prstGeom>
          <a:gradFill rotWithShape="1">
            <a:gsLst>
              <a:gs pos="0">
                <a:srgbClr val="000080"/>
              </a:gs>
              <a:gs pos="100000">
                <a:srgbClr val="00002E"/>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ru-RU">
              <a:solidFill>
                <a:srgbClr val="FFFFFF"/>
              </a:solidFill>
            </a:endParaRPr>
          </a:p>
        </p:txBody>
      </p:sp>
      <p:sp>
        <p:nvSpPr>
          <p:cNvPr id="24594" name="AutoShape 18"/>
          <p:cNvSpPr>
            <a:spLocks noChangeArrowheads="1"/>
          </p:cNvSpPr>
          <p:nvPr/>
        </p:nvSpPr>
        <p:spPr bwMode="auto">
          <a:xfrm rot="-917886">
            <a:off x="4643438" y="2327275"/>
            <a:ext cx="304800" cy="1981200"/>
          </a:xfrm>
          <a:prstGeom prst="downArrow">
            <a:avLst>
              <a:gd name="adj1" fmla="val 50000"/>
              <a:gd name="adj2" fmla="val 162500"/>
            </a:avLst>
          </a:prstGeom>
          <a:gradFill rotWithShape="1">
            <a:gsLst>
              <a:gs pos="0">
                <a:srgbClr val="000080"/>
              </a:gs>
              <a:gs pos="100000">
                <a:srgbClr val="00002E"/>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ru-RU">
              <a:solidFill>
                <a:srgbClr val="FFFFFF"/>
              </a:solidFill>
            </a:endParaRPr>
          </a:p>
        </p:txBody>
      </p:sp>
      <p:sp>
        <p:nvSpPr>
          <p:cNvPr id="24595" name="AutoShape 19"/>
          <p:cNvSpPr>
            <a:spLocks noChangeArrowheads="1"/>
          </p:cNvSpPr>
          <p:nvPr/>
        </p:nvSpPr>
        <p:spPr bwMode="auto">
          <a:xfrm>
            <a:off x="3705225" y="1370013"/>
            <a:ext cx="1377950" cy="1016000"/>
          </a:xfrm>
          <a:prstGeom prst="roundRect">
            <a:avLst>
              <a:gd name="adj" fmla="val 16667"/>
            </a:avLst>
          </a:prstGeom>
          <a:gradFill rotWithShape="1">
            <a:gsLst>
              <a:gs pos="0">
                <a:srgbClr val="6587A9"/>
              </a:gs>
              <a:gs pos="50000">
                <a:srgbClr val="99CCFF"/>
              </a:gs>
              <a:gs pos="100000">
                <a:srgbClr val="6587A9"/>
              </a:gs>
            </a:gsLst>
            <a:lin ang="0" scaled="1"/>
          </a:gradFill>
          <a:ln w="28575">
            <a:solidFill>
              <a:srgbClr val="99CCFF"/>
            </a:solidFill>
            <a:round/>
            <a:headEnd/>
            <a:tailEnd/>
          </a:ln>
          <a:effectLst/>
          <a:extLst>
            <a:ext uri="{AF507438-7753-43E0-B8FC-AC1667EBCBE1}">
              <a14:hiddenEffects xmlns:a14="http://schemas.microsoft.com/office/drawing/2010/main">
                <a:effectLst>
                  <a:outerShdw dist="35921" dir="2700000" algn="ctr" rotWithShape="0">
                    <a:srgbClr val="000080"/>
                  </a:outerShdw>
                </a:effectLst>
              </a14:hiddenEffects>
            </a:ext>
          </a:extLst>
        </p:spPr>
        <p:txBody>
          <a:bodyPr wrap="none" anchor="ctr"/>
          <a:lstStyle/>
          <a:p>
            <a:pPr algn="ctr" fontAlgn="base">
              <a:spcBef>
                <a:spcPct val="0"/>
              </a:spcBef>
              <a:spcAft>
                <a:spcPct val="0"/>
              </a:spcAft>
            </a:pPr>
            <a:r>
              <a:rPr lang="ru-RU" sz="1600" b="1" dirty="0">
                <a:solidFill>
                  <a:srgbClr val="000000"/>
                </a:solidFill>
              </a:rPr>
              <a:t>ЦНС</a:t>
            </a:r>
            <a:endParaRPr lang="en-US" sz="1600" b="1" dirty="0">
              <a:solidFill>
                <a:srgbClr val="000000"/>
              </a:solidFill>
            </a:endParaRPr>
          </a:p>
        </p:txBody>
      </p:sp>
      <p:sp>
        <p:nvSpPr>
          <p:cNvPr id="24596" name="Freeform 20"/>
          <p:cNvSpPr>
            <a:spLocks/>
          </p:cNvSpPr>
          <p:nvPr/>
        </p:nvSpPr>
        <p:spPr bwMode="auto">
          <a:xfrm>
            <a:off x="4683125" y="2406650"/>
            <a:ext cx="822325" cy="1860550"/>
          </a:xfrm>
          <a:custGeom>
            <a:avLst/>
            <a:gdLst>
              <a:gd name="T0" fmla="*/ 765175 w 518"/>
              <a:gd name="T1" fmla="*/ 1860550 h 1172"/>
              <a:gd name="T2" fmla="*/ 0 w 518"/>
              <a:gd name="T3" fmla="*/ 0 h 1172"/>
              <a:gd name="T4" fmla="*/ 0 60000 65536"/>
              <a:gd name="T5" fmla="*/ 0 60000 65536"/>
            </a:gdLst>
            <a:ahLst/>
            <a:cxnLst>
              <a:cxn ang="T4">
                <a:pos x="T0" y="T1"/>
              </a:cxn>
              <a:cxn ang="T5">
                <a:pos x="T2" y="T3"/>
              </a:cxn>
            </a:cxnLst>
            <a:rect l="0" t="0" r="r" b="b"/>
            <a:pathLst>
              <a:path w="518" h="1172">
                <a:moveTo>
                  <a:pt x="482" y="1172"/>
                </a:moveTo>
                <a:cubicBezTo>
                  <a:pt x="518" y="648"/>
                  <a:pt x="0" y="0"/>
                  <a:pt x="0" y="0"/>
                </a:cubicBezTo>
              </a:path>
            </a:pathLst>
          </a:custGeom>
          <a:noFill/>
          <a:ln w="38100" cap="flat">
            <a:solidFill>
              <a:schemeClr val="tx1"/>
            </a:solidFill>
            <a:prstDash val="dash"/>
            <a:round/>
            <a:headEn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4597" name="AutoShape 21"/>
          <p:cNvSpPr>
            <a:spLocks noChangeArrowheads="1"/>
          </p:cNvSpPr>
          <p:nvPr/>
        </p:nvSpPr>
        <p:spPr bwMode="auto">
          <a:xfrm>
            <a:off x="6415088" y="2898775"/>
            <a:ext cx="1377950" cy="1016000"/>
          </a:xfrm>
          <a:prstGeom prst="roundRect">
            <a:avLst>
              <a:gd name="adj" fmla="val 16667"/>
            </a:avLst>
          </a:prstGeom>
          <a:gradFill rotWithShape="1">
            <a:gsLst>
              <a:gs pos="0">
                <a:srgbClr val="6587A9"/>
              </a:gs>
              <a:gs pos="50000">
                <a:srgbClr val="99CCFF"/>
              </a:gs>
              <a:gs pos="100000">
                <a:srgbClr val="6587A9"/>
              </a:gs>
            </a:gsLst>
            <a:lin ang="0" scaled="1"/>
          </a:gradFill>
          <a:ln w="28575">
            <a:solidFill>
              <a:srgbClr val="99CCFF"/>
            </a:solidFill>
            <a:round/>
            <a:headEnd/>
            <a:tailEnd/>
          </a:ln>
          <a:effectLst/>
          <a:extLst>
            <a:ext uri="{AF507438-7753-43E0-B8FC-AC1667EBCBE1}">
              <a14:hiddenEffects xmlns:a14="http://schemas.microsoft.com/office/drawing/2010/main">
                <a:effectLst>
                  <a:outerShdw dist="35921" dir="2700000" algn="ctr" rotWithShape="0">
                    <a:srgbClr val="000080"/>
                  </a:outerShdw>
                </a:effectLst>
              </a14:hiddenEffects>
            </a:ext>
          </a:extLst>
        </p:spPr>
        <p:txBody>
          <a:bodyPr wrap="none" anchor="ctr"/>
          <a:lstStyle/>
          <a:p>
            <a:pPr algn="ctr" fontAlgn="base">
              <a:spcBef>
                <a:spcPct val="0"/>
              </a:spcBef>
              <a:spcAft>
                <a:spcPct val="0"/>
              </a:spcAft>
            </a:pPr>
            <a:r>
              <a:rPr lang="ru-RU" sz="1600" b="1">
                <a:solidFill>
                  <a:srgbClr val="000000"/>
                </a:solidFill>
              </a:rPr>
              <a:t>Левый глаз</a:t>
            </a:r>
            <a:endParaRPr lang="en-US" sz="1600" b="1">
              <a:solidFill>
                <a:srgbClr val="000000"/>
              </a:solidFill>
            </a:endParaRPr>
          </a:p>
        </p:txBody>
      </p:sp>
      <p:sp>
        <p:nvSpPr>
          <p:cNvPr id="24598" name="AutoShape 22"/>
          <p:cNvSpPr>
            <a:spLocks noChangeArrowheads="1"/>
          </p:cNvSpPr>
          <p:nvPr/>
        </p:nvSpPr>
        <p:spPr bwMode="auto">
          <a:xfrm>
            <a:off x="4802188" y="4262438"/>
            <a:ext cx="733425" cy="1016000"/>
          </a:xfrm>
          <a:prstGeom prst="roundRect">
            <a:avLst>
              <a:gd name="adj" fmla="val 16667"/>
            </a:avLst>
          </a:prstGeom>
          <a:gradFill rotWithShape="1">
            <a:gsLst>
              <a:gs pos="0">
                <a:srgbClr val="6587A9"/>
              </a:gs>
              <a:gs pos="50000">
                <a:srgbClr val="99CCFF"/>
              </a:gs>
              <a:gs pos="100000">
                <a:srgbClr val="6587A9"/>
              </a:gs>
            </a:gsLst>
            <a:lin ang="0" scaled="1"/>
          </a:gradFill>
          <a:ln w="28575">
            <a:solidFill>
              <a:srgbClr val="99CCFF"/>
            </a:solidFill>
            <a:round/>
            <a:headEnd/>
            <a:tailEnd/>
          </a:ln>
          <a:effectLst/>
          <a:extLst>
            <a:ext uri="{AF507438-7753-43E0-B8FC-AC1667EBCBE1}">
              <a14:hiddenEffects xmlns:a14="http://schemas.microsoft.com/office/drawing/2010/main">
                <a:effectLst>
                  <a:outerShdw dist="35921" dir="2700000" algn="ctr" rotWithShape="0">
                    <a:srgbClr val="000080"/>
                  </a:outerShdw>
                </a:effectLst>
              </a14:hiddenEffects>
            </a:ext>
          </a:extLst>
        </p:spPr>
        <p:txBody>
          <a:bodyPr wrap="none" anchor="ctr"/>
          <a:lstStyle/>
          <a:p>
            <a:pPr algn="ctr" fontAlgn="base">
              <a:spcBef>
                <a:spcPct val="0"/>
              </a:spcBef>
              <a:spcAft>
                <a:spcPct val="0"/>
              </a:spcAft>
            </a:pPr>
            <a:endParaRPr lang="ru-RU" sz="1400" b="1">
              <a:solidFill>
                <a:srgbClr val="000000"/>
              </a:solidFill>
            </a:endParaRPr>
          </a:p>
          <a:p>
            <a:pPr algn="ctr" fontAlgn="base">
              <a:spcBef>
                <a:spcPct val="0"/>
              </a:spcBef>
              <a:spcAft>
                <a:spcPct val="0"/>
              </a:spcAft>
            </a:pPr>
            <a:r>
              <a:rPr lang="ru-RU" sz="1400" b="1">
                <a:solidFill>
                  <a:srgbClr val="000000"/>
                </a:solidFill>
              </a:rPr>
              <a:t>Левый</a:t>
            </a:r>
          </a:p>
          <a:p>
            <a:pPr algn="ctr" fontAlgn="base">
              <a:spcBef>
                <a:spcPct val="0"/>
              </a:spcBef>
              <a:spcAft>
                <a:spcPct val="0"/>
              </a:spcAft>
            </a:pPr>
            <a:r>
              <a:rPr lang="ru-RU" sz="1400" b="1">
                <a:solidFill>
                  <a:srgbClr val="000000"/>
                </a:solidFill>
              </a:rPr>
              <a:t>Носовой</a:t>
            </a:r>
          </a:p>
          <a:p>
            <a:pPr algn="ctr" fontAlgn="base">
              <a:spcBef>
                <a:spcPct val="0"/>
              </a:spcBef>
              <a:spcAft>
                <a:spcPct val="0"/>
              </a:spcAft>
            </a:pPr>
            <a:r>
              <a:rPr lang="ru-RU" sz="1400" b="1">
                <a:solidFill>
                  <a:srgbClr val="000000"/>
                </a:solidFill>
              </a:rPr>
              <a:t>ход</a:t>
            </a:r>
            <a:endParaRPr lang="en-US" sz="1400" b="1">
              <a:solidFill>
                <a:srgbClr val="000000"/>
              </a:solidFill>
            </a:endParaRPr>
          </a:p>
          <a:p>
            <a:pPr algn="ctr" fontAlgn="base">
              <a:spcBef>
                <a:spcPct val="0"/>
              </a:spcBef>
              <a:spcAft>
                <a:spcPct val="0"/>
              </a:spcAft>
            </a:pPr>
            <a:r>
              <a:rPr lang="ru-RU" sz="1600" b="1">
                <a:solidFill>
                  <a:srgbClr val="000000"/>
                </a:solidFill>
              </a:rPr>
              <a:t>АГ</a:t>
            </a:r>
            <a:endParaRPr lang="en-US" sz="1600" b="1">
              <a:solidFill>
                <a:srgbClr val="000000"/>
              </a:solidFill>
            </a:endParaRPr>
          </a:p>
        </p:txBody>
      </p:sp>
    </p:spTree>
    <p:extLst>
      <p:ext uri="{BB962C8B-B14F-4D97-AF65-F5344CB8AC3E}">
        <p14:creationId xmlns:p14="http://schemas.microsoft.com/office/powerpoint/2010/main" val="1252052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401638" y="1549400"/>
            <a:ext cx="8353425" cy="4775200"/>
          </a:xfrm>
          <a:prstGeom prst="rect">
            <a:avLst/>
          </a:prstGeom>
          <a:solidFill>
            <a:srgbClr val="E6E7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ts val="1400"/>
              </a:spcBef>
              <a:spcAft>
                <a:spcPct val="0"/>
              </a:spcAft>
              <a:buClr>
                <a:srgbClr val="000018"/>
              </a:buClr>
              <a:buFontTx/>
              <a:buChar char="•"/>
            </a:pPr>
            <a:r>
              <a:rPr lang="ru-RU" sz="2000" b="1">
                <a:solidFill>
                  <a:srgbClr val="000018"/>
                </a:solidFill>
              </a:rPr>
              <a:t>Астма</a:t>
            </a:r>
            <a:endParaRPr lang="en-US" sz="2000" b="1">
              <a:solidFill>
                <a:srgbClr val="000018"/>
              </a:solidFill>
            </a:endParaRPr>
          </a:p>
          <a:p>
            <a:pPr marL="742950" lvl="1" indent="-285750" fontAlgn="base">
              <a:spcBef>
                <a:spcPts val="200"/>
              </a:spcBef>
              <a:spcAft>
                <a:spcPct val="0"/>
              </a:spcAft>
              <a:buFontTx/>
              <a:buChar char="–"/>
            </a:pPr>
            <a:r>
              <a:rPr lang="en-US" sz="2000" b="1">
                <a:solidFill>
                  <a:srgbClr val="000018"/>
                </a:solidFill>
              </a:rPr>
              <a:t>25%-35%</a:t>
            </a:r>
            <a:r>
              <a:rPr lang="en-US" sz="1600">
                <a:solidFill>
                  <a:srgbClr val="000018"/>
                </a:solidFill>
              </a:rPr>
              <a:t> </a:t>
            </a:r>
            <a:r>
              <a:rPr lang="ru-RU" sz="1600">
                <a:solidFill>
                  <a:srgbClr val="000018"/>
                </a:solidFill>
              </a:rPr>
              <a:t>пациентов с АР страдают астмой</a:t>
            </a:r>
            <a:endParaRPr lang="en-US" sz="1600">
              <a:solidFill>
                <a:srgbClr val="000018"/>
              </a:solidFill>
            </a:endParaRPr>
          </a:p>
          <a:p>
            <a:pPr marL="742950" lvl="1" indent="-285750" fontAlgn="base">
              <a:spcBef>
                <a:spcPts val="200"/>
              </a:spcBef>
              <a:spcAft>
                <a:spcPct val="0"/>
              </a:spcAft>
              <a:buFontTx/>
              <a:buChar char="–"/>
            </a:pPr>
            <a:r>
              <a:rPr lang="en-US" sz="1600">
                <a:solidFill>
                  <a:srgbClr val="000018"/>
                </a:solidFill>
              </a:rPr>
              <a:t>&gt;85% </a:t>
            </a:r>
            <a:r>
              <a:rPr lang="ru-RU" sz="1600">
                <a:solidFill>
                  <a:srgbClr val="000018"/>
                </a:solidFill>
              </a:rPr>
              <a:t>пациентов с астмой имеют АР</a:t>
            </a:r>
          </a:p>
          <a:p>
            <a:pPr marL="342900" indent="-342900" fontAlgn="base">
              <a:spcBef>
                <a:spcPts val="1400"/>
              </a:spcBef>
              <a:spcAft>
                <a:spcPct val="0"/>
              </a:spcAft>
              <a:buClr>
                <a:srgbClr val="000018"/>
              </a:buClr>
              <a:buFontTx/>
              <a:buChar char="•"/>
            </a:pPr>
            <a:r>
              <a:rPr lang="ru-RU" sz="2000" b="1">
                <a:solidFill>
                  <a:srgbClr val="000018"/>
                </a:solidFill>
              </a:rPr>
              <a:t>Рино-синусит</a:t>
            </a:r>
            <a:endParaRPr lang="en-US" sz="2000">
              <a:solidFill>
                <a:srgbClr val="000018"/>
              </a:solidFill>
            </a:endParaRPr>
          </a:p>
          <a:p>
            <a:pPr marL="742950" lvl="1" indent="-285750" fontAlgn="base">
              <a:spcBef>
                <a:spcPts val="200"/>
              </a:spcBef>
              <a:spcAft>
                <a:spcPct val="0"/>
              </a:spcAft>
              <a:buFontTx/>
              <a:buChar char="–"/>
            </a:pPr>
            <a:r>
              <a:rPr lang="ru-RU" sz="1600">
                <a:solidFill>
                  <a:srgbClr val="000018"/>
                </a:solidFill>
              </a:rPr>
              <a:t>Частота хронического риносинусита у больных АР</a:t>
            </a:r>
            <a:r>
              <a:rPr lang="en-US" sz="1600">
                <a:solidFill>
                  <a:srgbClr val="000018"/>
                </a:solidFill>
              </a:rPr>
              <a:t> </a:t>
            </a:r>
            <a:r>
              <a:rPr lang="en-US" sz="2000" b="1">
                <a:solidFill>
                  <a:srgbClr val="000018"/>
                </a:solidFill>
              </a:rPr>
              <a:t>&gt;75%</a:t>
            </a:r>
            <a:endParaRPr lang="ru-RU" sz="2000" b="1">
              <a:solidFill>
                <a:srgbClr val="000018"/>
              </a:solidFill>
            </a:endParaRPr>
          </a:p>
          <a:p>
            <a:pPr marL="342900" indent="-342900" fontAlgn="base">
              <a:spcBef>
                <a:spcPts val="1400"/>
              </a:spcBef>
              <a:spcAft>
                <a:spcPct val="0"/>
              </a:spcAft>
              <a:buClr>
                <a:srgbClr val="000018"/>
              </a:buClr>
              <a:buFontTx/>
              <a:buChar char="•"/>
            </a:pPr>
            <a:r>
              <a:rPr lang="ru-RU" sz="2000" b="1">
                <a:solidFill>
                  <a:srgbClr val="000018"/>
                </a:solidFill>
              </a:rPr>
              <a:t>Экссудативный отит, евстахиит, снижение слуха</a:t>
            </a:r>
          </a:p>
          <a:p>
            <a:pPr marL="742950" lvl="1" indent="-285750" fontAlgn="base">
              <a:spcBef>
                <a:spcPts val="200"/>
              </a:spcBef>
              <a:spcAft>
                <a:spcPct val="0"/>
              </a:spcAft>
              <a:buFontTx/>
              <a:buChar char="–"/>
            </a:pPr>
            <a:r>
              <a:rPr lang="ru-RU" sz="1600">
                <a:solidFill>
                  <a:srgbClr val="000018"/>
                </a:solidFill>
              </a:rPr>
              <a:t>у 50% пациентов, подвергающихся оперативному лечению имеет место АР</a:t>
            </a:r>
          </a:p>
          <a:p>
            <a:pPr marL="342900" indent="-342900" fontAlgn="base">
              <a:spcBef>
                <a:spcPts val="1400"/>
              </a:spcBef>
              <a:spcAft>
                <a:spcPct val="0"/>
              </a:spcAft>
              <a:buClr>
                <a:srgbClr val="000018"/>
              </a:buClr>
              <a:buFontTx/>
              <a:buChar char="•"/>
            </a:pPr>
            <a:r>
              <a:rPr lang="ru-RU" sz="2000" b="1">
                <a:solidFill>
                  <a:srgbClr val="000018"/>
                </a:solidFill>
              </a:rPr>
              <a:t>Расстройства сна и нарушение когнитивных функций</a:t>
            </a:r>
            <a:r>
              <a:rPr lang="ru-RU" sz="1600">
                <a:solidFill>
                  <a:srgbClr val="000018"/>
                </a:solidFill>
              </a:rPr>
              <a:t> (память, концентрация внимания, способность к обучению)</a:t>
            </a:r>
          </a:p>
        </p:txBody>
      </p:sp>
      <p:sp>
        <p:nvSpPr>
          <p:cNvPr id="26627" name="Text Box 4"/>
          <p:cNvSpPr txBox="1">
            <a:spLocks noChangeArrowheads="1"/>
          </p:cNvSpPr>
          <p:nvPr/>
        </p:nvSpPr>
        <p:spPr bwMode="auto">
          <a:xfrm>
            <a:off x="457200" y="6477000"/>
            <a:ext cx="6019800"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200">
                <a:solidFill>
                  <a:srgbClr val="FFFFFF"/>
                </a:solidFill>
              </a:rPr>
              <a:t>Bousquet et al. J Allergy Clin Immund. 2001;108:S147.</a:t>
            </a:r>
            <a:endParaRPr lang="ru-RU" sz="1600">
              <a:solidFill>
                <a:srgbClr val="FFFFFF"/>
              </a:solidFill>
            </a:endParaRPr>
          </a:p>
        </p:txBody>
      </p:sp>
      <p:sp>
        <p:nvSpPr>
          <p:cNvPr id="26628" name="Text Box 5"/>
          <p:cNvSpPr txBox="1">
            <a:spLocks noChangeArrowheads="1"/>
          </p:cNvSpPr>
          <p:nvPr/>
        </p:nvSpPr>
        <p:spPr bwMode="auto">
          <a:xfrm>
            <a:off x="200025" y="223838"/>
            <a:ext cx="8604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2800" b="1" dirty="0">
                <a:solidFill>
                  <a:srgbClr val="C00000"/>
                </a:solidFill>
              </a:rPr>
              <a:t>АР</a:t>
            </a:r>
            <a:r>
              <a:rPr lang="en-US" sz="2800" b="1" dirty="0">
                <a:solidFill>
                  <a:srgbClr val="C00000"/>
                </a:solidFill>
              </a:rPr>
              <a:t>: </a:t>
            </a:r>
            <a:r>
              <a:rPr lang="ru-RU" sz="2800" b="1" dirty="0">
                <a:solidFill>
                  <a:srgbClr val="C00000"/>
                </a:solidFill>
              </a:rPr>
              <a:t>осложнения, связанные с назальной обструкцией</a:t>
            </a:r>
          </a:p>
        </p:txBody>
      </p:sp>
    </p:spTree>
    <p:extLst>
      <p:ext uri="{BB962C8B-B14F-4D97-AF65-F5344CB8AC3E}">
        <p14:creationId xmlns:p14="http://schemas.microsoft.com/office/powerpoint/2010/main" val="139253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br>
              <a:rPr lang="ru-RU" dirty="0"/>
            </a:br>
            <a:r>
              <a:rPr lang="ru-RU" sz="4000" dirty="0">
                <a:solidFill>
                  <a:srgbClr val="C00000"/>
                </a:solidFill>
              </a:rPr>
              <a:t>Дифференциальная диагностика</a:t>
            </a:r>
            <a:br>
              <a:rPr lang="ru-RU" dirty="0"/>
            </a:br>
            <a:endParaRPr lang="ru-RU" dirty="0"/>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28</a:t>
            </a:fld>
            <a:endParaRPr lang="ru-RU" dirty="0">
              <a:solidFill>
                <a:prstClr val="black">
                  <a:tint val="75000"/>
                </a:prstClr>
              </a:solidFill>
            </a:endParaRPr>
          </a:p>
        </p:txBody>
      </p:sp>
      <p:sp>
        <p:nvSpPr>
          <p:cNvPr id="5" name="Прямоугольник 4"/>
          <p:cNvSpPr/>
          <p:nvPr/>
        </p:nvSpPr>
        <p:spPr>
          <a:xfrm>
            <a:off x="539552" y="1124744"/>
            <a:ext cx="8352928" cy="4093428"/>
          </a:xfrm>
          <a:prstGeom prst="rect">
            <a:avLst/>
          </a:prstGeom>
        </p:spPr>
        <p:txBody>
          <a:bodyPr wrap="square">
            <a:spAutoFit/>
          </a:bodyPr>
          <a:lstStyle/>
          <a:p>
            <a:r>
              <a:rPr lang="ru-RU" sz="2000" b="1" dirty="0">
                <a:solidFill>
                  <a:srgbClr val="0000FF"/>
                </a:solidFill>
              </a:rPr>
              <a:t>Неаллергический ринит с эозинофильным синдромом </a:t>
            </a:r>
            <a:r>
              <a:rPr lang="ru-RU" sz="2000" dirty="0">
                <a:solidFill>
                  <a:prstClr val="black"/>
                </a:solidFill>
              </a:rPr>
              <a:t>(англоязычная аббревиатура – NARES)- может быть первым проявлением </a:t>
            </a:r>
            <a:r>
              <a:rPr lang="ru-RU" sz="2000" dirty="0">
                <a:solidFill>
                  <a:srgbClr val="FF0000"/>
                </a:solidFill>
              </a:rPr>
              <a:t>непереносимости </a:t>
            </a:r>
            <a:r>
              <a:rPr lang="ru-RU" sz="2000" dirty="0">
                <a:solidFill>
                  <a:srgbClr val="00B050"/>
                </a:solidFill>
              </a:rPr>
              <a:t>нестероидных противовоспалительных препаратов</a:t>
            </a:r>
            <a:r>
              <a:rPr lang="ru-RU" sz="2000" dirty="0">
                <a:solidFill>
                  <a:prstClr val="black"/>
                </a:solidFill>
              </a:rPr>
              <a:t>. </a:t>
            </a:r>
          </a:p>
          <a:p>
            <a:endParaRPr lang="ru-RU" sz="2000" b="1" dirty="0">
              <a:solidFill>
                <a:srgbClr val="0070C0"/>
              </a:solidFill>
            </a:endParaRPr>
          </a:p>
          <a:p>
            <a:r>
              <a:rPr lang="ru-RU" sz="2000" b="1" dirty="0">
                <a:solidFill>
                  <a:srgbClr val="0070C0"/>
                </a:solidFill>
              </a:rPr>
              <a:t>Вазомоторный ринит (</a:t>
            </a:r>
            <a:r>
              <a:rPr lang="ru-RU" sz="2000" dirty="0">
                <a:solidFill>
                  <a:prstClr val="black"/>
                </a:solidFill>
              </a:rPr>
              <a:t>дилатация сосудов носовых раковин или назальная гиперреактивность развиваются под воздействием неспецифических </a:t>
            </a:r>
            <a:r>
              <a:rPr lang="ru-RU" sz="2000" dirty="0">
                <a:solidFill>
                  <a:srgbClr val="FF0000"/>
                </a:solidFill>
              </a:rPr>
              <a:t>экзогенных </a:t>
            </a:r>
            <a:r>
              <a:rPr lang="ru-RU" sz="2000" dirty="0">
                <a:solidFill>
                  <a:prstClr val="black"/>
                </a:solidFill>
              </a:rPr>
              <a:t>или </a:t>
            </a:r>
            <a:r>
              <a:rPr lang="ru-RU" sz="2000" dirty="0">
                <a:solidFill>
                  <a:srgbClr val="FF0000"/>
                </a:solidFill>
              </a:rPr>
              <a:t>эндогенных</a:t>
            </a:r>
            <a:r>
              <a:rPr lang="ru-RU" sz="2000" dirty="0">
                <a:solidFill>
                  <a:prstClr val="black"/>
                </a:solidFill>
              </a:rPr>
              <a:t> факторов, но не в результате аллергической реакции)</a:t>
            </a:r>
          </a:p>
          <a:p>
            <a:endParaRPr lang="ru-RU" sz="2000" b="1" dirty="0">
              <a:solidFill>
                <a:srgbClr val="0070C0"/>
              </a:solidFill>
            </a:endParaRPr>
          </a:p>
          <a:p>
            <a:r>
              <a:rPr lang="ru-RU" sz="2000" b="1" dirty="0">
                <a:solidFill>
                  <a:srgbClr val="0070C0"/>
                </a:solidFill>
              </a:rPr>
              <a:t>Вазомоторный ринит </a:t>
            </a:r>
            <a:r>
              <a:rPr lang="ru-RU" sz="2000" dirty="0">
                <a:solidFill>
                  <a:prstClr val="black"/>
                </a:solidFill>
              </a:rPr>
              <a:t>развивается при </a:t>
            </a:r>
            <a:r>
              <a:rPr lang="ru-RU" sz="2000" dirty="0">
                <a:solidFill>
                  <a:srgbClr val="00B050"/>
                </a:solidFill>
              </a:rPr>
              <a:t>эндокринных и инфекционных заболеваниях</a:t>
            </a:r>
            <a:r>
              <a:rPr lang="ru-RU" sz="2000" dirty="0">
                <a:solidFill>
                  <a:prstClr val="black"/>
                </a:solidFill>
              </a:rPr>
              <a:t>, в результате побочных эффектов медикаментов (</a:t>
            </a:r>
            <a:r>
              <a:rPr lang="ru-RU" sz="2000" dirty="0">
                <a:solidFill>
                  <a:srgbClr val="00B050"/>
                </a:solidFill>
              </a:rPr>
              <a:t>злоупотребление сосудосуживающими каплями</a:t>
            </a:r>
            <a:r>
              <a:rPr lang="ru-RU" sz="2000" dirty="0">
                <a:solidFill>
                  <a:prstClr val="black"/>
                </a:solidFill>
              </a:rPr>
              <a:t> </a:t>
            </a:r>
            <a:r>
              <a:rPr lang="ru-RU" sz="2000" dirty="0">
                <a:solidFill>
                  <a:srgbClr val="F79646">
                    <a:lumMod val="75000"/>
                  </a:srgbClr>
                </a:solidFill>
              </a:rPr>
              <a:t>(медикаментозный ринит).</a:t>
            </a:r>
          </a:p>
        </p:txBody>
      </p:sp>
      <p:sp>
        <p:nvSpPr>
          <p:cNvPr id="6" name="TextBox 5"/>
          <p:cNvSpPr txBox="1"/>
          <p:nvPr/>
        </p:nvSpPr>
        <p:spPr>
          <a:xfrm>
            <a:off x="5076056" y="5517232"/>
            <a:ext cx="3744416"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93819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C00000"/>
                </a:solidFill>
              </a:rPr>
              <a:t>Вазомоторный ринит беременных</a:t>
            </a:r>
          </a:p>
        </p:txBody>
      </p:sp>
      <p:sp>
        <p:nvSpPr>
          <p:cNvPr id="4" name="TextBox 3"/>
          <p:cNvSpPr txBox="1"/>
          <p:nvPr/>
        </p:nvSpPr>
        <p:spPr>
          <a:xfrm>
            <a:off x="179512" y="1484784"/>
            <a:ext cx="8496944" cy="3108543"/>
          </a:xfrm>
          <a:prstGeom prst="rect">
            <a:avLst/>
          </a:prstGeom>
          <a:noFill/>
        </p:spPr>
        <p:txBody>
          <a:bodyPr wrap="square" rtlCol="0">
            <a:spAutoFit/>
          </a:bodyPr>
          <a:lstStyle/>
          <a:p>
            <a:r>
              <a:rPr lang="ru-RU" sz="2800" dirty="0"/>
              <a:t>Концентрация основных  гормонов  (эстрона, </a:t>
            </a:r>
            <a:r>
              <a:rPr lang="ru-RU" sz="2800" dirty="0" err="1"/>
              <a:t>эстрадиола</a:t>
            </a:r>
            <a:r>
              <a:rPr lang="ru-RU" sz="2800" dirty="0"/>
              <a:t>, </a:t>
            </a:r>
            <a:r>
              <a:rPr lang="ru-RU" sz="2800" dirty="0" err="1"/>
              <a:t>эстриола</a:t>
            </a:r>
            <a:r>
              <a:rPr lang="ru-RU" sz="2800" dirty="0"/>
              <a:t>) повышается.</a:t>
            </a:r>
          </a:p>
          <a:p>
            <a:r>
              <a:rPr lang="ru-RU" sz="2800" dirty="0">
                <a:solidFill>
                  <a:srgbClr val="993300"/>
                </a:solidFill>
              </a:rPr>
              <a:t>Эстрогены вызывают расширение периферических кровеносных  сосудов .</a:t>
            </a:r>
          </a:p>
          <a:p>
            <a:r>
              <a:rPr lang="ru-RU" sz="2800" dirty="0">
                <a:solidFill>
                  <a:srgbClr val="00682F"/>
                </a:solidFill>
              </a:rPr>
              <a:t>Плацентарный  гормон приводит  к </a:t>
            </a:r>
            <a:r>
              <a:rPr lang="ru-RU" sz="2800" dirty="0" err="1">
                <a:solidFill>
                  <a:srgbClr val="00682F"/>
                </a:solidFill>
              </a:rPr>
              <a:t>гиперактивности</a:t>
            </a:r>
            <a:r>
              <a:rPr lang="ru-RU" sz="2800" dirty="0">
                <a:solidFill>
                  <a:srgbClr val="00682F"/>
                </a:solidFill>
              </a:rPr>
              <a:t>  парасимпатической нервной системы и полнокровию слизистой оболочки носа</a:t>
            </a:r>
          </a:p>
        </p:txBody>
      </p:sp>
      <p:sp>
        <p:nvSpPr>
          <p:cNvPr id="5" name="TextBox 4"/>
          <p:cNvSpPr txBox="1"/>
          <p:nvPr/>
        </p:nvSpPr>
        <p:spPr>
          <a:xfrm>
            <a:off x="395536" y="5445224"/>
            <a:ext cx="8496944" cy="646331"/>
          </a:xfrm>
          <a:prstGeom prst="rect">
            <a:avLst/>
          </a:prstGeom>
          <a:noFill/>
        </p:spPr>
        <p:txBody>
          <a:bodyPr wrap="square" rtlCol="0">
            <a:spAutoFit/>
          </a:bodyPr>
          <a:lstStyle/>
          <a:p>
            <a:r>
              <a:rPr lang="en-US" i="1" dirty="0" err="1"/>
              <a:t>Gani</a:t>
            </a:r>
            <a:r>
              <a:rPr lang="en-US" i="1" dirty="0"/>
              <a:t> F. et al. </a:t>
            </a:r>
            <a:r>
              <a:rPr lang="en-US" i="1" dirty="0" err="1"/>
              <a:t>Eur</a:t>
            </a:r>
            <a:r>
              <a:rPr lang="en-US" i="1" dirty="0"/>
              <a:t> Ann Allergy </a:t>
            </a:r>
            <a:r>
              <a:rPr lang="en-US" i="1" dirty="0" err="1"/>
              <a:t>Clin</a:t>
            </a:r>
            <a:r>
              <a:rPr lang="en-US" i="1" dirty="0"/>
              <a:t> </a:t>
            </a:r>
            <a:r>
              <a:rPr lang="en-US" i="1" dirty="0" err="1"/>
              <a:t>Immunol</a:t>
            </a:r>
            <a:r>
              <a:rPr lang="en-US" i="1" dirty="0"/>
              <a:t>. 2003.ryng</a:t>
            </a:r>
          </a:p>
          <a:p>
            <a:r>
              <a:rPr lang="en-US" i="1" dirty="0" err="1"/>
              <a:t>Toppozada</a:t>
            </a:r>
            <a:r>
              <a:rPr lang="en-US" i="1" dirty="0"/>
              <a:t> H. et all. J. </a:t>
            </a:r>
            <a:r>
              <a:rPr lang="en-US" i="1" dirty="0" err="1"/>
              <a:t>Laol</a:t>
            </a:r>
            <a:r>
              <a:rPr lang="en-US" i="1" dirty="0"/>
              <a:t>/</a:t>
            </a:r>
            <a:r>
              <a:rPr lang="en-US" i="1" dirty="0" err="1"/>
              <a:t>Oto</a:t>
            </a:r>
            <a:r>
              <a:rPr lang="en-US" i="1" dirty="0"/>
              <a:t> 1982</a:t>
            </a:r>
            <a:endParaRPr lang="ru-RU" i="1" dirty="0"/>
          </a:p>
        </p:txBody>
      </p:sp>
    </p:spTree>
    <p:extLst>
      <p:ext uri="{BB962C8B-B14F-4D97-AF65-F5344CB8AC3E}">
        <p14:creationId xmlns:p14="http://schemas.microsoft.com/office/powerpoint/2010/main" val="3779578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8"/>
          <p:cNvSpPr>
            <a:spLocks noGrp="1" noChangeArrowheads="1"/>
          </p:cNvSpPr>
          <p:nvPr>
            <p:ph type="title"/>
          </p:nvPr>
        </p:nvSpPr>
        <p:spPr/>
        <p:txBody>
          <a:bodyPr/>
          <a:lstStyle/>
          <a:p>
            <a:pPr algn="ctr" eaLnBrk="1" hangingPunct="1">
              <a:lnSpc>
                <a:spcPct val="90000"/>
              </a:lnSpc>
            </a:pPr>
            <a:r>
              <a:rPr lang="ru-RU" sz="2800" dirty="0">
                <a:solidFill>
                  <a:srgbClr val="C00000"/>
                </a:solidFill>
              </a:rPr>
              <a:t>Воспаление слизистой при заболеваниях верхних дыхательных путей – главная причина назальной обструкции</a:t>
            </a:r>
            <a:endParaRPr lang="en-US" sz="2800" dirty="0">
              <a:solidFill>
                <a:srgbClr val="C00000"/>
              </a:solidFill>
            </a:endParaRPr>
          </a:p>
        </p:txBody>
      </p:sp>
      <p:sp>
        <p:nvSpPr>
          <p:cNvPr id="16387" name="Text Box 3"/>
          <p:cNvSpPr txBox="1">
            <a:spLocks noChangeArrowheads="1"/>
          </p:cNvSpPr>
          <p:nvPr/>
        </p:nvSpPr>
        <p:spPr bwMode="black">
          <a:xfrm>
            <a:off x="638175" y="1711325"/>
            <a:ext cx="2662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dirty="0">
                <a:solidFill>
                  <a:srgbClr val="FFFFFF"/>
                </a:solidFill>
              </a:rPr>
              <a:t>Аллергический ринит</a:t>
            </a:r>
            <a:endParaRPr lang="en-US" b="1" baseline="30000" dirty="0">
              <a:solidFill>
                <a:srgbClr val="FFFFFF"/>
              </a:solidFill>
            </a:endParaRPr>
          </a:p>
        </p:txBody>
      </p:sp>
      <p:sp>
        <p:nvSpPr>
          <p:cNvPr id="16388" name="Text Box 4"/>
          <p:cNvSpPr txBox="1">
            <a:spLocks noChangeArrowheads="1"/>
          </p:cNvSpPr>
          <p:nvPr/>
        </p:nvSpPr>
        <p:spPr bwMode="black">
          <a:xfrm>
            <a:off x="6496050" y="17113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Риносинусит</a:t>
            </a:r>
            <a:endParaRPr lang="en-US" b="1" baseline="30000">
              <a:solidFill>
                <a:srgbClr val="FFFFFF"/>
              </a:solidFill>
            </a:endParaRPr>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6538913" y="2095500"/>
            <a:ext cx="1728787"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black">
          <a:xfrm>
            <a:off x="3597275" y="1352550"/>
            <a:ext cx="2000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2000" b="1">
                <a:solidFill>
                  <a:srgbClr val="00FEBB"/>
                </a:solidFill>
              </a:rPr>
              <a:t>ВОСПАЛЕНИЕ</a:t>
            </a:r>
            <a:endParaRPr lang="en-US" sz="2000" b="1" baseline="30000">
              <a:solidFill>
                <a:srgbClr val="00FEBB"/>
              </a:solidFill>
            </a:endParaRPr>
          </a:p>
        </p:txBody>
      </p:sp>
      <p:sp>
        <p:nvSpPr>
          <p:cNvPr id="16391" name="Text Box 7"/>
          <p:cNvSpPr txBox="1">
            <a:spLocks noChangeArrowheads="1"/>
          </p:cNvSpPr>
          <p:nvPr/>
        </p:nvSpPr>
        <p:spPr bwMode="black">
          <a:xfrm>
            <a:off x="3616325" y="1711325"/>
            <a:ext cx="170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Полипы носа</a:t>
            </a:r>
            <a:endParaRPr lang="en-US" b="1" baseline="30000">
              <a:solidFill>
                <a:srgbClr val="FFFFFF"/>
              </a:solidFill>
            </a:endParaRPr>
          </a:p>
        </p:txBody>
      </p:sp>
      <p:sp>
        <p:nvSpPr>
          <p:cNvPr id="371720" name="AutoShape 8"/>
          <p:cNvSpPr>
            <a:spLocks noChangeArrowheads="1"/>
          </p:cNvSpPr>
          <p:nvPr/>
        </p:nvSpPr>
        <p:spPr bwMode="gray">
          <a:xfrm>
            <a:off x="393700" y="5854700"/>
            <a:ext cx="8451850" cy="560388"/>
          </a:xfrm>
          <a:prstGeom prst="roundRect">
            <a:avLst>
              <a:gd name="adj" fmla="val 16667"/>
            </a:avLst>
          </a:prstGeom>
          <a:gradFill rotWithShape="1">
            <a:gsLst>
              <a:gs pos="0">
                <a:schemeClr val="hlink">
                  <a:gamma/>
                  <a:shade val="76078"/>
                  <a:invGamma/>
                </a:schemeClr>
              </a:gs>
              <a:gs pos="100000">
                <a:schemeClr val="hlink"/>
              </a:gs>
            </a:gsLst>
            <a:lin ang="5400000" scaled="1"/>
          </a:gra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ru-RU" sz="2600" b="1">
                <a:solidFill>
                  <a:srgbClr val="000032"/>
                </a:solidFill>
              </a:rPr>
              <a:t>Назальная обструкция (заложенность носа)</a:t>
            </a:r>
            <a:endParaRPr lang="en-US" sz="2600" b="1" baseline="30000">
              <a:solidFill>
                <a:srgbClr val="000032"/>
              </a:solidFill>
            </a:endParaRPr>
          </a:p>
        </p:txBody>
      </p:sp>
      <p:grpSp>
        <p:nvGrpSpPr>
          <p:cNvPr id="16393" name="Group 25"/>
          <p:cNvGrpSpPr>
            <a:grpSpLocks/>
          </p:cNvGrpSpPr>
          <p:nvPr/>
        </p:nvGrpSpPr>
        <p:grpSpPr bwMode="auto">
          <a:xfrm>
            <a:off x="762000" y="4316413"/>
            <a:ext cx="1482725" cy="1473200"/>
            <a:chOff x="480" y="2764"/>
            <a:chExt cx="934" cy="928"/>
          </a:xfrm>
        </p:grpSpPr>
        <p:pic>
          <p:nvPicPr>
            <p:cNvPr id="16406" name="Picture 13" descr="img0007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764"/>
              <a:ext cx="934"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Oval 14"/>
            <p:cNvSpPr>
              <a:spLocks noChangeArrowheads="1"/>
            </p:cNvSpPr>
            <p:nvPr/>
          </p:nvSpPr>
          <p:spPr bwMode="auto">
            <a:xfrm>
              <a:off x="480" y="2764"/>
              <a:ext cx="928" cy="92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16394" name="Group 15"/>
          <p:cNvGrpSpPr>
            <a:grpSpLocks/>
          </p:cNvGrpSpPr>
          <p:nvPr/>
        </p:nvGrpSpPr>
        <p:grpSpPr bwMode="auto">
          <a:xfrm>
            <a:off x="3848100" y="4341813"/>
            <a:ext cx="1447800" cy="1447800"/>
            <a:chOff x="1920" y="1104"/>
            <a:chExt cx="2016" cy="1947"/>
          </a:xfrm>
        </p:grpSpPr>
        <p:pic>
          <p:nvPicPr>
            <p:cNvPr id="16404" name="Picture 16" descr="img000747"/>
            <p:cNvPicPr>
              <a:picLocks noChangeAspect="1" noChangeArrowheads="1"/>
            </p:cNvPicPr>
            <p:nvPr/>
          </p:nvPicPr>
          <p:blipFill>
            <a:blip r:embed="rId6">
              <a:lum bright="26000" contrast="46000"/>
              <a:extLst>
                <a:ext uri="{28A0092B-C50C-407E-A947-70E740481C1C}">
                  <a14:useLocalDpi xmlns:a14="http://schemas.microsoft.com/office/drawing/2010/main" val="0"/>
                </a:ext>
              </a:extLst>
            </a:blip>
            <a:srcRect/>
            <a:stretch>
              <a:fillRect/>
            </a:stretch>
          </p:blipFill>
          <p:spPr bwMode="auto">
            <a:xfrm>
              <a:off x="1920" y="1104"/>
              <a:ext cx="2016" cy="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5" name="Oval 17"/>
            <p:cNvSpPr>
              <a:spLocks noChangeArrowheads="1"/>
            </p:cNvSpPr>
            <p:nvPr/>
          </p:nvSpPr>
          <p:spPr bwMode="auto">
            <a:xfrm>
              <a:off x="1920" y="1104"/>
              <a:ext cx="2016" cy="1920"/>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16395" name="Group 26"/>
          <p:cNvGrpSpPr>
            <a:grpSpLocks/>
          </p:cNvGrpSpPr>
          <p:nvPr/>
        </p:nvGrpSpPr>
        <p:grpSpPr bwMode="auto">
          <a:xfrm>
            <a:off x="6629400" y="4318000"/>
            <a:ext cx="1473200" cy="1474788"/>
            <a:chOff x="4176" y="2720"/>
            <a:chExt cx="928" cy="929"/>
          </a:xfrm>
        </p:grpSpPr>
        <p:pic>
          <p:nvPicPr>
            <p:cNvPr id="16402" name="Picture 18" descr="img000750"/>
            <p:cNvPicPr>
              <a:picLocks noChangeAspect="1" noChangeArrowheads="1"/>
            </p:cNvPicPr>
            <p:nvPr/>
          </p:nvPicPr>
          <p:blipFill>
            <a:blip r:embed="rId7">
              <a:lum contrast="30000"/>
              <a:extLst>
                <a:ext uri="{28A0092B-C50C-407E-A947-70E740481C1C}">
                  <a14:useLocalDpi xmlns:a14="http://schemas.microsoft.com/office/drawing/2010/main" val="0"/>
                </a:ext>
              </a:extLst>
            </a:blip>
            <a:srcRect/>
            <a:stretch>
              <a:fillRect/>
            </a:stretch>
          </p:blipFill>
          <p:spPr bwMode="auto">
            <a:xfrm>
              <a:off x="4178" y="2720"/>
              <a:ext cx="9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Oval 19"/>
            <p:cNvSpPr>
              <a:spLocks noChangeArrowheads="1"/>
            </p:cNvSpPr>
            <p:nvPr/>
          </p:nvSpPr>
          <p:spPr bwMode="auto">
            <a:xfrm>
              <a:off x="4176" y="2721"/>
              <a:ext cx="928" cy="92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aphicFrame>
        <p:nvGraphicFramePr>
          <p:cNvPr id="16396" name="Object 20"/>
          <p:cNvGraphicFramePr>
            <a:graphicFrameLocks/>
          </p:cNvGraphicFramePr>
          <p:nvPr/>
        </p:nvGraphicFramePr>
        <p:xfrm>
          <a:off x="696913" y="2095500"/>
          <a:ext cx="1724025" cy="1327150"/>
        </p:xfrm>
        <a:graphic>
          <a:graphicData uri="http://schemas.openxmlformats.org/presentationml/2006/ole">
            <mc:AlternateContent xmlns:mc="http://schemas.openxmlformats.org/markup-compatibility/2006">
              <mc:Choice xmlns:v="urn:schemas-microsoft-com:vml" Requires="v">
                <p:oleObj spid="_x0000_s1043" name="Photo Editor Photo" r:id="rId8" imgW="3381847" imgH="5695238" progId="MSPhotoEd.3">
                  <p:embed/>
                </p:oleObj>
              </mc:Choice>
              <mc:Fallback>
                <p:oleObj name="Photo Editor Photo" r:id="rId8" imgW="3381847" imgH="5695238" progId="MSPhotoEd.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b="26331"/>
                      <a:stretch>
                        <a:fillRect/>
                      </a:stretch>
                    </p:blipFill>
                    <p:spPr bwMode="auto">
                      <a:xfrm>
                        <a:off x="696913" y="2095500"/>
                        <a:ext cx="1724025" cy="132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397" name="Picture 21" descr="poliep1"/>
          <p:cNvPicPr preferRelativeResize="0">
            <a:picLocks noChangeArrowheads="1"/>
          </p:cNvPicPr>
          <p:nvPr/>
        </p:nvPicPr>
        <p:blipFill>
          <a:blip r:embed="rId10">
            <a:extLst>
              <a:ext uri="{28A0092B-C50C-407E-A947-70E740481C1C}">
                <a14:useLocalDpi xmlns:a14="http://schemas.microsoft.com/office/drawing/2010/main" val="0"/>
              </a:ext>
            </a:extLst>
          </a:blip>
          <a:srcRect b="49310"/>
          <a:stretch>
            <a:fillRect/>
          </a:stretch>
        </p:blipFill>
        <p:spPr bwMode="auto">
          <a:xfrm>
            <a:off x="3692525" y="2079625"/>
            <a:ext cx="1752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AutoShape 22"/>
          <p:cNvSpPr>
            <a:spLocks noChangeArrowheads="1"/>
          </p:cNvSpPr>
          <p:nvPr/>
        </p:nvSpPr>
        <p:spPr bwMode="auto">
          <a:xfrm rot="13533" flipH="1">
            <a:off x="4156075" y="3490913"/>
            <a:ext cx="828675" cy="763587"/>
          </a:xfrm>
          <a:prstGeom prst="downArrow">
            <a:avLst>
              <a:gd name="adj1" fmla="val 58222"/>
              <a:gd name="adj2" fmla="val 52509"/>
            </a:avLst>
          </a:prstGeom>
          <a:gradFill rotWithShape="1">
            <a:gsLst>
              <a:gs pos="0">
                <a:srgbClr val="000032">
                  <a:alpha val="0"/>
                </a:srgbClr>
              </a:gs>
              <a:gs pos="100000">
                <a:srgbClr val="FFFFFF"/>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6399" name="AutoShape 23"/>
          <p:cNvSpPr>
            <a:spLocks noChangeArrowheads="1"/>
          </p:cNvSpPr>
          <p:nvPr/>
        </p:nvSpPr>
        <p:spPr bwMode="auto">
          <a:xfrm rot="13533" flipH="1">
            <a:off x="6989763" y="3490913"/>
            <a:ext cx="828675" cy="763587"/>
          </a:xfrm>
          <a:prstGeom prst="downArrow">
            <a:avLst>
              <a:gd name="adj1" fmla="val 58222"/>
              <a:gd name="adj2" fmla="val 52509"/>
            </a:avLst>
          </a:prstGeom>
          <a:gradFill rotWithShape="1">
            <a:gsLst>
              <a:gs pos="0">
                <a:srgbClr val="000032">
                  <a:alpha val="0"/>
                </a:srgbClr>
              </a:gs>
              <a:gs pos="100000">
                <a:srgbClr val="FFFFFF"/>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6400" name="AutoShape 24"/>
          <p:cNvSpPr>
            <a:spLocks noChangeArrowheads="1"/>
          </p:cNvSpPr>
          <p:nvPr/>
        </p:nvSpPr>
        <p:spPr bwMode="auto">
          <a:xfrm rot="13533" flipH="1">
            <a:off x="1144588" y="3490913"/>
            <a:ext cx="828675" cy="763587"/>
          </a:xfrm>
          <a:prstGeom prst="downArrow">
            <a:avLst>
              <a:gd name="adj1" fmla="val 58222"/>
              <a:gd name="adj2" fmla="val 52509"/>
            </a:avLst>
          </a:prstGeom>
          <a:gradFill rotWithShape="1">
            <a:gsLst>
              <a:gs pos="0">
                <a:srgbClr val="000032">
                  <a:alpha val="0"/>
                </a:srgbClr>
              </a:gs>
              <a:gs pos="100000">
                <a:srgbClr val="FFFFFF"/>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6401" name="Text Box 29"/>
          <p:cNvSpPr txBox="1">
            <a:spLocks noChangeArrowheads="1"/>
          </p:cNvSpPr>
          <p:nvPr/>
        </p:nvSpPr>
        <p:spPr bwMode="auto">
          <a:xfrm>
            <a:off x="228600" y="6545263"/>
            <a:ext cx="3705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25000"/>
              </a:spcBef>
              <a:spcAft>
                <a:spcPct val="0"/>
              </a:spcAft>
            </a:pPr>
            <a:r>
              <a:rPr lang="en-US" sz="1200">
                <a:solidFill>
                  <a:srgbClr val="FFFFFF"/>
                </a:solidFill>
              </a:rPr>
              <a:t>Image of congestion courtesy of Prof. J.-M. Klossek.</a:t>
            </a:r>
            <a:endParaRPr lang="ru-RU" sz="1200">
              <a:solidFill>
                <a:srgbClr val="FFFFFF"/>
              </a:solidFill>
            </a:endParaRPr>
          </a:p>
        </p:txBody>
      </p:sp>
    </p:spTree>
    <p:extLst>
      <p:ext uri="{BB962C8B-B14F-4D97-AF65-F5344CB8AC3E}">
        <p14:creationId xmlns:p14="http://schemas.microsoft.com/office/powerpoint/2010/main" val="56694304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a:solidFill>
                  <a:srgbClr val="C00000"/>
                </a:solidFill>
              </a:rPr>
              <a:t>Алгоритм  лечения ринита беременных</a:t>
            </a:r>
          </a:p>
        </p:txBody>
      </p:sp>
      <p:graphicFrame>
        <p:nvGraphicFramePr>
          <p:cNvPr id="3" name="Таблица 2"/>
          <p:cNvGraphicFramePr>
            <a:graphicFrameLocks noGrp="1"/>
          </p:cNvGraphicFramePr>
          <p:nvPr>
            <p:extLst>
              <p:ext uri="{D42A27DB-BD31-4B8C-83A1-F6EECF244321}">
                <p14:modId xmlns:p14="http://schemas.microsoft.com/office/powerpoint/2010/main" val="97456398"/>
              </p:ext>
            </p:extLst>
          </p:nvPr>
        </p:nvGraphicFramePr>
        <p:xfrm>
          <a:off x="611558" y="1412776"/>
          <a:ext cx="7841708" cy="4202015"/>
        </p:xfrm>
        <a:graphic>
          <a:graphicData uri="http://schemas.openxmlformats.org/drawingml/2006/table">
            <a:tbl>
              <a:tblPr firstRow="1" firstCol="1" bandRow="1"/>
              <a:tblGrid>
                <a:gridCol w="1960427">
                  <a:extLst>
                    <a:ext uri="{9D8B030D-6E8A-4147-A177-3AD203B41FA5}">
                      <a16:colId xmlns:a16="http://schemas.microsoft.com/office/drawing/2014/main" val="20000"/>
                    </a:ext>
                  </a:extLst>
                </a:gridCol>
                <a:gridCol w="1960427">
                  <a:extLst>
                    <a:ext uri="{9D8B030D-6E8A-4147-A177-3AD203B41FA5}">
                      <a16:colId xmlns:a16="http://schemas.microsoft.com/office/drawing/2014/main" val="20001"/>
                    </a:ext>
                  </a:extLst>
                </a:gridCol>
                <a:gridCol w="1960427">
                  <a:extLst>
                    <a:ext uri="{9D8B030D-6E8A-4147-A177-3AD203B41FA5}">
                      <a16:colId xmlns:a16="http://schemas.microsoft.com/office/drawing/2014/main" val="20002"/>
                    </a:ext>
                  </a:extLst>
                </a:gridCol>
                <a:gridCol w="1960427">
                  <a:extLst>
                    <a:ext uri="{9D8B030D-6E8A-4147-A177-3AD203B41FA5}">
                      <a16:colId xmlns:a16="http://schemas.microsoft.com/office/drawing/2014/main" val="20003"/>
                    </a:ext>
                  </a:extLst>
                </a:gridCol>
              </a:tblGrid>
              <a:tr h="696815">
                <a:tc rowSpan="2">
                  <a:txBody>
                    <a:bodyPr/>
                    <a:lstStyle/>
                    <a:p>
                      <a:pPr>
                        <a:lnSpc>
                          <a:spcPct val="115000"/>
                        </a:lnSpc>
                        <a:spcAft>
                          <a:spcPts val="0"/>
                        </a:spcAft>
                      </a:pPr>
                      <a:r>
                        <a:rPr lang="ru-RU" sz="2000">
                          <a:effectLst/>
                          <a:latin typeface="Calibri"/>
                          <a:ea typeface="Calibri"/>
                          <a:cs typeface="Times New Roman"/>
                        </a:rPr>
                        <a:t>Препарат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ru-RU" sz="2000">
                          <a:effectLst/>
                          <a:latin typeface="Calibri"/>
                          <a:ea typeface="Calibri"/>
                          <a:cs typeface="Times New Roman"/>
                        </a:rPr>
                        <a:t>Определение терапии ринита беременных по ведущим симптомам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696815">
                <a:tc vMerge="1">
                  <a:txBody>
                    <a:bodyPr/>
                    <a:lstStyle/>
                    <a:p>
                      <a:endParaRPr lang="ru-RU"/>
                    </a:p>
                  </a:txBody>
                  <a:tcPr/>
                </a:tc>
                <a:tc>
                  <a:txBody>
                    <a:bodyPr/>
                    <a:lstStyle/>
                    <a:p>
                      <a:pPr>
                        <a:lnSpc>
                          <a:spcPct val="115000"/>
                        </a:lnSpc>
                        <a:spcAft>
                          <a:spcPts val="0"/>
                        </a:spcAft>
                      </a:pPr>
                      <a:r>
                        <a:rPr lang="ru-RU" sz="2000">
                          <a:effectLst/>
                          <a:latin typeface="Calibri"/>
                          <a:ea typeface="Calibri"/>
                          <a:cs typeface="Times New Roman"/>
                        </a:rPr>
                        <a:t>Назальная обструкция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Ринорея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Чихание и зуд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6815">
                <a:tc>
                  <a:txBody>
                    <a:bodyPr/>
                    <a:lstStyle/>
                    <a:p>
                      <a:pPr>
                        <a:lnSpc>
                          <a:spcPct val="115000"/>
                        </a:lnSpc>
                        <a:spcAft>
                          <a:spcPts val="0"/>
                        </a:spcAft>
                      </a:pPr>
                      <a:r>
                        <a:rPr lang="en-US" sz="2000">
                          <a:effectLst/>
                          <a:latin typeface="Calibri"/>
                          <a:ea typeface="Calibri"/>
                          <a:cs typeface="Times New Roman"/>
                        </a:rPr>
                        <a:t>I    </a:t>
                      </a:r>
                      <a:r>
                        <a:rPr lang="ru-RU" sz="2000">
                          <a:effectLst/>
                          <a:latin typeface="Calibri"/>
                          <a:ea typeface="Calibri"/>
                          <a:cs typeface="Times New Roman"/>
                        </a:rPr>
                        <a:t>Элиминация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6815">
                <a:tc>
                  <a:txBody>
                    <a:bodyPr/>
                    <a:lstStyle/>
                    <a:p>
                      <a:pPr>
                        <a:lnSpc>
                          <a:spcPct val="115000"/>
                        </a:lnSpc>
                        <a:spcAft>
                          <a:spcPts val="0"/>
                        </a:spcAft>
                      </a:pPr>
                      <a:r>
                        <a:rPr lang="en-US" sz="2000">
                          <a:effectLst/>
                          <a:latin typeface="Calibri"/>
                          <a:ea typeface="Calibri"/>
                          <a:cs typeface="Times New Roman"/>
                        </a:rPr>
                        <a:t>II </a:t>
                      </a:r>
                      <a:r>
                        <a:rPr lang="ru-RU" sz="2000">
                          <a:effectLst/>
                          <a:latin typeface="Calibri"/>
                          <a:ea typeface="Calibri"/>
                          <a:cs typeface="Times New Roman"/>
                        </a:rPr>
                        <a:t> Назальные ГКС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6815">
                <a:tc>
                  <a:txBody>
                    <a:bodyPr/>
                    <a:lstStyle/>
                    <a:p>
                      <a:pPr>
                        <a:lnSpc>
                          <a:spcPct val="115000"/>
                        </a:lnSpc>
                        <a:spcAft>
                          <a:spcPts val="0"/>
                        </a:spcAft>
                      </a:pPr>
                      <a:r>
                        <a:rPr lang="en-US" sz="2000">
                          <a:effectLst/>
                          <a:latin typeface="Calibri"/>
                          <a:ea typeface="Calibri"/>
                          <a:cs typeface="Times New Roman"/>
                        </a:rPr>
                        <a:t>III </a:t>
                      </a:r>
                      <a:r>
                        <a:rPr lang="ru-RU" sz="2000">
                          <a:effectLst/>
                          <a:latin typeface="Calibri"/>
                          <a:ea typeface="Calibri"/>
                          <a:cs typeface="Times New Roman"/>
                        </a:rPr>
                        <a:t>Деконгестанты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6815">
                <a:tc>
                  <a:txBody>
                    <a:bodyPr/>
                    <a:lstStyle/>
                    <a:p>
                      <a:pPr>
                        <a:lnSpc>
                          <a:spcPct val="115000"/>
                        </a:lnSpc>
                        <a:spcAft>
                          <a:spcPts val="0"/>
                        </a:spcAft>
                      </a:pPr>
                      <a:r>
                        <a:rPr lang="en-US" sz="2000">
                          <a:effectLst/>
                          <a:latin typeface="Calibri"/>
                          <a:ea typeface="Calibri"/>
                          <a:cs typeface="Times New Roman"/>
                        </a:rPr>
                        <a:t>IV</a:t>
                      </a:r>
                      <a:r>
                        <a:rPr lang="ru-RU" sz="2000">
                          <a:effectLst/>
                          <a:latin typeface="Calibri"/>
                          <a:ea typeface="Calibri"/>
                          <a:cs typeface="Times New Roman"/>
                        </a:rPr>
                        <a:t> Физиотерапия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4"/>
          <p:cNvSpPr txBox="1"/>
          <p:nvPr/>
        </p:nvSpPr>
        <p:spPr>
          <a:xfrm>
            <a:off x="395536" y="5805264"/>
            <a:ext cx="8496944" cy="369332"/>
          </a:xfrm>
          <a:prstGeom prst="rect">
            <a:avLst/>
          </a:prstGeom>
          <a:noFill/>
        </p:spPr>
        <p:txBody>
          <a:bodyPr wrap="square" rtlCol="0">
            <a:spAutoFit/>
          </a:bodyPr>
          <a:lstStyle/>
          <a:p>
            <a:r>
              <a:rPr lang="ru-RU" i="1" dirty="0"/>
              <a:t>Лавренева Г.В., </a:t>
            </a:r>
            <a:r>
              <a:rPr lang="ru-RU" i="1" dirty="0" err="1"/>
              <a:t>Вертоголов</a:t>
            </a:r>
            <a:r>
              <a:rPr lang="ru-RU" i="1" dirty="0"/>
              <a:t> А.Е..,2007</a:t>
            </a:r>
          </a:p>
        </p:txBody>
      </p:sp>
    </p:spTree>
    <p:extLst>
      <p:ext uri="{BB962C8B-B14F-4D97-AF65-F5344CB8AC3E}">
        <p14:creationId xmlns:p14="http://schemas.microsoft.com/office/powerpoint/2010/main" val="1145134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748464" cy="2074242"/>
          </a:xfrm>
        </p:spPr>
        <p:txBody>
          <a:bodyPr>
            <a:normAutofit fontScale="90000"/>
          </a:bodyPr>
          <a:lstStyle/>
          <a:p>
            <a:pPr>
              <a:lnSpc>
                <a:spcPct val="115000"/>
              </a:lnSpc>
              <a:spcAft>
                <a:spcPts val="0"/>
              </a:spcAft>
            </a:pPr>
            <a:r>
              <a:rPr lang="ru-RU" sz="2400" dirty="0">
                <a:ea typeface="Calibri"/>
                <a:cs typeface="Times New Roman"/>
              </a:rPr>
              <a:t>В 1979г. Федеральное Управление контроля пищевых продуктов и лекарственных средств США-</a:t>
            </a:r>
            <a:r>
              <a:rPr lang="en-US" sz="2400" dirty="0">
                <a:ea typeface="Calibri"/>
                <a:cs typeface="Times New Roman"/>
              </a:rPr>
              <a:t>FDA </a:t>
            </a:r>
            <a:r>
              <a:rPr lang="ru-RU" sz="2400" dirty="0">
                <a:ea typeface="Calibri"/>
                <a:cs typeface="Times New Roman"/>
              </a:rPr>
              <a:t>разработало критерии риска применения лекарственных средств при беременности.</a:t>
            </a:r>
            <a:br>
              <a:rPr lang="ru-RU" sz="2400" dirty="0">
                <a:ea typeface="Calibri"/>
                <a:cs typeface="Times New Roman"/>
              </a:rPr>
            </a:br>
            <a:r>
              <a:rPr lang="en-US" sz="2400" dirty="0">
                <a:ea typeface="Calibri"/>
                <a:cs typeface="Times New Roman"/>
              </a:rPr>
              <a:t>FDA</a:t>
            </a:r>
            <a:r>
              <a:rPr lang="ru-RU" sz="2400" dirty="0">
                <a:ea typeface="Calibri"/>
                <a:cs typeface="Times New Roman"/>
              </a:rPr>
              <a:t> выделило </a:t>
            </a:r>
            <a:r>
              <a:rPr lang="ru-RU" sz="2400" b="1" dirty="0">
                <a:solidFill>
                  <a:srgbClr val="C00000"/>
                </a:solidFill>
                <a:ea typeface="Calibri"/>
                <a:cs typeface="Times New Roman"/>
              </a:rPr>
              <a:t>5 групп риска </a:t>
            </a:r>
            <a:r>
              <a:rPr lang="ru-RU" sz="2400" b="1" dirty="0" err="1">
                <a:solidFill>
                  <a:srgbClr val="C00000"/>
                </a:solidFill>
                <a:ea typeface="Calibri"/>
                <a:cs typeface="Times New Roman"/>
              </a:rPr>
              <a:t>потенциално</a:t>
            </a:r>
            <a:r>
              <a:rPr lang="ru-RU" sz="2400" b="1" dirty="0">
                <a:solidFill>
                  <a:srgbClr val="C00000"/>
                </a:solidFill>
                <a:ea typeface="Calibri"/>
                <a:cs typeface="Times New Roman"/>
              </a:rPr>
              <a:t> побочного действия на плод, включая врожденные уродства</a:t>
            </a:r>
            <a:br>
              <a:rPr lang="ru-RU" sz="2400" b="1" dirty="0">
                <a:solidFill>
                  <a:srgbClr val="C00000"/>
                </a:solidFill>
                <a:ea typeface="Calibri"/>
                <a:cs typeface="Times New Roman"/>
              </a:rPr>
            </a:br>
            <a:endParaRPr lang="ru-RU" sz="2400" b="1" dirty="0">
              <a:solidFill>
                <a:srgbClr val="C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613779705"/>
              </p:ext>
            </p:extLst>
          </p:nvPr>
        </p:nvGraphicFramePr>
        <p:xfrm>
          <a:off x="323530" y="2320892"/>
          <a:ext cx="8568950" cy="4217271"/>
        </p:xfrm>
        <a:graphic>
          <a:graphicData uri="http://schemas.openxmlformats.org/drawingml/2006/table">
            <a:tbl>
              <a:tblPr firstRow="1" firstCol="1" bandRow="1"/>
              <a:tblGrid>
                <a:gridCol w="1718087">
                  <a:extLst>
                    <a:ext uri="{9D8B030D-6E8A-4147-A177-3AD203B41FA5}">
                      <a16:colId xmlns:a16="http://schemas.microsoft.com/office/drawing/2014/main" val="20000"/>
                    </a:ext>
                  </a:extLst>
                </a:gridCol>
                <a:gridCol w="1712716">
                  <a:extLst>
                    <a:ext uri="{9D8B030D-6E8A-4147-A177-3AD203B41FA5}">
                      <a16:colId xmlns:a16="http://schemas.microsoft.com/office/drawing/2014/main" val="20001"/>
                    </a:ext>
                  </a:extLst>
                </a:gridCol>
                <a:gridCol w="1710030">
                  <a:extLst>
                    <a:ext uri="{9D8B030D-6E8A-4147-A177-3AD203B41FA5}">
                      <a16:colId xmlns:a16="http://schemas.microsoft.com/office/drawing/2014/main" val="20002"/>
                    </a:ext>
                  </a:extLst>
                </a:gridCol>
                <a:gridCol w="1712716">
                  <a:extLst>
                    <a:ext uri="{9D8B030D-6E8A-4147-A177-3AD203B41FA5}">
                      <a16:colId xmlns:a16="http://schemas.microsoft.com/office/drawing/2014/main" val="20003"/>
                    </a:ext>
                  </a:extLst>
                </a:gridCol>
                <a:gridCol w="1715401">
                  <a:extLst>
                    <a:ext uri="{9D8B030D-6E8A-4147-A177-3AD203B41FA5}">
                      <a16:colId xmlns:a16="http://schemas.microsoft.com/office/drawing/2014/main" val="20004"/>
                    </a:ext>
                  </a:extLst>
                </a:gridCol>
              </a:tblGrid>
              <a:tr h="675084">
                <a:tc>
                  <a:txBody>
                    <a:bodyPr/>
                    <a:lstStyle/>
                    <a:p>
                      <a:pPr>
                        <a:lnSpc>
                          <a:spcPct val="115000"/>
                        </a:lnSpc>
                        <a:spcAft>
                          <a:spcPts val="0"/>
                        </a:spcAft>
                      </a:pPr>
                      <a:r>
                        <a:rPr lang="ru-RU" sz="1800" dirty="0">
                          <a:effectLst/>
                          <a:latin typeface="Calibri"/>
                          <a:ea typeface="Calibri"/>
                          <a:cs typeface="Times New Roman"/>
                        </a:rPr>
                        <a:t>Группа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Клинические исследования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Риск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Потенциальная польза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Пример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87710">
                <a:tc>
                  <a:txBody>
                    <a:bodyPr/>
                    <a:lstStyle/>
                    <a:p>
                      <a:pPr>
                        <a:lnSpc>
                          <a:spcPct val="115000"/>
                        </a:lnSpc>
                        <a:spcAft>
                          <a:spcPts val="0"/>
                        </a:spcAft>
                      </a:pPr>
                      <a:r>
                        <a:rPr lang="ru-RU" sz="1800" dirty="0">
                          <a:effectLst/>
                          <a:latin typeface="Calibri"/>
                          <a:ea typeface="Calibri"/>
                          <a:cs typeface="Times New Roman"/>
                        </a:rPr>
                        <a:t>В (нет риска)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Только у животных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Нет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Есть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a:effectLst/>
                          <a:latin typeface="Calibri"/>
                          <a:ea typeface="Calibri"/>
                          <a:cs typeface="Times New Roman"/>
                        </a:rPr>
                        <a:t>ТГКС (</a:t>
                      </a:r>
                      <a:r>
                        <a:rPr lang="ru-RU" sz="1800" b="1" dirty="0">
                          <a:solidFill>
                            <a:srgbClr val="00682F"/>
                          </a:solidFill>
                          <a:effectLst/>
                          <a:latin typeface="Calibri"/>
                          <a:ea typeface="Calibri"/>
                          <a:cs typeface="Times New Roman"/>
                        </a:rPr>
                        <a:t>только </a:t>
                      </a:r>
                      <a:r>
                        <a:rPr lang="ru-RU" sz="1800" b="1" dirty="0" err="1">
                          <a:solidFill>
                            <a:srgbClr val="00682F"/>
                          </a:solidFill>
                          <a:effectLst/>
                          <a:latin typeface="Calibri"/>
                          <a:ea typeface="Calibri"/>
                          <a:cs typeface="Times New Roman"/>
                        </a:rPr>
                        <a:t>Будесонид</a:t>
                      </a:r>
                      <a:r>
                        <a:rPr lang="ru-RU" sz="1800" dirty="0">
                          <a:effectLst/>
                          <a:latin typeface="Calibri"/>
                          <a:ea typeface="Calibri"/>
                          <a:cs typeface="Times New Roman"/>
                        </a:rPr>
                        <a:t>)</a:t>
                      </a:r>
                      <a:br>
                        <a:rPr lang="ru-RU" sz="1800" dirty="0">
                          <a:effectLst/>
                          <a:latin typeface="Calibri"/>
                          <a:ea typeface="Calibri"/>
                          <a:cs typeface="Times New Roman"/>
                        </a:rPr>
                      </a:br>
                      <a:r>
                        <a:rPr lang="ru-RU" sz="1800" dirty="0">
                          <a:effectLst/>
                          <a:latin typeface="Calibri"/>
                          <a:ea typeface="Calibri"/>
                          <a:cs typeface="Times New Roman"/>
                        </a:rPr>
                        <a:t>Антигистаминные (</a:t>
                      </a:r>
                      <a:r>
                        <a:rPr lang="ru-RU" sz="1800" dirty="0" err="1">
                          <a:effectLst/>
                          <a:latin typeface="Calibri"/>
                          <a:ea typeface="Calibri"/>
                          <a:cs typeface="Times New Roman"/>
                        </a:rPr>
                        <a:t>Ксилометазолин</a:t>
                      </a:r>
                      <a:r>
                        <a:rPr lang="ru-RU" sz="18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67921">
                <a:tc>
                  <a:txBody>
                    <a:bodyPr/>
                    <a:lstStyle/>
                    <a:p>
                      <a:pPr>
                        <a:lnSpc>
                          <a:spcPct val="115000"/>
                        </a:lnSpc>
                        <a:spcAft>
                          <a:spcPts val="0"/>
                        </a:spcAft>
                      </a:pPr>
                      <a:r>
                        <a:rPr lang="ru-RU" sz="1800">
                          <a:effectLst/>
                          <a:latin typeface="Calibri"/>
                          <a:ea typeface="Calibri"/>
                          <a:cs typeface="Times New Roman"/>
                        </a:rPr>
                        <a:t>С (неблагоприятное действие на плод)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Только у животных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Есть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a:effectLst/>
                          <a:latin typeface="Calibri"/>
                          <a:ea typeface="Calibri"/>
                          <a:cs typeface="Times New Roman"/>
                        </a:rPr>
                        <a:t>ТГКС (</a:t>
                      </a:r>
                      <a:r>
                        <a:rPr lang="ru-RU" sz="1800" b="1" dirty="0">
                          <a:solidFill>
                            <a:srgbClr val="00682F"/>
                          </a:solidFill>
                          <a:effectLst/>
                          <a:latin typeface="Calibri"/>
                          <a:ea typeface="Calibri"/>
                          <a:cs typeface="Times New Roman"/>
                        </a:rPr>
                        <a:t>кроме </a:t>
                      </a:r>
                      <a:r>
                        <a:rPr lang="ru-RU" sz="1800" b="1" dirty="0" err="1">
                          <a:solidFill>
                            <a:srgbClr val="00682F"/>
                          </a:solidFill>
                          <a:effectLst/>
                          <a:latin typeface="Calibri"/>
                          <a:ea typeface="Calibri"/>
                          <a:cs typeface="Times New Roman"/>
                        </a:rPr>
                        <a:t>Будесонида</a:t>
                      </a:r>
                      <a:r>
                        <a:rPr lang="ru-RU" sz="1800" dirty="0">
                          <a:effectLst/>
                          <a:latin typeface="Calibri"/>
                          <a:ea typeface="Calibri"/>
                          <a:cs typeface="Times New Roman"/>
                        </a:rPr>
                        <a:t>)</a:t>
                      </a:r>
                    </a:p>
                    <a:p>
                      <a:pPr>
                        <a:lnSpc>
                          <a:spcPct val="115000"/>
                        </a:lnSpc>
                        <a:spcAft>
                          <a:spcPts val="0"/>
                        </a:spcAft>
                      </a:pPr>
                      <a:r>
                        <a:rPr lang="ru-RU" sz="1800" dirty="0">
                          <a:effectLst/>
                          <a:latin typeface="Calibri"/>
                          <a:ea typeface="Calibri"/>
                          <a:cs typeface="Times New Roman"/>
                        </a:rPr>
                        <a:t>Псевдоэфедрин </a:t>
                      </a:r>
                    </a:p>
                    <a:p>
                      <a:pPr>
                        <a:lnSpc>
                          <a:spcPct val="115000"/>
                        </a:lnSpc>
                        <a:spcAft>
                          <a:spcPts val="0"/>
                        </a:spcAft>
                      </a:pPr>
                      <a:r>
                        <a:rPr lang="ru-RU" sz="1800" dirty="0">
                          <a:effectLst/>
                          <a:latin typeface="Calibri"/>
                          <a:ea typeface="Calibri"/>
                          <a:cs typeface="Times New Roman"/>
                        </a:rPr>
                        <a:t>Местные </a:t>
                      </a:r>
                      <a:r>
                        <a:rPr lang="ru-RU" sz="1800" dirty="0" err="1">
                          <a:effectLst/>
                          <a:latin typeface="Calibri"/>
                          <a:ea typeface="Calibri"/>
                          <a:cs typeface="Times New Roman"/>
                        </a:rPr>
                        <a:t>декон</a:t>
                      </a:r>
                      <a:r>
                        <a:rPr lang="ru-RU" sz="1800" dirty="0">
                          <a:effectLst/>
                          <a:latin typeface="Calibri"/>
                          <a:ea typeface="Calibri"/>
                          <a:cs typeface="Times New Roman"/>
                        </a:rPr>
                        <a:t> </a:t>
                      </a:r>
                      <a:r>
                        <a:rPr lang="ru-RU" sz="1800" dirty="0" err="1">
                          <a:effectLst/>
                          <a:latin typeface="Calibri"/>
                          <a:ea typeface="Calibri"/>
                          <a:cs typeface="Times New Roman"/>
                        </a:rPr>
                        <a:t>гестанты</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533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88640"/>
            <a:ext cx="7365504" cy="1143000"/>
          </a:xfrm>
        </p:spPr>
        <p:txBody>
          <a:bodyPr>
            <a:normAutofit fontScale="90000"/>
          </a:bodyPr>
          <a:lstStyle/>
          <a:p>
            <a:r>
              <a:rPr lang="ru-RU" dirty="0">
                <a:latin typeface="Calibri" pitchFamily="34" charset="0"/>
              </a:rPr>
              <a:t>Чем лечат аллергический</a:t>
            </a:r>
            <a:br>
              <a:rPr lang="ru-RU" dirty="0">
                <a:latin typeface="Calibri" pitchFamily="34" charset="0"/>
              </a:rPr>
            </a:br>
            <a:r>
              <a:rPr lang="ru-RU" dirty="0">
                <a:latin typeface="Calibri" pitchFamily="34" charset="0"/>
              </a:rPr>
              <a:t> ринит?</a:t>
            </a:r>
            <a:endParaRPr lang="ru-RU" dirty="0"/>
          </a:p>
        </p:txBody>
      </p:sp>
      <p:sp>
        <p:nvSpPr>
          <p:cNvPr id="7" name="Номер слайда 6"/>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prstClr val="black">
                    <a:tint val="75000"/>
                  </a:prstClr>
                </a:solidFill>
              </a:rPr>
              <a:pPr/>
              <a:t>32</a:t>
            </a:fld>
            <a:endParaRPr lang="en-US">
              <a:solidFill>
                <a:prstClr val="black">
                  <a:tint val="75000"/>
                </a:prstClr>
              </a:solidFill>
            </a:endParaRPr>
          </a:p>
        </p:txBody>
      </p:sp>
      <p:sp>
        <p:nvSpPr>
          <p:cNvPr id="10" name="Объект 2"/>
          <p:cNvSpPr>
            <a:spLocks noGrp="1"/>
          </p:cNvSpPr>
          <p:nvPr>
            <p:ph idx="1"/>
          </p:nvPr>
        </p:nvSpPr>
        <p:spPr>
          <a:xfrm>
            <a:off x="1043608" y="4551694"/>
            <a:ext cx="7704856" cy="1918532"/>
          </a:xfrm>
        </p:spPr>
        <p:txBody>
          <a:bodyPr>
            <a:normAutofit fontScale="92500" lnSpcReduction="20000"/>
          </a:bodyPr>
          <a:lstStyle/>
          <a:p>
            <a:pPr>
              <a:lnSpc>
                <a:spcPct val="90000"/>
              </a:lnSpc>
              <a:spcBef>
                <a:spcPts val="400"/>
              </a:spcBef>
              <a:spcAft>
                <a:spcPts val="400"/>
              </a:spcAft>
              <a:defRPr/>
            </a:pPr>
            <a:r>
              <a:rPr lang="ru-RU" sz="2300" dirty="0" err="1"/>
              <a:t>Деконгестанты</a:t>
            </a:r>
            <a:r>
              <a:rPr lang="ru-RU" sz="2300" dirty="0"/>
              <a:t> не подходят для длительного использования из-за привыкания и развития синдрома «рикошета».</a:t>
            </a:r>
          </a:p>
          <a:p>
            <a:pPr>
              <a:lnSpc>
                <a:spcPct val="90000"/>
              </a:lnSpc>
              <a:spcBef>
                <a:spcPts val="400"/>
              </a:spcBef>
              <a:spcAft>
                <a:spcPts val="400"/>
              </a:spcAft>
              <a:defRPr/>
            </a:pPr>
            <a:r>
              <a:rPr lang="ru-RU" sz="2300" dirty="0"/>
              <a:t>Стабилизаторы мембран тучных клеток не устраняют назальную обструкцию.</a:t>
            </a:r>
          </a:p>
          <a:p>
            <a:pPr>
              <a:lnSpc>
                <a:spcPct val="90000"/>
              </a:lnSpc>
              <a:spcBef>
                <a:spcPts val="400"/>
              </a:spcBef>
              <a:spcAft>
                <a:spcPts val="400"/>
              </a:spcAft>
              <a:defRPr/>
            </a:pPr>
            <a:r>
              <a:rPr lang="ru-RU" sz="2300" b="1" dirty="0">
                <a:solidFill>
                  <a:srgbClr val="993300"/>
                </a:solidFill>
              </a:rPr>
              <a:t>Топические </a:t>
            </a:r>
            <a:r>
              <a:rPr lang="ru-RU" sz="2300" b="1" dirty="0" err="1">
                <a:solidFill>
                  <a:srgbClr val="993300"/>
                </a:solidFill>
              </a:rPr>
              <a:t>интраназальные</a:t>
            </a:r>
            <a:r>
              <a:rPr lang="ru-RU" sz="2300" b="1" dirty="0">
                <a:solidFill>
                  <a:srgbClr val="993300"/>
                </a:solidFill>
              </a:rPr>
              <a:t> </a:t>
            </a:r>
            <a:r>
              <a:rPr lang="ru-RU" sz="2300" b="1" dirty="0" err="1">
                <a:solidFill>
                  <a:srgbClr val="993300"/>
                </a:solidFill>
              </a:rPr>
              <a:t>глюкокортикостероиды</a:t>
            </a:r>
            <a:r>
              <a:rPr lang="ru-RU" sz="2300" b="1" dirty="0">
                <a:solidFill>
                  <a:srgbClr val="993300"/>
                </a:solidFill>
              </a:rPr>
              <a:t> являются наиболее эффективным средством при лечении всех форм аллергического ринита.</a:t>
            </a:r>
          </a:p>
          <a:p>
            <a:pPr>
              <a:lnSpc>
                <a:spcPct val="90000"/>
              </a:lnSpc>
              <a:spcBef>
                <a:spcPts val="400"/>
              </a:spcBef>
              <a:spcAft>
                <a:spcPts val="400"/>
              </a:spcAft>
              <a:defRPr/>
            </a:pPr>
            <a:endParaRPr lang="ru-RU" sz="2300" b="1" dirty="0"/>
          </a:p>
          <a:p>
            <a:pPr marL="531813" lvl="1" indent="0">
              <a:lnSpc>
                <a:spcPct val="90000"/>
              </a:lnSpc>
              <a:spcBef>
                <a:spcPts val="400"/>
              </a:spcBef>
              <a:spcAft>
                <a:spcPts val="400"/>
              </a:spcAft>
              <a:buClr>
                <a:srgbClr val="FF0000"/>
              </a:buClr>
              <a:buSzPct val="100000"/>
              <a:buNone/>
              <a:defRPr/>
            </a:pPr>
            <a:endParaRPr lang="en-US" sz="1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765" y="1"/>
            <a:ext cx="1748960"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Таблица 2"/>
          <p:cNvGraphicFramePr>
            <a:graphicFrameLocks noGrp="1"/>
          </p:cNvGraphicFramePr>
          <p:nvPr>
            <p:extLst>
              <p:ext uri="{D42A27DB-BD31-4B8C-83A1-F6EECF244321}">
                <p14:modId xmlns:p14="http://schemas.microsoft.com/office/powerpoint/2010/main" val="96714522"/>
              </p:ext>
            </p:extLst>
          </p:nvPr>
        </p:nvGraphicFramePr>
        <p:xfrm>
          <a:off x="1115616" y="1628800"/>
          <a:ext cx="7376146" cy="2738120"/>
        </p:xfrm>
        <a:graphic>
          <a:graphicData uri="http://schemas.openxmlformats.org/drawingml/2006/table">
            <a:tbl>
              <a:tblPr firstRow="1" firstCol="1" bandRow="1"/>
              <a:tblGrid>
                <a:gridCol w="1891461">
                  <a:extLst>
                    <a:ext uri="{9D8B030D-6E8A-4147-A177-3AD203B41FA5}">
                      <a16:colId xmlns:a16="http://schemas.microsoft.com/office/drawing/2014/main" val="20000"/>
                    </a:ext>
                  </a:extLst>
                </a:gridCol>
                <a:gridCol w="1884285">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190500">
                <a:tc gridSpan="2">
                  <a:txBody>
                    <a:bodyPr/>
                    <a:lstStyle/>
                    <a:p>
                      <a:pPr algn="ctr">
                        <a:lnSpc>
                          <a:spcPct val="115000"/>
                        </a:lnSpc>
                        <a:spcAft>
                          <a:spcPts val="0"/>
                        </a:spcAft>
                      </a:pPr>
                      <a:r>
                        <a:rPr lang="ru-RU" sz="1600" dirty="0" err="1">
                          <a:solidFill>
                            <a:srgbClr val="000000"/>
                          </a:solidFill>
                          <a:effectLst/>
                          <a:latin typeface="Calibri"/>
                          <a:ea typeface="Times New Roman"/>
                          <a:cs typeface="Times New Roman"/>
                        </a:rPr>
                        <a:t>Интермиттирующие</a:t>
                      </a:r>
                      <a:r>
                        <a:rPr lang="ru-RU" sz="1600" baseline="0" dirty="0">
                          <a:solidFill>
                            <a:srgbClr val="000000"/>
                          </a:solidFill>
                          <a:effectLst/>
                          <a:latin typeface="Calibri"/>
                          <a:ea typeface="Times New Roman"/>
                          <a:cs typeface="Times New Roman"/>
                        </a:rPr>
                        <a:t> симптомы</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pPr>
                      <a:r>
                        <a:rPr lang="ru-RU" sz="1600" dirty="0" err="1">
                          <a:solidFill>
                            <a:srgbClr val="000000"/>
                          </a:solidFill>
                          <a:effectLst/>
                          <a:latin typeface="Calibri"/>
                          <a:ea typeface="Times New Roman"/>
                          <a:cs typeface="Times New Roman"/>
                        </a:rPr>
                        <a:t>Персистирующие</a:t>
                      </a:r>
                      <a:r>
                        <a:rPr lang="ru-RU" sz="1600" baseline="0" dirty="0">
                          <a:solidFill>
                            <a:srgbClr val="000000"/>
                          </a:solidFill>
                          <a:effectLst/>
                          <a:latin typeface="+mn-lt"/>
                          <a:ea typeface="Times New Roman"/>
                          <a:cs typeface="Times New Roman"/>
                        </a:rPr>
                        <a:t> симптомы</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381000">
                <a:tc gridSpan="2">
                  <a:txBody>
                    <a:bodyPr/>
                    <a:lstStyle/>
                    <a:p>
                      <a:pPr algn="ctr">
                        <a:lnSpc>
                          <a:spcPct val="115000"/>
                        </a:lnSpc>
                        <a:spcAft>
                          <a:spcPts val="0"/>
                        </a:spcAft>
                      </a:pPr>
                      <a:r>
                        <a:rPr lang="en-US" sz="1600" dirty="0">
                          <a:solidFill>
                            <a:srgbClr val="000000"/>
                          </a:solidFill>
                          <a:effectLst/>
                          <a:latin typeface="Calibri"/>
                          <a:ea typeface="Times New Roman"/>
                          <a:cs typeface="Times New Roman"/>
                        </a:rPr>
                        <a:t>&lt; 4 </a:t>
                      </a:r>
                      <a:r>
                        <a:rPr lang="ru-RU" sz="1600" dirty="0">
                          <a:solidFill>
                            <a:srgbClr val="000000"/>
                          </a:solidFill>
                          <a:effectLst/>
                          <a:latin typeface="Calibri"/>
                          <a:ea typeface="Times New Roman"/>
                          <a:cs typeface="Times New Roman"/>
                        </a:rPr>
                        <a:t>дней в неделю</a:t>
                      </a:r>
                    </a:p>
                    <a:p>
                      <a:pPr algn="ctr">
                        <a:lnSpc>
                          <a:spcPct val="115000"/>
                        </a:lnSpc>
                        <a:spcAft>
                          <a:spcPts val="0"/>
                        </a:spcAft>
                      </a:pPr>
                      <a:r>
                        <a:rPr lang="ru-RU" sz="1600" dirty="0">
                          <a:solidFill>
                            <a:srgbClr val="000000"/>
                          </a:solidFill>
                          <a:effectLst/>
                          <a:latin typeface="Calibri"/>
                          <a:ea typeface="Times New Roman"/>
                          <a:cs typeface="Times New Roman"/>
                        </a:rPr>
                        <a:t>или</a:t>
                      </a:r>
                      <a:r>
                        <a:rPr lang="en-US" sz="1600" dirty="0">
                          <a:solidFill>
                            <a:srgbClr val="000000"/>
                          </a:solidFill>
                          <a:effectLst/>
                          <a:latin typeface="Calibri"/>
                          <a:ea typeface="Times New Roman"/>
                          <a:cs typeface="Times New Roman"/>
                        </a:rPr>
                        <a:t> &lt; 4 </a:t>
                      </a:r>
                      <a:r>
                        <a:rPr lang="ru-RU" sz="1600" dirty="0">
                          <a:solidFill>
                            <a:srgbClr val="000000"/>
                          </a:solidFill>
                          <a:effectLst/>
                          <a:latin typeface="Calibri"/>
                          <a:ea typeface="Times New Roman"/>
                          <a:cs typeface="Times New Roman"/>
                        </a:rPr>
                        <a:t>последующих недель</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600" dirty="0">
                          <a:solidFill>
                            <a:srgbClr val="000000"/>
                          </a:solidFill>
                          <a:effectLst/>
                          <a:latin typeface="Calibri"/>
                          <a:ea typeface="Times New Roman"/>
                          <a:cs typeface="Times New Roman"/>
                        </a:rPr>
                        <a:t>&gt; 4 </a:t>
                      </a:r>
                      <a:r>
                        <a:rPr lang="ru-RU" sz="1600" dirty="0">
                          <a:solidFill>
                            <a:srgbClr val="000000"/>
                          </a:solidFill>
                          <a:effectLst/>
                          <a:latin typeface="+mn-lt"/>
                          <a:ea typeface="Times New Roman"/>
                          <a:cs typeface="Times New Roman"/>
                        </a:rPr>
                        <a:t>дней в неделю</a:t>
                      </a:r>
                    </a:p>
                    <a:p>
                      <a:pPr algn="ctr">
                        <a:lnSpc>
                          <a:spcPct val="115000"/>
                        </a:lnSpc>
                        <a:spcAft>
                          <a:spcPts val="0"/>
                        </a:spcAft>
                      </a:pPr>
                      <a:r>
                        <a:rPr lang="ru-RU" sz="1600" dirty="0">
                          <a:solidFill>
                            <a:srgbClr val="000000"/>
                          </a:solidFill>
                          <a:effectLst/>
                          <a:latin typeface="Calibri"/>
                          <a:ea typeface="Times New Roman"/>
                          <a:cs typeface="Times New Roman"/>
                        </a:rPr>
                        <a:t>и</a:t>
                      </a:r>
                      <a:r>
                        <a:rPr lang="en-US" sz="1600" dirty="0">
                          <a:solidFill>
                            <a:srgbClr val="000000"/>
                          </a:solidFill>
                          <a:effectLst/>
                          <a:latin typeface="Calibri"/>
                          <a:ea typeface="Times New Roman"/>
                          <a:cs typeface="Times New Roman"/>
                        </a:rPr>
                        <a:t> &gt; 4 </a:t>
                      </a:r>
                      <a:r>
                        <a:rPr lang="en-US" sz="1600" dirty="0">
                          <a:solidFill>
                            <a:srgbClr val="000000"/>
                          </a:solidFill>
                          <a:effectLst/>
                          <a:latin typeface="+mn-lt"/>
                          <a:ea typeface="Times New Roman"/>
                          <a:cs typeface="Times New Roman"/>
                        </a:rPr>
                        <a:t> </a:t>
                      </a:r>
                      <a:r>
                        <a:rPr lang="ru-RU" sz="1600" dirty="0">
                          <a:solidFill>
                            <a:srgbClr val="000000"/>
                          </a:solidFill>
                          <a:effectLst/>
                          <a:latin typeface="+mn-lt"/>
                          <a:ea typeface="Times New Roman"/>
                          <a:cs typeface="Times New Roman"/>
                        </a:rPr>
                        <a:t>последующих недель</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1"/>
                  </a:ext>
                </a:extLst>
              </a:tr>
              <a:tr h="190500">
                <a:tc>
                  <a:txBody>
                    <a:bodyPr/>
                    <a:lstStyle/>
                    <a:p>
                      <a:pPr algn="ctr">
                        <a:lnSpc>
                          <a:spcPct val="115000"/>
                        </a:lnSpc>
                        <a:spcAft>
                          <a:spcPts val="0"/>
                        </a:spcAft>
                      </a:pPr>
                      <a:r>
                        <a:rPr lang="ru-RU" sz="1600" dirty="0">
                          <a:solidFill>
                            <a:srgbClr val="000000"/>
                          </a:solidFill>
                          <a:effectLst/>
                          <a:latin typeface="Calibri"/>
                          <a:ea typeface="Times New Roman"/>
                          <a:cs typeface="Times New Roman"/>
                        </a:rPr>
                        <a:t>легкий</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solidFill>
                            <a:srgbClr val="000000"/>
                          </a:solidFill>
                          <a:effectLst/>
                          <a:latin typeface="Calibri"/>
                          <a:ea typeface="Times New Roman"/>
                          <a:cs typeface="Times New Roman"/>
                        </a:rPr>
                        <a:t>средне-тяжелый</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solidFill>
                            <a:srgbClr val="000000"/>
                          </a:solidFill>
                          <a:effectLst/>
                          <a:latin typeface="+mn-lt"/>
                          <a:ea typeface="Times New Roman"/>
                          <a:cs typeface="Times New Roman"/>
                        </a:rPr>
                        <a:t>легкий</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solidFill>
                            <a:srgbClr val="000000"/>
                          </a:solidFill>
                          <a:effectLst/>
                          <a:latin typeface="+mn-lt"/>
                          <a:ea typeface="Times New Roman"/>
                          <a:cs typeface="Times New Roman"/>
                        </a:rPr>
                        <a:t>средне-тяжелый</a:t>
                      </a:r>
                      <a:endParaRPr lang="ru-RU" sz="16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7225">
                <a:tc>
                  <a:txBody>
                    <a:bodyPr/>
                    <a:lstStyle/>
                    <a:p>
                      <a:pPr marL="285750" indent="-285750" algn="ctr">
                        <a:lnSpc>
                          <a:spcPct val="115000"/>
                        </a:lnSpc>
                        <a:spcAft>
                          <a:spcPts val="0"/>
                        </a:spcAft>
                        <a:buFontTx/>
                        <a:buChar char="-"/>
                      </a:pPr>
                      <a:r>
                        <a:rPr lang="ru-RU" sz="1600" dirty="0">
                          <a:solidFill>
                            <a:srgbClr val="000000"/>
                          </a:solidFill>
                          <a:effectLst/>
                          <a:latin typeface="Calibri"/>
                          <a:ea typeface="Times New Roman"/>
                          <a:cs typeface="Times New Roman"/>
                        </a:rPr>
                        <a:t>пероральный</a:t>
                      </a:r>
                      <a:r>
                        <a:rPr lang="en-US" sz="1600" dirty="0">
                          <a:solidFill>
                            <a:srgbClr val="000000"/>
                          </a:solidFill>
                          <a:effectLst/>
                          <a:latin typeface="Calibri"/>
                          <a:ea typeface="Times New Roman"/>
                          <a:cs typeface="Times New Roman"/>
                        </a:rPr>
                        <a:t> H1-</a:t>
                      </a:r>
                      <a:r>
                        <a:rPr lang="ru-RU" sz="1600" dirty="0">
                          <a:solidFill>
                            <a:srgbClr val="000000"/>
                          </a:solidFill>
                          <a:effectLst/>
                          <a:latin typeface="Calibri"/>
                          <a:ea typeface="Times New Roman"/>
                          <a:cs typeface="Times New Roman"/>
                        </a:rPr>
                        <a:t>блокатор</a:t>
                      </a:r>
                    </a:p>
                    <a:p>
                      <a:pPr marL="285750" indent="-285750" algn="ctr">
                        <a:lnSpc>
                          <a:spcPct val="115000"/>
                        </a:lnSpc>
                        <a:spcAft>
                          <a:spcPts val="0"/>
                        </a:spcAft>
                        <a:buFontTx/>
                        <a:buChar char="-"/>
                      </a:pPr>
                      <a:r>
                        <a:rPr lang="ru-RU" sz="1600" dirty="0" err="1">
                          <a:solidFill>
                            <a:srgbClr val="000000"/>
                          </a:solidFill>
                          <a:effectLst/>
                          <a:latin typeface="Calibri"/>
                          <a:ea typeface="Times New Roman"/>
                          <a:cs typeface="Times New Roman"/>
                        </a:rPr>
                        <a:t>интраназальный</a:t>
                      </a:r>
                      <a:r>
                        <a:rPr lang="ru-RU" sz="1600" dirty="0">
                          <a:solidFill>
                            <a:srgbClr val="000000"/>
                          </a:solidFill>
                          <a:effectLst/>
                          <a:latin typeface="Calibri"/>
                          <a:ea typeface="Times New Roman"/>
                          <a:cs typeface="Times New Roman"/>
                        </a:rPr>
                        <a:t> </a:t>
                      </a:r>
                      <a:r>
                        <a:rPr lang="en-US" sz="1600" dirty="0">
                          <a:solidFill>
                            <a:srgbClr val="000000"/>
                          </a:solidFill>
                          <a:effectLst/>
                          <a:latin typeface="Calibri"/>
                          <a:ea typeface="Times New Roman"/>
                          <a:cs typeface="Times New Roman"/>
                        </a:rPr>
                        <a:t>H1-</a:t>
                      </a:r>
                      <a:r>
                        <a:rPr lang="ru-RU" sz="1600" dirty="0">
                          <a:solidFill>
                            <a:srgbClr val="000000"/>
                          </a:solidFill>
                          <a:effectLst/>
                          <a:latin typeface="+mn-lt"/>
                          <a:ea typeface="Times New Roman"/>
                          <a:cs typeface="Times New Roman"/>
                        </a:rPr>
                        <a:t>блокатор</a:t>
                      </a:r>
                      <a:r>
                        <a:rPr lang="en-US" sz="1600" dirty="0">
                          <a:solidFill>
                            <a:srgbClr val="000000"/>
                          </a:solidFill>
                          <a:effectLst/>
                          <a:latin typeface="Calibri"/>
                          <a:ea typeface="Times New Roman"/>
                          <a:cs typeface="Times New Roman"/>
                        </a:rPr>
                        <a:t> </a:t>
                      </a:r>
                      <a:r>
                        <a:rPr lang="ru-RU" sz="1600" dirty="0">
                          <a:solidFill>
                            <a:srgbClr val="000000"/>
                          </a:solidFill>
                          <a:effectLst/>
                          <a:latin typeface="Calibri"/>
                          <a:ea typeface="Times New Roman"/>
                          <a:cs typeface="Times New Roman"/>
                        </a:rPr>
                        <a:t>и</a:t>
                      </a:r>
                      <a:r>
                        <a:rPr lang="en-US" sz="1600" dirty="0">
                          <a:solidFill>
                            <a:srgbClr val="000000"/>
                          </a:solidFill>
                          <a:effectLst/>
                          <a:latin typeface="Calibri"/>
                          <a:ea typeface="Times New Roman"/>
                          <a:cs typeface="Times New Roman"/>
                        </a:rPr>
                        <a:t>/</a:t>
                      </a:r>
                      <a:r>
                        <a:rPr lang="ru-RU" sz="1600" dirty="0">
                          <a:solidFill>
                            <a:srgbClr val="000000"/>
                          </a:solidFill>
                          <a:effectLst/>
                          <a:latin typeface="Calibri"/>
                          <a:ea typeface="Times New Roman"/>
                          <a:cs typeface="Times New Roman"/>
                        </a:rPr>
                        <a:t>или</a:t>
                      </a:r>
                      <a:r>
                        <a:rPr lang="en-US" sz="1600" dirty="0">
                          <a:solidFill>
                            <a:srgbClr val="000000"/>
                          </a:solidFill>
                          <a:effectLst/>
                          <a:latin typeface="Calibri"/>
                          <a:ea typeface="Times New Roman"/>
                          <a:cs typeface="Times New Roman"/>
                        </a:rPr>
                        <a:t> </a:t>
                      </a:r>
                      <a:r>
                        <a:rPr lang="ru-RU" sz="1600" dirty="0" err="1">
                          <a:solidFill>
                            <a:srgbClr val="000000"/>
                          </a:solidFill>
                          <a:effectLst/>
                          <a:latin typeface="Calibri"/>
                          <a:ea typeface="Times New Roman"/>
                          <a:cs typeface="Times New Roman"/>
                        </a:rPr>
                        <a:t>деконгестанты</a:t>
                      </a:r>
                      <a:endParaRPr lang="ru-RU" sz="16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285750" indent="0" algn="ctr">
                        <a:lnSpc>
                          <a:spcPct val="115000"/>
                        </a:lnSpc>
                        <a:spcAft>
                          <a:spcPts val="0"/>
                        </a:spcAft>
                        <a:buFontTx/>
                        <a:buChar char="-"/>
                      </a:pPr>
                      <a:r>
                        <a:rPr lang="ru-RU" sz="1600" dirty="0">
                          <a:solidFill>
                            <a:srgbClr val="000000"/>
                          </a:solidFill>
                          <a:effectLst/>
                          <a:latin typeface="+mn-lt"/>
                          <a:ea typeface="Times New Roman"/>
                          <a:cs typeface="Times New Roman"/>
                        </a:rPr>
                        <a:t>пероральный</a:t>
                      </a:r>
                      <a:r>
                        <a:rPr lang="en-US" sz="1600" dirty="0">
                          <a:solidFill>
                            <a:srgbClr val="000000"/>
                          </a:solidFill>
                          <a:effectLst/>
                          <a:latin typeface="+mn-lt"/>
                          <a:ea typeface="Times New Roman"/>
                          <a:cs typeface="Times New Roman"/>
                        </a:rPr>
                        <a:t> </a:t>
                      </a:r>
                      <a:r>
                        <a:rPr lang="en-US" sz="1600" dirty="0">
                          <a:solidFill>
                            <a:srgbClr val="000000"/>
                          </a:solidFill>
                          <a:effectLst/>
                          <a:latin typeface="Calibri"/>
                          <a:ea typeface="Times New Roman"/>
                          <a:cs typeface="Times New Roman"/>
                        </a:rPr>
                        <a:t>H1-</a:t>
                      </a:r>
                      <a:r>
                        <a:rPr lang="ru-RU" sz="1600" dirty="0">
                          <a:solidFill>
                            <a:srgbClr val="000000"/>
                          </a:solidFill>
                          <a:effectLst/>
                          <a:latin typeface="+mn-lt"/>
                          <a:ea typeface="Times New Roman"/>
                          <a:cs typeface="Times New Roman"/>
                        </a:rPr>
                        <a:t>блокатор</a:t>
                      </a:r>
                    </a:p>
                    <a:p>
                      <a:pPr marL="285750" indent="0" algn="ctr">
                        <a:lnSpc>
                          <a:spcPct val="115000"/>
                        </a:lnSpc>
                        <a:spcAft>
                          <a:spcPts val="0"/>
                        </a:spcAft>
                        <a:buFontTx/>
                        <a:buChar char="-"/>
                      </a:pPr>
                      <a:r>
                        <a:rPr lang="ru-RU" sz="1600" dirty="0" err="1">
                          <a:solidFill>
                            <a:srgbClr val="000000"/>
                          </a:solidFill>
                          <a:effectLst/>
                          <a:latin typeface="+mn-lt"/>
                          <a:ea typeface="Times New Roman"/>
                          <a:cs typeface="Times New Roman"/>
                        </a:rPr>
                        <a:t>интраназальный</a:t>
                      </a:r>
                      <a:r>
                        <a:rPr lang="ru-RU" sz="1600" dirty="0">
                          <a:solidFill>
                            <a:srgbClr val="000000"/>
                          </a:solidFill>
                          <a:effectLst/>
                          <a:latin typeface="+mn-lt"/>
                          <a:ea typeface="Times New Roman"/>
                          <a:cs typeface="Times New Roman"/>
                        </a:rPr>
                        <a:t> </a:t>
                      </a:r>
                      <a:r>
                        <a:rPr lang="en-US" sz="1600" dirty="0">
                          <a:solidFill>
                            <a:srgbClr val="000000"/>
                          </a:solidFill>
                          <a:effectLst/>
                          <a:latin typeface="Calibri"/>
                          <a:ea typeface="Times New Roman"/>
                          <a:cs typeface="Times New Roman"/>
                        </a:rPr>
                        <a:t>H1-</a:t>
                      </a:r>
                      <a:r>
                        <a:rPr lang="ru-RU" sz="1600" dirty="0">
                          <a:solidFill>
                            <a:srgbClr val="000000"/>
                          </a:solidFill>
                          <a:effectLst/>
                          <a:latin typeface="+mn-lt"/>
                          <a:ea typeface="Times New Roman"/>
                          <a:cs typeface="Times New Roman"/>
                        </a:rPr>
                        <a:t>блокатор</a:t>
                      </a:r>
                      <a:r>
                        <a:rPr lang="en-US" sz="1600" dirty="0">
                          <a:solidFill>
                            <a:srgbClr val="000000"/>
                          </a:solidFill>
                          <a:effectLst/>
                          <a:latin typeface="+mn-lt"/>
                          <a:ea typeface="Times New Roman"/>
                          <a:cs typeface="Times New Roman"/>
                        </a:rPr>
                        <a:t> </a:t>
                      </a:r>
                      <a:r>
                        <a:rPr lang="ru-RU" sz="1600" dirty="0">
                          <a:solidFill>
                            <a:srgbClr val="000000"/>
                          </a:solidFill>
                          <a:effectLst/>
                          <a:latin typeface="+mn-lt"/>
                          <a:ea typeface="Times New Roman"/>
                          <a:cs typeface="Times New Roman"/>
                        </a:rPr>
                        <a:t>и</a:t>
                      </a:r>
                      <a:r>
                        <a:rPr lang="en-US" sz="1600" dirty="0">
                          <a:solidFill>
                            <a:srgbClr val="000000"/>
                          </a:solidFill>
                          <a:effectLst/>
                          <a:latin typeface="+mn-lt"/>
                          <a:ea typeface="Times New Roman"/>
                          <a:cs typeface="Times New Roman"/>
                        </a:rPr>
                        <a:t>/</a:t>
                      </a:r>
                      <a:r>
                        <a:rPr lang="ru-RU" sz="1600" dirty="0">
                          <a:solidFill>
                            <a:srgbClr val="000000"/>
                          </a:solidFill>
                          <a:effectLst/>
                          <a:latin typeface="+mn-lt"/>
                          <a:ea typeface="Times New Roman"/>
                          <a:cs typeface="Times New Roman"/>
                        </a:rPr>
                        <a:t>или</a:t>
                      </a:r>
                      <a:r>
                        <a:rPr lang="en-US" sz="1600" dirty="0">
                          <a:solidFill>
                            <a:srgbClr val="000000"/>
                          </a:solidFill>
                          <a:effectLst/>
                          <a:latin typeface="+mn-lt"/>
                          <a:ea typeface="Times New Roman"/>
                          <a:cs typeface="Times New Roman"/>
                        </a:rPr>
                        <a:t> </a:t>
                      </a:r>
                      <a:r>
                        <a:rPr lang="ru-RU" sz="1600" dirty="0" err="1">
                          <a:solidFill>
                            <a:srgbClr val="000000"/>
                          </a:solidFill>
                          <a:effectLst/>
                          <a:latin typeface="+mn-lt"/>
                          <a:ea typeface="Times New Roman"/>
                          <a:cs typeface="Times New Roman"/>
                        </a:rPr>
                        <a:t>деконгестант</a:t>
                      </a:r>
                      <a:endParaRPr lang="ru-RU" sz="1600" dirty="0">
                        <a:effectLst/>
                        <a:latin typeface="+mn-lt"/>
                        <a:ea typeface="Calibri"/>
                        <a:cs typeface="Times New Roman"/>
                      </a:endParaRPr>
                    </a:p>
                    <a:p>
                      <a:pPr marL="285750" indent="-285750" algn="ctr">
                        <a:lnSpc>
                          <a:spcPct val="115000"/>
                        </a:lnSpc>
                        <a:spcAft>
                          <a:spcPts val="0"/>
                        </a:spcAft>
                        <a:buFontTx/>
                        <a:buChar char="-"/>
                      </a:pPr>
                      <a:r>
                        <a:rPr lang="ru-RU" sz="1600" b="1" dirty="0">
                          <a:solidFill>
                            <a:srgbClr val="00682F"/>
                          </a:solidFill>
                          <a:effectLst/>
                          <a:latin typeface="Calibri"/>
                          <a:ea typeface="Times New Roman"/>
                          <a:cs typeface="Times New Roman"/>
                        </a:rPr>
                        <a:t>Интраназальный кортикостероид </a:t>
                      </a:r>
                      <a:r>
                        <a:rPr lang="ru-RU" sz="1600" b="0" dirty="0">
                          <a:solidFill>
                            <a:srgbClr val="000000"/>
                          </a:solidFill>
                          <a:effectLst/>
                          <a:latin typeface="Calibri"/>
                          <a:ea typeface="Times New Roman"/>
                          <a:cs typeface="Times New Roman"/>
                        </a:rPr>
                        <a:t>или </a:t>
                      </a:r>
                      <a:r>
                        <a:rPr lang="ru-RU" sz="1600" b="0" dirty="0" err="1">
                          <a:solidFill>
                            <a:srgbClr val="000000"/>
                          </a:solidFill>
                          <a:effectLst/>
                          <a:latin typeface="Calibri"/>
                          <a:ea typeface="Times New Roman"/>
                          <a:cs typeface="Times New Roman"/>
                        </a:rPr>
                        <a:t>кромон</a:t>
                      </a:r>
                      <a:endParaRPr lang="ru-RU" sz="1600" b="0" dirty="0">
                        <a:solidFill>
                          <a:srgbClr val="000000"/>
                        </a:solidFill>
                        <a:effectLst/>
                        <a:latin typeface="Calibri"/>
                        <a:ea typeface="Times New Roman"/>
                        <a:cs typeface="Times New Roman"/>
                      </a:endParaRPr>
                    </a:p>
                    <a:p>
                      <a:pPr marL="285750" indent="-285750" algn="ctr">
                        <a:lnSpc>
                          <a:spcPct val="115000"/>
                        </a:lnSpc>
                        <a:spcAft>
                          <a:spcPts val="0"/>
                        </a:spcAft>
                        <a:buFontTx/>
                        <a:buChar char="-"/>
                      </a:pPr>
                      <a:endParaRPr lang="ru-RU" sz="1600" b="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285750" indent="-285750" algn="ctr">
                        <a:lnSpc>
                          <a:spcPct val="115000"/>
                        </a:lnSpc>
                        <a:spcAft>
                          <a:spcPts val="0"/>
                        </a:spcAft>
                        <a:buFontTx/>
                        <a:buChar char="-"/>
                      </a:pPr>
                      <a:r>
                        <a:rPr lang="ru-RU" sz="1600" b="1" dirty="0">
                          <a:solidFill>
                            <a:srgbClr val="00682F"/>
                          </a:solidFill>
                          <a:effectLst/>
                          <a:latin typeface="+mn-lt"/>
                          <a:ea typeface="Times New Roman"/>
                          <a:cs typeface="Times New Roman"/>
                        </a:rPr>
                        <a:t>Интраназальный кортикостероид </a:t>
                      </a:r>
                      <a:r>
                        <a:rPr lang="ru-RU" sz="1600" b="0" dirty="0">
                          <a:solidFill>
                            <a:srgbClr val="00682F"/>
                          </a:solidFill>
                          <a:effectLst/>
                          <a:latin typeface="+mn-lt"/>
                          <a:ea typeface="Times New Roman"/>
                          <a:cs typeface="Times New Roman"/>
                        </a:rPr>
                        <a:t>или </a:t>
                      </a:r>
                      <a:r>
                        <a:rPr lang="ru-RU" sz="1600" b="0" dirty="0" err="1">
                          <a:solidFill>
                            <a:srgbClr val="00682F"/>
                          </a:solidFill>
                          <a:effectLst/>
                          <a:latin typeface="+mn-lt"/>
                          <a:ea typeface="Times New Roman"/>
                          <a:cs typeface="Times New Roman"/>
                        </a:rPr>
                        <a:t>кромон</a:t>
                      </a:r>
                      <a:endParaRPr lang="ru-RU" sz="1600" b="0" dirty="0">
                        <a:solidFill>
                          <a:srgbClr val="00682F"/>
                        </a:solidFill>
                        <a:effectLst/>
                        <a:latin typeface="+mn-lt"/>
                        <a:ea typeface="Times New Roman"/>
                        <a:cs typeface="Times New Roman"/>
                      </a:endParaRPr>
                    </a:p>
                    <a:p>
                      <a:pPr marL="0" indent="0" algn="ctr">
                        <a:lnSpc>
                          <a:spcPct val="115000"/>
                        </a:lnSpc>
                        <a:spcAft>
                          <a:spcPts val="0"/>
                        </a:spcAft>
                        <a:buFontTx/>
                        <a:buNone/>
                      </a:pPr>
                      <a:endParaRPr lang="ru-RU" sz="1600" b="0" dirty="0">
                        <a:solidFill>
                          <a:srgbClr val="000000"/>
                        </a:solidFill>
                        <a:effectLst/>
                        <a:latin typeface="+mn-lt"/>
                        <a:ea typeface="Calibri"/>
                        <a:cs typeface="Times New Roman"/>
                      </a:endParaRPr>
                    </a:p>
                    <a:p>
                      <a:pPr marL="0" indent="0" algn="ctr">
                        <a:lnSpc>
                          <a:spcPct val="115000"/>
                        </a:lnSpc>
                        <a:spcAft>
                          <a:spcPts val="0"/>
                        </a:spcAft>
                        <a:buFontTx/>
                        <a:buNone/>
                      </a:pPr>
                      <a:endParaRPr lang="ru-RU" sz="1600" b="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extBox 7"/>
          <p:cNvSpPr txBox="1"/>
          <p:nvPr/>
        </p:nvSpPr>
        <p:spPr>
          <a:xfrm>
            <a:off x="1259632" y="6470226"/>
            <a:ext cx="5480988" cy="261610"/>
          </a:xfrm>
          <a:prstGeom prst="rect">
            <a:avLst/>
          </a:prstGeom>
          <a:noFill/>
        </p:spPr>
        <p:txBody>
          <a:bodyPr wrap="none" rtlCol="0">
            <a:spAutoFit/>
          </a:bodyPr>
          <a:lstStyle/>
          <a:p>
            <a:pPr defTabSz="457200"/>
            <a:r>
              <a:rPr lang="en-US" sz="1100" i="1" dirty="0">
                <a:solidFill>
                  <a:prstClr val="black"/>
                </a:solidFill>
              </a:rPr>
              <a:t>Source: ARIA Report 2008, Allergic Rhinitis and its Impact on Asthma, http://www.whiar.org/</a:t>
            </a:r>
            <a:endParaRPr lang="ru-RU" sz="1100" i="1" dirty="0">
              <a:solidFill>
                <a:prstClr val="black"/>
              </a:solidFill>
            </a:endParaRPr>
          </a:p>
        </p:txBody>
      </p:sp>
    </p:spTree>
    <p:extLst>
      <p:ext uri="{BB962C8B-B14F-4D97-AF65-F5344CB8AC3E}">
        <p14:creationId xmlns:p14="http://schemas.microsoft.com/office/powerpoint/2010/main" val="2271883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99958" y="3075057"/>
            <a:ext cx="4144083" cy="707886"/>
          </a:xfrm>
          <a:prstGeom prst="rect">
            <a:avLst/>
          </a:prstGeom>
        </p:spPr>
        <p:txBody>
          <a:bodyPr wrap="none">
            <a:spAutoFit/>
          </a:bodyPr>
          <a:lstStyle/>
          <a:p>
            <a:r>
              <a:rPr lang="ru-RU" sz="4000" b="1" kern="0" dirty="0">
                <a:solidFill>
                  <a:srgbClr val="FFFFFF"/>
                </a:solidFill>
              </a:rPr>
              <a:t>РИНОСИНУСИТ</a:t>
            </a:r>
            <a:endParaRPr lang="ru-RU" dirty="0"/>
          </a:p>
        </p:txBody>
      </p:sp>
      <p:sp>
        <p:nvSpPr>
          <p:cNvPr id="3" name="Прямоугольник 2"/>
          <p:cNvSpPr/>
          <p:nvPr/>
        </p:nvSpPr>
        <p:spPr>
          <a:xfrm>
            <a:off x="3347864" y="4536996"/>
            <a:ext cx="2874940" cy="646331"/>
          </a:xfrm>
          <a:prstGeom prst="rect">
            <a:avLst/>
          </a:prstGeom>
        </p:spPr>
        <p:txBody>
          <a:bodyPr wrap="square">
            <a:spAutoFit/>
          </a:bodyPr>
          <a:lstStyle/>
          <a:p>
            <a:pPr lvl="0" fontAlgn="base">
              <a:spcBef>
                <a:spcPct val="0"/>
              </a:spcBef>
              <a:spcAft>
                <a:spcPct val="0"/>
              </a:spcAft>
            </a:pPr>
            <a:r>
              <a:rPr lang="ru-RU" dirty="0">
                <a:solidFill>
                  <a:srgbClr val="FFFFFF"/>
                </a:solidFill>
              </a:rPr>
              <a:t>13% Европейской популяции</a:t>
            </a:r>
          </a:p>
        </p:txBody>
      </p:sp>
    </p:spTree>
    <p:extLst>
      <p:ext uri="{BB962C8B-B14F-4D97-AF65-F5344CB8AC3E}">
        <p14:creationId xmlns:p14="http://schemas.microsoft.com/office/powerpoint/2010/main" val="426821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341313" y="1447800"/>
            <a:ext cx="4230687" cy="5334000"/>
            <a:chOff x="215" y="912"/>
            <a:chExt cx="2665" cy="3360"/>
          </a:xfrm>
        </p:grpSpPr>
        <p:pic>
          <p:nvPicPr>
            <p:cNvPr id="286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 y="912"/>
              <a:ext cx="2665" cy="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5" name="Freeform 4"/>
            <p:cNvSpPr>
              <a:spLocks/>
            </p:cNvSpPr>
            <p:nvPr/>
          </p:nvSpPr>
          <p:spPr bwMode="auto">
            <a:xfrm>
              <a:off x="1815" y="2766"/>
              <a:ext cx="24" cy="153"/>
            </a:xfrm>
            <a:custGeom>
              <a:avLst/>
              <a:gdLst>
                <a:gd name="T0" fmla="*/ 0 w 27"/>
                <a:gd name="T1" fmla="*/ 153 h 153"/>
                <a:gd name="T2" fmla="*/ 16 w 27"/>
                <a:gd name="T3" fmla="*/ 123 h 153"/>
                <a:gd name="T4" fmla="*/ 21 w 27"/>
                <a:gd name="T5" fmla="*/ 105 h 153"/>
                <a:gd name="T6" fmla="*/ 13 w 27"/>
                <a:gd name="T7" fmla="*/ 27 h 153"/>
                <a:gd name="T8" fmla="*/ 3 w 27"/>
                <a:gd name="T9" fmla="*/ 0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53">
                  <a:moveTo>
                    <a:pt x="0" y="153"/>
                  </a:moveTo>
                  <a:cubicBezTo>
                    <a:pt x="13" y="145"/>
                    <a:pt x="14" y="137"/>
                    <a:pt x="18" y="123"/>
                  </a:cubicBezTo>
                  <a:cubicBezTo>
                    <a:pt x="20" y="117"/>
                    <a:pt x="24" y="105"/>
                    <a:pt x="24" y="105"/>
                  </a:cubicBezTo>
                  <a:cubicBezTo>
                    <a:pt x="21" y="39"/>
                    <a:pt x="27" y="64"/>
                    <a:pt x="15" y="27"/>
                  </a:cubicBezTo>
                  <a:cubicBezTo>
                    <a:pt x="12" y="18"/>
                    <a:pt x="3" y="0"/>
                    <a:pt x="3" y="0"/>
                  </a:cubicBezTo>
                </a:path>
              </a:pathLst>
            </a:custGeom>
            <a:noFill/>
            <a:ln w="9525" cap="flat">
              <a:solidFill>
                <a:srgbClr val="000000"/>
              </a:solidFill>
              <a:prstDash val="dash"/>
              <a:round/>
              <a:headEnd type="none" w="med" len="me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8686" name="Freeform 5"/>
            <p:cNvSpPr>
              <a:spLocks/>
            </p:cNvSpPr>
            <p:nvPr/>
          </p:nvSpPr>
          <p:spPr bwMode="auto">
            <a:xfrm>
              <a:off x="1856" y="2754"/>
              <a:ext cx="223" cy="174"/>
            </a:xfrm>
            <a:custGeom>
              <a:avLst/>
              <a:gdLst>
                <a:gd name="T0" fmla="*/ 215 w 243"/>
                <a:gd name="T1" fmla="*/ 174 h 174"/>
                <a:gd name="T2" fmla="*/ 184 w 243"/>
                <a:gd name="T3" fmla="*/ 108 h 174"/>
                <a:gd name="T4" fmla="*/ 143 w 243"/>
                <a:gd name="T5" fmla="*/ 54 h 174"/>
                <a:gd name="T6" fmla="*/ 96 w 243"/>
                <a:gd name="T7" fmla="*/ 36 h 174"/>
                <a:gd name="T8" fmla="*/ 72 w 243"/>
                <a:gd name="T9" fmla="*/ 15 h 174"/>
                <a:gd name="T10" fmla="*/ 0 w 243"/>
                <a:gd name="T11" fmla="*/ 0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 h="174">
                  <a:moveTo>
                    <a:pt x="234" y="174"/>
                  </a:moveTo>
                  <a:cubicBezTo>
                    <a:pt x="243" y="146"/>
                    <a:pt x="216" y="128"/>
                    <a:pt x="201" y="108"/>
                  </a:cubicBezTo>
                  <a:cubicBezTo>
                    <a:pt x="188" y="90"/>
                    <a:pt x="178" y="62"/>
                    <a:pt x="156" y="54"/>
                  </a:cubicBezTo>
                  <a:cubicBezTo>
                    <a:pt x="138" y="47"/>
                    <a:pt x="122" y="45"/>
                    <a:pt x="105" y="36"/>
                  </a:cubicBezTo>
                  <a:cubicBezTo>
                    <a:pt x="94" y="31"/>
                    <a:pt x="89" y="20"/>
                    <a:pt x="78" y="15"/>
                  </a:cubicBezTo>
                  <a:cubicBezTo>
                    <a:pt x="50" y="1"/>
                    <a:pt x="31" y="0"/>
                    <a:pt x="0" y="0"/>
                  </a:cubicBezTo>
                </a:path>
              </a:pathLst>
            </a:custGeom>
            <a:noFill/>
            <a:ln w="9525" cap="flat">
              <a:solidFill>
                <a:srgbClr val="000000"/>
              </a:solidFill>
              <a:prstDash val="dash"/>
              <a:round/>
              <a:headEnd type="none" w="med" len="me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8687" name="Freeform 6"/>
            <p:cNvSpPr>
              <a:spLocks/>
            </p:cNvSpPr>
            <p:nvPr/>
          </p:nvSpPr>
          <p:spPr bwMode="auto">
            <a:xfrm>
              <a:off x="932" y="2657"/>
              <a:ext cx="340" cy="500"/>
            </a:xfrm>
            <a:custGeom>
              <a:avLst/>
              <a:gdLst>
                <a:gd name="T0" fmla="*/ 128 w 340"/>
                <a:gd name="T1" fmla="*/ 500 h 500"/>
                <a:gd name="T2" fmla="*/ 92 w 340"/>
                <a:gd name="T3" fmla="*/ 456 h 500"/>
                <a:gd name="T4" fmla="*/ 72 w 340"/>
                <a:gd name="T5" fmla="*/ 432 h 500"/>
                <a:gd name="T6" fmla="*/ 64 w 340"/>
                <a:gd name="T7" fmla="*/ 408 h 500"/>
                <a:gd name="T8" fmla="*/ 0 w 340"/>
                <a:gd name="T9" fmla="*/ 324 h 500"/>
                <a:gd name="T10" fmla="*/ 4 w 340"/>
                <a:gd name="T11" fmla="*/ 196 h 500"/>
                <a:gd name="T12" fmla="*/ 32 w 340"/>
                <a:gd name="T13" fmla="*/ 144 h 500"/>
                <a:gd name="T14" fmla="*/ 40 w 340"/>
                <a:gd name="T15" fmla="*/ 132 h 500"/>
                <a:gd name="T16" fmla="*/ 44 w 340"/>
                <a:gd name="T17" fmla="*/ 116 h 500"/>
                <a:gd name="T18" fmla="*/ 76 w 340"/>
                <a:gd name="T19" fmla="*/ 108 h 500"/>
                <a:gd name="T20" fmla="*/ 188 w 340"/>
                <a:gd name="T21" fmla="*/ 88 h 500"/>
                <a:gd name="T22" fmla="*/ 236 w 340"/>
                <a:gd name="T23" fmla="*/ 80 h 500"/>
                <a:gd name="T24" fmla="*/ 260 w 340"/>
                <a:gd name="T25" fmla="*/ 72 h 500"/>
                <a:gd name="T26" fmla="*/ 340 w 340"/>
                <a:gd name="T27" fmla="*/ 0 h 5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0" h="500">
                  <a:moveTo>
                    <a:pt x="128" y="500"/>
                  </a:moveTo>
                  <a:cubicBezTo>
                    <a:pt x="121" y="480"/>
                    <a:pt x="110" y="468"/>
                    <a:pt x="92" y="456"/>
                  </a:cubicBezTo>
                  <a:cubicBezTo>
                    <a:pt x="86" y="447"/>
                    <a:pt x="77" y="441"/>
                    <a:pt x="72" y="432"/>
                  </a:cubicBezTo>
                  <a:cubicBezTo>
                    <a:pt x="68" y="425"/>
                    <a:pt x="70" y="414"/>
                    <a:pt x="64" y="408"/>
                  </a:cubicBezTo>
                  <a:cubicBezTo>
                    <a:pt x="37" y="381"/>
                    <a:pt x="20" y="354"/>
                    <a:pt x="0" y="324"/>
                  </a:cubicBezTo>
                  <a:cubicBezTo>
                    <a:pt x="1" y="281"/>
                    <a:pt x="0" y="239"/>
                    <a:pt x="4" y="196"/>
                  </a:cubicBezTo>
                  <a:cubicBezTo>
                    <a:pt x="5" y="182"/>
                    <a:pt x="26" y="153"/>
                    <a:pt x="32" y="144"/>
                  </a:cubicBezTo>
                  <a:cubicBezTo>
                    <a:pt x="35" y="140"/>
                    <a:pt x="40" y="132"/>
                    <a:pt x="40" y="132"/>
                  </a:cubicBezTo>
                  <a:cubicBezTo>
                    <a:pt x="41" y="127"/>
                    <a:pt x="41" y="120"/>
                    <a:pt x="44" y="116"/>
                  </a:cubicBezTo>
                  <a:cubicBezTo>
                    <a:pt x="51" y="107"/>
                    <a:pt x="65" y="111"/>
                    <a:pt x="76" y="108"/>
                  </a:cubicBezTo>
                  <a:cubicBezTo>
                    <a:pt x="118" y="97"/>
                    <a:pt x="142" y="92"/>
                    <a:pt x="188" y="88"/>
                  </a:cubicBezTo>
                  <a:cubicBezTo>
                    <a:pt x="207" y="86"/>
                    <a:pt x="219" y="85"/>
                    <a:pt x="236" y="80"/>
                  </a:cubicBezTo>
                  <a:cubicBezTo>
                    <a:pt x="244" y="78"/>
                    <a:pt x="260" y="72"/>
                    <a:pt x="260" y="72"/>
                  </a:cubicBezTo>
                  <a:cubicBezTo>
                    <a:pt x="289" y="50"/>
                    <a:pt x="314" y="26"/>
                    <a:pt x="340" y="0"/>
                  </a:cubicBezTo>
                </a:path>
              </a:pathLst>
            </a:custGeom>
            <a:noFill/>
            <a:ln w="9525" cap="flat" cmpd="sng">
              <a:solidFill>
                <a:srgbClr val="66FF33"/>
              </a:solidFill>
              <a:prstDash val="dash"/>
              <a:round/>
              <a:headEnd type="none" w="med" len="me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8688" name="Freeform 7"/>
            <p:cNvSpPr>
              <a:spLocks/>
            </p:cNvSpPr>
            <p:nvPr/>
          </p:nvSpPr>
          <p:spPr bwMode="auto">
            <a:xfrm>
              <a:off x="1080" y="2769"/>
              <a:ext cx="124" cy="384"/>
            </a:xfrm>
            <a:custGeom>
              <a:avLst/>
              <a:gdLst>
                <a:gd name="T0" fmla="*/ 0 w 124"/>
                <a:gd name="T1" fmla="*/ 384 h 384"/>
                <a:gd name="T2" fmla="*/ 36 w 124"/>
                <a:gd name="T3" fmla="*/ 368 h 384"/>
                <a:gd name="T4" fmla="*/ 56 w 124"/>
                <a:gd name="T5" fmla="*/ 352 h 384"/>
                <a:gd name="T6" fmla="*/ 80 w 124"/>
                <a:gd name="T7" fmla="*/ 336 h 384"/>
                <a:gd name="T8" fmla="*/ 124 w 124"/>
                <a:gd name="T9" fmla="*/ 0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384">
                  <a:moveTo>
                    <a:pt x="0" y="384"/>
                  </a:moveTo>
                  <a:cubicBezTo>
                    <a:pt x="29" y="374"/>
                    <a:pt x="17" y="381"/>
                    <a:pt x="36" y="368"/>
                  </a:cubicBezTo>
                  <a:cubicBezTo>
                    <a:pt x="51" y="346"/>
                    <a:pt x="36" y="363"/>
                    <a:pt x="56" y="352"/>
                  </a:cubicBezTo>
                  <a:cubicBezTo>
                    <a:pt x="64" y="347"/>
                    <a:pt x="80" y="336"/>
                    <a:pt x="80" y="336"/>
                  </a:cubicBezTo>
                  <a:cubicBezTo>
                    <a:pt x="96" y="287"/>
                    <a:pt x="31" y="46"/>
                    <a:pt x="124" y="0"/>
                  </a:cubicBezTo>
                </a:path>
              </a:pathLst>
            </a:custGeom>
            <a:noFill/>
            <a:ln w="9525" cap="flat" cmpd="sng">
              <a:solidFill>
                <a:srgbClr val="66FF33"/>
              </a:solidFill>
              <a:prstDash val="dash"/>
              <a:round/>
              <a:headEnd type="none" w="med" len="me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8689" name="AutoShape 8"/>
            <p:cNvSpPr>
              <a:spLocks noChangeArrowheads="1"/>
            </p:cNvSpPr>
            <p:nvPr/>
          </p:nvSpPr>
          <p:spPr bwMode="auto">
            <a:xfrm>
              <a:off x="513" y="3305"/>
              <a:ext cx="612" cy="291"/>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50000"/>
                </a:spcBef>
                <a:spcAft>
                  <a:spcPct val="0"/>
                </a:spcAft>
              </a:pPr>
              <a:r>
                <a:rPr lang="ru-RU" sz="1400" b="1">
                  <a:solidFill>
                    <a:srgbClr val="000000"/>
                  </a:solidFill>
                </a:rPr>
                <a:t>Норма</a:t>
              </a:r>
              <a:endParaRPr lang="en-US" sz="1400" b="1">
                <a:solidFill>
                  <a:srgbClr val="000000"/>
                </a:solidFill>
              </a:endParaRPr>
            </a:p>
          </p:txBody>
        </p:sp>
        <p:sp>
          <p:nvSpPr>
            <p:cNvPr id="28690" name="AutoShape 9"/>
            <p:cNvSpPr>
              <a:spLocks noChangeArrowheads="1"/>
            </p:cNvSpPr>
            <p:nvPr/>
          </p:nvSpPr>
          <p:spPr bwMode="auto">
            <a:xfrm>
              <a:off x="1619" y="3305"/>
              <a:ext cx="1063" cy="291"/>
            </a:xfrm>
            <a:prstGeom prst="roundRect">
              <a:avLst>
                <a:gd name="adj" fmla="val 16667"/>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50000"/>
                </a:spcBef>
                <a:spcAft>
                  <a:spcPct val="0"/>
                </a:spcAft>
              </a:pPr>
              <a:r>
                <a:rPr lang="ru-RU" sz="1600" b="1">
                  <a:solidFill>
                    <a:srgbClr val="000000"/>
                  </a:solidFill>
                </a:rPr>
                <a:t>Риносинусит</a:t>
              </a:r>
              <a:endParaRPr lang="en-US" sz="1600" b="1">
                <a:solidFill>
                  <a:srgbClr val="000000"/>
                </a:solidFill>
              </a:endParaRPr>
            </a:p>
          </p:txBody>
        </p:sp>
      </p:grpSp>
      <p:sp>
        <p:nvSpPr>
          <p:cNvPr id="28675" name="Rectangle 10"/>
          <p:cNvSpPr>
            <a:spLocks noGrp="1" noChangeArrowheads="1"/>
          </p:cNvSpPr>
          <p:nvPr>
            <p:ph type="title"/>
          </p:nvPr>
        </p:nvSpPr>
        <p:spPr bwMode="white"/>
        <p:txBody>
          <a:bodyPr/>
          <a:lstStyle/>
          <a:p>
            <a:pPr algn="ctr" eaLnBrk="1" hangingPunct="1"/>
            <a:r>
              <a:rPr lang="ru-RU" altLang="ja-JP" sz="3200" dirty="0">
                <a:solidFill>
                  <a:srgbClr val="C00000"/>
                </a:solidFill>
              </a:rPr>
              <a:t>Воспаление лежит в основе развития симптомов </a:t>
            </a:r>
            <a:r>
              <a:rPr lang="ru-RU" altLang="ja-JP" sz="3200" dirty="0" err="1">
                <a:solidFill>
                  <a:srgbClr val="C00000"/>
                </a:solidFill>
              </a:rPr>
              <a:t>риносинусита</a:t>
            </a:r>
            <a:endParaRPr lang="en-US" sz="3200" dirty="0">
              <a:solidFill>
                <a:srgbClr val="C00000"/>
              </a:solidFill>
            </a:endParaRPr>
          </a:p>
        </p:txBody>
      </p:sp>
      <p:sp>
        <p:nvSpPr>
          <p:cNvPr id="1060875" name="Rectangle 11"/>
          <p:cNvSpPr>
            <a:spLocks noChangeArrowheads="1"/>
          </p:cNvSpPr>
          <p:nvPr/>
        </p:nvSpPr>
        <p:spPr bwMode="auto">
          <a:xfrm>
            <a:off x="4657725" y="2578100"/>
            <a:ext cx="4478338" cy="133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88925" indent="-288925" fontAlgn="base">
              <a:spcBef>
                <a:spcPct val="25000"/>
              </a:spcBef>
              <a:spcAft>
                <a:spcPct val="0"/>
              </a:spcAft>
              <a:buClr>
                <a:srgbClr val="60E3E6"/>
              </a:buClr>
            </a:pPr>
            <a:r>
              <a:rPr lang="ru-RU" altLang="ja-JP" sz="2000" b="1">
                <a:solidFill>
                  <a:srgbClr val="00FEBB"/>
                </a:solidFill>
              </a:rPr>
              <a:t>Воспаление ведет к</a:t>
            </a:r>
            <a:r>
              <a:rPr lang="en-US" altLang="ja-JP" sz="2000" b="1">
                <a:solidFill>
                  <a:srgbClr val="00FEBB"/>
                </a:solidFill>
              </a:rPr>
              <a:t>…</a:t>
            </a:r>
            <a:endParaRPr lang="en-GB" sz="2000" b="1">
              <a:solidFill>
                <a:srgbClr val="FFFFFF"/>
              </a:solidFill>
            </a:endParaRPr>
          </a:p>
          <a:p>
            <a:pPr marL="288925" indent="-288925" fontAlgn="base">
              <a:spcBef>
                <a:spcPct val="0"/>
              </a:spcBef>
              <a:spcAft>
                <a:spcPct val="0"/>
              </a:spcAft>
              <a:buClr>
                <a:srgbClr val="60E3E6"/>
              </a:buClr>
            </a:pPr>
            <a:r>
              <a:rPr lang="en-GB" b="1">
                <a:solidFill>
                  <a:srgbClr val="FFFFFF"/>
                </a:solidFill>
              </a:rPr>
              <a:t>…</a:t>
            </a:r>
            <a:r>
              <a:rPr lang="ru-RU" b="1">
                <a:solidFill>
                  <a:srgbClr val="FFFFFF"/>
                </a:solidFill>
              </a:rPr>
              <a:t>повышению сосудистой проницаемости и отеку слизистой оболочки</a:t>
            </a:r>
            <a:r>
              <a:rPr lang="en-US" b="1">
                <a:solidFill>
                  <a:srgbClr val="FFFFFF"/>
                </a:solidFill>
              </a:rPr>
              <a:t> </a:t>
            </a:r>
            <a:r>
              <a:rPr lang="ru-RU" b="1">
                <a:solidFill>
                  <a:srgbClr val="FFFFFF"/>
                </a:solidFill>
              </a:rPr>
              <a:t>и </a:t>
            </a:r>
            <a:r>
              <a:rPr lang="ru-RU" sz="2000" b="1">
                <a:solidFill>
                  <a:srgbClr val="D7F737"/>
                </a:solidFill>
              </a:rPr>
              <a:t>обструкции соустьев</a:t>
            </a:r>
            <a:endParaRPr lang="en-GB" sz="2000" b="1">
              <a:solidFill>
                <a:srgbClr val="D7F737"/>
              </a:solidFill>
            </a:endParaRPr>
          </a:p>
        </p:txBody>
      </p:sp>
      <p:grpSp>
        <p:nvGrpSpPr>
          <p:cNvPr id="1060876" name="Group 12"/>
          <p:cNvGrpSpPr>
            <a:grpSpLocks/>
          </p:cNvGrpSpPr>
          <p:nvPr/>
        </p:nvGrpSpPr>
        <p:grpSpPr bwMode="auto">
          <a:xfrm>
            <a:off x="3303588" y="2541588"/>
            <a:ext cx="1508125" cy="600075"/>
            <a:chOff x="2081" y="1400"/>
            <a:chExt cx="950" cy="378"/>
          </a:xfrm>
        </p:grpSpPr>
        <p:sp>
          <p:nvSpPr>
            <p:cNvPr id="28682" name="Line 13"/>
            <p:cNvSpPr>
              <a:spLocks noChangeShapeType="1"/>
            </p:cNvSpPr>
            <p:nvPr/>
          </p:nvSpPr>
          <p:spPr bwMode="auto">
            <a:xfrm flipH="1" flipV="1">
              <a:off x="2081" y="1400"/>
              <a:ext cx="950" cy="37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8683" name="Line 14"/>
            <p:cNvSpPr>
              <a:spLocks noChangeShapeType="1"/>
            </p:cNvSpPr>
            <p:nvPr/>
          </p:nvSpPr>
          <p:spPr bwMode="auto">
            <a:xfrm>
              <a:off x="2392" y="1630"/>
              <a:ext cx="639" cy="1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sp>
        <p:nvSpPr>
          <p:cNvPr id="1060879" name="Line 15"/>
          <p:cNvSpPr>
            <a:spLocks noChangeShapeType="1"/>
          </p:cNvSpPr>
          <p:nvPr/>
        </p:nvSpPr>
        <p:spPr bwMode="auto">
          <a:xfrm>
            <a:off x="2971800" y="4775200"/>
            <a:ext cx="1879600" cy="7254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060880" name="Rectangle 16"/>
          <p:cNvSpPr>
            <a:spLocks noChangeArrowheads="1"/>
          </p:cNvSpPr>
          <p:nvPr/>
        </p:nvSpPr>
        <p:spPr bwMode="auto">
          <a:xfrm>
            <a:off x="4697413" y="5243513"/>
            <a:ext cx="4238625" cy="45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88925" indent="-288925" fontAlgn="base">
              <a:spcBef>
                <a:spcPct val="75000"/>
              </a:spcBef>
              <a:spcAft>
                <a:spcPct val="0"/>
              </a:spcAft>
              <a:buClr>
                <a:srgbClr val="60E3E6"/>
              </a:buClr>
            </a:pPr>
            <a:r>
              <a:rPr lang="en-GB" b="1">
                <a:solidFill>
                  <a:srgbClr val="FFFFFF"/>
                </a:solidFill>
              </a:rPr>
              <a:t>…</a:t>
            </a:r>
            <a:r>
              <a:rPr lang="ru-RU" b="1">
                <a:solidFill>
                  <a:srgbClr val="FFFFFF"/>
                </a:solidFill>
              </a:rPr>
              <a:t>повышению продукции слизи</a:t>
            </a:r>
            <a:endParaRPr lang="en-GB" b="1">
              <a:solidFill>
                <a:srgbClr val="FFFFFF"/>
              </a:solidFill>
            </a:endParaRPr>
          </a:p>
        </p:txBody>
      </p:sp>
      <p:sp>
        <p:nvSpPr>
          <p:cNvPr id="1060881" name="Line 17"/>
          <p:cNvSpPr>
            <a:spLocks noChangeShapeType="1"/>
          </p:cNvSpPr>
          <p:nvPr/>
        </p:nvSpPr>
        <p:spPr bwMode="auto">
          <a:xfrm>
            <a:off x="3098800" y="4432300"/>
            <a:ext cx="1751013" cy="904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060882" name="Rectangle 18"/>
          <p:cNvSpPr>
            <a:spLocks noChangeArrowheads="1"/>
          </p:cNvSpPr>
          <p:nvPr/>
        </p:nvSpPr>
        <p:spPr bwMode="auto">
          <a:xfrm>
            <a:off x="4697413" y="4268788"/>
            <a:ext cx="4238625" cy="56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88925" indent="-288925" fontAlgn="base">
              <a:spcBef>
                <a:spcPct val="75000"/>
              </a:spcBef>
              <a:spcAft>
                <a:spcPct val="0"/>
              </a:spcAft>
              <a:buClr>
                <a:srgbClr val="60E3E6"/>
              </a:buClr>
            </a:pPr>
            <a:r>
              <a:rPr lang="en-GB" b="1">
                <a:solidFill>
                  <a:srgbClr val="FFFFFF"/>
                </a:solidFill>
              </a:rPr>
              <a:t>…</a:t>
            </a:r>
            <a:r>
              <a:rPr lang="ru-RU" b="1">
                <a:solidFill>
                  <a:srgbClr val="FFFFFF"/>
                </a:solidFill>
              </a:rPr>
              <a:t>повреждению мукоцилиарной функции</a:t>
            </a:r>
            <a:endParaRPr lang="en-GB" b="1">
              <a:solidFill>
                <a:srgbClr val="FFFFFF"/>
              </a:solidFill>
            </a:endParaRPr>
          </a:p>
        </p:txBody>
      </p:sp>
    </p:spTree>
    <p:extLst>
      <p:ext uri="{BB962C8B-B14F-4D97-AF65-F5344CB8AC3E}">
        <p14:creationId xmlns:p14="http://schemas.microsoft.com/office/powerpoint/2010/main" val="3963443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60875">
                                            <p:txEl>
                                              <p:pRg st="1" end="1"/>
                                            </p:txEl>
                                          </p:spTgt>
                                        </p:tgtEl>
                                        <p:attrNameLst>
                                          <p:attrName>style.visibility</p:attrName>
                                        </p:attrNameLst>
                                      </p:cBhvr>
                                      <p:to>
                                        <p:strVal val="visible"/>
                                      </p:to>
                                    </p:set>
                                    <p:animEffect transition="in" filter="wipe(left)">
                                      <p:cBhvr>
                                        <p:cTn id="7" dur="1000"/>
                                        <p:tgtEl>
                                          <p:spTgt spid="1060875">
                                            <p:txEl>
                                              <p:pRg st="1" end="1"/>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060876"/>
                                        </p:tgtEl>
                                        <p:attrNameLst>
                                          <p:attrName>style.visibility</p:attrName>
                                        </p:attrNameLst>
                                      </p:cBhvr>
                                      <p:to>
                                        <p:strVal val="visible"/>
                                      </p:to>
                                    </p:set>
                                    <p:animEffect transition="in" filter="wipe(right)">
                                      <p:cBhvr>
                                        <p:cTn id="10" dur="1000"/>
                                        <p:tgtEl>
                                          <p:spTgt spid="1060876"/>
                                        </p:tgtEl>
                                      </p:cBhvr>
                                    </p:animEffect>
                                  </p:childTnLst>
                                </p:cTn>
                              </p:par>
                            </p:childTnLst>
                          </p:cTn>
                        </p:par>
                        <p:par>
                          <p:cTn id="11" fill="hold" nodeType="afterGroup">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1060881"/>
                                        </p:tgtEl>
                                        <p:attrNameLst>
                                          <p:attrName>style.visibility</p:attrName>
                                        </p:attrNameLst>
                                      </p:cBhvr>
                                      <p:to>
                                        <p:strVal val="visible"/>
                                      </p:to>
                                    </p:set>
                                    <p:animEffect transition="in" filter="wipe(right)">
                                      <p:cBhvr>
                                        <p:cTn id="14" dur="1000"/>
                                        <p:tgtEl>
                                          <p:spTgt spid="106088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60882"/>
                                        </p:tgtEl>
                                        <p:attrNameLst>
                                          <p:attrName>style.visibility</p:attrName>
                                        </p:attrNameLst>
                                      </p:cBhvr>
                                      <p:to>
                                        <p:strVal val="visible"/>
                                      </p:to>
                                    </p:set>
                                    <p:animEffect transition="in" filter="wipe(left)">
                                      <p:cBhvr>
                                        <p:cTn id="17" dur="1000"/>
                                        <p:tgtEl>
                                          <p:spTgt spid="1060882"/>
                                        </p:tgtEl>
                                      </p:cBhvr>
                                    </p:animEffect>
                                  </p:childTnLst>
                                </p:cTn>
                              </p:par>
                            </p:childTnLst>
                          </p:cTn>
                        </p:par>
                        <p:par>
                          <p:cTn id="18" fill="hold" nodeType="afterGroup">
                            <p:stCondLst>
                              <p:cond delay="2000"/>
                            </p:stCondLst>
                            <p:childTnLst>
                              <p:par>
                                <p:cTn id="19" presetID="22" presetClass="entr" presetSubtype="2" fill="hold" grpId="0" nodeType="afterEffect">
                                  <p:stCondLst>
                                    <p:cond delay="0"/>
                                  </p:stCondLst>
                                  <p:childTnLst>
                                    <p:set>
                                      <p:cBhvr>
                                        <p:cTn id="20" dur="1" fill="hold">
                                          <p:stCondLst>
                                            <p:cond delay="0"/>
                                          </p:stCondLst>
                                        </p:cTn>
                                        <p:tgtEl>
                                          <p:spTgt spid="1060879"/>
                                        </p:tgtEl>
                                        <p:attrNameLst>
                                          <p:attrName>style.visibility</p:attrName>
                                        </p:attrNameLst>
                                      </p:cBhvr>
                                      <p:to>
                                        <p:strVal val="visible"/>
                                      </p:to>
                                    </p:set>
                                    <p:animEffect transition="in" filter="wipe(right)">
                                      <p:cBhvr>
                                        <p:cTn id="21" dur="1000"/>
                                        <p:tgtEl>
                                          <p:spTgt spid="1060879"/>
                                        </p:tgtEl>
                                      </p:cBhvr>
                                    </p:animEffect>
                                  </p:childTnLst>
                                </p:cTn>
                              </p:par>
                              <p:par>
                                <p:cTn id="22" presetID="22" presetClass="entr" presetSubtype="8" fill="hold" nodeType="withEffect">
                                  <p:stCondLst>
                                    <p:cond delay="0"/>
                                  </p:stCondLst>
                                  <p:childTnLst>
                                    <p:set>
                                      <p:cBhvr>
                                        <p:cTn id="23" dur="1" fill="hold">
                                          <p:stCondLst>
                                            <p:cond delay="0"/>
                                          </p:stCondLst>
                                        </p:cTn>
                                        <p:tgtEl>
                                          <p:spTgt spid="1060880">
                                            <p:txEl>
                                              <p:pRg st="0" end="0"/>
                                            </p:txEl>
                                          </p:spTgt>
                                        </p:tgtEl>
                                        <p:attrNameLst>
                                          <p:attrName>style.visibility</p:attrName>
                                        </p:attrNameLst>
                                      </p:cBhvr>
                                      <p:to>
                                        <p:strVal val="visible"/>
                                      </p:to>
                                    </p:set>
                                    <p:animEffect transition="in" filter="wipe(left)">
                                      <p:cBhvr>
                                        <p:cTn id="24" dur="1000"/>
                                        <p:tgtEl>
                                          <p:spTgt spid="10608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79" grpId="0" animBg="1"/>
      <p:bldP spid="1060881" grpId="0" animBg="1"/>
      <p:bldP spid="106088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500188"/>
            <a:ext cx="3822700" cy="461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rgbClr val="000000"/>
                  </a:outerShdw>
                </a:effectLst>
              </a14:hiddenEffects>
            </a:ext>
          </a:extLst>
        </p:spPr>
      </p:pic>
      <p:sp>
        <p:nvSpPr>
          <p:cNvPr id="29699" name="Rectangle 3"/>
          <p:cNvSpPr>
            <a:spLocks noGrp="1" noChangeArrowheads="1"/>
          </p:cNvSpPr>
          <p:nvPr>
            <p:ph type="title"/>
          </p:nvPr>
        </p:nvSpPr>
        <p:spPr/>
        <p:txBody>
          <a:bodyPr/>
          <a:lstStyle/>
          <a:p>
            <a:pPr algn="ctr" eaLnBrk="1" hangingPunct="1"/>
            <a:r>
              <a:rPr lang="ru-RU" dirty="0">
                <a:solidFill>
                  <a:srgbClr val="C00000"/>
                </a:solidFill>
              </a:rPr>
              <a:t>Риносинусит</a:t>
            </a:r>
            <a:br>
              <a:rPr lang="ru-RU" dirty="0">
                <a:solidFill>
                  <a:srgbClr val="C00000"/>
                </a:solidFill>
              </a:rPr>
            </a:br>
            <a:r>
              <a:rPr lang="ru-RU" dirty="0">
                <a:solidFill>
                  <a:srgbClr val="C00000"/>
                </a:solidFill>
              </a:rPr>
              <a:t>Симптомы</a:t>
            </a:r>
            <a:endParaRPr lang="en-US" dirty="0">
              <a:solidFill>
                <a:srgbClr val="C00000"/>
              </a:solidFill>
            </a:endParaRPr>
          </a:p>
        </p:txBody>
      </p:sp>
      <p:grpSp>
        <p:nvGrpSpPr>
          <p:cNvPr id="29700" name="Group 4"/>
          <p:cNvGrpSpPr>
            <a:grpSpLocks/>
          </p:cNvGrpSpPr>
          <p:nvPr/>
        </p:nvGrpSpPr>
        <p:grpSpPr bwMode="auto">
          <a:xfrm>
            <a:off x="382588" y="3435350"/>
            <a:ext cx="3873500" cy="1789113"/>
            <a:chOff x="385" y="2340"/>
            <a:chExt cx="2440" cy="1127"/>
          </a:xfrm>
        </p:grpSpPr>
        <p:sp>
          <p:nvSpPr>
            <p:cNvPr id="29713" name="Rectangle 5"/>
            <p:cNvSpPr>
              <a:spLocks noChangeArrowheads="1"/>
            </p:cNvSpPr>
            <p:nvPr/>
          </p:nvSpPr>
          <p:spPr bwMode="auto">
            <a:xfrm>
              <a:off x="385" y="3083"/>
              <a:ext cx="131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ts val="1400"/>
                </a:spcBef>
                <a:spcAft>
                  <a:spcPct val="0"/>
                </a:spcAft>
                <a:buClr>
                  <a:srgbClr val="60E3E6"/>
                </a:buClr>
              </a:pPr>
              <a:r>
                <a:rPr lang="ru-RU" b="1">
                  <a:solidFill>
                    <a:srgbClr val="FFFFFF"/>
                  </a:solidFill>
                </a:rPr>
                <a:t>Уменьшение</a:t>
              </a:r>
              <a:r>
                <a:rPr lang="en-GB" b="1">
                  <a:solidFill>
                    <a:srgbClr val="FFFFFF"/>
                  </a:solidFill>
                </a:rPr>
                <a:t>/</a:t>
              </a:r>
              <a:br>
                <a:rPr lang="en-GB" b="1">
                  <a:solidFill>
                    <a:srgbClr val="FFFFFF"/>
                  </a:solidFill>
                </a:rPr>
              </a:br>
              <a:r>
                <a:rPr lang="ru-RU" b="1">
                  <a:solidFill>
                    <a:srgbClr val="FFFFFF"/>
                  </a:solidFill>
                </a:rPr>
                <a:t>потеря обоняния</a:t>
              </a:r>
              <a:endParaRPr lang="en-GB" b="1">
                <a:solidFill>
                  <a:srgbClr val="FFFFFF"/>
                </a:solidFill>
              </a:endParaRPr>
            </a:p>
          </p:txBody>
        </p:sp>
        <p:sp>
          <p:nvSpPr>
            <p:cNvPr id="29714" name="Line 6"/>
            <p:cNvSpPr>
              <a:spLocks noChangeShapeType="1"/>
            </p:cNvSpPr>
            <p:nvPr/>
          </p:nvSpPr>
          <p:spPr bwMode="auto">
            <a:xfrm flipH="1">
              <a:off x="1372" y="2340"/>
              <a:ext cx="1453" cy="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grpSp>
        <p:nvGrpSpPr>
          <p:cNvPr id="29701" name="Group 7"/>
          <p:cNvGrpSpPr>
            <a:grpSpLocks/>
          </p:cNvGrpSpPr>
          <p:nvPr/>
        </p:nvGrpSpPr>
        <p:grpSpPr bwMode="auto">
          <a:xfrm>
            <a:off x="382588" y="2292350"/>
            <a:ext cx="3922712" cy="1417638"/>
            <a:chOff x="385" y="1620"/>
            <a:chExt cx="2471" cy="893"/>
          </a:xfrm>
        </p:grpSpPr>
        <p:sp>
          <p:nvSpPr>
            <p:cNvPr id="29710" name="Rectangle 8"/>
            <p:cNvSpPr>
              <a:spLocks noChangeArrowheads="1"/>
            </p:cNvSpPr>
            <p:nvPr/>
          </p:nvSpPr>
          <p:spPr bwMode="auto">
            <a:xfrm>
              <a:off x="385" y="1620"/>
              <a:ext cx="117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ts val="1400"/>
                </a:spcBef>
                <a:spcAft>
                  <a:spcPct val="0"/>
                </a:spcAft>
                <a:buClr>
                  <a:srgbClr val="60E3E6"/>
                </a:buClr>
              </a:pPr>
              <a:r>
                <a:rPr lang="ru-RU" b="1">
                  <a:solidFill>
                    <a:srgbClr val="FFFFFF"/>
                  </a:solidFill>
                </a:rPr>
                <a:t>Боль в обл. лица </a:t>
              </a:r>
              <a:r>
                <a:rPr lang="en-GB" b="1">
                  <a:solidFill>
                    <a:srgbClr val="FFFFFF"/>
                  </a:solidFill>
                </a:rPr>
                <a:t>/ </a:t>
              </a:r>
              <a:r>
                <a:rPr lang="ru-RU" b="1">
                  <a:solidFill>
                    <a:srgbClr val="FFFFFF"/>
                  </a:solidFill>
                </a:rPr>
                <a:t>давление</a:t>
              </a:r>
              <a:endParaRPr lang="en-GB" b="1">
                <a:solidFill>
                  <a:srgbClr val="FFFFFF"/>
                </a:solidFill>
              </a:endParaRPr>
            </a:p>
          </p:txBody>
        </p:sp>
        <p:sp>
          <p:nvSpPr>
            <p:cNvPr id="29711" name="Line 9"/>
            <p:cNvSpPr>
              <a:spLocks noChangeShapeType="1"/>
            </p:cNvSpPr>
            <p:nvPr/>
          </p:nvSpPr>
          <p:spPr bwMode="auto">
            <a:xfrm>
              <a:off x="1420" y="1747"/>
              <a:ext cx="954" cy="76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9712" name="Line 10"/>
            <p:cNvSpPr>
              <a:spLocks noChangeShapeType="1"/>
            </p:cNvSpPr>
            <p:nvPr/>
          </p:nvSpPr>
          <p:spPr bwMode="auto">
            <a:xfrm>
              <a:off x="1420" y="1755"/>
              <a:ext cx="1436" cy="27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grpSp>
        <p:nvGrpSpPr>
          <p:cNvPr id="29702" name="Group 11"/>
          <p:cNvGrpSpPr>
            <a:grpSpLocks/>
          </p:cNvGrpSpPr>
          <p:nvPr/>
        </p:nvGrpSpPr>
        <p:grpSpPr bwMode="auto">
          <a:xfrm>
            <a:off x="4424363" y="4025900"/>
            <a:ext cx="4491037" cy="1263650"/>
            <a:chOff x="2931" y="2712"/>
            <a:chExt cx="2829" cy="796"/>
          </a:xfrm>
        </p:grpSpPr>
        <p:sp>
          <p:nvSpPr>
            <p:cNvPr id="29708" name="Rectangle 12"/>
            <p:cNvSpPr>
              <a:spLocks noChangeArrowheads="1"/>
            </p:cNvSpPr>
            <p:nvPr/>
          </p:nvSpPr>
          <p:spPr bwMode="auto">
            <a:xfrm>
              <a:off x="4492" y="2957"/>
              <a:ext cx="1268" cy="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ts val="1400"/>
                </a:spcBef>
                <a:spcAft>
                  <a:spcPct val="0"/>
                </a:spcAft>
                <a:buClr>
                  <a:srgbClr val="60E3E6"/>
                </a:buClr>
              </a:pPr>
              <a:r>
                <a:rPr lang="ru-RU" b="1">
                  <a:solidFill>
                    <a:srgbClr val="FFFFFF"/>
                  </a:solidFill>
                </a:rPr>
                <a:t>Выделения из носа</a:t>
              </a:r>
              <a:br>
                <a:rPr lang="en-GB" b="1">
                  <a:solidFill>
                    <a:srgbClr val="FFFFFF"/>
                  </a:solidFill>
                </a:rPr>
              </a:br>
              <a:r>
                <a:rPr lang="en-GB" b="1">
                  <a:solidFill>
                    <a:srgbClr val="FFFFFF"/>
                  </a:solidFill>
                </a:rPr>
                <a:t>(</a:t>
              </a:r>
              <a:r>
                <a:rPr lang="ru-RU" b="1">
                  <a:solidFill>
                    <a:srgbClr val="FFFFFF"/>
                  </a:solidFill>
                </a:rPr>
                <a:t>передние</a:t>
              </a:r>
              <a:r>
                <a:rPr lang="en-GB" b="1">
                  <a:solidFill>
                    <a:srgbClr val="FFFFFF"/>
                  </a:solidFill>
                </a:rPr>
                <a:t>/  </a:t>
              </a:r>
              <a:r>
                <a:rPr lang="ru-RU" b="1">
                  <a:solidFill>
                    <a:srgbClr val="FFFFFF"/>
                  </a:solidFill>
                </a:rPr>
                <a:t>в носоглотку</a:t>
              </a:r>
              <a:r>
                <a:rPr lang="en-GB" b="1">
                  <a:solidFill>
                    <a:srgbClr val="FFFFFF"/>
                  </a:solidFill>
                </a:rPr>
                <a:t>)</a:t>
              </a:r>
            </a:p>
          </p:txBody>
        </p:sp>
        <p:sp>
          <p:nvSpPr>
            <p:cNvPr id="29709" name="Line 13"/>
            <p:cNvSpPr>
              <a:spLocks noChangeShapeType="1"/>
            </p:cNvSpPr>
            <p:nvPr/>
          </p:nvSpPr>
          <p:spPr bwMode="auto">
            <a:xfrm>
              <a:off x="2931" y="2712"/>
              <a:ext cx="1524" cy="4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grpSp>
        <p:nvGrpSpPr>
          <p:cNvPr id="29703" name="Group 14"/>
          <p:cNvGrpSpPr>
            <a:grpSpLocks/>
          </p:cNvGrpSpPr>
          <p:nvPr/>
        </p:nvGrpSpPr>
        <p:grpSpPr bwMode="auto">
          <a:xfrm>
            <a:off x="4979988" y="1930400"/>
            <a:ext cx="3935412" cy="914400"/>
            <a:chOff x="3281" y="1392"/>
            <a:chExt cx="2479" cy="576"/>
          </a:xfrm>
        </p:grpSpPr>
        <p:sp>
          <p:nvSpPr>
            <p:cNvPr id="29704" name="Rectangle 15"/>
            <p:cNvSpPr>
              <a:spLocks noChangeArrowheads="1"/>
            </p:cNvSpPr>
            <p:nvPr/>
          </p:nvSpPr>
          <p:spPr bwMode="auto">
            <a:xfrm>
              <a:off x="4492" y="1560"/>
              <a:ext cx="1268"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ts val="1400"/>
                </a:spcBef>
                <a:spcAft>
                  <a:spcPct val="0"/>
                </a:spcAft>
                <a:buClr>
                  <a:srgbClr val="60E3E6"/>
                </a:buClr>
              </a:pPr>
              <a:r>
                <a:rPr lang="ru-RU" b="1">
                  <a:solidFill>
                    <a:srgbClr val="FFFFFF"/>
                  </a:solidFill>
                </a:rPr>
                <a:t>Блокада</a:t>
              </a:r>
              <a:r>
                <a:rPr lang="en-GB" b="1">
                  <a:solidFill>
                    <a:srgbClr val="FFFFFF"/>
                  </a:solidFill>
                </a:rPr>
                <a:t>/</a:t>
              </a:r>
              <a:br>
                <a:rPr lang="en-GB" b="1">
                  <a:solidFill>
                    <a:srgbClr val="FFFFFF"/>
                  </a:solidFill>
                </a:rPr>
              </a:br>
              <a:r>
                <a:rPr lang="ru-RU" b="1">
                  <a:solidFill>
                    <a:srgbClr val="FFFFFF"/>
                  </a:solidFill>
                </a:rPr>
                <a:t>Обструкция</a:t>
              </a:r>
              <a:r>
                <a:rPr lang="en-GB" b="1">
                  <a:solidFill>
                    <a:srgbClr val="FFFFFF"/>
                  </a:solidFill>
                </a:rPr>
                <a:t>/</a:t>
              </a:r>
              <a:br>
                <a:rPr lang="en-GB" b="1">
                  <a:solidFill>
                    <a:srgbClr val="FFFFFF"/>
                  </a:solidFill>
                </a:rPr>
              </a:br>
              <a:r>
                <a:rPr lang="ru-RU" b="1">
                  <a:solidFill>
                    <a:srgbClr val="FFFFFF"/>
                  </a:solidFill>
                </a:rPr>
                <a:t>Заложенность</a:t>
              </a:r>
              <a:endParaRPr lang="en-GB" b="1">
                <a:solidFill>
                  <a:srgbClr val="FFFFFF"/>
                </a:solidFill>
              </a:endParaRPr>
            </a:p>
          </p:txBody>
        </p:sp>
        <p:sp>
          <p:nvSpPr>
            <p:cNvPr id="29705" name="Line 16"/>
            <p:cNvSpPr>
              <a:spLocks noChangeShapeType="1"/>
            </p:cNvSpPr>
            <p:nvPr/>
          </p:nvSpPr>
          <p:spPr bwMode="auto">
            <a:xfrm flipH="1">
              <a:off x="3676" y="1741"/>
              <a:ext cx="819" cy="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9706" name="Line 17"/>
            <p:cNvSpPr>
              <a:spLocks noChangeShapeType="1"/>
            </p:cNvSpPr>
            <p:nvPr/>
          </p:nvSpPr>
          <p:spPr bwMode="auto">
            <a:xfrm flipH="1" flipV="1">
              <a:off x="3281" y="1669"/>
              <a:ext cx="1206" cy="6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29707" name="Line 18"/>
            <p:cNvSpPr>
              <a:spLocks noChangeShapeType="1"/>
            </p:cNvSpPr>
            <p:nvPr/>
          </p:nvSpPr>
          <p:spPr bwMode="auto">
            <a:xfrm>
              <a:off x="3506" y="1392"/>
              <a:ext cx="982" cy="3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spTree>
    <p:extLst>
      <p:ext uri="{BB962C8B-B14F-4D97-AF65-F5344CB8AC3E}">
        <p14:creationId xmlns:p14="http://schemas.microsoft.com/office/powerpoint/2010/main" val="27419948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ru-RU" dirty="0">
                <a:solidFill>
                  <a:srgbClr val="C00000"/>
                </a:solidFill>
              </a:rPr>
              <a:t>Риносинусит</a:t>
            </a:r>
            <a:r>
              <a:rPr lang="en-GB" dirty="0">
                <a:solidFill>
                  <a:srgbClr val="C00000"/>
                </a:solidFill>
              </a:rPr>
              <a:t>: </a:t>
            </a:r>
            <a:br>
              <a:rPr lang="ru-RU" dirty="0">
                <a:solidFill>
                  <a:srgbClr val="C00000"/>
                </a:solidFill>
              </a:rPr>
            </a:br>
            <a:r>
              <a:rPr lang="ru-RU" dirty="0">
                <a:solidFill>
                  <a:srgbClr val="C00000"/>
                </a:solidFill>
              </a:rPr>
              <a:t>Клиническое определение</a:t>
            </a:r>
            <a:endParaRPr lang="en-GB" dirty="0">
              <a:solidFill>
                <a:srgbClr val="C00000"/>
              </a:solidFill>
            </a:endParaRPr>
          </a:p>
        </p:txBody>
      </p:sp>
      <p:sp>
        <p:nvSpPr>
          <p:cNvPr id="30723" name="Rectangle 3"/>
          <p:cNvSpPr>
            <a:spLocks noGrp="1" noChangeArrowheads="1"/>
          </p:cNvSpPr>
          <p:nvPr>
            <p:ph type="body" idx="1"/>
          </p:nvPr>
        </p:nvSpPr>
        <p:spPr/>
        <p:txBody>
          <a:bodyPr/>
          <a:lstStyle/>
          <a:p>
            <a:pPr eaLnBrk="1" hangingPunct="1">
              <a:lnSpc>
                <a:spcPct val="80000"/>
              </a:lnSpc>
            </a:pPr>
            <a:r>
              <a:rPr lang="ru-RU" sz="1800" dirty="0"/>
              <a:t>Воспаление слизистой носа и околоносовых пазух, характеризующееся    </a:t>
            </a:r>
            <a:r>
              <a:rPr lang="en-US" sz="1800" b="1" dirty="0"/>
              <a:t>2</a:t>
            </a:r>
            <a:r>
              <a:rPr lang="ru-RU" sz="1800" b="1" dirty="0"/>
              <a:t>-</a:t>
            </a:r>
            <a:r>
              <a:rPr lang="ru-RU" sz="1800" b="1" dirty="0" err="1"/>
              <a:t>мя</a:t>
            </a:r>
            <a:r>
              <a:rPr lang="en-US" sz="1800" b="1" dirty="0"/>
              <a:t> </a:t>
            </a:r>
            <a:r>
              <a:rPr lang="ru-RU" sz="1800" b="1" dirty="0"/>
              <a:t>и более симптомами, </a:t>
            </a:r>
            <a:r>
              <a:rPr lang="ru-RU" sz="1800" b="1" dirty="0">
                <a:solidFill>
                  <a:srgbClr val="00682F"/>
                </a:solidFill>
              </a:rPr>
              <a:t>1 из которых - блокада носа</a:t>
            </a:r>
            <a:r>
              <a:rPr lang="en-US" sz="1800" b="1" dirty="0">
                <a:solidFill>
                  <a:srgbClr val="00682F"/>
                </a:solidFill>
              </a:rPr>
              <a:t>/</a:t>
            </a:r>
            <a:r>
              <a:rPr lang="ru-RU" sz="1800" b="1" dirty="0">
                <a:solidFill>
                  <a:srgbClr val="00682F"/>
                </a:solidFill>
              </a:rPr>
              <a:t>обструкция</a:t>
            </a:r>
            <a:r>
              <a:rPr lang="en-US" sz="1800" b="1" dirty="0">
                <a:solidFill>
                  <a:srgbClr val="00682F"/>
                </a:solidFill>
              </a:rPr>
              <a:t>/</a:t>
            </a:r>
            <a:r>
              <a:rPr lang="ru-RU" sz="1800" b="1" dirty="0">
                <a:solidFill>
                  <a:srgbClr val="00682F"/>
                </a:solidFill>
              </a:rPr>
              <a:t>заложенность или выделения из носа (передние</a:t>
            </a:r>
            <a:r>
              <a:rPr lang="en-US" sz="1800" b="1" dirty="0">
                <a:solidFill>
                  <a:srgbClr val="00682F"/>
                </a:solidFill>
              </a:rPr>
              <a:t>/</a:t>
            </a:r>
            <a:r>
              <a:rPr lang="ru-RU" sz="1800" b="1" dirty="0">
                <a:solidFill>
                  <a:srgbClr val="00682F"/>
                </a:solidFill>
              </a:rPr>
              <a:t> в носоглотку)</a:t>
            </a:r>
          </a:p>
          <a:p>
            <a:pPr lvl="1" eaLnBrk="1" hangingPunct="1">
              <a:lnSpc>
                <a:spcPct val="80000"/>
              </a:lnSpc>
            </a:pPr>
            <a:r>
              <a:rPr lang="ru-RU" sz="1600" b="1" u="sng" dirty="0"/>
              <a:t>+</a:t>
            </a:r>
            <a:r>
              <a:rPr lang="ru-RU" sz="1600" b="1" dirty="0"/>
              <a:t> боль в области лица</a:t>
            </a:r>
            <a:r>
              <a:rPr lang="en-US" sz="1600" b="1" dirty="0"/>
              <a:t>/</a:t>
            </a:r>
            <a:r>
              <a:rPr lang="ru-RU" sz="1600" b="1" dirty="0"/>
              <a:t>чувство давления </a:t>
            </a:r>
          </a:p>
          <a:p>
            <a:pPr lvl="1" eaLnBrk="1" hangingPunct="1">
              <a:lnSpc>
                <a:spcPct val="80000"/>
              </a:lnSpc>
            </a:pPr>
            <a:r>
              <a:rPr lang="ru-RU" sz="1600" b="1" u="sng" dirty="0"/>
              <a:t>+</a:t>
            </a:r>
            <a:r>
              <a:rPr lang="ru-RU" sz="1600" b="1" dirty="0"/>
              <a:t> уменьшение</a:t>
            </a:r>
            <a:r>
              <a:rPr lang="en-US" sz="1600" b="1" dirty="0"/>
              <a:t>/</a:t>
            </a:r>
            <a:r>
              <a:rPr lang="ru-RU" sz="1600" b="1" dirty="0"/>
              <a:t>потеря обоняния</a:t>
            </a:r>
          </a:p>
          <a:p>
            <a:pPr lvl="1" eaLnBrk="1" hangingPunct="1">
              <a:lnSpc>
                <a:spcPct val="80000"/>
              </a:lnSpc>
            </a:pPr>
            <a:endParaRPr lang="ru-RU" sz="1600" b="1" dirty="0"/>
          </a:p>
          <a:p>
            <a:pPr eaLnBrk="1" hangingPunct="1">
              <a:lnSpc>
                <a:spcPct val="80000"/>
              </a:lnSpc>
            </a:pPr>
            <a:r>
              <a:rPr lang="ru-RU" sz="1800" b="1" dirty="0"/>
              <a:t>При передней риноскопии</a:t>
            </a:r>
          </a:p>
          <a:p>
            <a:pPr lvl="1" eaLnBrk="1" hangingPunct="1">
              <a:lnSpc>
                <a:spcPct val="80000"/>
              </a:lnSpc>
            </a:pPr>
            <a:r>
              <a:rPr lang="ru-RU" sz="1600" b="1" dirty="0">
                <a:solidFill>
                  <a:srgbClr val="993300"/>
                </a:solidFill>
              </a:rPr>
              <a:t>Полипы и</a:t>
            </a:r>
            <a:r>
              <a:rPr lang="en-US" sz="1600" b="1" dirty="0">
                <a:solidFill>
                  <a:srgbClr val="993300"/>
                </a:solidFill>
              </a:rPr>
              <a:t>/</a:t>
            </a:r>
            <a:r>
              <a:rPr lang="ru-RU" sz="1600" b="1" dirty="0">
                <a:solidFill>
                  <a:srgbClr val="993300"/>
                </a:solidFill>
              </a:rPr>
              <a:t>или</a:t>
            </a:r>
          </a:p>
          <a:p>
            <a:pPr lvl="1" eaLnBrk="1" hangingPunct="1">
              <a:lnSpc>
                <a:spcPct val="80000"/>
              </a:lnSpc>
            </a:pPr>
            <a:r>
              <a:rPr lang="ru-RU" sz="1600" b="1" dirty="0" err="1"/>
              <a:t>Слизисто</a:t>
            </a:r>
            <a:r>
              <a:rPr lang="ru-RU" sz="1600" b="1" dirty="0"/>
              <a:t>-гнойные выделения преимущественно из среднего носового хода и</a:t>
            </a:r>
            <a:r>
              <a:rPr lang="en-US" sz="1600" b="1" dirty="0"/>
              <a:t>/</a:t>
            </a:r>
            <a:r>
              <a:rPr lang="ru-RU" sz="1600" b="1" dirty="0"/>
              <a:t>или</a:t>
            </a:r>
          </a:p>
          <a:p>
            <a:pPr lvl="1" eaLnBrk="1" hangingPunct="1">
              <a:lnSpc>
                <a:spcPct val="80000"/>
              </a:lnSpc>
            </a:pPr>
            <a:r>
              <a:rPr lang="ru-RU" sz="1600" b="1" dirty="0"/>
              <a:t>Отек</a:t>
            </a:r>
            <a:r>
              <a:rPr lang="en-US" sz="1600" b="1" dirty="0"/>
              <a:t>/</a:t>
            </a:r>
            <a:r>
              <a:rPr lang="ru-RU" sz="1600" b="1" dirty="0"/>
              <a:t>обструкция вследствие воспаления слизистой в области среднего носового хода</a:t>
            </a:r>
          </a:p>
          <a:p>
            <a:pPr lvl="1" eaLnBrk="1" hangingPunct="1">
              <a:lnSpc>
                <a:spcPct val="80000"/>
              </a:lnSpc>
            </a:pPr>
            <a:endParaRPr lang="ru-RU" sz="1600" b="1" dirty="0"/>
          </a:p>
          <a:p>
            <a:pPr lvl="1" eaLnBrk="1" hangingPunct="1">
              <a:lnSpc>
                <a:spcPct val="80000"/>
              </a:lnSpc>
              <a:buFontTx/>
              <a:buNone/>
            </a:pPr>
            <a:r>
              <a:rPr lang="ru-RU" sz="1600" b="1" dirty="0"/>
              <a:t>И</a:t>
            </a:r>
            <a:r>
              <a:rPr lang="en-US" sz="1600" b="1" dirty="0"/>
              <a:t>/</a:t>
            </a:r>
            <a:r>
              <a:rPr lang="ru-RU" sz="1600" b="1" dirty="0"/>
              <a:t>ИЛИ</a:t>
            </a:r>
          </a:p>
          <a:p>
            <a:pPr eaLnBrk="1" hangingPunct="1">
              <a:lnSpc>
                <a:spcPct val="80000"/>
              </a:lnSpc>
            </a:pPr>
            <a:r>
              <a:rPr lang="ru-RU" sz="1800" b="1" dirty="0"/>
              <a:t>При КТ </a:t>
            </a:r>
          </a:p>
          <a:p>
            <a:pPr lvl="1" eaLnBrk="1" hangingPunct="1">
              <a:lnSpc>
                <a:spcPct val="80000"/>
              </a:lnSpc>
            </a:pPr>
            <a:r>
              <a:rPr lang="ru-RU" sz="1600" dirty="0"/>
              <a:t>Изменения слизистой оболочки в области </a:t>
            </a:r>
            <a:r>
              <a:rPr lang="ru-RU" sz="1600" dirty="0" err="1"/>
              <a:t>остиомиатального</a:t>
            </a:r>
            <a:r>
              <a:rPr lang="ru-RU" sz="1600" dirty="0"/>
              <a:t> комплекса и</a:t>
            </a:r>
            <a:r>
              <a:rPr lang="en-US" sz="1600" dirty="0"/>
              <a:t>/</a:t>
            </a:r>
            <a:r>
              <a:rPr lang="ru-RU" sz="1600" dirty="0"/>
              <a:t>или околоносовых пазух</a:t>
            </a:r>
            <a:endParaRPr lang="en-US" sz="1600" dirty="0"/>
          </a:p>
        </p:txBody>
      </p:sp>
      <p:sp>
        <p:nvSpPr>
          <p:cNvPr id="30724" name="Text Box 4"/>
          <p:cNvSpPr txBox="1">
            <a:spLocks noChangeArrowheads="1"/>
          </p:cNvSpPr>
          <p:nvPr/>
        </p:nvSpPr>
        <p:spPr bwMode="black">
          <a:xfrm>
            <a:off x="219075" y="6394450"/>
            <a:ext cx="88852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400">
                <a:solidFill>
                  <a:srgbClr val="FFFFFF"/>
                </a:solidFill>
              </a:rPr>
              <a:t>КТ</a:t>
            </a:r>
            <a:r>
              <a:rPr lang="en-US" sz="1400">
                <a:solidFill>
                  <a:srgbClr val="FFFFFF"/>
                </a:solidFill>
              </a:rPr>
              <a:t> = </a:t>
            </a:r>
            <a:r>
              <a:rPr lang="ru-RU" sz="1400">
                <a:solidFill>
                  <a:srgbClr val="FFFFFF"/>
                </a:solidFill>
              </a:rPr>
              <a:t>компьютерная томография</a:t>
            </a:r>
            <a:r>
              <a:rPr lang="en-US" sz="1400">
                <a:solidFill>
                  <a:srgbClr val="FFFFFF"/>
                </a:solidFill>
              </a:rPr>
              <a:t>.</a:t>
            </a:r>
          </a:p>
          <a:p>
            <a:pPr eaLnBrk="1" fontAlgn="base" hangingPunct="1">
              <a:spcBef>
                <a:spcPct val="25000"/>
              </a:spcBef>
              <a:spcAft>
                <a:spcPct val="0"/>
              </a:spcAft>
            </a:pPr>
            <a:r>
              <a:rPr lang="en-US" sz="1200">
                <a:solidFill>
                  <a:srgbClr val="FFFFFF"/>
                </a:solidFill>
              </a:rPr>
              <a:t>Fokkens et al. </a:t>
            </a:r>
            <a:r>
              <a:rPr lang="en-US" sz="1200" i="1">
                <a:solidFill>
                  <a:srgbClr val="FFFFFF"/>
                </a:solidFill>
              </a:rPr>
              <a:t>Rhinology</a:t>
            </a:r>
            <a:r>
              <a:rPr lang="en-US" sz="1200">
                <a:solidFill>
                  <a:srgbClr val="FFFFFF"/>
                </a:solidFill>
              </a:rPr>
              <a:t>. 2007;45(suppl 20):1. </a:t>
            </a:r>
            <a:endParaRPr lang="en-GB" sz="1200">
              <a:solidFill>
                <a:srgbClr val="FFFFFF"/>
              </a:solidFill>
            </a:endParaRPr>
          </a:p>
        </p:txBody>
      </p:sp>
    </p:spTree>
    <p:extLst>
      <p:ext uri="{BB962C8B-B14F-4D97-AF65-F5344CB8AC3E}">
        <p14:creationId xmlns:p14="http://schemas.microsoft.com/office/powerpoint/2010/main" val="23339027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ru-RU" dirty="0">
                <a:solidFill>
                  <a:srgbClr val="C00000"/>
                </a:solidFill>
              </a:rPr>
              <a:t>Риносинуситы</a:t>
            </a:r>
            <a:r>
              <a:rPr lang="en-GB" dirty="0">
                <a:solidFill>
                  <a:srgbClr val="C00000"/>
                </a:solidFill>
              </a:rPr>
              <a:t>: </a:t>
            </a:r>
            <a:r>
              <a:rPr lang="ru-RU" dirty="0">
                <a:solidFill>
                  <a:srgbClr val="C00000"/>
                </a:solidFill>
              </a:rPr>
              <a:t>тяжесть и продолжительность</a:t>
            </a:r>
            <a:endParaRPr lang="en-GB" dirty="0">
              <a:solidFill>
                <a:srgbClr val="C00000"/>
              </a:solidFill>
            </a:endParaRPr>
          </a:p>
        </p:txBody>
      </p:sp>
      <p:sp>
        <p:nvSpPr>
          <p:cNvPr id="31747" name="Rectangle 3"/>
          <p:cNvSpPr>
            <a:spLocks noGrp="1" noChangeArrowheads="1"/>
          </p:cNvSpPr>
          <p:nvPr>
            <p:ph type="body" sz="half" idx="1"/>
          </p:nvPr>
        </p:nvSpPr>
        <p:spPr/>
        <p:txBody>
          <a:bodyPr/>
          <a:lstStyle/>
          <a:p>
            <a:pPr algn="ctr" eaLnBrk="1" hangingPunct="1">
              <a:buFontTx/>
              <a:buNone/>
            </a:pPr>
            <a:r>
              <a:rPr lang="ru-RU" sz="2400" dirty="0"/>
              <a:t>Тяжесть</a:t>
            </a:r>
            <a:endParaRPr lang="en-GB" sz="2400" dirty="0"/>
          </a:p>
          <a:p>
            <a:pPr eaLnBrk="1" hangingPunct="1"/>
            <a:r>
              <a:rPr lang="ru-RU" sz="1800" dirty="0"/>
              <a:t>Легкий</a:t>
            </a:r>
            <a:r>
              <a:rPr lang="en-US" sz="1800" dirty="0"/>
              <a:t> = </a:t>
            </a:r>
            <a:r>
              <a:rPr lang="ru-RU" sz="1800" dirty="0">
                <a:solidFill>
                  <a:srgbClr val="00682F"/>
                </a:solidFill>
              </a:rPr>
              <a:t>ВАШ</a:t>
            </a:r>
            <a:r>
              <a:rPr lang="en-US" sz="1800" dirty="0">
                <a:solidFill>
                  <a:srgbClr val="00682F"/>
                </a:solidFill>
              </a:rPr>
              <a:t> 0–3</a:t>
            </a:r>
          </a:p>
          <a:p>
            <a:pPr eaLnBrk="1" hangingPunct="1"/>
            <a:r>
              <a:rPr lang="ru-RU" sz="1800" dirty="0"/>
              <a:t>Среднетяжелый</a:t>
            </a:r>
            <a:r>
              <a:rPr lang="en-US" sz="1800" dirty="0"/>
              <a:t> = </a:t>
            </a:r>
            <a:r>
              <a:rPr lang="ru-RU" sz="1800" dirty="0">
                <a:solidFill>
                  <a:srgbClr val="00682F"/>
                </a:solidFill>
              </a:rPr>
              <a:t>ВАШ</a:t>
            </a:r>
            <a:r>
              <a:rPr lang="en-US" sz="1800" dirty="0">
                <a:solidFill>
                  <a:srgbClr val="00682F"/>
                </a:solidFill>
              </a:rPr>
              <a:t> &gt;3–7</a:t>
            </a:r>
          </a:p>
          <a:p>
            <a:pPr eaLnBrk="1" hangingPunct="1"/>
            <a:r>
              <a:rPr lang="ru-RU" sz="1800" dirty="0"/>
              <a:t>Тяжелый</a:t>
            </a:r>
            <a:r>
              <a:rPr lang="en-US" sz="1800" dirty="0"/>
              <a:t> = </a:t>
            </a:r>
            <a:r>
              <a:rPr lang="ru-RU" sz="1800" dirty="0"/>
              <a:t>ВАШ</a:t>
            </a:r>
            <a:r>
              <a:rPr lang="en-US" sz="1800" dirty="0"/>
              <a:t> </a:t>
            </a:r>
            <a:r>
              <a:rPr lang="en-US" sz="1800" dirty="0">
                <a:solidFill>
                  <a:srgbClr val="00682F"/>
                </a:solidFill>
              </a:rPr>
              <a:t>&gt;7–10 </a:t>
            </a:r>
          </a:p>
        </p:txBody>
      </p:sp>
      <p:sp>
        <p:nvSpPr>
          <p:cNvPr id="31748" name="Rectangle 4"/>
          <p:cNvSpPr>
            <a:spLocks noGrp="1" noChangeArrowheads="1"/>
          </p:cNvSpPr>
          <p:nvPr>
            <p:ph type="body" sz="half" idx="2"/>
          </p:nvPr>
        </p:nvSpPr>
        <p:spPr/>
        <p:txBody>
          <a:bodyPr/>
          <a:lstStyle/>
          <a:p>
            <a:pPr algn="ctr" eaLnBrk="1" hangingPunct="1">
              <a:buFontTx/>
              <a:buNone/>
            </a:pPr>
            <a:r>
              <a:rPr lang="ru-RU" sz="2400" dirty="0"/>
              <a:t>Продолжительность</a:t>
            </a:r>
            <a:endParaRPr lang="en-GB" sz="2400" dirty="0"/>
          </a:p>
          <a:p>
            <a:pPr eaLnBrk="1" hangingPunct="1"/>
            <a:r>
              <a:rPr lang="ru-RU" sz="2000" dirty="0"/>
              <a:t>Острый</a:t>
            </a:r>
            <a:endParaRPr lang="en-US" sz="2000" dirty="0"/>
          </a:p>
          <a:p>
            <a:pPr lvl="1" eaLnBrk="1" hangingPunct="1"/>
            <a:r>
              <a:rPr lang="en-US" sz="1800" dirty="0"/>
              <a:t>&lt;12 </a:t>
            </a:r>
            <a:r>
              <a:rPr lang="ru-RU" sz="1800" dirty="0"/>
              <a:t>недель</a:t>
            </a:r>
            <a:endParaRPr lang="en-US" sz="1800" dirty="0"/>
          </a:p>
          <a:p>
            <a:pPr lvl="1" eaLnBrk="1" hangingPunct="1"/>
            <a:r>
              <a:rPr lang="ru-RU" sz="1800" dirty="0"/>
              <a:t>Полное разрешение симптомов</a:t>
            </a:r>
            <a:endParaRPr lang="en-US" sz="1800" dirty="0"/>
          </a:p>
          <a:p>
            <a:pPr eaLnBrk="1" hangingPunct="1"/>
            <a:r>
              <a:rPr lang="ru-RU" sz="2000" dirty="0"/>
              <a:t>Хронический</a:t>
            </a:r>
            <a:endParaRPr lang="en-US" sz="2000" dirty="0"/>
          </a:p>
          <a:p>
            <a:pPr lvl="1" eaLnBrk="1" hangingPunct="1"/>
            <a:r>
              <a:rPr lang="en-US" sz="1800" dirty="0"/>
              <a:t>&gt;12 </a:t>
            </a:r>
            <a:r>
              <a:rPr lang="ru-RU" sz="1800" dirty="0"/>
              <a:t>недель</a:t>
            </a:r>
            <a:endParaRPr lang="en-US" sz="1800" dirty="0"/>
          </a:p>
          <a:p>
            <a:pPr lvl="1" eaLnBrk="1" hangingPunct="1"/>
            <a:r>
              <a:rPr lang="ru-RU" sz="1800" dirty="0"/>
              <a:t>Без полного выздоровления</a:t>
            </a:r>
            <a:endParaRPr lang="en-US" sz="1800" dirty="0"/>
          </a:p>
          <a:p>
            <a:pPr lvl="1" eaLnBrk="1" hangingPunct="1"/>
            <a:r>
              <a:rPr lang="ru-RU" sz="1800" dirty="0"/>
              <a:t>Склонность к обострениям</a:t>
            </a:r>
            <a:endParaRPr lang="en-GB" sz="1800" dirty="0"/>
          </a:p>
        </p:txBody>
      </p:sp>
      <p:grpSp>
        <p:nvGrpSpPr>
          <p:cNvPr id="31749" name="Group 5"/>
          <p:cNvGrpSpPr>
            <a:grpSpLocks/>
          </p:cNvGrpSpPr>
          <p:nvPr/>
        </p:nvGrpSpPr>
        <p:grpSpPr bwMode="auto">
          <a:xfrm>
            <a:off x="887413" y="4597400"/>
            <a:ext cx="3516312" cy="431800"/>
            <a:chOff x="820" y="2798"/>
            <a:chExt cx="1935" cy="272"/>
          </a:xfrm>
        </p:grpSpPr>
        <p:sp>
          <p:nvSpPr>
            <p:cNvPr id="31755" name="Line 6"/>
            <p:cNvSpPr>
              <a:spLocks noChangeShapeType="1"/>
            </p:cNvSpPr>
            <p:nvPr/>
          </p:nvSpPr>
          <p:spPr bwMode="auto">
            <a:xfrm>
              <a:off x="820" y="2934"/>
              <a:ext cx="193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31756" name="Line 7"/>
            <p:cNvSpPr>
              <a:spLocks noChangeShapeType="1"/>
            </p:cNvSpPr>
            <p:nvPr/>
          </p:nvSpPr>
          <p:spPr bwMode="auto">
            <a:xfrm>
              <a:off x="820" y="2798"/>
              <a:ext cx="0" cy="2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31757" name="Line 8"/>
            <p:cNvSpPr>
              <a:spLocks noChangeShapeType="1"/>
            </p:cNvSpPr>
            <p:nvPr/>
          </p:nvSpPr>
          <p:spPr bwMode="auto">
            <a:xfrm>
              <a:off x="2755" y="2798"/>
              <a:ext cx="0" cy="2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sp>
        <p:nvSpPr>
          <p:cNvPr id="31750" name="Text Box 9"/>
          <p:cNvSpPr txBox="1">
            <a:spLocks noChangeArrowheads="1"/>
          </p:cNvSpPr>
          <p:nvPr/>
        </p:nvSpPr>
        <p:spPr bwMode="auto">
          <a:xfrm>
            <a:off x="107950" y="5013325"/>
            <a:ext cx="15144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ru-RU" sz="1600" b="1">
                <a:solidFill>
                  <a:srgbClr val="FFFFFF"/>
                </a:solidFill>
              </a:rPr>
              <a:t>Не беспокоят</a:t>
            </a:r>
            <a:endParaRPr lang="en-GB" sz="1600" b="1">
              <a:solidFill>
                <a:srgbClr val="FFFFFF"/>
              </a:solidFill>
            </a:endParaRPr>
          </a:p>
        </p:txBody>
      </p:sp>
      <p:sp>
        <p:nvSpPr>
          <p:cNvPr id="31751" name="Text Box 10"/>
          <p:cNvSpPr txBox="1">
            <a:spLocks noChangeArrowheads="1"/>
          </p:cNvSpPr>
          <p:nvPr/>
        </p:nvSpPr>
        <p:spPr bwMode="auto">
          <a:xfrm>
            <a:off x="3678238" y="5013325"/>
            <a:ext cx="14589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ru-RU" sz="1600" b="1">
                <a:solidFill>
                  <a:srgbClr val="FFFFFF"/>
                </a:solidFill>
              </a:rPr>
              <a:t>Очень беспокоят</a:t>
            </a:r>
            <a:endParaRPr lang="en-GB" sz="1600" b="1">
              <a:solidFill>
                <a:srgbClr val="FFFFFF"/>
              </a:solidFill>
            </a:endParaRPr>
          </a:p>
        </p:txBody>
      </p:sp>
      <p:sp>
        <p:nvSpPr>
          <p:cNvPr id="31752" name="Text Box 11"/>
          <p:cNvSpPr txBox="1">
            <a:spLocks noChangeArrowheads="1"/>
          </p:cNvSpPr>
          <p:nvPr/>
        </p:nvSpPr>
        <p:spPr bwMode="auto">
          <a:xfrm>
            <a:off x="2005013" y="4953000"/>
            <a:ext cx="1281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GB" sz="1600" b="1">
                <a:solidFill>
                  <a:srgbClr val="FFFFFF"/>
                </a:solidFill>
              </a:rPr>
              <a:t>10 c</a:t>
            </a:r>
            <a:r>
              <a:rPr lang="ru-RU" sz="1600" b="1">
                <a:solidFill>
                  <a:srgbClr val="FFFFFF"/>
                </a:solidFill>
              </a:rPr>
              <a:t>м</a:t>
            </a:r>
            <a:endParaRPr lang="en-GB" sz="1600" b="1">
              <a:solidFill>
                <a:srgbClr val="FFFFFF"/>
              </a:solidFill>
            </a:endParaRPr>
          </a:p>
        </p:txBody>
      </p:sp>
      <p:sp>
        <p:nvSpPr>
          <p:cNvPr id="31753" name="Text Box 12"/>
          <p:cNvSpPr txBox="1">
            <a:spLocks noChangeArrowheads="1"/>
          </p:cNvSpPr>
          <p:nvPr/>
        </p:nvSpPr>
        <p:spPr bwMode="auto">
          <a:xfrm>
            <a:off x="1243013" y="4022725"/>
            <a:ext cx="2844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600" b="1">
                <a:solidFill>
                  <a:srgbClr val="FFFFFF"/>
                </a:solidFill>
              </a:rPr>
              <a:t>Насколько Вас беспокоят </a:t>
            </a:r>
          </a:p>
          <a:p>
            <a:pPr algn="ctr" eaLnBrk="1" fontAlgn="base" hangingPunct="1">
              <a:spcBef>
                <a:spcPct val="0"/>
              </a:spcBef>
              <a:spcAft>
                <a:spcPct val="0"/>
              </a:spcAft>
            </a:pPr>
            <a:r>
              <a:rPr lang="ru-RU" sz="1600" b="1">
                <a:solidFill>
                  <a:srgbClr val="FFFFFF"/>
                </a:solidFill>
              </a:rPr>
              <a:t>симптомы риносинусита</a:t>
            </a:r>
            <a:r>
              <a:rPr lang="en-US" sz="1600" b="1">
                <a:solidFill>
                  <a:srgbClr val="FFFFFF"/>
                </a:solidFill>
              </a:rPr>
              <a:t>?</a:t>
            </a:r>
          </a:p>
        </p:txBody>
      </p:sp>
      <p:sp>
        <p:nvSpPr>
          <p:cNvPr id="31754" name="Text Box 13"/>
          <p:cNvSpPr txBox="1">
            <a:spLocks noChangeArrowheads="1"/>
          </p:cNvSpPr>
          <p:nvPr/>
        </p:nvSpPr>
        <p:spPr bwMode="black">
          <a:xfrm>
            <a:off x="248677" y="6119813"/>
            <a:ext cx="87772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400" b="1" dirty="0">
                <a:solidFill>
                  <a:srgbClr val="00682F"/>
                </a:solidFill>
              </a:rPr>
              <a:t>ВАШ – визуальная аналоговая шкала </a:t>
            </a:r>
            <a:r>
              <a:rPr lang="ru-RU" sz="1400" dirty="0">
                <a:solidFill>
                  <a:srgbClr val="FFFFFF"/>
                </a:solidFill>
              </a:rPr>
              <a:t>(</a:t>
            </a:r>
            <a:r>
              <a:rPr lang="en-GB" sz="1400" dirty="0">
                <a:solidFill>
                  <a:srgbClr val="FFFFFF"/>
                </a:solidFill>
              </a:rPr>
              <a:t>VAS = visual analogue scale</a:t>
            </a:r>
            <a:r>
              <a:rPr lang="ru-RU" sz="1400" dirty="0">
                <a:solidFill>
                  <a:srgbClr val="FFFFFF"/>
                </a:solidFill>
              </a:rPr>
              <a:t>)</a:t>
            </a:r>
            <a:r>
              <a:rPr lang="en-GB" sz="1400" dirty="0">
                <a:solidFill>
                  <a:srgbClr val="FFFFFF"/>
                </a:solidFill>
              </a:rPr>
              <a:t>.</a:t>
            </a:r>
            <a:endParaRPr lang="en-US" sz="1400" dirty="0">
              <a:solidFill>
                <a:srgbClr val="FFFFFF"/>
              </a:solidFill>
            </a:endParaRPr>
          </a:p>
          <a:p>
            <a:pPr eaLnBrk="1" fontAlgn="base" hangingPunct="1">
              <a:spcBef>
                <a:spcPct val="25000"/>
              </a:spcBef>
              <a:spcAft>
                <a:spcPct val="0"/>
              </a:spcAft>
            </a:pPr>
            <a:r>
              <a:rPr lang="en-US" sz="1200" dirty="0" err="1">
                <a:solidFill>
                  <a:srgbClr val="FFFFFF"/>
                </a:solidFill>
              </a:rPr>
              <a:t>Fokkens</a:t>
            </a:r>
            <a:r>
              <a:rPr lang="en-US" sz="1200" dirty="0">
                <a:solidFill>
                  <a:srgbClr val="FFFFFF"/>
                </a:solidFill>
              </a:rPr>
              <a:t> et al. </a:t>
            </a:r>
            <a:r>
              <a:rPr lang="en-US" sz="1200" i="1" dirty="0">
                <a:solidFill>
                  <a:srgbClr val="FFFFFF"/>
                </a:solidFill>
              </a:rPr>
              <a:t>Rhinology</a:t>
            </a:r>
            <a:r>
              <a:rPr lang="en-US" sz="1200" dirty="0">
                <a:solidFill>
                  <a:srgbClr val="FFFFFF"/>
                </a:solidFill>
              </a:rPr>
              <a:t>. 2007;45(</a:t>
            </a:r>
            <a:r>
              <a:rPr lang="en-US" sz="1200" dirty="0" err="1">
                <a:solidFill>
                  <a:srgbClr val="FFFFFF"/>
                </a:solidFill>
              </a:rPr>
              <a:t>suppl</a:t>
            </a:r>
            <a:r>
              <a:rPr lang="en-US" sz="1200" dirty="0">
                <a:solidFill>
                  <a:srgbClr val="FFFFFF"/>
                </a:solidFill>
              </a:rPr>
              <a:t> 20):1.</a:t>
            </a:r>
            <a:endParaRPr lang="en-GB" sz="1200" dirty="0">
              <a:solidFill>
                <a:srgbClr val="FFFFFF"/>
              </a:solidFill>
            </a:endParaRPr>
          </a:p>
        </p:txBody>
      </p:sp>
    </p:spTree>
    <p:extLst>
      <p:ext uri="{BB962C8B-B14F-4D97-AF65-F5344CB8AC3E}">
        <p14:creationId xmlns:p14="http://schemas.microsoft.com/office/powerpoint/2010/main" val="14761301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52400"/>
            <a:ext cx="8610600" cy="919163"/>
          </a:xfrm>
        </p:spPr>
        <p:txBody>
          <a:bodyPr/>
          <a:lstStyle/>
          <a:p>
            <a:pPr algn="ctr" eaLnBrk="1" hangingPunct="1"/>
            <a:r>
              <a:rPr lang="en-US" sz="3200" dirty="0">
                <a:solidFill>
                  <a:srgbClr val="C00000"/>
                </a:solidFill>
              </a:rPr>
              <a:t>EP</a:t>
            </a:r>
            <a:r>
              <a:rPr lang="en-US" sz="3200" baseline="30000" dirty="0">
                <a:solidFill>
                  <a:srgbClr val="C00000"/>
                </a:solidFill>
              </a:rPr>
              <a:t>3</a:t>
            </a:r>
            <a:r>
              <a:rPr lang="en-US" sz="3200" dirty="0">
                <a:solidFill>
                  <a:srgbClr val="C00000"/>
                </a:solidFill>
              </a:rPr>
              <a:t>OS </a:t>
            </a:r>
            <a:r>
              <a:rPr lang="ru-RU" sz="3200" dirty="0">
                <a:solidFill>
                  <a:srgbClr val="C00000"/>
                </a:solidFill>
              </a:rPr>
              <a:t>Диагностический алгоритм </a:t>
            </a:r>
            <a:br>
              <a:rPr lang="ru-RU" sz="3200" dirty="0">
                <a:solidFill>
                  <a:srgbClr val="C00000"/>
                </a:solidFill>
              </a:rPr>
            </a:br>
            <a:r>
              <a:rPr lang="ru-RU" sz="2400" dirty="0">
                <a:solidFill>
                  <a:srgbClr val="C00000"/>
                </a:solidFill>
              </a:rPr>
              <a:t>(для врачей общей практики)</a:t>
            </a:r>
          </a:p>
        </p:txBody>
      </p:sp>
      <p:sp>
        <p:nvSpPr>
          <p:cNvPr id="37891" name="Rectangle 3"/>
          <p:cNvSpPr>
            <a:spLocks noGrp="1" noChangeArrowheads="1"/>
          </p:cNvSpPr>
          <p:nvPr>
            <p:ph type="body" idx="1"/>
          </p:nvPr>
        </p:nvSpPr>
        <p:spPr>
          <a:xfrm>
            <a:off x="457200" y="1844675"/>
            <a:ext cx="8229600" cy="4608513"/>
          </a:xfrm>
        </p:spPr>
        <p:txBody>
          <a:bodyPr/>
          <a:lstStyle/>
          <a:p>
            <a:pPr eaLnBrk="1" hangingPunct="1">
              <a:lnSpc>
                <a:spcPct val="90000"/>
              </a:lnSpc>
            </a:pPr>
            <a:r>
              <a:rPr lang="ru-RU" sz="2000" dirty="0"/>
              <a:t>Диагноз ставят на основании клинических проявлений</a:t>
            </a:r>
          </a:p>
          <a:p>
            <a:pPr eaLnBrk="1" hangingPunct="1">
              <a:lnSpc>
                <a:spcPct val="90000"/>
              </a:lnSpc>
            </a:pPr>
            <a:r>
              <a:rPr lang="en-US" sz="2000" dirty="0"/>
              <a:t>R</a:t>
            </a:r>
            <a:r>
              <a:rPr lang="ru-RU" sz="2000" dirty="0"/>
              <a:t>-графия ОНП не рекомендуется</a:t>
            </a:r>
          </a:p>
          <a:p>
            <a:pPr eaLnBrk="1" hangingPunct="1">
              <a:lnSpc>
                <a:spcPct val="90000"/>
              </a:lnSpc>
            </a:pPr>
            <a:r>
              <a:rPr lang="ru-RU" sz="2000" dirty="0"/>
              <a:t>КТ – метод выбора - показана в тех случаях, когда </a:t>
            </a:r>
            <a:r>
              <a:rPr lang="ru-RU" sz="2000" dirty="0">
                <a:solidFill>
                  <a:srgbClr val="993300"/>
                </a:solidFill>
              </a:rPr>
              <a:t>клинические проявления сохраняются после </a:t>
            </a:r>
            <a:r>
              <a:rPr lang="ru-RU" sz="2000" b="1" dirty="0">
                <a:solidFill>
                  <a:srgbClr val="993300"/>
                </a:solidFill>
              </a:rPr>
              <a:t>двух</a:t>
            </a:r>
            <a:r>
              <a:rPr lang="ru-RU" sz="2000" dirty="0">
                <a:solidFill>
                  <a:srgbClr val="993300"/>
                </a:solidFill>
              </a:rPr>
              <a:t> безуспешных курсов адекватной антибиотикотерапии</a:t>
            </a:r>
          </a:p>
          <a:p>
            <a:pPr eaLnBrk="1" hangingPunct="1">
              <a:lnSpc>
                <a:spcPct val="90000"/>
              </a:lnSpc>
            </a:pPr>
            <a:r>
              <a:rPr lang="ru-RU" sz="2000" dirty="0"/>
              <a:t>Тогда же показана и пункция с микробиологическим исследованием содержимого пазухи</a:t>
            </a:r>
          </a:p>
        </p:txBody>
      </p:sp>
    </p:spTree>
    <p:extLst>
      <p:ext uri="{BB962C8B-B14F-4D97-AF65-F5344CB8AC3E}">
        <p14:creationId xmlns:p14="http://schemas.microsoft.com/office/powerpoint/2010/main" val="4249305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a:solidFill>
                  <a:srgbClr val="C00000"/>
                </a:solidFill>
              </a:rPr>
              <a:t>дифференциальная диагностика </a:t>
            </a: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39</a:t>
            </a:fld>
            <a:endParaRPr lang="ru-RU" dirty="0">
              <a:solidFill>
                <a:prstClr val="black">
                  <a:tint val="75000"/>
                </a:prstClr>
              </a:solidFill>
            </a:endParaRPr>
          </a:p>
        </p:txBody>
      </p:sp>
      <p:sp>
        <p:nvSpPr>
          <p:cNvPr id="5" name="Прямоугольник 4"/>
          <p:cNvSpPr/>
          <p:nvPr/>
        </p:nvSpPr>
        <p:spPr>
          <a:xfrm>
            <a:off x="1475656" y="1412775"/>
            <a:ext cx="5382344" cy="3170099"/>
          </a:xfrm>
          <a:prstGeom prst="rect">
            <a:avLst/>
          </a:prstGeom>
        </p:spPr>
        <p:txBody>
          <a:bodyPr wrap="square">
            <a:spAutoFit/>
          </a:bodyPr>
          <a:lstStyle/>
          <a:p>
            <a:r>
              <a:rPr lang="ru-RU" sz="2000" dirty="0">
                <a:solidFill>
                  <a:srgbClr val="00B050"/>
                </a:solidFill>
              </a:rPr>
              <a:t>-полипозный риносинусит, </a:t>
            </a:r>
          </a:p>
          <a:p>
            <a:endParaRPr lang="ru-RU" sz="2000" dirty="0">
              <a:solidFill>
                <a:srgbClr val="00B050"/>
              </a:solidFill>
            </a:endParaRPr>
          </a:p>
          <a:p>
            <a:r>
              <a:rPr lang="ru-RU" sz="2000" dirty="0">
                <a:solidFill>
                  <a:srgbClr val="00B050"/>
                </a:solidFill>
              </a:rPr>
              <a:t>-хронический синусит, </a:t>
            </a:r>
          </a:p>
          <a:p>
            <a:endParaRPr lang="ru-RU" sz="2000" dirty="0">
              <a:solidFill>
                <a:srgbClr val="00B050"/>
              </a:solidFill>
            </a:endParaRPr>
          </a:p>
          <a:p>
            <a:r>
              <a:rPr lang="ru-RU" sz="2000" dirty="0">
                <a:solidFill>
                  <a:srgbClr val="00B050"/>
                </a:solidFill>
              </a:rPr>
              <a:t>-</a:t>
            </a:r>
            <a:r>
              <a:rPr lang="ru-RU" sz="2000" dirty="0" err="1">
                <a:solidFill>
                  <a:srgbClr val="00B050"/>
                </a:solidFill>
              </a:rPr>
              <a:t>муковисцидоз</a:t>
            </a:r>
            <a:r>
              <a:rPr lang="ru-RU" sz="2000" dirty="0">
                <a:solidFill>
                  <a:srgbClr val="00B050"/>
                </a:solidFill>
              </a:rPr>
              <a:t>, </a:t>
            </a:r>
          </a:p>
          <a:p>
            <a:endParaRPr lang="ru-RU" sz="2000" dirty="0">
              <a:solidFill>
                <a:srgbClr val="00B050"/>
              </a:solidFill>
            </a:endParaRPr>
          </a:p>
          <a:p>
            <a:r>
              <a:rPr lang="ru-RU" sz="2000" dirty="0">
                <a:solidFill>
                  <a:srgbClr val="00B050"/>
                </a:solidFill>
              </a:rPr>
              <a:t>-болезнь </a:t>
            </a:r>
            <a:r>
              <a:rPr lang="ru-RU" sz="2000" dirty="0" err="1">
                <a:solidFill>
                  <a:srgbClr val="00B050"/>
                </a:solidFill>
              </a:rPr>
              <a:t>Вегенера</a:t>
            </a:r>
            <a:r>
              <a:rPr lang="ru-RU" sz="2000" dirty="0">
                <a:solidFill>
                  <a:srgbClr val="00B050"/>
                </a:solidFill>
              </a:rPr>
              <a:t>, </a:t>
            </a:r>
          </a:p>
          <a:p>
            <a:endParaRPr lang="ru-RU" sz="2000" dirty="0">
              <a:solidFill>
                <a:srgbClr val="00B050"/>
              </a:solidFill>
            </a:endParaRPr>
          </a:p>
          <a:p>
            <a:r>
              <a:rPr lang="ru-RU" sz="2000" dirty="0">
                <a:solidFill>
                  <a:srgbClr val="00B050"/>
                </a:solidFill>
              </a:rPr>
              <a:t>-доброкачественные и злокачественные опухоли полости носа и околоносовых пазух</a:t>
            </a:r>
          </a:p>
        </p:txBody>
      </p:sp>
      <p:sp>
        <p:nvSpPr>
          <p:cNvPr id="6" name="TextBox 5"/>
          <p:cNvSpPr txBox="1"/>
          <p:nvPr/>
        </p:nvSpPr>
        <p:spPr>
          <a:xfrm>
            <a:off x="5148064" y="5733256"/>
            <a:ext cx="3240360" cy="830997"/>
          </a:xfrm>
          <a:prstGeom prst="rect">
            <a:avLst/>
          </a:prstGeom>
          <a:noFill/>
        </p:spPr>
        <p:txBody>
          <a:bodyPr wrap="square" rtlCol="0">
            <a:spAutoFit/>
          </a:bodyPr>
          <a:lstStyle/>
          <a:p>
            <a:r>
              <a:rPr lang="ru-RU" sz="1200" dirty="0" err="1">
                <a:solidFill>
                  <a:prstClr val="black"/>
                </a:solidFill>
              </a:rPr>
              <a:t>А.С.Лопатин</a:t>
            </a:r>
            <a:endParaRPr lang="ru-RU" sz="1200" dirty="0">
              <a:solidFill>
                <a:prstClr val="black"/>
              </a:solidFill>
            </a:endParaRPr>
          </a:p>
          <a:p>
            <a:r>
              <a:rPr lang="ru-RU" sz="1200" dirty="0" err="1">
                <a:solidFill>
                  <a:prstClr val="black"/>
                </a:solidFill>
              </a:rPr>
              <a:t>Персистирующий</a:t>
            </a:r>
            <a:r>
              <a:rPr lang="ru-RU" sz="1200" dirty="0">
                <a:solidFill>
                  <a:prstClr val="black"/>
                </a:solidFill>
              </a:rPr>
              <a:t> аллергический ринит</a:t>
            </a:r>
          </a:p>
          <a:p>
            <a:r>
              <a:rPr lang="ru-RU" sz="1200" dirty="0">
                <a:solidFill>
                  <a:prstClr val="black"/>
                </a:solidFill>
              </a:rPr>
              <a:t>Отделение оториноларингологии ЦКБ МЦ УД Президента РФ, Москва</a:t>
            </a:r>
          </a:p>
        </p:txBody>
      </p:sp>
    </p:spTree>
    <p:extLst>
      <p:ext uri="{BB962C8B-B14F-4D97-AF65-F5344CB8AC3E}">
        <p14:creationId xmlns:p14="http://schemas.microsoft.com/office/powerpoint/2010/main" val="160771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91264" cy="1417638"/>
          </a:xfrm>
        </p:spPr>
        <p:txBody>
          <a:bodyPr vert="horz" lIns="91440" tIns="45720" rIns="91440" bIns="45720" rtlCol="0" anchor="ctr">
            <a:normAutofit/>
          </a:bodyPr>
          <a:lstStyle/>
          <a:p>
            <a:r>
              <a:rPr lang="ru-RU" sz="3200" b="1" dirty="0">
                <a:solidFill>
                  <a:srgbClr val="C00000"/>
                </a:solidFill>
              </a:rPr>
              <a:t>Алгоритм дифференциальной диагностики различных форм ринита</a:t>
            </a:r>
          </a:p>
        </p:txBody>
      </p:sp>
      <p:sp>
        <p:nvSpPr>
          <p:cNvPr id="27" name="Номер слайда 26"/>
          <p:cNvSpPr>
            <a:spLocks noGrp="1"/>
          </p:cNvSpPr>
          <p:nvPr>
            <p:ph type="sldNum" sz="quarter" idx="12"/>
          </p:nvPr>
        </p:nvSpPr>
        <p:spPr>
          <a:xfrm>
            <a:off x="8786842" y="6572272"/>
            <a:ext cx="357158" cy="285728"/>
          </a:xfrm>
        </p:spPr>
        <p:txBody>
          <a:bodyPr/>
          <a:lstStyle/>
          <a:p>
            <a:fld id="{102E5804-5406-49C9-99B1-2BCBE394186E}" type="slidenum">
              <a:rPr lang="ru-RU" smtClean="0">
                <a:solidFill>
                  <a:prstClr val="black">
                    <a:tint val="75000"/>
                  </a:prstClr>
                </a:solidFill>
              </a:rPr>
              <a:pPr/>
              <a:t>4</a:t>
            </a:fld>
            <a:endParaRPr lang="ru-RU" dirty="0">
              <a:solidFill>
                <a:prstClr val="black">
                  <a:tint val="75000"/>
                </a:prstClr>
              </a:solidFill>
            </a:endParaRPr>
          </a:p>
        </p:txBody>
      </p:sp>
      <p:grpSp>
        <p:nvGrpSpPr>
          <p:cNvPr id="3" name="Группа 2"/>
          <p:cNvGrpSpPr/>
          <p:nvPr/>
        </p:nvGrpSpPr>
        <p:grpSpPr>
          <a:xfrm>
            <a:off x="642910" y="1142984"/>
            <a:ext cx="7500990" cy="4929222"/>
            <a:chOff x="642910" y="1428736"/>
            <a:chExt cx="7500990" cy="4929222"/>
          </a:xfrm>
        </p:grpSpPr>
        <p:sp>
          <p:nvSpPr>
            <p:cNvPr id="4" name="Скругленный прямоугольник 3"/>
            <p:cNvSpPr/>
            <p:nvPr/>
          </p:nvSpPr>
          <p:spPr>
            <a:xfrm>
              <a:off x="642910" y="1428736"/>
              <a:ext cx="3714776"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Заболевание или вариант нормы</a:t>
              </a:r>
              <a:r>
                <a:rPr lang="en-US" b="1" dirty="0">
                  <a:solidFill>
                    <a:prstClr val="black"/>
                  </a:solidFill>
                </a:rPr>
                <a:t>?</a:t>
              </a:r>
              <a:endParaRPr lang="ru-RU" b="1" dirty="0">
                <a:solidFill>
                  <a:prstClr val="black"/>
                </a:solidFill>
              </a:endParaRPr>
            </a:p>
          </p:txBody>
        </p:sp>
        <p:grpSp>
          <p:nvGrpSpPr>
            <p:cNvPr id="5" name="Группа 28"/>
            <p:cNvGrpSpPr/>
            <p:nvPr/>
          </p:nvGrpSpPr>
          <p:grpSpPr>
            <a:xfrm>
              <a:off x="642910" y="2000240"/>
              <a:ext cx="7500990" cy="4357718"/>
              <a:chOff x="642910" y="2000240"/>
              <a:chExt cx="7500990" cy="4357718"/>
            </a:xfrm>
          </p:grpSpPr>
          <p:sp>
            <p:nvSpPr>
              <p:cNvPr id="6" name="Скругленный прямоугольник 4"/>
              <p:cNvSpPr/>
              <p:nvPr/>
            </p:nvSpPr>
            <p:spPr>
              <a:xfrm>
                <a:off x="642910" y="2214554"/>
                <a:ext cx="3714776"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Есть ли анатомические аномалии</a:t>
                </a:r>
                <a:r>
                  <a:rPr lang="en-US" b="1" dirty="0">
                    <a:solidFill>
                      <a:prstClr val="black"/>
                    </a:solidFill>
                  </a:rPr>
                  <a:t>?</a:t>
                </a:r>
                <a:endParaRPr lang="ru-RU" b="1" dirty="0">
                  <a:solidFill>
                    <a:prstClr val="black"/>
                  </a:solidFill>
                </a:endParaRPr>
              </a:p>
            </p:txBody>
          </p:sp>
          <p:sp>
            <p:nvSpPr>
              <p:cNvPr id="7" name="Скругленный прямоугольник 6"/>
              <p:cNvSpPr/>
              <p:nvPr/>
            </p:nvSpPr>
            <p:spPr>
              <a:xfrm>
                <a:off x="642910" y="3000372"/>
                <a:ext cx="3714776"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Инфекционный или неинфекционный</a:t>
                </a:r>
                <a:r>
                  <a:rPr lang="en-US" b="1" dirty="0">
                    <a:solidFill>
                      <a:prstClr val="black"/>
                    </a:solidFill>
                  </a:rPr>
                  <a:t>?</a:t>
                </a:r>
                <a:endParaRPr lang="ru-RU" b="1" dirty="0">
                  <a:solidFill>
                    <a:prstClr val="black"/>
                  </a:solidFill>
                </a:endParaRPr>
              </a:p>
            </p:txBody>
          </p:sp>
          <p:sp>
            <p:nvSpPr>
              <p:cNvPr id="8" name="Скругленный прямоугольник 7"/>
              <p:cNvSpPr/>
              <p:nvPr/>
            </p:nvSpPr>
            <p:spPr>
              <a:xfrm>
                <a:off x="642910" y="3786190"/>
                <a:ext cx="3714776"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Аллергический или неаллергический</a:t>
                </a:r>
                <a:r>
                  <a:rPr lang="en-US" b="1" dirty="0">
                    <a:solidFill>
                      <a:prstClr val="black"/>
                    </a:solidFill>
                  </a:rPr>
                  <a:t>?</a:t>
                </a:r>
                <a:endParaRPr lang="ru-RU" b="1" dirty="0">
                  <a:solidFill>
                    <a:prstClr val="black"/>
                  </a:solidFill>
                </a:endParaRPr>
              </a:p>
            </p:txBody>
          </p:sp>
          <p:sp>
            <p:nvSpPr>
              <p:cNvPr id="9" name="Скругленный прямоугольник 8"/>
              <p:cNvSpPr/>
              <p:nvPr/>
            </p:nvSpPr>
            <p:spPr>
              <a:xfrm>
                <a:off x="642910" y="4572008"/>
                <a:ext cx="3714776"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Эозинофильный или </a:t>
                </a:r>
                <a:r>
                  <a:rPr lang="ru-RU" b="1" dirty="0" err="1">
                    <a:solidFill>
                      <a:prstClr val="black"/>
                    </a:solidFill>
                  </a:rPr>
                  <a:t>неэозинофильный</a:t>
                </a:r>
                <a:r>
                  <a:rPr lang="en-US" b="1" dirty="0">
                    <a:solidFill>
                      <a:prstClr val="black"/>
                    </a:solidFill>
                  </a:rPr>
                  <a:t>?</a:t>
                </a:r>
                <a:endParaRPr lang="ru-RU" b="1" dirty="0">
                  <a:solidFill>
                    <a:prstClr val="black"/>
                  </a:solidFill>
                </a:endParaRPr>
              </a:p>
            </p:txBody>
          </p:sp>
          <p:sp>
            <p:nvSpPr>
              <p:cNvPr id="10" name="Скругленный прямоугольник 9"/>
              <p:cNvSpPr/>
              <p:nvPr/>
            </p:nvSpPr>
            <p:spPr>
              <a:xfrm>
                <a:off x="5143504" y="2214554"/>
                <a:ext cx="2571768"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Ринит, вызванный аномалиями анатомии</a:t>
                </a:r>
              </a:p>
            </p:txBody>
          </p:sp>
          <p:sp>
            <p:nvSpPr>
              <p:cNvPr id="11" name="Скругленный прямоугольник 10"/>
              <p:cNvSpPr/>
              <p:nvPr/>
            </p:nvSpPr>
            <p:spPr>
              <a:xfrm>
                <a:off x="5143504" y="3000372"/>
                <a:ext cx="2571768"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Инфекционный ринит</a:t>
                </a:r>
              </a:p>
            </p:txBody>
          </p:sp>
          <p:sp>
            <p:nvSpPr>
              <p:cNvPr id="12" name="Скругленный прямоугольник 11"/>
              <p:cNvSpPr/>
              <p:nvPr/>
            </p:nvSpPr>
            <p:spPr>
              <a:xfrm>
                <a:off x="5143504" y="3857628"/>
                <a:ext cx="2571768"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Аллергический ринит</a:t>
                </a:r>
              </a:p>
            </p:txBody>
          </p:sp>
          <p:sp>
            <p:nvSpPr>
              <p:cNvPr id="13" name="Скругленный прямоугольник 12"/>
              <p:cNvSpPr/>
              <p:nvPr/>
            </p:nvSpPr>
            <p:spPr>
              <a:xfrm>
                <a:off x="5143504" y="4572008"/>
                <a:ext cx="2571768"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Неаллергический эозинофильный ринит</a:t>
                </a:r>
              </a:p>
            </p:txBody>
          </p:sp>
          <p:sp>
            <p:nvSpPr>
              <p:cNvPr id="14" name="Скругленный прямоугольник 13"/>
              <p:cNvSpPr/>
              <p:nvPr/>
            </p:nvSpPr>
            <p:spPr>
              <a:xfrm>
                <a:off x="5143504" y="5357826"/>
                <a:ext cx="3000396" cy="1000132"/>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Эндокринный, медикаментозный, </a:t>
                </a:r>
                <a:r>
                  <a:rPr lang="ru-RU" b="1" dirty="0" err="1">
                    <a:solidFill>
                      <a:prstClr val="black"/>
                    </a:solidFill>
                  </a:rPr>
                  <a:t>холодовой</a:t>
                </a:r>
                <a:r>
                  <a:rPr lang="ru-RU" b="1" dirty="0">
                    <a:solidFill>
                      <a:prstClr val="black"/>
                    </a:solidFill>
                  </a:rPr>
                  <a:t>, психогенный</a:t>
                </a:r>
              </a:p>
            </p:txBody>
          </p:sp>
          <p:sp>
            <p:nvSpPr>
              <p:cNvPr id="15" name="Скругленный прямоугольник 14"/>
              <p:cNvSpPr/>
              <p:nvPr/>
            </p:nvSpPr>
            <p:spPr>
              <a:xfrm>
                <a:off x="642910" y="5357826"/>
                <a:ext cx="3714776" cy="500066"/>
              </a:xfrm>
              <a:prstGeom prst="roundRect">
                <a:avLst/>
              </a:prstGeom>
              <a:solidFill>
                <a:srgbClr val="99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a:solidFill>
                      <a:prstClr val="black"/>
                    </a:solidFill>
                  </a:rPr>
                  <a:t>Причина вазомоторных явлений</a:t>
                </a:r>
                <a:r>
                  <a:rPr lang="en-US" b="1" dirty="0">
                    <a:solidFill>
                      <a:prstClr val="black"/>
                    </a:solidFill>
                  </a:rPr>
                  <a:t>?</a:t>
                </a:r>
                <a:endParaRPr lang="ru-RU" b="1" dirty="0">
                  <a:solidFill>
                    <a:prstClr val="black"/>
                  </a:solidFill>
                </a:endParaRPr>
              </a:p>
            </p:txBody>
          </p:sp>
          <p:sp>
            <p:nvSpPr>
              <p:cNvPr id="16" name="Стрелка вправо 15"/>
              <p:cNvSpPr/>
              <p:nvPr/>
            </p:nvSpPr>
            <p:spPr>
              <a:xfrm>
                <a:off x="4429124" y="2428868"/>
                <a:ext cx="6429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Стрелка вправо 16"/>
              <p:cNvSpPr/>
              <p:nvPr/>
            </p:nvSpPr>
            <p:spPr>
              <a:xfrm>
                <a:off x="4429124" y="3214686"/>
                <a:ext cx="6429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Стрелка вправо 17"/>
              <p:cNvSpPr/>
              <p:nvPr/>
            </p:nvSpPr>
            <p:spPr>
              <a:xfrm>
                <a:off x="4429124" y="4786322"/>
                <a:ext cx="6429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Стрелка вправо 18"/>
              <p:cNvSpPr/>
              <p:nvPr/>
            </p:nvSpPr>
            <p:spPr>
              <a:xfrm>
                <a:off x="4429124" y="4071942"/>
                <a:ext cx="6429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Стрелка вправо 19"/>
              <p:cNvSpPr/>
              <p:nvPr/>
            </p:nvSpPr>
            <p:spPr>
              <a:xfrm>
                <a:off x="4429124" y="5572140"/>
                <a:ext cx="6429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Стрелка вправо 20"/>
              <p:cNvSpPr/>
              <p:nvPr/>
            </p:nvSpPr>
            <p:spPr>
              <a:xfrm rot="5400000" flipV="1">
                <a:off x="2285984" y="3643314"/>
                <a:ext cx="214315" cy="71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Стрелка вправо 21"/>
              <p:cNvSpPr/>
              <p:nvPr/>
            </p:nvSpPr>
            <p:spPr>
              <a:xfrm rot="5400000" flipV="1">
                <a:off x="2285984" y="2857496"/>
                <a:ext cx="214315" cy="71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Стрелка вправо 22"/>
              <p:cNvSpPr/>
              <p:nvPr/>
            </p:nvSpPr>
            <p:spPr>
              <a:xfrm rot="5400000" flipV="1">
                <a:off x="2285984" y="2071678"/>
                <a:ext cx="214315" cy="71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Стрелка вправо 23"/>
              <p:cNvSpPr/>
              <p:nvPr/>
            </p:nvSpPr>
            <p:spPr>
              <a:xfrm rot="5400000" flipV="1">
                <a:off x="2285984" y="4429132"/>
                <a:ext cx="214315" cy="71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 name="Стрелка вправо 24"/>
              <p:cNvSpPr/>
              <p:nvPr/>
            </p:nvSpPr>
            <p:spPr>
              <a:xfrm rot="5400000" flipV="1">
                <a:off x="2285984" y="5214950"/>
                <a:ext cx="214315" cy="71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sp>
        <p:nvSpPr>
          <p:cNvPr id="26" name="Прямоугольник 25"/>
          <p:cNvSpPr/>
          <p:nvPr/>
        </p:nvSpPr>
        <p:spPr>
          <a:xfrm>
            <a:off x="0" y="6237312"/>
            <a:ext cx="7020272" cy="461665"/>
          </a:xfrm>
          <a:prstGeom prst="rect">
            <a:avLst/>
          </a:prstGeom>
        </p:spPr>
        <p:txBody>
          <a:bodyPr wrap="square">
            <a:spAutoFit/>
          </a:bodyPr>
          <a:lstStyle/>
          <a:p>
            <a:r>
              <a:rPr lang="ru-RU" sz="1200" i="1" dirty="0">
                <a:solidFill>
                  <a:prstClr val="black"/>
                </a:solidFill>
              </a:rPr>
              <a:t>Лопатин А.С. Ринит: руководство для врачей. – </a:t>
            </a:r>
            <a:r>
              <a:rPr lang="ru-RU" sz="1200" i="1" dirty="0" err="1">
                <a:solidFill>
                  <a:prstClr val="black"/>
                </a:solidFill>
              </a:rPr>
              <a:t>М.:Литтерра</a:t>
            </a:r>
            <a:r>
              <a:rPr lang="ru-RU" sz="1200" i="1" dirty="0">
                <a:solidFill>
                  <a:prstClr val="black"/>
                </a:solidFill>
              </a:rPr>
              <a:t>, 2010. – 424с.:илл. – (Практические руководства). Стр. 115</a:t>
            </a:r>
            <a:r>
              <a:rPr lang="ru-RU" sz="800" dirty="0">
                <a:solidFill>
                  <a:prstClr val="black"/>
                </a:solidFill>
              </a:rPr>
              <a:t>.</a:t>
            </a:r>
          </a:p>
        </p:txBody>
      </p:sp>
    </p:spTree>
    <p:extLst>
      <p:ext uri="{BB962C8B-B14F-4D97-AF65-F5344CB8AC3E}">
        <p14:creationId xmlns:p14="http://schemas.microsoft.com/office/powerpoint/2010/main" val="1217955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ARIA</a:t>
            </a:r>
            <a:endParaRPr lang="ru-RU" dirty="0"/>
          </a:p>
        </p:txBody>
      </p:sp>
      <p:sp>
        <p:nvSpPr>
          <p:cNvPr id="3" name="Объект 2"/>
          <p:cNvSpPr>
            <a:spLocks noGrp="1"/>
          </p:cNvSpPr>
          <p:nvPr>
            <p:ph idx="1"/>
          </p:nvPr>
        </p:nvSpPr>
        <p:spPr>
          <a:xfrm>
            <a:off x="1115616" y="1412776"/>
            <a:ext cx="5904656" cy="2520280"/>
          </a:xfrm>
        </p:spPr>
        <p:txBody>
          <a:bodyPr>
            <a:normAutofit fontScale="92500" lnSpcReduction="20000"/>
          </a:bodyPr>
          <a:lstStyle/>
          <a:p>
            <a:r>
              <a:rPr lang="ru-RU" sz="2800" dirty="0"/>
              <a:t>Аспекты диагностики и лечения аллергического ринита отражены в международном отчете </a:t>
            </a:r>
            <a:r>
              <a:rPr lang="en-US" sz="2800" dirty="0"/>
              <a:t>ARIA</a:t>
            </a:r>
            <a:r>
              <a:rPr lang="ru-RU" sz="2800" dirty="0"/>
              <a:t> – согласительном документе, созданном в сотрудничестве с ВОЗ в 2001 году. Отчет обновлялся также в 2008 и 2010 году.</a:t>
            </a:r>
          </a:p>
        </p:txBody>
      </p:sp>
      <p:pic>
        <p:nvPicPr>
          <p:cNvPr id="2051" name="Picture 3" descr="C:\Users\e_kolkina\Documents\БУДОСТЕР\BUDOSTER LAUNCH PLAN\aria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0"/>
            <a:ext cx="2167973" cy="3259872"/>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p:cNvSpPr txBox="1">
            <a:spLocks/>
          </p:cNvSpPr>
          <p:nvPr/>
        </p:nvSpPr>
        <p:spPr>
          <a:xfrm>
            <a:off x="1259632" y="3933056"/>
            <a:ext cx="7488832" cy="216024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pPr>
            <a:r>
              <a:rPr lang="ru-RU" sz="2400" dirty="0">
                <a:solidFill>
                  <a:prstClr val="black"/>
                </a:solidFill>
              </a:rPr>
              <a:t>Руководство представляет собой согласованное мнение </a:t>
            </a:r>
            <a:r>
              <a:rPr lang="ru-RU" sz="2400" dirty="0" err="1">
                <a:solidFill>
                  <a:prstClr val="black"/>
                </a:solidFill>
              </a:rPr>
              <a:t>оториноларингологов</a:t>
            </a:r>
            <a:r>
              <a:rPr lang="ru-RU" sz="2400">
                <a:solidFill>
                  <a:prstClr val="black"/>
                </a:solidFill>
              </a:rPr>
              <a:t>, аллергологов </a:t>
            </a:r>
            <a:r>
              <a:rPr lang="ru-RU" sz="2400" dirty="0">
                <a:solidFill>
                  <a:prstClr val="black"/>
                </a:solidFill>
              </a:rPr>
              <a:t>и иммунологов о современном подходе к диагностике, лечению и профилактике АР.</a:t>
            </a:r>
          </a:p>
        </p:txBody>
      </p:sp>
      <p:sp>
        <p:nvSpPr>
          <p:cNvPr id="7" name="Заголовок 1"/>
          <p:cNvSpPr txBox="1">
            <a:spLocks/>
          </p:cNvSpPr>
          <p:nvPr/>
        </p:nvSpPr>
        <p:spPr>
          <a:xfrm>
            <a:off x="1259632" y="6021288"/>
            <a:ext cx="7543800" cy="57532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www.whiar.com</a:t>
            </a:r>
            <a:endParaRPr lang="ru-RU" sz="1600" i="1" dirty="0">
              <a:solidFill>
                <a:srgbClr val="4F271C">
                  <a:satMod val="130000"/>
                </a:srgbClr>
              </a:solidFill>
            </a:endParaRPr>
          </a:p>
        </p:txBody>
      </p:sp>
    </p:spTree>
    <p:extLst>
      <p:ext uri="{BB962C8B-B14F-4D97-AF65-F5344CB8AC3E}">
        <p14:creationId xmlns:p14="http://schemas.microsoft.com/office/powerpoint/2010/main" val="4026647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22275" y="152718"/>
            <a:ext cx="8721725" cy="900018"/>
          </a:xfrm>
        </p:spPr>
        <p:txBody>
          <a:bodyPr>
            <a:normAutofit/>
          </a:bodyPr>
          <a:lstStyle/>
          <a:p>
            <a:pPr algn="ctr"/>
            <a:r>
              <a:rPr lang="ru-RU" b="1" cap="none" spc="0" dirty="0">
                <a:solidFill>
                  <a:srgbClr val="C00000"/>
                </a:solidFill>
                <a:latin typeface="Arial"/>
              </a:rPr>
              <a:t>Гипертрофия аденоидов</a:t>
            </a:r>
            <a:endParaRPr lang="en-US" sz="2800" dirty="0"/>
          </a:p>
        </p:txBody>
      </p:sp>
      <p:pic>
        <p:nvPicPr>
          <p:cNvPr id="39939"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494" b="496"/>
          <a:stretch>
            <a:fillRect/>
          </a:stretch>
        </p:blipFill>
        <p:spPr>
          <a:xfrm>
            <a:off x="3654318" y="1389063"/>
            <a:ext cx="5489681" cy="3336081"/>
          </a:xfrm>
          <a:noFill/>
        </p:spPr>
      </p:pic>
      <p:sp>
        <p:nvSpPr>
          <p:cNvPr id="39940" name="Text Box 6"/>
          <p:cNvSpPr txBox="1">
            <a:spLocks noChangeArrowheads="1"/>
          </p:cNvSpPr>
          <p:nvPr/>
        </p:nvSpPr>
        <p:spPr bwMode="auto">
          <a:xfrm>
            <a:off x="206375" y="6583363"/>
            <a:ext cx="8204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25000"/>
              </a:spcBef>
              <a:spcAft>
                <a:spcPct val="0"/>
              </a:spcAft>
            </a:pPr>
            <a:r>
              <a:rPr lang="en-US" sz="1200">
                <a:solidFill>
                  <a:srgbClr val="FFFFFF"/>
                </a:solidFill>
                <a:ea typeface="Arial Unicode MS" pitchFamily="34" charset="-128"/>
                <a:cs typeface="Arial Unicode MS" pitchFamily="34" charset="-128"/>
              </a:rPr>
              <a:t>Nsouli et al. ACAAI, 2007</a:t>
            </a:r>
            <a:r>
              <a:rPr lang="en-US" sz="1200" i="1">
                <a:solidFill>
                  <a:srgbClr val="FFFFFF"/>
                </a:solidFill>
                <a:ea typeface="Arial Unicode MS" pitchFamily="34" charset="-128"/>
                <a:cs typeface="Arial Unicode MS" pitchFamily="34" charset="-128"/>
              </a:rPr>
              <a:t>. </a:t>
            </a:r>
            <a:r>
              <a:rPr lang="en-US" sz="1200">
                <a:solidFill>
                  <a:srgbClr val="FFFFFF"/>
                </a:solidFill>
                <a:ea typeface="Arial Unicode MS" pitchFamily="34" charset="-128"/>
                <a:cs typeface="Arial Unicode MS" pitchFamily="34" charset="-128"/>
              </a:rPr>
              <a:t>Abstract #P248.</a:t>
            </a:r>
          </a:p>
        </p:txBody>
      </p:sp>
      <p:graphicFrame>
        <p:nvGraphicFramePr>
          <p:cNvPr id="1074397" name="Group 221"/>
          <p:cNvGraphicFramePr>
            <a:graphicFrameLocks noGrp="1"/>
          </p:cNvGraphicFramePr>
          <p:nvPr/>
        </p:nvGraphicFramePr>
        <p:xfrm>
          <a:off x="9742488" y="1831975"/>
          <a:ext cx="4999032" cy="2773610"/>
        </p:xfrm>
        <a:graphic>
          <a:graphicData uri="http://schemas.openxmlformats.org/drawingml/2006/table">
            <a:tbl>
              <a:tblPr/>
              <a:tblGrid>
                <a:gridCol w="208293">
                  <a:extLst>
                    <a:ext uri="{9D8B030D-6E8A-4147-A177-3AD203B41FA5}">
                      <a16:colId xmlns:a16="http://schemas.microsoft.com/office/drawing/2014/main" val="20000"/>
                    </a:ext>
                  </a:extLst>
                </a:gridCol>
                <a:gridCol w="208293">
                  <a:extLst>
                    <a:ext uri="{9D8B030D-6E8A-4147-A177-3AD203B41FA5}">
                      <a16:colId xmlns:a16="http://schemas.microsoft.com/office/drawing/2014/main" val="20001"/>
                    </a:ext>
                  </a:extLst>
                </a:gridCol>
                <a:gridCol w="208293">
                  <a:extLst>
                    <a:ext uri="{9D8B030D-6E8A-4147-A177-3AD203B41FA5}">
                      <a16:colId xmlns:a16="http://schemas.microsoft.com/office/drawing/2014/main" val="20002"/>
                    </a:ext>
                  </a:extLst>
                </a:gridCol>
                <a:gridCol w="208293">
                  <a:extLst>
                    <a:ext uri="{9D8B030D-6E8A-4147-A177-3AD203B41FA5}">
                      <a16:colId xmlns:a16="http://schemas.microsoft.com/office/drawing/2014/main" val="20003"/>
                    </a:ext>
                  </a:extLst>
                </a:gridCol>
                <a:gridCol w="208293">
                  <a:extLst>
                    <a:ext uri="{9D8B030D-6E8A-4147-A177-3AD203B41FA5}">
                      <a16:colId xmlns:a16="http://schemas.microsoft.com/office/drawing/2014/main" val="20004"/>
                    </a:ext>
                  </a:extLst>
                </a:gridCol>
                <a:gridCol w="208293">
                  <a:extLst>
                    <a:ext uri="{9D8B030D-6E8A-4147-A177-3AD203B41FA5}">
                      <a16:colId xmlns:a16="http://schemas.microsoft.com/office/drawing/2014/main" val="20005"/>
                    </a:ext>
                  </a:extLst>
                </a:gridCol>
                <a:gridCol w="208293">
                  <a:extLst>
                    <a:ext uri="{9D8B030D-6E8A-4147-A177-3AD203B41FA5}">
                      <a16:colId xmlns:a16="http://schemas.microsoft.com/office/drawing/2014/main" val="20006"/>
                    </a:ext>
                  </a:extLst>
                </a:gridCol>
                <a:gridCol w="208293">
                  <a:extLst>
                    <a:ext uri="{9D8B030D-6E8A-4147-A177-3AD203B41FA5}">
                      <a16:colId xmlns:a16="http://schemas.microsoft.com/office/drawing/2014/main" val="20007"/>
                    </a:ext>
                  </a:extLst>
                </a:gridCol>
                <a:gridCol w="208293">
                  <a:extLst>
                    <a:ext uri="{9D8B030D-6E8A-4147-A177-3AD203B41FA5}">
                      <a16:colId xmlns:a16="http://schemas.microsoft.com/office/drawing/2014/main" val="20008"/>
                    </a:ext>
                  </a:extLst>
                </a:gridCol>
                <a:gridCol w="208293">
                  <a:extLst>
                    <a:ext uri="{9D8B030D-6E8A-4147-A177-3AD203B41FA5}">
                      <a16:colId xmlns:a16="http://schemas.microsoft.com/office/drawing/2014/main" val="20009"/>
                    </a:ext>
                  </a:extLst>
                </a:gridCol>
                <a:gridCol w="208293">
                  <a:extLst>
                    <a:ext uri="{9D8B030D-6E8A-4147-A177-3AD203B41FA5}">
                      <a16:colId xmlns:a16="http://schemas.microsoft.com/office/drawing/2014/main" val="20010"/>
                    </a:ext>
                  </a:extLst>
                </a:gridCol>
                <a:gridCol w="208293">
                  <a:extLst>
                    <a:ext uri="{9D8B030D-6E8A-4147-A177-3AD203B41FA5}">
                      <a16:colId xmlns:a16="http://schemas.microsoft.com/office/drawing/2014/main" val="20011"/>
                    </a:ext>
                  </a:extLst>
                </a:gridCol>
                <a:gridCol w="208293">
                  <a:extLst>
                    <a:ext uri="{9D8B030D-6E8A-4147-A177-3AD203B41FA5}">
                      <a16:colId xmlns:a16="http://schemas.microsoft.com/office/drawing/2014/main" val="20012"/>
                    </a:ext>
                  </a:extLst>
                </a:gridCol>
                <a:gridCol w="208293">
                  <a:extLst>
                    <a:ext uri="{9D8B030D-6E8A-4147-A177-3AD203B41FA5}">
                      <a16:colId xmlns:a16="http://schemas.microsoft.com/office/drawing/2014/main" val="20013"/>
                    </a:ext>
                  </a:extLst>
                </a:gridCol>
                <a:gridCol w="208293">
                  <a:extLst>
                    <a:ext uri="{9D8B030D-6E8A-4147-A177-3AD203B41FA5}">
                      <a16:colId xmlns:a16="http://schemas.microsoft.com/office/drawing/2014/main" val="20014"/>
                    </a:ext>
                  </a:extLst>
                </a:gridCol>
                <a:gridCol w="208293">
                  <a:extLst>
                    <a:ext uri="{9D8B030D-6E8A-4147-A177-3AD203B41FA5}">
                      <a16:colId xmlns:a16="http://schemas.microsoft.com/office/drawing/2014/main" val="20015"/>
                    </a:ext>
                  </a:extLst>
                </a:gridCol>
                <a:gridCol w="208293">
                  <a:extLst>
                    <a:ext uri="{9D8B030D-6E8A-4147-A177-3AD203B41FA5}">
                      <a16:colId xmlns:a16="http://schemas.microsoft.com/office/drawing/2014/main" val="20016"/>
                    </a:ext>
                  </a:extLst>
                </a:gridCol>
                <a:gridCol w="208293">
                  <a:extLst>
                    <a:ext uri="{9D8B030D-6E8A-4147-A177-3AD203B41FA5}">
                      <a16:colId xmlns:a16="http://schemas.microsoft.com/office/drawing/2014/main" val="20017"/>
                    </a:ext>
                  </a:extLst>
                </a:gridCol>
                <a:gridCol w="208293">
                  <a:extLst>
                    <a:ext uri="{9D8B030D-6E8A-4147-A177-3AD203B41FA5}">
                      <a16:colId xmlns:a16="http://schemas.microsoft.com/office/drawing/2014/main" val="20018"/>
                    </a:ext>
                  </a:extLst>
                </a:gridCol>
                <a:gridCol w="208293">
                  <a:extLst>
                    <a:ext uri="{9D8B030D-6E8A-4147-A177-3AD203B41FA5}">
                      <a16:colId xmlns:a16="http://schemas.microsoft.com/office/drawing/2014/main" val="20019"/>
                    </a:ext>
                  </a:extLst>
                </a:gridCol>
                <a:gridCol w="208293">
                  <a:extLst>
                    <a:ext uri="{9D8B030D-6E8A-4147-A177-3AD203B41FA5}">
                      <a16:colId xmlns:a16="http://schemas.microsoft.com/office/drawing/2014/main" val="20020"/>
                    </a:ext>
                  </a:extLst>
                </a:gridCol>
                <a:gridCol w="208293">
                  <a:extLst>
                    <a:ext uri="{9D8B030D-6E8A-4147-A177-3AD203B41FA5}">
                      <a16:colId xmlns:a16="http://schemas.microsoft.com/office/drawing/2014/main" val="20021"/>
                    </a:ext>
                  </a:extLst>
                </a:gridCol>
                <a:gridCol w="208293">
                  <a:extLst>
                    <a:ext uri="{9D8B030D-6E8A-4147-A177-3AD203B41FA5}">
                      <a16:colId xmlns:a16="http://schemas.microsoft.com/office/drawing/2014/main" val="20022"/>
                    </a:ext>
                  </a:extLst>
                </a:gridCol>
                <a:gridCol w="208293">
                  <a:extLst>
                    <a:ext uri="{9D8B030D-6E8A-4147-A177-3AD203B41FA5}">
                      <a16:colId xmlns:a16="http://schemas.microsoft.com/office/drawing/2014/main" val="20023"/>
                    </a:ext>
                  </a:extLst>
                </a:gridCol>
              </a:tblGrid>
              <a:tr h="396195">
                <a:tc rowSpan="7">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96195">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ea typeface="ＭＳ Ｐゴシック" pitchFamily="34" charset="-128"/>
                          <a:cs typeface="Arial" pitchFamily="34" charset="0"/>
                          <a:hlinkClick r:id="rId4"/>
                          <a:hlinkMouseOver r:id="rId5" action="ppaction://hlinkfile"/>
                        </a:rPr>
                        <a:t>  </a:t>
                      </a:r>
                      <a:endParaRPr kumimoji="0" lang="en-US" sz="13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2" hMerge="1">
                  <a:txBody>
                    <a:bodyPr/>
                    <a:lstStyle/>
                    <a:p>
                      <a:endParaRPr lang="ru-RU"/>
                    </a:p>
                  </a:txBody>
                  <a:tcPr/>
                </a:tc>
                <a:tc rowSpan="2"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ea typeface="ＭＳ Ｐゴシック" pitchFamily="34" charset="-128"/>
                          <a:cs typeface="Arial" pitchFamily="34" charset="0"/>
                          <a:hlinkClick r:id="rId6"/>
                          <a:hlinkMouseOver r:id="rId7" action="ppaction://hlinkfile"/>
                        </a:rPr>
                        <a:t>  </a:t>
                      </a:r>
                      <a:endParaRPr kumimoji="0" lang="en-US" sz="13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ea typeface="ＭＳ Ｐゴシック" pitchFamily="34" charset="-128"/>
                          <a:cs typeface="Arial" pitchFamily="34" charset="0"/>
                          <a:hlinkClick r:id="rId8"/>
                          <a:hlinkMouseOver r:id="rId9" action="ppaction://hlinkfile"/>
                        </a:rPr>
                        <a:t>  </a:t>
                      </a:r>
                      <a:endParaRPr kumimoji="0" lang="en-US" sz="13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96195">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gridSpan="2" vMerge="1">
                  <a:txBody>
                    <a:bodyPr/>
                    <a:lstStyle/>
                    <a:p>
                      <a:endParaRPr lang="ru-RU"/>
                    </a:p>
                  </a:txBody>
                  <a:tcPr/>
                </a:tc>
                <a:tc hMerge="1" vMerge="1">
                  <a:txBody>
                    <a:bodyPr/>
                    <a:lstStyle/>
                    <a:p>
                      <a:endParaRPr lang="ru-RU"/>
                    </a:p>
                  </a:txBody>
                  <a:tcPr/>
                </a:tc>
                <a:tc gridSpan="5"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gridSpan="1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96195">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2"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ea typeface="ＭＳ Ｐゴシック" pitchFamily="34" charset="-128"/>
                          <a:cs typeface="Arial" pitchFamily="34" charset="0"/>
                          <a:hlinkClick r:id="rId10"/>
                        </a:rPr>
                        <a:t> </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3">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3">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3">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3">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96195">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gridSpan="13"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96195">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rowSpan="2"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ea typeface="ＭＳ Ｐゴシック" pitchFamily="34" charset="-128"/>
                          <a:cs typeface="Arial" pitchFamily="34" charset="0"/>
                          <a:hlinkMouseOver r:id="rId11" action="ppaction://hlinkfile"/>
                        </a:rPr>
                        <a:t>  </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cap="flat">
                      <a:noFill/>
                    </a:lnB>
                    <a:lnTlToBr>
                      <a:noFill/>
                    </a:lnTlToBr>
                    <a:lnBlToTr>
                      <a:noFill/>
                    </a:lnBlToTr>
                    <a:noFill/>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a:noFill/>
                    </a:lnB>
                    <a:lnTlToBr>
                      <a:noFill/>
                    </a:lnTlToBr>
                    <a:lnBlToTr>
                      <a:noFill/>
                    </a:lnBlToTr>
                    <a:no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96195">
                <a:tc vMerge="1">
                  <a:txBody>
                    <a:bodyPr/>
                    <a:lstStyle/>
                    <a:p>
                      <a:endParaRPr lang="ru-RU"/>
                    </a:p>
                  </a:txBody>
                  <a:tcPr/>
                </a:tc>
                <a:tc>
                  <a:txBody>
                    <a:bodyPr/>
                    <a:lstStyle/>
                    <a:p>
                      <a:pPr marL="0" marR="0" lvl="0" indent="0" algn="l" defTabSz="914400" rtl="0" eaLnBrk="1" fontAlgn="base" latinLnBrk="0" hangingPunct="1">
                        <a:lnSpc>
                          <a:spcPct val="100000"/>
                        </a:lnSpc>
                        <a:spcBef>
                          <a:spcPts val="1400"/>
                        </a:spcBef>
                        <a:spcAft>
                          <a:spcPct val="0"/>
                        </a:spcAft>
                        <a:buClr>
                          <a:srgbClr val="60E3E6"/>
                        </a:buClr>
                        <a:buSzTx/>
                        <a:buFontTx/>
                        <a:buNone/>
                        <a:tabLst/>
                      </a:pPr>
                      <a:endParaRPr kumimoji="0" lang="ru-RU" sz="20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a:noFill/>
                    </a:lnR>
                    <a:lnT>
                      <a:noFill/>
                    </a:lnT>
                    <a:lnB cap="flat">
                      <a:noFill/>
                    </a:lnB>
                    <a:lnTlToBr>
                      <a:noFill/>
                    </a:lnTlToBr>
                    <a:lnBlToTr>
                      <a:noFill/>
                    </a:lnBlToTr>
                    <a:noFill/>
                  </a:tcPr>
                </a:tc>
                <a:tc gridSpan="13"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gridSpan="9">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 </a:t>
                      </a:r>
                      <a:endParaRPr kumimoji="0" lang="en-US" sz="18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1446" marR="91446" marT="45715" marB="45715" horzOverflow="overflow">
                    <a:lnL>
                      <a:noFill/>
                    </a:lnL>
                    <a:lnR cap="flat">
                      <a:noFill/>
                    </a:lnR>
                    <a:lnT>
                      <a:noFill/>
                    </a:lnT>
                    <a:lnB cap="flat">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bl>
          </a:graphicData>
        </a:graphic>
      </p:graphicFrame>
      <p:sp>
        <p:nvSpPr>
          <p:cNvPr id="40012" name="Text Box 219"/>
          <p:cNvSpPr txBox="1">
            <a:spLocks noChangeArrowheads="1"/>
          </p:cNvSpPr>
          <p:nvPr/>
        </p:nvSpPr>
        <p:spPr bwMode="auto">
          <a:xfrm>
            <a:off x="422275" y="5222875"/>
            <a:ext cx="8721725" cy="1370013"/>
          </a:xfrm>
          <a:prstGeom prst="rect">
            <a:avLst/>
          </a:prstGeom>
          <a:solidFill>
            <a:srgbClr val="E6E7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200" b="1">
                <a:solidFill>
                  <a:srgbClr val="000018"/>
                </a:solidFill>
              </a:rPr>
              <a:t>Носоглоточная миндалина располагается в своде носоглотки (заднем отделе полости носа), состоит из рыхлой лимфоидной ткани и входит в состав лимфоэпителиального глоточного «кольца»  вместе с небными, язычными и трубными миндалинами. Эти органы выполняют функцию иммунной защиты, являются первыми барьерами на пути инфекции, поступающей с вдыхаемым воздухом и с пищей. Если носоглоточной миндалине приходится выполнять повышенную защитную нагрузку - а это бывает у детей с аллергией, при частых простудных заболеваниях - она увеличивается в размерах. Этот процесс можно сравнить с увеличением объема рабочих мышц у спортсменов.</a:t>
            </a:r>
          </a:p>
        </p:txBody>
      </p:sp>
      <p:sp>
        <p:nvSpPr>
          <p:cNvPr id="2" name="TextBox 1"/>
          <p:cNvSpPr txBox="1"/>
          <p:nvPr/>
        </p:nvSpPr>
        <p:spPr>
          <a:xfrm>
            <a:off x="206375" y="1484784"/>
            <a:ext cx="4102100" cy="2246769"/>
          </a:xfrm>
          <a:prstGeom prst="rect">
            <a:avLst/>
          </a:prstGeom>
          <a:noFill/>
        </p:spPr>
        <p:txBody>
          <a:bodyPr wrap="square" rtlCol="0">
            <a:spAutoFit/>
          </a:bodyPr>
          <a:lstStyle/>
          <a:p>
            <a:r>
              <a:rPr lang="ru-RU" sz="2800" cap="all" spc="-60" dirty="0">
                <a:solidFill>
                  <a:schemeClr val="tx2">
                    <a:lumMod val="40000"/>
                    <a:lumOff val="60000"/>
                  </a:schemeClr>
                </a:solidFill>
                <a:latin typeface="Arial Black"/>
                <a:ea typeface="+mj-ea"/>
                <a:cs typeface="+mj-cs"/>
              </a:rPr>
              <a:t>Аденоиды – это увеличение размеров носоглоточной миндалины</a:t>
            </a:r>
            <a:endParaRPr lang="ru-RU" dirty="0">
              <a:solidFill>
                <a:schemeClr val="tx2">
                  <a:lumMod val="40000"/>
                  <a:lumOff val="60000"/>
                </a:schemeClr>
              </a:solidFill>
            </a:endParaRPr>
          </a:p>
        </p:txBody>
      </p:sp>
    </p:spTree>
    <p:extLst>
      <p:ext uri="{BB962C8B-B14F-4D97-AF65-F5344CB8AC3E}">
        <p14:creationId xmlns:p14="http://schemas.microsoft.com/office/powerpoint/2010/main" val="3439043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52718"/>
            <a:ext cx="8435280" cy="972026"/>
          </a:xfrm>
        </p:spPr>
        <p:txBody>
          <a:bodyPr>
            <a:normAutofit fontScale="90000"/>
          </a:bodyPr>
          <a:lstStyle/>
          <a:p>
            <a:pPr algn="ctr" eaLnBrk="1" hangingPunct="1"/>
            <a:r>
              <a:rPr lang="ru-RU" sz="3200" dirty="0"/>
              <a:t>Аденоиды</a:t>
            </a:r>
            <a:br>
              <a:rPr lang="ru-RU" sz="3200" dirty="0"/>
            </a:br>
            <a:r>
              <a:rPr lang="ru-RU" sz="3200" dirty="0"/>
              <a:t>Клинические симптомы</a:t>
            </a:r>
            <a:endParaRPr lang="en-US" sz="3200" dirty="0"/>
          </a:p>
        </p:txBody>
      </p:sp>
      <p:sp>
        <p:nvSpPr>
          <p:cNvPr id="41987" name="Rectangle 3"/>
          <p:cNvSpPr>
            <a:spLocks noGrp="1" noChangeArrowheads="1"/>
          </p:cNvSpPr>
          <p:nvPr>
            <p:ph idx="1"/>
          </p:nvPr>
        </p:nvSpPr>
        <p:spPr>
          <a:xfrm>
            <a:off x="222250" y="1412776"/>
            <a:ext cx="7854950" cy="4713387"/>
          </a:xfrm>
        </p:spPr>
        <p:txBody>
          <a:bodyPr>
            <a:noAutofit/>
          </a:bodyPr>
          <a:lstStyle/>
          <a:p>
            <a:pPr eaLnBrk="1" hangingPunct="1">
              <a:lnSpc>
                <a:spcPct val="90000"/>
              </a:lnSpc>
            </a:pPr>
            <a:r>
              <a:rPr lang="ru-RU" sz="1600" dirty="0">
                <a:solidFill>
                  <a:schemeClr val="bg1"/>
                </a:solidFill>
              </a:rPr>
              <a:t>Клинические проявления</a:t>
            </a:r>
            <a:endParaRPr lang="en-US" sz="1600" dirty="0">
              <a:solidFill>
                <a:schemeClr val="bg1"/>
              </a:solidFill>
            </a:endParaRPr>
          </a:p>
          <a:p>
            <a:pPr lvl="1" eaLnBrk="1" hangingPunct="1">
              <a:lnSpc>
                <a:spcPct val="90000"/>
              </a:lnSpc>
            </a:pPr>
            <a:r>
              <a:rPr lang="ru-RU" sz="1600" dirty="0">
                <a:solidFill>
                  <a:schemeClr val="bg1"/>
                </a:solidFill>
              </a:rPr>
              <a:t>Синдром назальной обструкции (нарушение дыхания через нос) </a:t>
            </a:r>
            <a:endParaRPr lang="en-US" sz="1600" dirty="0">
              <a:solidFill>
                <a:schemeClr val="bg1"/>
              </a:solidFill>
            </a:endParaRPr>
          </a:p>
          <a:p>
            <a:pPr lvl="1" eaLnBrk="1" hangingPunct="1">
              <a:lnSpc>
                <a:spcPct val="90000"/>
              </a:lnSpc>
            </a:pPr>
            <a:r>
              <a:rPr lang="ru-RU" sz="1600" dirty="0">
                <a:solidFill>
                  <a:schemeClr val="bg1"/>
                </a:solidFill>
              </a:rPr>
              <a:t>Нарушения дыхания во сне, сопение, храп, </a:t>
            </a:r>
            <a:r>
              <a:rPr lang="ru-RU" sz="1600" dirty="0" err="1">
                <a:solidFill>
                  <a:schemeClr val="bg1"/>
                </a:solidFill>
              </a:rPr>
              <a:t>обструктивные</a:t>
            </a:r>
            <a:r>
              <a:rPr lang="ru-RU" sz="1600" dirty="0">
                <a:solidFill>
                  <a:schemeClr val="bg1"/>
                </a:solidFill>
              </a:rPr>
              <a:t> </a:t>
            </a:r>
            <a:r>
              <a:rPr lang="ru-RU" sz="1600" dirty="0" err="1">
                <a:solidFill>
                  <a:schemeClr val="bg1"/>
                </a:solidFill>
              </a:rPr>
              <a:t>апное</a:t>
            </a:r>
            <a:r>
              <a:rPr lang="ru-RU" sz="1600" dirty="0">
                <a:solidFill>
                  <a:schemeClr val="bg1"/>
                </a:solidFill>
              </a:rPr>
              <a:t> во сне</a:t>
            </a:r>
            <a:endParaRPr lang="en-US" sz="1600" dirty="0">
              <a:solidFill>
                <a:schemeClr val="bg1"/>
              </a:solidFill>
            </a:endParaRPr>
          </a:p>
          <a:p>
            <a:pPr lvl="1" eaLnBrk="1" hangingPunct="1">
              <a:lnSpc>
                <a:spcPct val="90000"/>
              </a:lnSpc>
            </a:pPr>
            <a:r>
              <a:rPr lang="ru-RU" sz="1600" dirty="0">
                <a:solidFill>
                  <a:schemeClr val="bg1"/>
                </a:solidFill>
              </a:rPr>
              <a:t>Средний отит с выпотом</a:t>
            </a:r>
            <a:endParaRPr lang="en-US" sz="1600" dirty="0">
              <a:solidFill>
                <a:schemeClr val="bg1"/>
              </a:solidFill>
            </a:endParaRPr>
          </a:p>
          <a:p>
            <a:pPr lvl="1" eaLnBrk="1" hangingPunct="1">
              <a:lnSpc>
                <a:spcPct val="90000"/>
              </a:lnSpc>
            </a:pPr>
            <a:r>
              <a:rPr lang="ru-RU" sz="1600" dirty="0">
                <a:solidFill>
                  <a:schemeClr val="bg1"/>
                </a:solidFill>
              </a:rPr>
              <a:t>Риносинусит (выделения из носа или в носоглотку)</a:t>
            </a:r>
            <a:endParaRPr lang="en-US" sz="1600" dirty="0">
              <a:solidFill>
                <a:schemeClr val="bg1"/>
              </a:solidFill>
            </a:endParaRPr>
          </a:p>
          <a:p>
            <a:pPr eaLnBrk="1" hangingPunct="1">
              <a:lnSpc>
                <a:spcPct val="90000"/>
              </a:lnSpc>
            </a:pPr>
            <a:r>
              <a:rPr lang="ru-RU" sz="1600" dirty="0">
                <a:solidFill>
                  <a:schemeClr val="bg1"/>
                </a:solidFill>
              </a:rPr>
              <a:t> Типичные симптомы</a:t>
            </a:r>
            <a:endParaRPr lang="en-US" sz="1600" dirty="0">
              <a:solidFill>
                <a:schemeClr val="bg1"/>
              </a:solidFill>
            </a:endParaRPr>
          </a:p>
          <a:p>
            <a:pPr lvl="1" eaLnBrk="1" hangingPunct="1">
              <a:lnSpc>
                <a:spcPct val="90000"/>
              </a:lnSpc>
            </a:pPr>
            <a:r>
              <a:rPr lang="ru-RU" sz="1600" dirty="0">
                <a:solidFill>
                  <a:schemeClr val="bg1"/>
                </a:solidFill>
              </a:rPr>
              <a:t>Дыхание через рот (рот практически постоянно открыт)</a:t>
            </a:r>
            <a:endParaRPr lang="en-US" sz="1600" dirty="0">
              <a:solidFill>
                <a:schemeClr val="bg1"/>
              </a:solidFill>
            </a:endParaRPr>
          </a:p>
          <a:p>
            <a:pPr lvl="1" eaLnBrk="1" hangingPunct="1">
              <a:lnSpc>
                <a:spcPct val="90000"/>
              </a:lnSpc>
            </a:pPr>
            <a:r>
              <a:rPr lang="ru-RU" sz="1600" dirty="0">
                <a:solidFill>
                  <a:schemeClr val="bg1"/>
                </a:solidFill>
              </a:rPr>
              <a:t>Боли или першение в горле</a:t>
            </a:r>
            <a:endParaRPr lang="en-US" sz="1600" dirty="0">
              <a:solidFill>
                <a:schemeClr val="bg1"/>
              </a:solidFill>
            </a:endParaRPr>
          </a:p>
          <a:p>
            <a:pPr lvl="1" eaLnBrk="1" hangingPunct="1">
              <a:lnSpc>
                <a:spcPct val="90000"/>
              </a:lnSpc>
            </a:pPr>
            <a:r>
              <a:rPr lang="ru-RU" sz="1600" dirty="0">
                <a:solidFill>
                  <a:schemeClr val="bg1"/>
                </a:solidFill>
              </a:rPr>
              <a:t>Одышка</a:t>
            </a:r>
            <a:endParaRPr lang="en-US" sz="1600" dirty="0">
              <a:solidFill>
                <a:schemeClr val="bg1"/>
              </a:solidFill>
            </a:endParaRPr>
          </a:p>
          <a:p>
            <a:pPr lvl="1" eaLnBrk="1" hangingPunct="1">
              <a:lnSpc>
                <a:spcPct val="90000"/>
              </a:lnSpc>
            </a:pPr>
            <a:r>
              <a:rPr lang="ru-RU" sz="1600" dirty="0">
                <a:solidFill>
                  <a:schemeClr val="bg1"/>
                </a:solidFill>
              </a:rPr>
              <a:t>Сонливость днем вследствие плохого сна ночью</a:t>
            </a:r>
          </a:p>
          <a:p>
            <a:pPr lvl="1" eaLnBrk="1" hangingPunct="1">
              <a:lnSpc>
                <a:spcPct val="90000"/>
              </a:lnSpc>
            </a:pPr>
            <a:r>
              <a:rPr lang="ru-RU" sz="1600" dirty="0">
                <a:solidFill>
                  <a:schemeClr val="bg1"/>
                </a:solidFill>
              </a:rPr>
              <a:t>Нарушение поведения и когнитивных функций (концентрации внимания, памяти, способности к обучению)</a:t>
            </a:r>
            <a:endParaRPr lang="en-US" sz="1600" dirty="0">
              <a:solidFill>
                <a:schemeClr val="bg1"/>
              </a:solidFill>
            </a:endParaRPr>
          </a:p>
          <a:p>
            <a:pPr lvl="1" eaLnBrk="1" hangingPunct="1">
              <a:lnSpc>
                <a:spcPct val="90000"/>
              </a:lnSpc>
            </a:pPr>
            <a:r>
              <a:rPr lang="ru-RU" sz="1600" dirty="0">
                <a:solidFill>
                  <a:schemeClr val="bg1"/>
                </a:solidFill>
              </a:rPr>
              <a:t>Прибавка в весе</a:t>
            </a:r>
            <a:endParaRPr lang="en-US" sz="1600" dirty="0">
              <a:solidFill>
                <a:schemeClr val="bg1"/>
              </a:solidFill>
            </a:endParaRPr>
          </a:p>
          <a:p>
            <a:pPr lvl="1" eaLnBrk="1" hangingPunct="1">
              <a:lnSpc>
                <a:spcPct val="90000"/>
              </a:lnSpc>
            </a:pPr>
            <a:r>
              <a:rPr lang="ru-RU" sz="1600" dirty="0" err="1">
                <a:solidFill>
                  <a:schemeClr val="bg1"/>
                </a:solidFill>
              </a:rPr>
              <a:t>Энурез</a:t>
            </a:r>
            <a:endParaRPr lang="en-US" sz="1600" dirty="0">
              <a:solidFill>
                <a:schemeClr val="bg1"/>
              </a:solidFill>
            </a:endParaRPr>
          </a:p>
        </p:txBody>
      </p:sp>
      <p:sp>
        <p:nvSpPr>
          <p:cNvPr id="41988" name="Rectangle 4"/>
          <p:cNvSpPr>
            <a:spLocks noChangeArrowheads="1"/>
          </p:cNvSpPr>
          <p:nvPr/>
        </p:nvSpPr>
        <p:spPr bwMode="auto">
          <a:xfrm>
            <a:off x="222250" y="5853113"/>
            <a:ext cx="8405813"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p>
            <a:pPr marL="342900" indent="-342900" fontAlgn="base">
              <a:spcBef>
                <a:spcPct val="0"/>
              </a:spcBef>
              <a:spcAft>
                <a:spcPct val="0"/>
              </a:spcAft>
            </a:pPr>
            <a:r>
              <a:rPr lang="en-US" sz="1200">
                <a:solidFill>
                  <a:srgbClr val="FFFFFF"/>
                </a:solidFill>
                <a:ea typeface="Arial Unicode MS" pitchFamily="34" charset="-128"/>
                <a:cs typeface="Arial Unicode MS" pitchFamily="34" charset="-128"/>
              </a:rPr>
              <a:t>Berlucchi et al. </a:t>
            </a:r>
            <a:r>
              <a:rPr lang="en-US" sz="1200" i="1">
                <a:solidFill>
                  <a:srgbClr val="FFFFFF"/>
                </a:solidFill>
                <a:ea typeface="Arial Unicode MS" pitchFamily="34" charset="-128"/>
                <a:cs typeface="Arial Unicode MS" pitchFamily="34" charset="-128"/>
              </a:rPr>
              <a:t>Pediatrics</a:t>
            </a:r>
            <a:r>
              <a:rPr lang="en-US" sz="1200">
                <a:solidFill>
                  <a:srgbClr val="FFFFFF"/>
                </a:solidFill>
                <a:ea typeface="Arial Unicode MS" pitchFamily="34" charset="-128"/>
                <a:cs typeface="Arial Unicode MS" pitchFamily="34" charset="-128"/>
              </a:rPr>
              <a:t>. 2007;119:e1392.</a:t>
            </a:r>
          </a:p>
          <a:p>
            <a:pPr marL="342900" indent="-342900" fontAlgn="base">
              <a:spcBef>
                <a:spcPct val="0"/>
              </a:spcBef>
              <a:spcAft>
                <a:spcPct val="0"/>
              </a:spcAft>
            </a:pPr>
            <a:r>
              <a:rPr lang="en-US" sz="1200">
                <a:solidFill>
                  <a:srgbClr val="FFFFFF"/>
                </a:solidFill>
                <a:ea typeface="Arial Unicode MS" pitchFamily="34" charset="-128"/>
                <a:cs typeface="Arial Unicode MS" pitchFamily="34" charset="-128"/>
              </a:rPr>
              <a:t>Bonuck et al. </a:t>
            </a:r>
            <a:r>
              <a:rPr lang="en-US" sz="1200" i="1">
                <a:solidFill>
                  <a:srgbClr val="FFFFFF"/>
                </a:solidFill>
                <a:ea typeface="Arial Unicode MS" pitchFamily="34" charset="-128"/>
                <a:cs typeface="Arial Unicode MS" pitchFamily="34" charset="-128"/>
              </a:rPr>
              <a:t>Int J Pediatr Otorhinolaryngol</a:t>
            </a:r>
            <a:r>
              <a:rPr lang="en-US" sz="1200">
                <a:solidFill>
                  <a:srgbClr val="FFFFFF"/>
                </a:solidFill>
                <a:ea typeface="Arial Unicode MS" pitchFamily="34" charset="-128"/>
                <a:cs typeface="Arial Unicode MS" pitchFamily="34" charset="-128"/>
              </a:rPr>
              <a:t>. 2006;70:769.</a:t>
            </a:r>
          </a:p>
          <a:p>
            <a:pPr marL="342900" indent="-342900" fontAlgn="base">
              <a:spcBef>
                <a:spcPct val="0"/>
              </a:spcBef>
              <a:spcAft>
                <a:spcPct val="0"/>
              </a:spcAft>
            </a:pPr>
            <a:r>
              <a:rPr lang="en-US" sz="1200">
                <a:solidFill>
                  <a:srgbClr val="FFFFFF"/>
                </a:solidFill>
                <a:ea typeface="Arial Unicode MS" pitchFamily="34" charset="-128"/>
                <a:cs typeface="Arial Unicode MS" pitchFamily="34" charset="-128"/>
              </a:rPr>
              <a:t>Erler and Paditz. </a:t>
            </a:r>
            <a:r>
              <a:rPr lang="en-US" sz="1200" i="1">
                <a:solidFill>
                  <a:srgbClr val="FFFFFF"/>
                </a:solidFill>
                <a:ea typeface="Arial Unicode MS" pitchFamily="34" charset="-128"/>
                <a:cs typeface="Arial Unicode MS" pitchFamily="34" charset="-128"/>
              </a:rPr>
              <a:t>Treat Respir Med</a:t>
            </a:r>
            <a:r>
              <a:rPr lang="en-US" sz="1200">
                <a:solidFill>
                  <a:srgbClr val="FFFFFF"/>
                </a:solidFill>
                <a:ea typeface="Arial Unicode MS" pitchFamily="34" charset="-128"/>
                <a:cs typeface="Arial Unicode MS" pitchFamily="34" charset="-128"/>
              </a:rPr>
              <a:t>. 2004;3:107.</a:t>
            </a:r>
          </a:p>
          <a:p>
            <a:pPr marL="342900" indent="-342900" fontAlgn="base">
              <a:spcBef>
                <a:spcPct val="0"/>
              </a:spcBef>
              <a:spcAft>
                <a:spcPct val="0"/>
              </a:spcAft>
            </a:pPr>
            <a:r>
              <a:rPr lang="en-US" sz="1200">
                <a:solidFill>
                  <a:srgbClr val="FFFFFF"/>
                </a:solidFill>
                <a:ea typeface="Arial Unicode MS" pitchFamily="34" charset="-128"/>
                <a:cs typeface="Arial Unicode MS" pitchFamily="34" charset="-128"/>
              </a:rPr>
              <a:t>Pac et al. </a:t>
            </a:r>
            <a:r>
              <a:rPr lang="en-US" sz="1200" i="1">
                <a:solidFill>
                  <a:srgbClr val="FFFFFF"/>
                </a:solidFill>
                <a:ea typeface="Arial Unicode MS" pitchFamily="34" charset="-128"/>
                <a:cs typeface="Arial Unicode MS" pitchFamily="34" charset="-128"/>
              </a:rPr>
              <a:t>Int J Pediatr Otorhinolaryngol</a:t>
            </a:r>
            <a:r>
              <a:rPr lang="en-US" sz="1200">
                <a:solidFill>
                  <a:srgbClr val="FFFFFF"/>
                </a:solidFill>
                <a:ea typeface="Arial Unicode MS" pitchFamily="34" charset="-128"/>
                <a:cs typeface="Arial Unicode MS" pitchFamily="34" charset="-128"/>
              </a:rPr>
              <a:t>. 2005;69:527.</a:t>
            </a:r>
          </a:p>
          <a:p>
            <a:pPr marL="342900" indent="-342900" fontAlgn="base">
              <a:spcBef>
                <a:spcPct val="0"/>
              </a:spcBef>
              <a:spcAft>
                <a:spcPct val="0"/>
              </a:spcAft>
            </a:pPr>
            <a:r>
              <a:rPr lang="en-US" sz="1200">
                <a:solidFill>
                  <a:srgbClr val="FFFFFF"/>
                </a:solidFill>
                <a:ea typeface="Arial Unicode MS" pitchFamily="34" charset="-128"/>
                <a:cs typeface="Arial Unicode MS" pitchFamily="34" charset="-128"/>
              </a:rPr>
              <a:t>Richards and Ferdman. </a:t>
            </a:r>
            <a:r>
              <a:rPr lang="en-US" sz="1200" i="1">
                <a:solidFill>
                  <a:srgbClr val="FFFFFF"/>
                </a:solidFill>
                <a:ea typeface="Arial Unicode MS" pitchFamily="34" charset="-128"/>
                <a:cs typeface="Arial Unicode MS" pitchFamily="34" charset="-128"/>
              </a:rPr>
              <a:t>Clin Pediatr (Phila)</a:t>
            </a:r>
            <a:r>
              <a:rPr lang="en-US" sz="1200">
                <a:solidFill>
                  <a:srgbClr val="FFFFFF"/>
                </a:solidFill>
                <a:ea typeface="Arial Unicode MS" pitchFamily="34" charset="-128"/>
                <a:cs typeface="Arial Unicode MS" pitchFamily="34" charset="-128"/>
              </a:rPr>
              <a:t>. 2000;39:103.</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964" y="4914106"/>
            <a:ext cx="3925887"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512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52718"/>
            <a:ext cx="8301038" cy="1371600"/>
          </a:xfrm>
        </p:spPr>
        <p:txBody>
          <a:bodyPr>
            <a:normAutofit/>
          </a:bodyPr>
          <a:lstStyle/>
          <a:p>
            <a:pPr algn="ctr" eaLnBrk="1" hangingPunct="1"/>
            <a:r>
              <a:rPr lang="ru-RU" dirty="0"/>
              <a:t>Взаимоотношения между АР и аденоидами</a:t>
            </a:r>
            <a:endParaRPr lang="en-US" dirty="0"/>
          </a:p>
        </p:txBody>
      </p:sp>
      <p:sp>
        <p:nvSpPr>
          <p:cNvPr id="43011" name="Rectangle 3"/>
          <p:cNvSpPr>
            <a:spLocks noGrp="1" noChangeArrowheads="1"/>
          </p:cNvSpPr>
          <p:nvPr>
            <p:ph idx="1"/>
          </p:nvPr>
        </p:nvSpPr>
        <p:spPr>
          <a:xfrm>
            <a:off x="673894" y="1827212"/>
            <a:ext cx="7620000" cy="4373563"/>
          </a:xfrm>
        </p:spPr>
        <p:txBody>
          <a:bodyPr>
            <a:normAutofit/>
          </a:bodyPr>
          <a:lstStyle/>
          <a:p>
            <a:pPr eaLnBrk="1" hangingPunct="1"/>
            <a:r>
              <a:rPr lang="ru-RU" sz="2800" dirty="0">
                <a:solidFill>
                  <a:schemeClr val="bg1"/>
                </a:solidFill>
              </a:rPr>
              <a:t>У пациентов с АР</a:t>
            </a:r>
            <a:r>
              <a:rPr lang="en-US" sz="2800" dirty="0">
                <a:solidFill>
                  <a:schemeClr val="bg1"/>
                </a:solidFill>
              </a:rPr>
              <a:t>, </a:t>
            </a:r>
            <a:r>
              <a:rPr lang="ru-RU" sz="2800" dirty="0">
                <a:solidFill>
                  <a:srgbClr val="993300"/>
                </a:solidFill>
              </a:rPr>
              <a:t>аллергическое воспаление</a:t>
            </a:r>
            <a:r>
              <a:rPr lang="en-US" sz="2800" dirty="0">
                <a:solidFill>
                  <a:srgbClr val="993300"/>
                </a:solidFill>
              </a:rPr>
              <a:t> </a:t>
            </a:r>
            <a:r>
              <a:rPr lang="ru-RU" sz="2800" dirty="0">
                <a:solidFill>
                  <a:srgbClr val="993300"/>
                </a:solidFill>
              </a:rPr>
              <a:t>воздействует как на слизистую оболочку носа</a:t>
            </a:r>
            <a:r>
              <a:rPr lang="en-US" sz="2800" dirty="0">
                <a:solidFill>
                  <a:srgbClr val="993300"/>
                </a:solidFill>
              </a:rPr>
              <a:t>, </a:t>
            </a:r>
            <a:r>
              <a:rPr lang="ru-RU" sz="2800" dirty="0">
                <a:solidFill>
                  <a:srgbClr val="993300"/>
                </a:solidFill>
              </a:rPr>
              <a:t>так и на находящиеся рядом аденоиды и лимфоидную ткань</a:t>
            </a:r>
            <a:r>
              <a:rPr lang="en-US" sz="2800" dirty="0">
                <a:solidFill>
                  <a:srgbClr val="993300"/>
                </a:solidFill>
              </a:rPr>
              <a:t> </a:t>
            </a:r>
            <a:endParaRPr lang="ru-RU" sz="2800" dirty="0">
              <a:solidFill>
                <a:srgbClr val="993300"/>
              </a:solidFill>
            </a:endParaRPr>
          </a:p>
          <a:p>
            <a:pPr eaLnBrk="1" hangingPunct="1"/>
            <a:endParaRPr lang="ru-RU" sz="2800" dirty="0">
              <a:solidFill>
                <a:schemeClr val="bg1"/>
              </a:solidFill>
            </a:endParaRPr>
          </a:p>
          <a:p>
            <a:pPr eaLnBrk="1" hangingPunct="1"/>
            <a:r>
              <a:rPr lang="ru-RU" sz="2800" dirty="0">
                <a:solidFill>
                  <a:schemeClr val="bg1"/>
                </a:solidFill>
              </a:rPr>
              <a:t>Частота аденоидной гипертрофии выше у детей с АР</a:t>
            </a:r>
            <a:r>
              <a:rPr lang="en-US" sz="2800" dirty="0">
                <a:solidFill>
                  <a:schemeClr val="bg1"/>
                </a:solidFill>
              </a:rPr>
              <a:t>, </a:t>
            </a:r>
            <a:r>
              <a:rPr lang="ru-RU" sz="2800" dirty="0">
                <a:solidFill>
                  <a:schemeClr val="bg1"/>
                </a:solidFill>
              </a:rPr>
              <a:t>(но не у пациентов с астмой или </a:t>
            </a:r>
            <a:r>
              <a:rPr lang="ru-RU" sz="2800" dirty="0" err="1">
                <a:solidFill>
                  <a:schemeClr val="bg1"/>
                </a:solidFill>
              </a:rPr>
              <a:t>атопическим</a:t>
            </a:r>
            <a:r>
              <a:rPr lang="ru-RU" sz="2800" dirty="0">
                <a:solidFill>
                  <a:schemeClr val="bg1"/>
                </a:solidFill>
              </a:rPr>
              <a:t> дерматитом)</a:t>
            </a:r>
            <a:endParaRPr lang="en-US" sz="2800" dirty="0">
              <a:solidFill>
                <a:schemeClr val="bg1"/>
              </a:solidFill>
            </a:endParaRPr>
          </a:p>
        </p:txBody>
      </p:sp>
      <p:sp>
        <p:nvSpPr>
          <p:cNvPr id="43012" name="Rectangle 3"/>
          <p:cNvSpPr>
            <a:spLocks noChangeArrowheads="1"/>
          </p:cNvSpPr>
          <p:nvPr/>
        </p:nvSpPr>
        <p:spPr bwMode="auto">
          <a:xfrm>
            <a:off x="209550" y="6200775"/>
            <a:ext cx="8548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marL="342900" indent="-342900" fontAlgn="base">
              <a:spcBef>
                <a:spcPct val="25000"/>
              </a:spcBef>
              <a:spcAft>
                <a:spcPct val="0"/>
              </a:spcAft>
            </a:pPr>
            <a:r>
              <a:rPr lang="en-US" sz="1400">
                <a:solidFill>
                  <a:srgbClr val="FFFFFF"/>
                </a:solidFill>
                <a:ea typeface="Arial Unicode MS" pitchFamily="34" charset="-128"/>
                <a:cs typeface="Arial Unicode MS" pitchFamily="34" charset="-128"/>
              </a:rPr>
              <a:t>A</a:t>
            </a:r>
            <a:r>
              <a:rPr lang="ru-RU" sz="1400">
                <a:solidFill>
                  <a:srgbClr val="FFFFFF"/>
                </a:solidFill>
                <a:ea typeface="Arial Unicode MS" pitchFamily="34" charset="-128"/>
                <a:cs typeface="Arial Unicode MS" pitchFamily="34" charset="-128"/>
              </a:rPr>
              <a:t>Р</a:t>
            </a:r>
            <a:r>
              <a:rPr lang="en-US" sz="1400">
                <a:solidFill>
                  <a:srgbClr val="FFFFFF"/>
                </a:solidFill>
                <a:ea typeface="Arial Unicode MS" pitchFamily="34" charset="-128"/>
                <a:cs typeface="Arial Unicode MS" pitchFamily="34" charset="-128"/>
              </a:rPr>
              <a:t> = </a:t>
            </a:r>
            <a:r>
              <a:rPr lang="ru-RU" sz="1400">
                <a:solidFill>
                  <a:srgbClr val="FFFFFF"/>
                </a:solidFill>
                <a:ea typeface="Arial Unicode MS" pitchFamily="34" charset="-128"/>
                <a:cs typeface="Arial Unicode MS" pitchFamily="34" charset="-128"/>
              </a:rPr>
              <a:t>аллергический ринит</a:t>
            </a:r>
            <a:r>
              <a:rPr lang="en-US" sz="1400">
                <a:solidFill>
                  <a:srgbClr val="FFFFFF"/>
                </a:solidFill>
                <a:ea typeface="Arial Unicode MS" pitchFamily="34" charset="-128"/>
                <a:cs typeface="Arial Unicode MS" pitchFamily="34" charset="-128"/>
              </a:rPr>
              <a:t>.</a:t>
            </a:r>
          </a:p>
          <a:p>
            <a:pPr marL="342900" indent="-342900" fontAlgn="base">
              <a:spcBef>
                <a:spcPct val="25000"/>
              </a:spcBef>
              <a:spcAft>
                <a:spcPct val="0"/>
              </a:spcAft>
            </a:pPr>
            <a:r>
              <a:rPr lang="en-US" sz="1200">
                <a:solidFill>
                  <a:srgbClr val="FFFFFF"/>
                </a:solidFill>
                <a:ea typeface="Arial Unicode MS" pitchFamily="34" charset="-128"/>
                <a:cs typeface="Arial Unicode MS" pitchFamily="34" charset="-128"/>
              </a:rPr>
              <a:t>Fokkens et al. </a:t>
            </a:r>
            <a:r>
              <a:rPr lang="en-US" sz="1200" i="1">
                <a:solidFill>
                  <a:srgbClr val="FFFFFF"/>
                </a:solidFill>
                <a:ea typeface="Arial Unicode MS" pitchFamily="34" charset="-128"/>
                <a:cs typeface="Arial Unicode MS" pitchFamily="34" charset="-128"/>
              </a:rPr>
              <a:t>Clin Exp Allergy</a:t>
            </a:r>
            <a:r>
              <a:rPr lang="en-US" sz="1200">
                <a:solidFill>
                  <a:srgbClr val="FFFFFF"/>
                </a:solidFill>
                <a:ea typeface="Arial Unicode MS" pitchFamily="34" charset="-128"/>
                <a:cs typeface="Arial Unicode MS" pitchFamily="34" charset="-128"/>
              </a:rPr>
              <a:t>. 1998;28:187.</a:t>
            </a:r>
          </a:p>
          <a:p>
            <a:pPr marL="342900" indent="-342900" fontAlgn="base">
              <a:spcBef>
                <a:spcPct val="0"/>
              </a:spcBef>
              <a:spcAft>
                <a:spcPct val="0"/>
              </a:spcAft>
            </a:pPr>
            <a:r>
              <a:rPr lang="en-US" sz="1200">
                <a:solidFill>
                  <a:srgbClr val="FFFFFF"/>
                </a:solidFill>
                <a:ea typeface="Arial Unicode MS" pitchFamily="34" charset="-128"/>
                <a:cs typeface="Arial Unicode MS" pitchFamily="34" charset="-128"/>
              </a:rPr>
              <a:t>Modrzynski and Zawisza. </a:t>
            </a:r>
            <a:r>
              <a:rPr lang="en-US" sz="1200" i="1">
                <a:solidFill>
                  <a:srgbClr val="FFFFFF"/>
                </a:solidFill>
                <a:ea typeface="Arial Unicode MS" pitchFamily="34" charset="-128"/>
                <a:cs typeface="Arial Unicode MS" pitchFamily="34" charset="-128"/>
              </a:rPr>
              <a:t>Int J Pediatr Otorhinolaryngol</a:t>
            </a:r>
            <a:r>
              <a:rPr lang="en-US" sz="1200">
                <a:solidFill>
                  <a:srgbClr val="FFFFFF"/>
                </a:solidFill>
                <a:ea typeface="Arial Unicode MS" pitchFamily="34" charset="-128"/>
                <a:cs typeface="Arial Unicode MS" pitchFamily="34" charset="-128"/>
              </a:rPr>
              <a:t>. 2007;71:1017.</a:t>
            </a:r>
          </a:p>
        </p:txBody>
      </p:sp>
    </p:spTree>
    <p:extLst>
      <p:ext uri="{BB962C8B-B14F-4D97-AF65-F5344CB8AC3E}">
        <p14:creationId xmlns:p14="http://schemas.microsoft.com/office/powerpoint/2010/main" val="200940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363272" cy="1371600"/>
          </a:xfrm>
        </p:spPr>
        <p:txBody>
          <a:bodyPr/>
          <a:lstStyle/>
          <a:p>
            <a:pPr algn="ctr"/>
            <a:r>
              <a:rPr lang="ru-RU" dirty="0"/>
              <a:t>Лечение</a:t>
            </a:r>
          </a:p>
        </p:txBody>
      </p:sp>
      <p:sp>
        <p:nvSpPr>
          <p:cNvPr id="3" name="Объект 2"/>
          <p:cNvSpPr>
            <a:spLocks noGrp="1"/>
          </p:cNvSpPr>
          <p:nvPr>
            <p:ph idx="1"/>
          </p:nvPr>
        </p:nvSpPr>
        <p:spPr/>
        <p:txBody>
          <a:bodyPr/>
          <a:lstStyle/>
          <a:p>
            <a:r>
              <a:rPr lang="ru-RU" sz="800" dirty="0">
                <a:solidFill>
                  <a:prstClr val="black"/>
                </a:solidFill>
                <a:latin typeface="Arial" charset="0"/>
              </a:rPr>
              <a:t>Показаниями к операции</a:t>
            </a:r>
            <a:r>
              <a:rPr lang="ru-RU" sz="800" b="0" dirty="0">
                <a:solidFill>
                  <a:prstClr val="black"/>
                </a:solidFill>
                <a:latin typeface="Arial" charset="0"/>
              </a:rPr>
              <a:t> должны служить не только абсолютная величина аденоидов, но главным образом, те </a:t>
            </a:r>
            <a:r>
              <a:rPr lang="ru-RU" sz="800" dirty="0">
                <a:solidFill>
                  <a:prstClr val="black"/>
                </a:solidFill>
                <a:latin typeface="Arial" charset="0"/>
              </a:rPr>
              <a:t>нарушения</a:t>
            </a:r>
            <a:r>
              <a:rPr lang="ru-RU" sz="800" b="0" dirty="0">
                <a:solidFill>
                  <a:prstClr val="black"/>
                </a:solidFill>
                <a:latin typeface="Arial" charset="0"/>
              </a:rPr>
              <a:t> в организме, которые ими вызываются.</a:t>
            </a:r>
            <a:endParaRPr lang="ru-RU" dirty="0"/>
          </a:p>
        </p:txBody>
      </p:sp>
      <p:sp>
        <p:nvSpPr>
          <p:cNvPr id="4" name="Прямоугольник 3"/>
          <p:cNvSpPr/>
          <p:nvPr/>
        </p:nvSpPr>
        <p:spPr>
          <a:xfrm>
            <a:off x="179512" y="2447193"/>
            <a:ext cx="8640960" cy="2850011"/>
          </a:xfrm>
          <a:prstGeom prst="rect">
            <a:avLst/>
          </a:prstGeom>
        </p:spPr>
        <p:txBody>
          <a:bodyPr wrap="square">
            <a:spAutoFit/>
          </a:bodyPr>
          <a:lstStyle/>
          <a:p>
            <a:pPr lvl="0">
              <a:lnSpc>
                <a:spcPct val="80000"/>
              </a:lnSpc>
            </a:pPr>
            <a:r>
              <a:rPr lang="ru-RU" sz="2800" dirty="0">
                <a:solidFill>
                  <a:srgbClr val="FFFF00"/>
                </a:solidFill>
                <a:latin typeface="Arial" charset="0"/>
              </a:rPr>
              <a:t>Консервативное (безоперационное) лечение аденоидов у детей предусматривает такие методы как: лазерная терапия, физиотерапия.</a:t>
            </a:r>
          </a:p>
          <a:p>
            <a:pPr lvl="0">
              <a:lnSpc>
                <a:spcPct val="80000"/>
              </a:lnSpc>
            </a:pPr>
            <a:endParaRPr lang="ru-RU" sz="2800" b="1" dirty="0">
              <a:solidFill>
                <a:srgbClr val="FFFF00"/>
              </a:solidFill>
              <a:latin typeface="Arial" charset="0"/>
            </a:endParaRPr>
          </a:p>
          <a:p>
            <a:pPr lvl="0">
              <a:lnSpc>
                <a:spcPct val="80000"/>
              </a:lnSpc>
            </a:pPr>
            <a:r>
              <a:rPr lang="ru-RU" sz="2800" b="1" dirty="0">
                <a:solidFill>
                  <a:srgbClr val="FFFF00"/>
                </a:solidFill>
                <a:latin typeface="Arial" charset="0"/>
              </a:rPr>
              <a:t>Показаниями к операции</a:t>
            </a:r>
            <a:r>
              <a:rPr lang="ru-RU" sz="2800" dirty="0">
                <a:solidFill>
                  <a:srgbClr val="FFFF00"/>
                </a:solidFill>
                <a:latin typeface="Arial" charset="0"/>
              </a:rPr>
              <a:t> должны служить </a:t>
            </a:r>
            <a:r>
              <a:rPr lang="ru-RU" sz="2800" dirty="0">
                <a:solidFill>
                  <a:srgbClr val="993300"/>
                </a:solidFill>
                <a:latin typeface="Arial" charset="0"/>
              </a:rPr>
              <a:t>не только абсолютная величина аденоидов, но главным образом, те </a:t>
            </a:r>
            <a:r>
              <a:rPr lang="ru-RU" sz="2800" b="1" dirty="0">
                <a:solidFill>
                  <a:srgbClr val="993300"/>
                </a:solidFill>
                <a:latin typeface="Arial" charset="0"/>
              </a:rPr>
              <a:t>нарушения</a:t>
            </a:r>
            <a:r>
              <a:rPr lang="ru-RU" sz="2800" dirty="0">
                <a:solidFill>
                  <a:srgbClr val="993300"/>
                </a:solidFill>
                <a:latin typeface="Arial" charset="0"/>
              </a:rPr>
              <a:t> в организме, которые ими вызываются</a:t>
            </a:r>
            <a:endParaRPr lang="ru-RU" sz="2800" dirty="0">
              <a:solidFill>
                <a:srgbClr val="993300"/>
              </a:solidFill>
            </a:endParaRPr>
          </a:p>
        </p:txBody>
      </p:sp>
    </p:spTree>
    <p:extLst>
      <p:ext uri="{BB962C8B-B14F-4D97-AF65-F5344CB8AC3E}">
        <p14:creationId xmlns:p14="http://schemas.microsoft.com/office/powerpoint/2010/main" val="1502391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ctr" eaLnBrk="1" hangingPunct="1"/>
            <a:r>
              <a:rPr lang="ru-RU" dirty="0">
                <a:solidFill>
                  <a:srgbClr val="C00000"/>
                </a:solidFill>
              </a:rPr>
              <a:t>Сегодня хирургическое лечение</a:t>
            </a:r>
            <a:r>
              <a:rPr lang="en-US" dirty="0">
                <a:solidFill>
                  <a:srgbClr val="C00000"/>
                </a:solidFill>
              </a:rPr>
              <a:t> </a:t>
            </a:r>
            <a:r>
              <a:rPr lang="ru-RU" dirty="0">
                <a:solidFill>
                  <a:srgbClr val="C00000"/>
                </a:solidFill>
              </a:rPr>
              <a:t>– золотой стандарт</a:t>
            </a:r>
            <a:endParaRPr lang="en-US" dirty="0">
              <a:solidFill>
                <a:srgbClr val="C00000"/>
              </a:solidFill>
            </a:endParaRPr>
          </a:p>
        </p:txBody>
      </p:sp>
      <p:sp>
        <p:nvSpPr>
          <p:cNvPr id="145411" name="Rectangle 3"/>
          <p:cNvSpPr>
            <a:spLocks noGrp="1" noChangeArrowheads="1"/>
          </p:cNvSpPr>
          <p:nvPr>
            <p:ph type="body" idx="1"/>
          </p:nvPr>
        </p:nvSpPr>
        <p:spPr/>
        <p:txBody>
          <a:bodyPr/>
          <a:lstStyle/>
          <a:p>
            <a:pPr eaLnBrk="1" hangingPunct="1"/>
            <a:r>
              <a:rPr lang="ru-RU" sz="2800" dirty="0"/>
              <a:t>В</a:t>
            </a:r>
            <a:r>
              <a:rPr lang="en-US" sz="2800" dirty="0"/>
              <a:t> 1994 286</a:t>
            </a:r>
            <a:r>
              <a:rPr lang="ru-RU" sz="2800" dirty="0"/>
              <a:t> </a:t>
            </a:r>
            <a:r>
              <a:rPr lang="en-US" sz="2800" dirty="0"/>
              <a:t>000 </a:t>
            </a:r>
            <a:r>
              <a:rPr lang="ru-RU" sz="2800" dirty="0"/>
              <a:t>детям США в возрасте</a:t>
            </a:r>
            <a:r>
              <a:rPr lang="en-US" sz="2800" dirty="0"/>
              <a:t> </a:t>
            </a:r>
            <a:r>
              <a:rPr lang="ru-RU" sz="2800" dirty="0"/>
              <a:t>до </a:t>
            </a:r>
            <a:r>
              <a:rPr lang="en-US" sz="2800" dirty="0"/>
              <a:t>15 </a:t>
            </a:r>
            <a:r>
              <a:rPr lang="ru-RU" sz="2800" dirty="0"/>
              <a:t>лет проведена </a:t>
            </a:r>
            <a:r>
              <a:rPr lang="ru-RU" sz="2800" dirty="0" err="1"/>
              <a:t>аденотонзилэктомия</a:t>
            </a:r>
            <a:r>
              <a:rPr lang="en-US" sz="2800" dirty="0"/>
              <a:t> </a:t>
            </a:r>
            <a:r>
              <a:rPr lang="ru-RU" sz="2800" dirty="0"/>
              <a:t>и</a:t>
            </a:r>
            <a:r>
              <a:rPr lang="en-US" sz="2800" dirty="0"/>
              <a:t> 140</a:t>
            </a:r>
            <a:r>
              <a:rPr lang="ru-RU" sz="2800" dirty="0"/>
              <a:t> </a:t>
            </a:r>
            <a:r>
              <a:rPr lang="en-US" sz="2800" dirty="0"/>
              <a:t>000 </a:t>
            </a:r>
            <a:r>
              <a:rPr lang="ru-RU" sz="2800" dirty="0"/>
              <a:t>-</a:t>
            </a:r>
            <a:r>
              <a:rPr lang="ru-RU" sz="2800" dirty="0" err="1"/>
              <a:t>аденоидэктомия</a:t>
            </a:r>
            <a:endParaRPr lang="en-US" sz="2800" dirty="0"/>
          </a:p>
          <a:p>
            <a:pPr eaLnBrk="1" hangingPunct="1"/>
            <a:r>
              <a:rPr lang="ru-RU" sz="2800" dirty="0"/>
              <a:t>Риск при оперативном лечении</a:t>
            </a:r>
            <a:endParaRPr lang="en-US" sz="2800" dirty="0"/>
          </a:p>
          <a:p>
            <a:pPr lvl="1" eaLnBrk="1" hangingPunct="1"/>
            <a:r>
              <a:rPr lang="ru-RU" sz="2800" dirty="0"/>
              <a:t>Рецидив гипертрофии</a:t>
            </a:r>
            <a:r>
              <a:rPr lang="en-US" sz="2800" dirty="0"/>
              <a:t> (10%-20%)</a:t>
            </a:r>
          </a:p>
          <a:p>
            <a:pPr lvl="1" eaLnBrk="1" hangingPunct="1"/>
            <a:r>
              <a:rPr lang="ru-RU" sz="2800" dirty="0"/>
              <a:t>Кровотечение</a:t>
            </a:r>
            <a:endParaRPr lang="en-US" sz="2800" dirty="0"/>
          </a:p>
          <a:p>
            <a:pPr lvl="1" eaLnBrk="1" hangingPunct="1"/>
            <a:r>
              <a:rPr lang="ru-RU" sz="2800" dirty="0"/>
              <a:t>Негативное влияние на общую систему иммунной защиты </a:t>
            </a:r>
            <a:endParaRPr lang="en-US" sz="2800" dirty="0"/>
          </a:p>
        </p:txBody>
      </p:sp>
      <p:sp>
        <p:nvSpPr>
          <p:cNvPr id="145412" name="Rectangle 6"/>
          <p:cNvSpPr>
            <a:spLocks noChangeArrowheads="1"/>
          </p:cNvSpPr>
          <p:nvPr/>
        </p:nvSpPr>
        <p:spPr bwMode="auto">
          <a:xfrm>
            <a:off x="207963" y="5821363"/>
            <a:ext cx="8637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fontAlgn="base">
              <a:spcBef>
                <a:spcPct val="25000"/>
              </a:spcBef>
              <a:spcAft>
                <a:spcPct val="0"/>
              </a:spcAft>
            </a:pPr>
            <a:r>
              <a:rPr lang="en-US" sz="1200">
                <a:solidFill>
                  <a:srgbClr val="FFFFFF"/>
                </a:solidFill>
                <a:ea typeface="Arial Unicode MS" pitchFamily="34" charset="-128"/>
                <a:cs typeface="Arial Unicode MS" pitchFamily="34" charset="-128"/>
              </a:rPr>
              <a:t>Shields et al. http://www.utmb.edu/otoref/grnds/Pedi-TA-020619/Pedi-TA-020619.htm</a:t>
            </a:r>
            <a:endParaRPr lang="en-US" sz="2000">
              <a:solidFill>
                <a:srgbClr val="FFFFFF"/>
              </a:solidFill>
              <a:ea typeface="Arial Unicode MS" pitchFamily="34" charset="-128"/>
              <a:cs typeface="Arial Unicode MS" pitchFamily="34" charset="-128"/>
            </a:endParaRPr>
          </a:p>
          <a:p>
            <a:pPr fontAlgn="base">
              <a:spcBef>
                <a:spcPct val="0"/>
              </a:spcBef>
              <a:spcAft>
                <a:spcPct val="0"/>
              </a:spcAft>
            </a:pPr>
            <a:r>
              <a:rPr lang="en-US" sz="1200">
                <a:solidFill>
                  <a:srgbClr val="FFFFFF"/>
                </a:solidFill>
                <a:ea typeface="Arial Unicode MS" pitchFamily="34" charset="-128"/>
                <a:cs typeface="Arial Unicode MS" pitchFamily="34" charset="-128"/>
              </a:rPr>
              <a:t>Paulussen et al. </a:t>
            </a:r>
            <a:r>
              <a:rPr lang="en-US" sz="1200" i="1">
                <a:solidFill>
                  <a:srgbClr val="FFFFFF"/>
                </a:solidFill>
                <a:ea typeface="Arial Unicode MS" pitchFamily="34" charset="-128"/>
                <a:cs typeface="Arial Unicode MS" pitchFamily="34" charset="-128"/>
              </a:rPr>
              <a:t>Acta Otorhinolaryngol Belg</a:t>
            </a:r>
            <a:r>
              <a:rPr lang="en-US" sz="1200">
                <a:solidFill>
                  <a:srgbClr val="FFFFFF"/>
                </a:solidFill>
                <a:ea typeface="Arial Unicode MS" pitchFamily="34" charset="-128"/>
                <a:cs typeface="Arial Unicode MS" pitchFamily="34" charset="-128"/>
              </a:rPr>
              <a:t>. 2000;54:403. </a:t>
            </a:r>
          </a:p>
          <a:p>
            <a:pPr fontAlgn="base">
              <a:spcBef>
                <a:spcPct val="0"/>
              </a:spcBef>
              <a:spcAft>
                <a:spcPct val="0"/>
              </a:spcAft>
            </a:pPr>
            <a:r>
              <a:rPr lang="en-US" sz="1200">
                <a:solidFill>
                  <a:srgbClr val="FFFFFF"/>
                </a:solidFill>
                <a:ea typeface="Arial Unicode MS" pitchFamily="34" charset="-128"/>
                <a:cs typeface="Arial Unicode MS" pitchFamily="34" charset="-128"/>
              </a:rPr>
              <a:t>Kovaleva. </a:t>
            </a:r>
            <a:r>
              <a:rPr lang="en-US" sz="1200" i="1">
                <a:solidFill>
                  <a:srgbClr val="FFFFFF"/>
                </a:solidFill>
                <a:ea typeface="Arial Unicode MS" pitchFamily="34" charset="-128"/>
                <a:cs typeface="Arial Unicode MS" pitchFamily="34" charset="-128"/>
              </a:rPr>
              <a:t>Vestn Otorinolaryngol</a:t>
            </a:r>
            <a:r>
              <a:rPr lang="en-US" sz="1200">
                <a:solidFill>
                  <a:srgbClr val="FFFFFF"/>
                </a:solidFill>
                <a:ea typeface="Arial Unicode MS" pitchFamily="34" charset="-128"/>
                <a:cs typeface="Arial Unicode MS" pitchFamily="34" charset="-128"/>
              </a:rPr>
              <a:t>. 1994:18.</a:t>
            </a:r>
          </a:p>
          <a:p>
            <a:pPr fontAlgn="base">
              <a:spcBef>
                <a:spcPct val="0"/>
              </a:spcBef>
              <a:spcAft>
                <a:spcPct val="0"/>
              </a:spcAft>
            </a:pPr>
            <a:r>
              <a:rPr lang="en-US" sz="1200">
                <a:solidFill>
                  <a:srgbClr val="FFFFFF"/>
                </a:solidFill>
                <a:ea typeface="Arial Unicode MS" pitchFamily="34" charset="-128"/>
                <a:cs typeface="Arial Unicode MS" pitchFamily="34" charset="-128"/>
              </a:rPr>
              <a:t>Buchinsky et al. </a:t>
            </a:r>
            <a:r>
              <a:rPr lang="en-US" sz="1200" i="1">
                <a:solidFill>
                  <a:srgbClr val="FFFFFF"/>
                </a:solidFill>
                <a:ea typeface="Arial Unicode MS" pitchFamily="34" charset="-128"/>
                <a:cs typeface="Arial Unicode MS" pitchFamily="34" charset="-128"/>
              </a:rPr>
              <a:t>Otolaryngol Head Neck Surg</a:t>
            </a:r>
            <a:r>
              <a:rPr lang="en-US" sz="1200">
                <a:solidFill>
                  <a:srgbClr val="FFFFFF"/>
                </a:solidFill>
                <a:ea typeface="Arial Unicode MS" pitchFamily="34" charset="-128"/>
                <a:cs typeface="Arial Unicode MS" pitchFamily="34" charset="-128"/>
              </a:rPr>
              <a:t>. 2000;123:576.</a:t>
            </a:r>
          </a:p>
        </p:txBody>
      </p:sp>
    </p:spTree>
    <p:extLst>
      <p:ext uri="{BB962C8B-B14F-4D97-AF65-F5344CB8AC3E}">
        <p14:creationId xmlns:p14="http://schemas.microsoft.com/office/powerpoint/2010/main" val="28535268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ru-RU" dirty="0">
                <a:solidFill>
                  <a:srgbClr val="C00000"/>
                </a:solidFill>
              </a:rPr>
              <a:t>Полипозный риносинусит - </a:t>
            </a:r>
            <a:br>
              <a:rPr lang="ru-RU" dirty="0">
                <a:solidFill>
                  <a:srgbClr val="C00000"/>
                </a:solidFill>
              </a:rPr>
            </a:br>
            <a:r>
              <a:rPr lang="ru-RU" dirty="0">
                <a:solidFill>
                  <a:srgbClr val="C00000"/>
                </a:solidFill>
              </a:rPr>
              <a:t>разновидность ХРС</a:t>
            </a:r>
          </a:p>
        </p:txBody>
      </p:sp>
      <p:sp>
        <p:nvSpPr>
          <p:cNvPr id="45059" name="Rectangle 3"/>
          <p:cNvSpPr>
            <a:spLocks noGrp="1" noChangeArrowheads="1"/>
          </p:cNvSpPr>
          <p:nvPr>
            <p:ph type="body" idx="1"/>
          </p:nvPr>
        </p:nvSpPr>
        <p:spPr>
          <a:xfrm>
            <a:off x="153988" y="1393825"/>
            <a:ext cx="8628062" cy="4702175"/>
          </a:xfrm>
        </p:spPr>
        <p:txBody>
          <a:bodyPr/>
          <a:lstStyle/>
          <a:p>
            <a:pPr eaLnBrk="1" hangingPunct="1">
              <a:lnSpc>
                <a:spcPct val="80000"/>
              </a:lnSpc>
              <a:buFontTx/>
              <a:buNone/>
            </a:pPr>
            <a:endParaRPr lang="ru-RU" sz="1000" dirty="0"/>
          </a:p>
          <a:p>
            <a:pPr eaLnBrk="1" hangingPunct="1">
              <a:lnSpc>
                <a:spcPct val="80000"/>
              </a:lnSpc>
              <a:spcBef>
                <a:spcPct val="0"/>
              </a:spcBef>
            </a:pPr>
            <a:r>
              <a:rPr lang="ru-RU" sz="2000" dirty="0">
                <a:solidFill>
                  <a:srgbClr val="993300"/>
                </a:solidFill>
              </a:rPr>
              <a:t>Воспаление слизистой оболочки носа и околоносовых пазух, сопровождающееся ростом полипов из слизистой</a:t>
            </a:r>
          </a:p>
          <a:p>
            <a:pPr eaLnBrk="1" hangingPunct="1">
              <a:lnSpc>
                <a:spcPct val="80000"/>
              </a:lnSpc>
              <a:spcBef>
                <a:spcPct val="0"/>
              </a:spcBef>
            </a:pPr>
            <a:endParaRPr lang="ru-RU" sz="2000" dirty="0">
              <a:solidFill>
                <a:srgbClr val="993300"/>
              </a:solidFill>
            </a:endParaRPr>
          </a:p>
          <a:p>
            <a:pPr eaLnBrk="1" hangingPunct="1">
              <a:lnSpc>
                <a:spcPct val="80000"/>
              </a:lnSpc>
            </a:pPr>
            <a:r>
              <a:rPr lang="ru-RU" sz="2000" dirty="0"/>
              <a:t>Полипы – (</a:t>
            </a:r>
            <a:r>
              <a:rPr lang="en-US" sz="2000" dirty="0"/>
              <a:t>poly – </a:t>
            </a:r>
            <a:r>
              <a:rPr lang="ru-RU" sz="2000" dirty="0"/>
              <a:t>много, </a:t>
            </a:r>
            <a:r>
              <a:rPr lang="en-US" sz="2000" dirty="0"/>
              <a:t>pus – </a:t>
            </a:r>
            <a:r>
              <a:rPr lang="ru-RU" sz="2000" dirty="0"/>
              <a:t>нога) </a:t>
            </a:r>
            <a:r>
              <a:rPr lang="en-US" sz="2000" dirty="0"/>
              <a:t>- </a:t>
            </a:r>
            <a:r>
              <a:rPr lang="ru-RU" sz="2000" dirty="0"/>
              <a:t>образования округлой или </a:t>
            </a:r>
            <a:r>
              <a:rPr lang="ru-RU" sz="2000" dirty="0">
                <a:solidFill>
                  <a:srgbClr val="00682F"/>
                </a:solidFill>
              </a:rPr>
              <a:t>грушевидной формы, гладкие</a:t>
            </a:r>
            <a:r>
              <a:rPr lang="en-US" sz="2000" dirty="0">
                <a:solidFill>
                  <a:srgbClr val="00682F"/>
                </a:solidFill>
              </a:rPr>
              <a:t>, </a:t>
            </a:r>
            <a:r>
              <a:rPr lang="ru-RU" sz="2000" dirty="0">
                <a:solidFill>
                  <a:srgbClr val="00682F"/>
                </a:solidFill>
              </a:rPr>
              <a:t>ровные, слизистые и</a:t>
            </a:r>
            <a:r>
              <a:rPr lang="en-US" sz="2000" dirty="0">
                <a:solidFill>
                  <a:srgbClr val="00682F"/>
                </a:solidFill>
              </a:rPr>
              <a:t> </a:t>
            </a:r>
            <a:r>
              <a:rPr lang="ru-RU" sz="2000" dirty="0">
                <a:solidFill>
                  <a:srgbClr val="00682F"/>
                </a:solidFill>
              </a:rPr>
              <a:t>полупрозрачные</a:t>
            </a:r>
            <a:r>
              <a:rPr lang="ru-RU" sz="2000" dirty="0"/>
              <a:t>, характеризуются </a:t>
            </a:r>
            <a:r>
              <a:rPr lang="ru-RU" sz="2000" dirty="0">
                <a:solidFill>
                  <a:srgbClr val="00682F"/>
                </a:solidFill>
              </a:rPr>
              <a:t>отеком и, преимущественно, эозинофильной инфильтрацией (90% всех полипов)</a:t>
            </a:r>
          </a:p>
          <a:p>
            <a:pPr eaLnBrk="1" hangingPunct="1">
              <a:lnSpc>
                <a:spcPct val="80000"/>
              </a:lnSpc>
              <a:buFontTx/>
              <a:buNone/>
            </a:pPr>
            <a:r>
              <a:rPr lang="en-US" sz="2000" dirty="0">
                <a:solidFill>
                  <a:srgbClr val="00682F"/>
                </a:solidFill>
              </a:rPr>
              <a:t> </a:t>
            </a:r>
            <a:endParaRPr lang="ru-RU" sz="2000" dirty="0">
              <a:solidFill>
                <a:srgbClr val="00682F"/>
              </a:solidFill>
            </a:endParaRPr>
          </a:p>
          <a:p>
            <a:pPr eaLnBrk="1" hangingPunct="1">
              <a:lnSpc>
                <a:spcPct val="80000"/>
              </a:lnSpc>
            </a:pPr>
            <a:r>
              <a:rPr lang="ru-RU" sz="2000" dirty="0"/>
              <a:t>Локализация полипов</a:t>
            </a:r>
            <a:endParaRPr lang="en-US" sz="2000" dirty="0"/>
          </a:p>
          <a:p>
            <a:pPr lvl="1" eaLnBrk="1" hangingPunct="1"/>
            <a:r>
              <a:rPr lang="ru-RU" sz="1800" dirty="0"/>
              <a:t>Развиваются из </a:t>
            </a:r>
            <a:r>
              <a:rPr lang="ru-RU" sz="1800" dirty="0">
                <a:solidFill>
                  <a:srgbClr val="993300"/>
                </a:solidFill>
              </a:rPr>
              <a:t>клеток решетчатого лабиринта</a:t>
            </a:r>
            <a:r>
              <a:rPr lang="en-US" sz="1800" dirty="0"/>
              <a:t>, </a:t>
            </a:r>
          </a:p>
          <a:p>
            <a:pPr lvl="1" eaLnBrk="1" hangingPunct="1">
              <a:buFontTx/>
              <a:buNone/>
            </a:pPr>
            <a:r>
              <a:rPr lang="ru-RU" sz="1800" dirty="0"/>
              <a:t>	</a:t>
            </a:r>
            <a:r>
              <a:rPr lang="ru-RU" sz="1800" dirty="0">
                <a:solidFill>
                  <a:srgbClr val="993300"/>
                </a:solidFill>
              </a:rPr>
              <a:t>верхнечелюстной или</a:t>
            </a:r>
            <a:r>
              <a:rPr lang="en-US" sz="1800" dirty="0">
                <a:solidFill>
                  <a:srgbClr val="993300"/>
                </a:solidFill>
              </a:rPr>
              <a:t> </a:t>
            </a:r>
            <a:r>
              <a:rPr lang="ru-RU" sz="1800" dirty="0">
                <a:solidFill>
                  <a:srgbClr val="993300"/>
                </a:solidFill>
              </a:rPr>
              <a:t>клиновидной </a:t>
            </a:r>
            <a:r>
              <a:rPr lang="ru-RU" sz="1800" dirty="0"/>
              <a:t>пазух</a:t>
            </a:r>
            <a:r>
              <a:rPr lang="en-US" sz="1800" dirty="0"/>
              <a:t> </a:t>
            </a:r>
            <a:endParaRPr lang="ru-RU" sz="1800" dirty="0"/>
          </a:p>
          <a:p>
            <a:pPr lvl="1" eaLnBrk="1" hangingPunct="1"/>
            <a:r>
              <a:rPr lang="ru-RU" sz="1800" dirty="0">
                <a:solidFill>
                  <a:srgbClr val="993300"/>
                </a:solidFill>
              </a:rPr>
              <a:t>Латеральная стенка носа</a:t>
            </a:r>
            <a:endParaRPr lang="en-US" sz="1800" dirty="0">
              <a:solidFill>
                <a:srgbClr val="993300"/>
              </a:solidFill>
            </a:endParaRPr>
          </a:p>
          <a:p>
            <a:pPr lvl="1" eaLnBrk="1" hangingPunct="1"/>
            <a:r>
              <a:rPr lang="ru-RU" sz="1800" dirty="0"/>
              <a:t>Обычно, </a:t>
            </a:r>
            <a:r>
              <a:rPr lang="ru-RU" sz="1800" dirty="0">
                <a:solidFill>
                  <a:srgbClr val="993300"/>
                </a:solidFill>
              </a:rPr>
              <a:t>в среднем носовом ходе или по ходу средней и верхней носовых раковин</a:t>
            </a:r>
          </a:p>
        </p:txBody>
      </p:sp>
      <p:pic>
        <p:nvPicPr>
          <p:cNvPr id="45060" name="Picture 4" descr="Figure 6"/>
          <p:cNvPicPr>
            <a:picLocks noChangeAspect="1" noChangeArrowheads="1"/>
          </p:cNvPicPr>
          <p:nvPr/>
        </p:nvPicPr>
        <p:blipFill>
          <a:blip r:embed="rId3">
            <a:extLst>
              <a:ext uri="{28A0092B-C50C-407E-A947-70E740481C1C}">
                <a14:useLocalDpi xmlns:a14="http://schemas.microsoft.com/office/drawing/2010/main" val="0"/>
              </a:ext>
            </a:extLst>
          </a:blip>
          <a:srcRect r="49153"/>
          <a:stretch>
            <a:fillRect/>
          </a:stretch>
        </p:blipFill>
        <p:spPr bwMode="auto">
          <a:xfrm>
            <a:off x="7407275" y="0"/>
            <a:ext cx="14493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442913" y="6400800"/>
            <a:ext cx="777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en-US" sz="1200">
                <a:solidFill>
                  <a:srgbClr val="FFFFFF"/>
                </a:solidFill>
              </a:rPr>
              <a:t>Mygind et al. </a:t>
            </a:r>
            <a:r>
              <a:rPr lang="en-US" sz="1200" i="1">
                <a:solidFill>
                  <a:srgbClr val="FFFFFF"/>
                </a:solidFill>
              </a:rPr>
              <a:t>Thorax.</a:t>
            </a:r>
            <a:r>
              <a:rPr lang="en-US" sz="1200">
                <a:solidFill>
                  <a:srgbClr val="FFFFFF"/>
                </a:solidFill>
              </a:rPr>
              <a:t> 2000;55(suppl 2):S79.</a:t>
            </a:r>
            <a:r>
              <a:rPr lang="ru-RU" sz="1200">
                <a:solidFill>
                  <a:srgbClr val="FFFFFF"/>
                </a:solidFill>
              </a:rPr>
              <a:t> </a:t>
            </a:r>
            <a:r>
              <a:rPr lang="en-US" sz="1200">
                <a:solidFill>
                  <a:srgbClr val="FFFFFF"/>
                </a:solidFill>
              </a:rPr>
              <a:t>Grigoreas et al. </a:t>
            </a:r>
            <a:r>
              <a:rPr lang="en-US" sz="1200" i="1">
                <a:solidFill>
                  <a:srgbClr val="FFFFFF"/>
                </a:solidFill>
              </a:rPr>
              <a:t>Allergy Asthma Proc.</a:t>
            </a:r>
            <a:r>
              <a:rPr lang="en-US" sz="1200">
                <a:solidFill>
                  <a:srgbClr val="FFFFFF"/>
                </a:solidFill>
              </a:rPr>
              <a:t> 2002;23:169.; Par Stjarne Mometasone furoate nasal spray for nasal polyposis/ Expert Rev Resp. Med. 1 (2), 2007</a:t>
            </a:r>
            <a:endParaRPr lang="ru-RU" sz="1200" b="1">
              <a:solidFill>
                <a:srgbClr val="FFFFFF"/>
              </a:solidFill>
            </a:endParaRPr>
          </a:p>
        </p:txBody>
      </p:sp>
    </p:spTree>
    <p:extLst>
      <p:ext uri="{BB962C8B-B14F-4D97-AF65-F5344CB8AC3E}">
        <p14:creationId xmlns:p14="http://schemas.microsoft.com/office/powerpoint/2010/main" val="3644864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6615" y="18020"/>
            <a:ext cx="8610600" cy="1143000"/>
          </a:xfrm>
        </p:spPr>
        <p:txBody>
          <a:bodyPr/>
          <a:lstStyle/>
          <a:p>
            <a:pPr algn="ctr"/>
            <a:r>
              <a:rPr kumimoji="0" lang="ru-RU" i="0" u="none" strike="noStrike" kern="1200" cap="none" spc="0" normalizeH="0" baseline="0" noProof="0" dirty="0">
                <a:ln>
                  <a:noFill/>
                </a:ln>
                <a:solidFill>
                  <a:srgbClr val="C00000"/>
                </a:solidFill>
                <a:effectLst/>
                <a:uLnTx/>
                <a:uFillTx/>
                <a:latin typeface="Arial" charset="0"/>
                <a:ea typeface="+mn-ea"/>
                <a:cs typeface="+mn-cs"/>
              </a:rPr>
              <a:t>Полипы</a:t>
            </a:r>
            <a:endParaRPr lang="ru-RU" dirty="0">
              <a:solidFill>
                <a:srgbClr val="C00000"/>
              </a:solidFill>
            </a:endParaRPr>
          </a:p>
        </p:txBody>
      </p:sp>
      <p:sp>
        <p:nvSpPr>
          <p:cNvPr id="3" name="Объект 2"/>
          <p:cNvSpPr>
            <a:spLocks noGrp="1"/>
          </p:cNvSpPr>
          <p:nvPr>
            <p:ph idx="1"/>
          </p:nvPr>
        </p:nvSpPr>
        <p:spPr/>
        <p:txBody>
          <a:bodyPr/>
          <a:lstStyle/>
          <a:p>
            <a:pPr marL="0" lvl="0" indent="0" algn="ctr" eaLnBrk="1" fontAlgn="auto" hangingPunct="1">
              <a:spcBef>
                <a:spcPts val="0"/>
              </a:spcBef>
              <a:spcAft>
                <a:spcPts val="0"/>
              </a:spcAft>
              <a:buClrTx/>
              <a:buNone/>
            </a:pPr>
            <a:r>
              <a:rPr kumimoji="0" lang="ru-RU" sz="2800" b="0" i="0" u="none" strike="noStrike" kern="1200" cap="none" spc="0" normalizeH="0" baseline="0" noProof="0" dirty="0">
                <a:ln>
                  <a:noFill/>
                </a:ln>
                <a:effectLst/>
                <a:uLnTx/>
                <a:uFillTx/>
                <a:latin typeface="Arial" charset="0"/>
                <a:ea typeface="+mn-ea"/>
                <a:cs typeface="+mn-cs"/>
              </a:rPr>
              <a:t>состоят </a:t>
            </a:r>
            <a:r>
              <a:rPr kumimoji="0" lang="ru-RU" sz="2800" b="0" i="0" u="none" strike="noStrike" kern="1200" cap="none" spc="0" normalizeH="0" baseline="0" noProof="0" dirty="0">
                <a:ln>
                  <a:noFill/>
                </a:ln>
                <a:solidFill>
                  <a:srgbClr val="993300"/>
                </a:solidFill>
                <a:effectLst/>
                <a:uLnTx/>
                <a:uFillTx/>
                <a:latin typeface="Arial" charset="0"/>
                <a:ea typeface="+mn-ea"/>
                <a:cs typeface="+mn-cs"/>
              </a:rPr>
              <a:t>из соединительной ткани, клеток </a:t>
            </a:r>
            <a:r>
              <a:rPr kumimoji="0" lang="ru-RU" sz="2800" b="0" i="0" u="none" strike="noStrike" kern="1200" cap="none" spc="0" normalizeH="0" baseline="0" noProof="0" dirty="0">
                <a:ln>
                  <a:noFill/>
                </a:ln>
                <a:effectLst/>
                <a:uLnTx/>
                <a:uFillTx/>
                <a:latin typeface="Arial" charset="0"/>
                <a:ea typeface="+mn-ea"/>
                <a:cs typeface="+mn-cs"/>
              </a:rPr>
              <a:t>(</a:t>
            </a:r>
            <a:r>
              <a:rPr kumimoji="0" lang="ru-RU" sz="2800" b="0" i="0" u="none" strike="noStrike" kern="1200" cap="none" spc="0" normalizeH="0" baseline="0" noProof="0" dirty="0">
                <a:ln>
                  <a:noFill/>
                </a:ln>
                <a:solidFill>
                  <a:srgbClr val="00682F"/>
                </a:solidFill>
                <a:effectLst/>
                <a:uLnTx/>
                <a:uFillTx/>
                <a:latin typeface="Arial" charset="0"/>
                <a:ea typeface="+mn-ea"/>
                <a:cs typeface="+mn-cs"/>
              </a:rPr>
              <a:t>эозинофилов, нейтрофилов, тучных, плазматических, лимфоцитов, моноцитов и фибробластов</a:t>
            </a:r>
            <a:r>
              <a:rPr kumimoji="0" lang="ru-RU" sz="2800" b="0" i="0" u="none" strike="noStrike" kern="1200" cap="none" spc="0" normalizeH="0" baseline="0" noProof="0" dirty="0">
                <a:ln>
                  <a:noFill/>
                </a:ln>
                <a:effectLst/>
                <a:uLnTx/>
                <a:uFillTx/>
                <a:latin typeface="Arial" charset="0"/>
                <a:ea typeface="+mn-ea"/>
                <a:cs typeface="+mn-cs"/>
              </a:rPr>
              <a:t>) и </a:t>
            </a:r>
            <a:r>
              <a:rPr kumimoji="0" lang="ru-RU" sz="2800" b="0" i="0" u="none" strike="noStrike" kern="1200" cap="none" spc="0" normalizeH="0" baseline="0" noProof="0" dirty="0">
                <a:ln>
                  <a:noFill/>
                </a:ln>
                <a:solidFill>
                  <a:srgbClr val="993300"/>
                </a:solidFill>
                <a:effectLst/>
                <a:uLnTx/>
                <a:uFillTx/>
                <a:latin typeface="Arial" charset="0"/>
                <a:ea typeface="+mn-ea"/>
                <a:cs typeface="+mn-cs"/>
              </a:rPr>
              <a:t>сосудов</a:t>
            </a:r>
            <a:r>
              <a:rPr kumimoji="0" lang="ru-RU" sz="2800" b="0" i="0" u="none" strike="noStrike" kern="1200" cap="none" spc="0" normalizeH="0" baseline="0" noProof="0" dirty="0">
                <a:ln>
                  <a:noFill/>
                </a:ln>
                <a:effectLst/>
                <a:uLnTx/>
                <a:uFillTx/>
                <a:latin typeface="Arial" charset="0"/>
                <a:ea typeface="+mn-ea"/>
                <a:cs typeface="+mn-cs"/>
              </a:rPr>
              <a:t>.</a:t>
            </a:r>
          </a:p>
          <a:p>
            <a:pPr marL="0" lvl="0" indent="0" algn="ctr" eaLnBrk="1" fontAlgn="auto" hangingPunct="1">
              <a:spcBef>
                <a:spcPts val="0"/>
              </a:spcBef>
              <a:spcAft>
                <a:spcPts val="0"/>
              </a:spcAft>
              <a:buClrTx/>
              <a:buNone/>
            </a:pPr>
            <a:endParaRPr kumimoji="0" lang="ru-RU" sz="2800" b="0" i="0" u="none" strike="noStrike" kern="1200" cap="none" spc="0" normalizeH="0" baseline="0" noProof="0" dirty="0">
              <a:ln>
                <a:noFill/>
              </a:ln>
              <a:effectLst/>
              <a:uLnTx/>
              <a:uFillTx/>
              <a:latin typeface="Arial" charset="0"/>
              <a:ea typeface="+mn-ea"/>
              <a:cs typeface="+mn-cs"/>
            </a:endParaRPr>
          </a:p>
          <a:p>
            <a:pPr marL="0" lvl="0" indent="0" algn="ctr" eaLnBrk="1" fontAlgn="auto" hangingPunct="1">
              <a:spcBef>
                <a:spcPts val="0"/>
              </a:spcBef>
              <a:spcAft>
                <a:spcPts val="0"/>
              </a:spcAft>
              <a:buClrTx/>
              <a:buNone/>
            </a:pPr>
            <a:r>
              <a:rPr kumimoji="0" lang="ru-RU" sz="2800" b="0" i="0" u="none" strike="noStrike" kern="1200" cap="none" spc="0" normalizeH="0" baseline="0" noProof="0" dirty="0">
                <a:ln>
                  <a:noFill/>
                </a:ln>
                <a:effectLst/>
                <a:uLnTx/>
                <a:uFillTx/>
                <a:latin typeface="Arial" charset="0"/>
                <a:ea typeface="+mn-ea"/>
                <a:cs typeface="+mn-cs"/>
              </a:rPr>
              <a:t> Покрыты </a:t>
            </a:r>
            <a:r>
              <a:rPr kumimoji="0" lang="ru-RU" sz="2800" b="0" i="0" u="none" strike="noStrike" kern="1200" cap="none" spc="0" normalizeH="0" baseline="0" noProof="0" dirty="0" err="1">
                <a:ln>
                  <a:noFill/>
                </a:ln>
                <a:solidFill>
                  <a:srgbClr val="993300"/>
                </a:solidFill>
                <a:effectLst/>
                <a:uLnTx/>
                <a:uFillTx/>
                <a:latin typeface="Arial" charset="0"/>
                <a:ea typeface="+mn-ea"/>
                <a:cs typeface="+mn-cs"/>
              </a:rPr>
              <a:t>псевдомногослойным</a:t>
            </a:r>
            <a:r>
              <a:rPr kumimoji="0" lang="ru-RU" sz="2800" b="0" i="0" u="none" strike="noStrike" kern="1200" cap="none" spc="0" normalizeH="0" baseline="0" noProof="0" dirty="0">
                <a:ln>
                  <a:noFill/>
                </a:ln>
                <a:solidFill>
                  <a:srgbClr val="993300"/>
                </a:solidFill>
                <a:effectLst/>
                <a:uLnTx/>
                <a:uFillTx/>
                <a:latin typeface="Arial" charset="0"/>
                <a:ea typeface="+mn-ea"/>
                <a:cs typeface="+mn-cs"/>
              </a:rPr>
              <a:t> эпителием, имеющим реснитчатые и бокаловидные клетки</a:t>
            </a:r>
          </a:p>
          <a:p>
            <a:endParaRPr lang="ru-RU" dirty="0">
              <a:solidFill>
                <a:srgbClr val="993300"/>
              </a:solidFill>
            </a:endParaRPr>
          </a:p>
        </p:txBody>
      </p:sp>
    </p:spTree>
    <p:extLst>
      <p:ext uri="{BB962C8B-B14F-4D97-AF65-F5344CB8AC3E}">
        <p14:creationId xmlns:p14="http://schemas.microsoft.com/office/powerpoint/2010/main" val="1012827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ru-RU" dirty="0">
                <a:solidFill>
                  <a:srgbClr val="C00000"/>
                </a:solidFill>
              </a:rPr>
              <a:t>Полипозный риносинусит Распространенность</a:t>
            </a:r>
            <a:endParaRPr lang="en-US" dirty="0">
              <a:solidFill>
                <a:srgbClr val="C00000"/>
              </a:solidFill>
            </a:endParaRPr>
          </a:p>
        </p:txBody>
      </p:sp>
      <p:sp>
        <p:nvSpPr>
          <p:cNvPr id="46083" name="Rectangle 3"/>
          <p:cNvSpPr>
            <a:spLocks noGrp="1" noChangeArrowheads="1"/>
          </p:cNvSpPr>
          <p:nvPr>
            <p:ph type="body" idx="4294967295"/>
          </p:nvPr>
        </p:nvSpPr>
        <p:spPr>
          <a:xfrm>
            <a:off x="633413" y="1611313"/>
            <a:ext cx="8150225" cy="2514600"/>
          </a:xfrm>
        </p:spPr>
        <p:txBody>
          <a:bodyPr/>
          <a:lstStyle/>
          <a:p>
            <a:pPr eaLnBrk="1" hangingPunct="1">
              <a:spcBef>
                <a:spcPct val="0"/>
              </a:spcBef>
            </a:pPr>
            <a:r>
              <a:rPr lang="en-US" sz="2000" dirty="0"/>
              <a:t>2%–4% </a:t>
            </a:r>
            <a:r>
              <a:rPr lang="ru-RU" sz="2000" dirty="0"/>
              <a:t>в общей популяции</a:t>
            </a:r>
          </a:p>
          <a:p>
            <a:pPr eaLnBrk="1" hangingPunct="1">
              <a:spcBef>
                <a:spcPct val="0"/>
              </a:spcBef>
            </a:pPr>
            <a:r>
              <a:rPr lang="ru-RU" sz="2000" dirty="0"/>
              <a:t>Показатели обращаемости </a:t>
            </a:r>
            <a:r>
              <a:rPr lang="ru-RU" sz="2000" dirty="0">
                <a:solidFill>
                  <a:srgbClr val="993300"/>
                </a:solidFill>
              </a:rPr>
              <a:t>в России в среднем - 4,9 на 10 тыс</a:t>
            </a:r>
            <a:r>
              <a:rPr lang="ru-RU" sz="2000" dirty="0"/>
              <a:t>. или     </a:t>
            </a:r>
            <a:r>
              <a:rPr lang="en-US" sz="2000" dirty="0"/>
              <a:t>~</a:t>
            </a:r>
            <a:r>
              <a:rPr lang="ru-RU" sz="2000" dirty="0"/>
              <a:t> 1,4 млн. больных (С.В. Рязанцев. 2004)</a:t>
            </a:r>
          </a:p>
          <a:p>
            <a:pPr eaLnBrk="1" hangingPunct="1">
              <a:spcBef>
                <a:spcPct val="0"/>
              </a:spcBef>
            </a:pPr>
            <a:r>
              <a:rPr lang="ru-RU" sz="2000" dirty="0"/>
              <a:t>Распространенность </a:t>
            </a:r>
            <a:r>
              <a:rPr lang="ru-RU" sz="2000" dirty="0">
                <a:solidFill>
                  <a:srgbClr val="993300"/>
                </a:solidFill>
              </a:rPr>
              <a:t>субклинических форм </a:t>
            </a:r>
            <a:r>
              <a:rPr lang="ru-RU" sz="2000" dirty="0"/>
              <a:t>значительно выше (от </a:t>
            </a:r>
            <a:r>
              <a:rPr lang="ru-RU" sz="2000" dirty="0">
                <a:solidFill>
                  <a:srgbClr val="993300"/>
                </a:solidFill>
              </a:rPr>
              <a:t>12,5 до 25%) </a:t>
            </a:r>
          </a:p>
          <a:p>
            <a:pPr eaLnBrk="1" hangingPunct="1">
              <a:spcBef>
                <a:spcPct val="0"/>
              </a:spcBef>
            </a:pPr>
            <a:r>
              <a:rPr lang="ru-RU" sz="2000" dirty="0"/>
              <a:t>Частота увеличивается с возрастом: </a:t>
            </a:r>
            <a:r>
              <a:rPr lang="ru-RU" sz="2000" b="1" dirty="0">
                <a:solidFill>
                  <a:srgbClr val="F6FEAC"/>
                </a:solidFill>
              </a:rPr>
              <a:t>чаще</a:t>
            </a:r>
            <a:r>
              <a:rPr lang="en-US" sz="2000" b="1" dirty="0">
                <a:solidFill>
                  <a:srgbClr val="F6FEAC"/>
                </a:solidFill>
              </a:rPr>
              <a:t> </a:t>
            </a:r>
            <a:r>
              <a:rPr lang="ru-RU" sz="2000" b="1" dirty="0">
                <a:solidFill>
                  <a:srgbClr val="F6FEAC"/>
                </a:solidFill>
              </a:rPr>
              <a:t>в возрасте </a:t>
            </a:r>
            <a:r>
              <a:rPr lang="ru-RU" sz="2000" b="1" dirty="0">
                <a:solidFill>
                  <a:srgbClr val="993300"/>
                </a:solidFill>
              </a:rPr>
              <a:t>более</a:t>
            </a:r>
            <a:r>
              <a:rPr lang="en-US" sz="2000" b="1" dirty="0">
                <a:solidFill>
                  <a:srgbClr val="993300"/>
                </a:solidFill>
              </a:rPr>
              <a:t> 40 </a:t>
            </a:r>
            <a:r>
              <a:rPr lang="ru-RU" sz="2000" b="1" dirty="0">
                <a:solidFill>
                  <a:srgbClr val="993300"/>
                </a:solidFill>
              </a:rPr>
              <a:t>лет </a:t>
            </a:r>
          </a:p>
          <a:p>
            <a:pPr lvl="1" eaLnBrk="1" hangingPunct="1">
              <a:spcBef>
                <a:spcPct val="0"/>
              </a:spcBef>
            </a:pPr>
            <a:r>
              <a:rPr lang="ru-RU" sz="1800" dirty="0"/>
              <a:t>До 20 лет -2%</a:t>
            </a:r>
            <a:r>
              <a:rPr lang="en-US" sz="1800" dirty="0"/>
              <a:t>; 21-30</a:t>
            </a:r>
            <a:r>
              <a:rPr lang="ru-RU" sz="1800" dirty="0"/>
              <a:t> лет</a:t>
            </a:r>
            <a:r>
              <a:rPr lang="en-US" sz="1800" dirty="0"/>
              <a:t> -7,2%; 31-40 </a:t>
            </a:r>
            <a:r>
              <a:rPr lang="ru-RU" sz="1800" dirty="0"/>
              <a:t>лет</a:t>
            </a:r>
            <a:r>
              <a:rPr lang="en-US" sz="1800" dirty="0"/>
              <a:t> – 12,7%; </a:t>
            </a:r>
            <a:r>
              <a:rPr lang="en-US" sz="1800" b="1" dirty="0">
                <a:solidFill>
                  <a:srgbClr val="FFFF99"/>
                </a:solidFill>
              </a:rPr>
              <a:t>41-50</a:t>
            </a:r>
            <a:r>
              <a:rPr lang="ru-RU" sz="1800" b="1" dirty="0">
                <a:solidFill>
                  <a:srgbClr val="FFFF99"/>
                </a:solidFill>
              </a:rPr>
              <a:t> лет</a:t>
            </a:r>
            <a:r>
              <a:rPr lang="en-US" sz="1800" b="1" dirty="0">
                <a:solidFill>
                  <a:srgbClr val="FFFF99"/>
                </a:solidFill>
              </a:rPr>
              <a:t> –</a:t>
            </a:r>
            <a:r>
              <a:rPr lang="en-US" sz="1800" b="1" dirty="0">
                <a:solidFill>
                  <a:schemeClr val="tx2"/>
                </a:solidFill>
              </a:rPr>
              <a:t> </a:t>
            </a:r>
            <a:r>
              <a:rPr lang="en-US" sz="1800" b="1" dirty="0">
                <a:solidFill>
                  <a:srgbClr val="FFFF99"/>
                </a:solidFill>
              </a:rPr>
              <a:t>22,4%; 51-60 </a:t>
            </a:r>
            <a:r>
              <a:rPr lang="ru-RU" sz="1800" b="1" dirty="0">
                <a:solidFill>
                  <a:srgbClr val="FFFF99"/>
                </a:solidFill>
              </a:rPr>
              <a:t>лет – 29%</a:t>
            </a:r>
            <a:r>
              <a:rPr lang="en-US" sz="1800" dirty="0"/>
              <a:t>; 61-70 </a:t>
            </a:r>
            <a:r>
              <a:rPr lang="ru-RU" sz="1800" dirty="0"/>
              <a:t>лет – 19,5%</a:t>
            </a:r>
            <a:r>
              <a:rPr lang="en-US" sz="1800" dirty="0"/>
              <a:t>; 71-80 </a:t>
            </a:r>
            <a:r>
              <a:rPr lang="ru-RU" sz="1800" dirty="0"/>
              <a:t>лет – 8,5%</a:t>
            </a:r>
          </a:p>
          <a:p>
            <a:pPr lvl="1" eaLnBrk="1" hangingPunct="1">
              <a:spcBef>
                <a:spcPct val="0"/>
              </a:spcBef>
            </a:pPr>
            <a:endParaRPr lang="ru-RU" sz="1800" baseline="30000" dirty="0"/>
          </a:p>
          <a:p>
            <a:pPr eaLnBrk="1" hangingPunct="1"/>
            <a:r>
              <a:rPr lang="ru-RU" sz="2000" b="1" dirty="0">
                <a:solidFill>
                  <a:srgbClr val="993300"/>
                </a:solidFill>
              </a:rPr>
              <a:t>Мужчины</a:t>
            </a:r>
            <a:r>
              <a:rPr lang="en-US" sz="2000" dirty="0">
                <a:solidFill>
                  <a:srgbClr val="993300"/>
                </a:solidFill>
              </a:rPr>
              <a:t>/</a:t>
            </a:r>
            <a:r>
              <a:rPr lang="ru-RU" sz="2000" dirty="0">
                <a:solidFill>
                  <a:srgbClr val="993300"/>
                </a:solidFill>
              </a:rPr>
              <a:t>женщины</a:t>
            </a:r>
            <a:r>
              <a:rPr lang="en-US" sz="2000" dirty="0">
                <a:solidFill>
                  <a:srgbClr val="993300"/>
                </a:solidFill>
              </a:rPr>
              <a:t>: 2/1</a:t>
            </a:r>
          </a:p>
          <a:p>
            <a:pPr eaLnBrk="1" hangingPunct="1"/>
            <a:r>
              <a:rPr lang="ru-RU" sz="2000" dirty="0"/>
              <a:t>Крайне редко у детей</a:t>
            </a:r>
            <a:r>
              <a:rPr lang="en-US" sz="2000" dirty="0"/>
              <a:t> </a:t>
            </a:r>
            <a:r>
              <a:rPr lang="ru-RU" sz="2000" dirty="0"/>
              <a:t>(</a:t>
            </a:r>
            <a:r>
              <a:rPr lang="ru-RU" sz="2000" dirty="0" err="1"/>
              <a:t>муковисцидоз</a:t>
            </a:r>
            <a:r>
              <a:rPr lang="ru-RU" sz="2000" dirty="0"/>
              <a:t>)</a:t>
            </a:r>
            <a:endParaRPr lang="en-US" sz="2000" dirty="0"/>
          </a:p>
          <a:p>
            <a:pPr eaLnBrk="1" hangingPunct="1"/>
            <a:r>
              <a:rPr lang="ru-RU" sz="2000" dirty="0"/>
              <a:t>Одинаково часто у пациентов с </a:t>
            </a:r>
            <a:r>
              <a:rPr lang="ru-RU" sz="2000" dirty="0" err="1"/>
              <a:t>атопией</a:t>
            </a:r>
            <a:r>
              <a:rPr lang="ru-RU" sz="2000" dirty="0"/>
              <a:t> и без нее</a:t>
            </a:r>
            <a:endParaRPr lang="en-US" sz="2000" dirty="0"/>
          </a:p>
        </p:txBody>
      </p:sp>
      <p:sp>
        <p:nvSpPr>
          <p:cNvPr id="46084" name="Text Box 4"/>
          <p:cNvSpPr txBox="1">
            <a:spLocks noChangeArrowheads="1"/>
          </p:cNvSpPr>
          <p:nvPr/>
        </p:nvSpPr>
        <p:spPr bwMode="auto">
          <a:xfrm>
            <a:off x="576263" y="6245225"/>
            <a:ext cx="8112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en-US" sz="1200">
                <a:solidFill>
                  <a:srgbClr val="FFFFFF"/>
                </a:solidFill>
              </a:rPr>
              <a:t>Par Stjarne Mometasone furoate nasal spray for nasal polyposis/ Expert Rev Resp. Med. 1 (2), 2007</a:t>
            </a:r>
            <a:endParaRPr lang="ru-RU" sz="1200" b="1">
              <a:solidFill>
                <a:srgbClr val="FFFFFF"/>
              </a:solidFill>
            </a:endParaRPr>
          </a:p>
          <a:p>
            <a:pPr fontAlgn="base">
              <a:spcBef>
                <a:spcPct val="0"/>
              </a:spcBef>
              <a:spcAft>
                <a:spcPct val="0"/>
              </a:spcAft>
            </a:pPr>
            <a:r>
              <a:rPr lang="ru-RU" sz="1200">
                <a:solidFill>
                  <a:srgbClr val="FFFFFF"/>
                </a:solidFill>
              </a:rPr>
              <a:t>С.В. Рязанцев. 2004</a:t>
            </a:r>
          </a:p>
        </p:txBody>
      </p:sp>
    </p:spTree>
    <p:extLst>
      <p:ext uri="{BB962C8B-B14F-4D97-AF65-F5344CB8AC3E}">
        <p14:creationId xmlns:p14="http://schemas.microsoft.com/office/powerpoint/2010/main" val="10604559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82600" y="1382713"/>
            <a:ext cx="8229600" cy="4732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chemeClr val="tx1"/>
                </a:solidFill>
                <a:latin typeface="Arial" charset="0"/>
                <a:ea typeface="ＭＳ Ｐゴシック" pitchFamily="34" charset="-128"/>
              </a:defRPr>
            </a:lvl9pPr>
          </a:lstStyle>
          <a:p>
            <a:pPr fontAlgn="base">
              <a:lnSpc>
                <a:spcPct val="80000"/>
              </a:lnSpc>
              <a:spcBef>
                <a:spcPts val="1750"/>
              </a:spcBef>
              <a:spcAft>
                <a:spcPct val="0"/>
              </a:spcAft>
              <a:buClr>
                <a:srgbClr val="FFFFFF"/>
              </a:buClr>
              <a:buSzPct val="100000"/>
              <a:buFont typeface="Times New Roman" pitchFamily="18" charset="0"/>
              <a:buChar char="•"/>
            </a:pPr>
            <a:r>
              <a:rPr lang="ru-RU" sz="2800" b="1" dirty="0">
                <a:solidFill>
                  <a:srgbClr val="FFFFFF"/>
                </a:solidFill>
                <a:latin typeface="Times New Roman" pitchFamily="18" charset="0"/>
              </a:rPr>
              <a:t> </a:t>
            </a:r>
            <a:r>
              <a:rPr lang="en-GB" sz="2000" dirty="0">
                <a:solidFill>
                  <a:srgbClr val="FFFFFF"/>
                </a:solidFill>
              </a:rPr>
              <a:t>Полипоз в </a:t>
            </a:r>
            <a:r>
              <a:rPr lang="en-GB" sz="2000" dirty="0" err="1">
                <a:solidFill>
                  <a:srgbClr val="FFFFFF"/>
                </a:solidFill>
              </a:rPr>
              <a:t>результате</a:t>
            </a:r>
            <a:r>
              <a:rPr lang="en-GB" sz="2000" dirty="0">
                <a:solidFill>
                  <a:srgbClr val="FFFFFF"/>
                </a:solidFill>
              </a:rPr>
              <a:t> </a:t>
            </a:r>
            <a:r>
              <a:rPr lang="en-GB" sz="2000" dirty="0" err="1">
                <a:solidFill>
                  <a:srgbClr val="993300"/>
                </a:solidFill>
              </a:rPr>
              <a:t>нарушения</a:t>
            </a:r>
            <a:r>
              <a:rPr lang="en-GB" sz="2000" dirty="0">
                <a:solidFill>
                  <a:srgbClr val="993300"/>
                </a:solidFill>
              </a:rPr>
              <a:t> </a:t>
            </a:r>
            <a:r>
              <a:rPr lang="en-GB" sz="2000" dirty="0" err="1">
                <a:solidFill>
                  <a:srgbClr val="993300"/>
                </a:solidFill>
              </a:rPr>
              <a:t>аэродинамики</a:t>
            </a:r>
            <a:r>
              <a:rPr lang="ru-RU" sz="2000" dirty="0">
                <a:solidFill>
                  <a:srgbClr val="993300"/>
                </a:solidFill>
              </a:rPr>
              <a:t> в</a:t>
            </a:r>
          </a:p>
          <a:p>
            <a:pPr fontAlgn="base">
              <a:lnSpc>
                <a:spcPct val="80000"/>
              </a:lnSpc>
              <a:spcBef>
                <a:spcPts val="1750"/>
              </a:spcBef>
              <a:spcAft>
                <a:spcPct val="0"/>
              </a:spcAft>
              <a:buClr>
                <a:srgbClr val="FFFFFF"/>
              </a:buClr>
              <a:buSzPct val="100000"/>
              <a:buFont typeface="Times New Roman" pitchFamily="18" charset="0"/>
              <a:buNone/>
            </a:pPr>
            <a:r>
              <a:rPr lang="ru-RU" sz="2000" dirty="0">
                <a:solidFill>
                  <a:srgbClr val="993300"/>
                </a:solidFill>
              </a:rPr>
              <a:t>   </a:t>
            </a:r>
            <a:r>
              <a:rPr lang="en-GB" sz="2000" dirty="0" err="1">
                <a:solidFill>
                  <a:srgbClr val="993300"/>
                </a:solidFill>
              </a:rPr>
              <a:t>полости</a:t>
            </a:r>
            <a:r>
              <a:rPr lang="en-GB" sz="2000" dirty="0">
                <a:solidFill>
                  <a:srgbClr val="993300"/>
                </a:solidFill>
              </a:rPr>
              <a:t> </a:t>
            </a:r>
            <a:r>
              <a:rPr lang="en-GB" sz="2000" dirty="0" err="1">
                <a:solidFill>
                  <a:srgbClr val="993300"/>
                </a:solidFill>
              </a:rPr>
              <a:t>носа</a:t>
            </a:r>
            <a:r>
              <a:rPr lang="en-GB" sz="2000" dirty="0">
                <a:solidFill>
                  <a:srgbClr val="993300"/>
                </a:solidFill>
              </a:rPr>
              <a:t> и </a:t>
            </a:r>
            <a:r>
              <a:rPr lang="en-GB" sz="2000" dirty="0" err="1">
                <a:solidFill>
                  <a:srgbClr val="993300"/>
                </a:solidFill>
              </a:rPr>
              <a:t>околоносовых</a:t>
            </a:r>
            <a:r>
              <a:rPr lang="en-GB" sz="2000" dirty="0">
                <a:solidFill>
                  <a:srgbClr val="993300"/>
                </a:solidFill>
              </a:rPr>
              <a:t> </a:t>
            </a:r>
            <a:r>
              <a:rPr lang="en-GB" sz="2000" dirty="0" err="1">
                <a:solidFill>
                  <a:srgbClr val="993300"/>
                </a:solidFill>
              </a:rPr>
              <a:t>пазух</a:t>
            </a:r>
            <a:endParaRPr lang="ru-RU" sz="2000" dirty="0">
              <a:solidFill>
                <a:srgbClr val="993300"/>
              </a:solidFill>
            </a:endParaRPr>
          </a:p>
          <a:p>
            <a:pPr fontAlgn="base">
              <a:lnSpc>
                <a:spcPct val="80000"/>
              </a:lnSpc>
              <a:spcBef>
                <a:spcPts val="1750"/>
              </a:spcBef>
              <a:spcAft>
                <a:spcPct val="0"/>
              </a:spcAft>
              <a:buClr>
                <a:srgbClr val="FFFFFF"/>
              </a:buClr>
              <a:buSzPct val="100000"/>
              <a:buFont typeface="Times New Roman" pitchFamily="18" charset="0"/>
              <a:buChar char="•"/>
            </a:pPr>
            <a:r>
              <a:rPr lang="ru-RU" sz="2000" dirty="0">
                <a:solidFill>
                  <a:srgbClr val="FFFFFF"/>
                </a:solidFill>
              </a:rPr>
              <a:t> </a:t>
            </a:r>
            <a:r>
              <a:rPr lang="en-GB" sz="2000" dirty="0">
                <a:solidFill>
                  <a:srgbClr val="FFFFFF"/>
                </a:solidFill>
              </a:rPr>
              <a:t>Полипоз в </a:t>
            </a:r>
            <a:r>
              <a:rPr lang="en-GB" sz="2000" dirty="0" err="1">
                <a:solidFill>
                  <a:srgbClr val="FFFFFF"/>
                </a:solidFill>
              </a:rPr>
              <a:t>результате</a:t>
            </a:r>
            <a:r>
              <a:rPr lang="en-GB" sz="2000" dirty="0">
                <a:solidFill>
                  <a:srgbClr val="FFFFFF"/>
                </a:solidFill>
              </a:rPr>
              <a:t> </a:t>
            </a:r>
            <a:r>
              <a:rPr lang="en-GB" sz="2000" dirty="0" err="1">
                <a:solidFill>
                  <a:srgbClr val="993300"/>
                </a:solidFill>
              </a:rPr>
              <a:t>хронического</a:t>
            </a:r>
            <a:r>
              <a:rPr lang="en-GB" sz="2000" dirty="0">
                <a:solidFill>
                  <a:srgbClr val="993300"/>
                </a:solidFill>
              </a:rPr>
              <a:t> </a:t>
            </a:r>
            <a:r>
              <a:rPr lang="en-GB" sz="2000" dirty="0" err="1">
                <a:solidFill>
                  <a:srgbClr val="993300"/>
                </a:solidFill>
              </a:rPr>
              <a:t>гнойного</a:t>
            </a:r>
            <a:endParaRPr lang="ru-RU" sz="2000" dirty="0">
              <a:solidFill>
                <a:srgbClr val="993300"/>
              </a:solidFill>
            </a:endParaRPr>
          </a:p>
          <a:p>
            <a:pPr fontAlgn="base">
              <a:lnSpc>
                <a:spcPct val="80000"/>
              </a:lnSpc>
              <a:spcBef>
                <a:spcPts val="1750"/>
              </a:spcBef>
              <a:spcAft>
                <a:spcPct val="0"/>
              </a:spcAft>
              <a:buClr>
                <a:srgbClr val="FFFFFF"/>
              </a:buClr>
              <a:buSzPct val="100000"/>
              <a:buFont typeface="Times New Roman" pitchFamily="18" charset="0"/>
              <a:buNone/>
            </a:pPr>
            <a:r>
              <a:rPr lang="ru-RU" sz="2000" dirty="0">
                <a:solidFill>
                  <a:srgbClr val="993300"/>
                </a:solidFill>
              </a:rPr>
              <a:t>  </a:t>
            </a:r>
            <a:r>
              <a:rPr lang="en-GB" sz="2000" dirty="0" err="1">
                <a:solidFill>
                  <a:srgbClr val="993300"/>
                </a:solidFill>
              </a:rPr>
              <a:t>воспаления</a:t>
            </a:r>
            <a:r>
              <a:rPr lang="en-GB" sz="2000" dirty="0">
                <a:solidFill>
                  <a:srgbClr val="993300"/>
                </a:solidFill>
              </a:rPr>
              <a:t> </a:t>
            </a:r>
            <a:r>
              <a:rPr lang="en-GB" sz="2000" dirty="0" err="1">
                <a:solidFill>
                  <a:srgbClr val="993300"/>
                </a:solidFill>
              </a:rPr>
              <a:t>слизистой</a:t>
            </a:r>
            <a:r>
              <a:rPr lang="en-GB" sz="2000" dirty="0">
                <a:solidFill>
                  <a:srgbClr val="993300"/>
                </a:solidFill>
              </a:rPr>
              <a:t> </a:t>
            </a:r>
            <a:r>
              <a:rPr lang="en-GB" sz="2000" dirty="0" err="1">
                <a:solidFill>
                  <a:srgbClr val="FFFFFF"/>
                </a:solidFill>
              </a:rPr>
              <a:t>оболочки</a:t>
            </a:r>
            <a:r>
              <a:rPr lang="en-GB" sz="2000" dirty="0">
                <a:solidFill>
                  <a:srgbClr val="FFFFFF"/>
                </a:solidFill>
              </a:rPr>
              <a:t> </a:t>
            </a:r>
            <a:r>
              <a:rPr lang="en-GB" sz="2000" dirty="0" err="1">
                <a:solidFill>
                  <a:srgbClr val="FFFFFF"/>
                </a:solidFill>
              </a:rPr>
              <a:t>полости</a:t>
            </a:r>
            <a:r>
              <a:rPr lang="en-GB" sz="2000" dirty="0">
                <a:solidFill>
                  <a:srgbClr val="FFFFFF"/>
                </a:solidFill>
              </a:rPr>
              <a:t> </a:t>
            </a:r>
            <a:r>
              <a:rPr lang="en-GB" sz="2000" dirty="0" err="1">
                <a:solidFill>
                  <a:srgbClr val="FFFFFF"/>
                </a:solidFill>
              </a:rPr>
              <a:t>носа</a:t>
            </a:r>
            <a:r>
              <a:rPr lang="en-GB" sz="2000" dirty="0">
                <a:solidFill>
                  <a:srgbClr val="FFFFFF"/>
                </a:solidFill>
              </a:rPr>
              <a:t> и</a:t>
            </a:r>
            <a:endParaRPr lang="ru-RU" sz="2000" dirty="0">
              <a:solidFill>
                <a:srgbClr val="FFFFFF"/>
              </a:solidFill>
            </a:endParaRPr>
          </a:p>
          <a:p>
            <a:pPr fontAlgn="base">
              <a:lnSpc>
                <a:spcPct val="80000"/>
              </a:lnSpc>
              <a:spcBef>
                <a:spcPts val="1750"/>
              </a:spcBef>
              <a:spcAft>
                <a:spcPct val="0"/>
              </a:spcAft>
              <a:buClr>
                <a:srgbClr val="FFFFFF"/>
              </a:buClr>
              <a:buSzPct val="100000"/>
              <a:buFont typeface="Times New Roman" pitchFamily="18" charset="0"/>
              <a:buNone/>
            </a:pPr>
            <a:r>
              <a:rPr lang="ru-RU" sz="2000" dirty="0">
                <a:solidFill>
                  <a:srgbClr val="FFFFFF"/>
                </a:solidFill>
              </a:rPr>
              <a:t>  </a:t>
            </a:r>
            <a:r>
              <a:rPr lang="en-GB" sz="2000" dirty="0" err="1">
                <a:solidFill>
                  <a:srgbClr val="FFFFFF"/>
                </a:solidFill>
              </a:rPr>
              <a:t>околоносовых</a:t>
            </a:r>
            <a:r>
              <a:rPr lang="en-GB" sz="2000" dirty="0">
                <a:solidFill>
                  <a:srgbClr val="FFFFFF"/>
                </a:solidFill>
              </a:rPr>
              <a:t> </a:t>
            </a:r>
            <a:r>
              <a:rPr lang="en-GB" sz="2000" dirty="0" err="1">
                <a:solidFill>
                  <a:srgbClr val="FFFFFF"/>
                </a:solidFill>
              </a:rPr>
              <a:t>пазух</a:t>
            </a:r>
            <a:endParaRPr lang="en-GB" sz="2000" dirty="0">
              <a:solidFill>
                <a:srgbClr val="FFFFFF"/>
              </a:solidFill>
            </a:endParaRPr>
          </a:p>
          <a:p>
            <a:pPr fontAlgn="base">
              <a:lnSpc>
                <a:spcPct val="80000"/>
              </a:lnSpc>
              <a:spcBef>
                <a:spcPts val="1750"/>
              </a:spcBef>
              <a:spcAft>
                <a:spcPct val="0"/>
              </a:spcAft>
              <a:buClr>
                <a:srgbClr val="FFFFFF"/>
              </a:buClr>
              <a:buSzPct val="100000"/>
              <a:buFont typeface="Times New Roman" pitchFamily="18" charset="0"/>
              <a:buChar char="•"/>
            </a:pPr>
            <a:r>
              <a:rPr lang="ru-RU" sz="2000" dirty="0">
                <a:solidFill>
                  <a:srgbClr val="FFFFFF"/>
                </a:solidFill>
              </a:rPr>
              <a:t> </a:t>
            </a:r>
            <a:r>
              <a:rPr lang="en-GB" sz="2000" dirty="0">
                <a:solidFill>
                  <a:srgbClr val="FFFFFF"/>
                </a:solidFill>
              </a:rPr>
              <a:t>Полипоз в </a:t>
            </a:r>
            <a:r>
              <a:rPr lang="en-GB" sz="2000" dirty="0" err="1">
                <a:solidFill>
                  <a:srgbClr val="FFFFFF"/>
                </a:solidFill>
              </a:rPr>
              <a:t>результате</a:t>
            </a:r>
            <a:r>
              <a:rPr lang="en-GB" sz="2000" dirty="0">
                <a:solidFill>
                  <a:srgbClr val="FFFFFF"/>
                </a:solidFill>
              </a:rPr>
              <a:t> </a:t>
            </a:r>
            <a:r>
              <a:rPr lang="en-GB" sz="2000" dirty="0" err="1">
                <a:solidFill>
                  <a:srgbClr val="993300"/>
                </a:solidFill>
              </a:rPr>
              <a:t>грибкового</a:t>
            </a:r>
            <a:r>
              <a:rPr lang="en-GB" sz="2000" dirty="0">
                <a:solidFill>
                  <a:srgbClr val="993300"/>
                </a:solidFill>
              </a:rPr>
              <a:t> </a:t>
            </a:r>
            <a:r>
              <a:rPr lang="en-GB" sz="2000" dirty="0" err="1">
                <a:solidFill>
                  <a:srgbClr val="993300"/>
                </a:solidFill>
              </a:rPr>
              <a:t>поражения</a:t>
            </a:r>
            <a:endParaRPr lang="ru-RU" sz="2000" dirty="0">
              <a:solidFill>
                <a:srgbClr val="993300"/>
              </a:solidFill>
            </a:endParaRPr>
          </a:p>
          <a:p>
            <a:pPr fontAlgn="base">
              <a:lnSpc>
                <a:spcPct val="80000"/>
              </a:lnSpc>
              <a:spcBef>
                <a:spcPts val="1750"/>
              </a:spcBef>
              <a:spcAft>
                <a:spcPct val="0"/>
              </a:spcAft>
              <a:buClr>
                <a:srgbClr val="FFFFFF"/>
              </a:buClr>
              <a:buSzPct val="100000"/>
              <a:buFont typeface="Times New Roman" pitchFamily="18" charset="0"/>
              <a:buNone/>
            </a:pPr>
            <a:r>
              <a:rPr lang="ru-RU" sz="2000" dirty="0">
                <a:solidFill>
                  <a:srgbClr val="FFFFFF"/>
                </a:solidFill>
              </a:rPr>
              <a:t>  </a:t>
            </a:r>
            <a:r>
              <a:rPr lang="en-GB" sz="2000" dirty="0" err="1">
                <a:solidFill>
                  <a:srgbClr val="FFFFFF"/>
                </a:solidFill>
              </a:rPr>
              <a:t>слизистой</a:t>
            </a:r>
            <a:r>
              <a:rPr lang="en-GB" sz="2000" dirty="0">
                <a:solidFill>
                  <a:srgbClr val="FFFFFF"/>
                </a:solidFill>
              </a:rPr>
              <a:t> </a:t>
            </a:r>
            <a:r>
              <a:rPr lang="en-GB" sz="2000" dirty="0" err="1">
                <a:solidFill>
                  <a:srgbClr val="FFFFFF"/>
                </a:solidFill>
              </a:rPr>
              <a:t>оболочки</a:t>
            </a:r>
            <a:endParaRPr lang="en-GB" sz="2000" dirty="0">
              <a:solidFill>
                <a:srgbClr val="FFFFFF"/>
              </a:solidFill>
            </a:endParaRPr>
          </a:p>
          <a:p>
            <a:pPr fontAlgn="base">
              <a:lnSpc>
                <a:spcPct val="80000"/>
              </a:lnSpc>
              <a:spcBef>
                <a:spcPts val="1750"/>
              </a:spcBef>
              <a:spcAft>
                <a:spcPct val="0"/>
              </a:spcAft>
              <a:buClr>
                <a:srgbClr val="FFFFFF"/>
              </a:buClr>
              <a:buSzPct val="100000"/>
              <a:buFont typeface="Times New Roman" pitchFamily="18" charset="0"/>
              <a:buChar char="•"/>
            </a:pPr>
            <a:r>
              <a:rPr lang="ru-RU" sz="2000" dirty="0">
                <a:solidFill>
                  <a:srgbClr val="FFFFFF"/>
                </a:solidFill>
              </a:rPr>
              <a:t> </a:t>
            </a:r>
            <a:r>
              <a:rPr lang="en-GB" sz="2000" dirty="0">
                <a:solidFill>
                  <a:srgbClr val="FFFFFF"/>
                </a:solidFill>
              </a:rPr>
              <a:t>Полипоз в </a:t>
            </a:r>
            <a:r>
              <a:rPr lang="en-GB" sz="2000" dirty="0" err="1">
                <a:solidFill>
                  <a:srgbClr val="FFFFFF"/>
                </a:solidFill>
              </a:rPr>
              <a:t>результате</a:t>
            </a:r>
            <a:r>
              <a:rPr lang="en-GB" sz="2000" dirty="0">
                <a:solidFill>
                  <a:srgbClr val="FFFFFF"/>
                </a:solidFill>
              </a:rPr>
              <a:t> </a:t>
            </a:r>
            <a:r>
              <a:rPr lang="en-GB" sz="2000" dirty="0" err="1">
                <a:solidFill>
                  <a:srgbClr val="993300"/>
                </a:solidFill>
              </a:rPr>
              <a:t>нарушения</a:t>
            </a:r>
            <a:r>
              <a:rPr lang="en-GB" sz="2000" dirty="0">
                <a:solidFill>
                  <a:srgbClr val="993300"/>
                </a:solidFill>
              </a:rPr>
              <a:t> </a:t>
            </a:r>
            <a:r>
              <a:rPr lang="en-GB" sz="2000" dirty="0" err="1">
                <a:solidFill>
                  <a:srgbClr val="993300"/>
                </a:solidFill>
              </a:rPr>
              <a:t>метаболизма</a:t>
            </a:r>
            <a:endParaRPr lang="ru-RU" sz="2000" dirty="0">
              <a:solidFill>
                <a:srgbClr val="993300"/>
              </a:solidFill>
            </a:endParaRPr>
          </a:p>
          <a:p>
            <a:pPr fontAlgn="base">
              <a:lnSpc>
                <a:spcPct val="80000"/>
              </a:lnSpc>
              <a:spcBef>
                <a:spcPts val="1750"/>
              </a:spcBef>
              <a:spcAft>
                <a:spcPct val="0"/>
              </a:spcAft>
              <a:buClr>
                <a:srgbClr val="FFFFFF"/>
              </a:buClr>
              <a:buSzPct val="100000"/>
              <a:buFont typeface="Times New Roman" pitchFamily="18" charset="0"/>
              <a:buNone/>
            </a:pPr>
            <a:r>
              <a:rPr lang="ru-RU" sz="2000" dirty="0">
                <a:solidFill>
                  <a:srgbClr val="993300"/>
                </a:solidFill>
              </a:rPr>
              <a:t>  </a:t>
            </a:r>
            <a:r>
              <a:rPr lang="en-GB" sz="2000" dirty="0" err="1">
                <a:solidFill>
                  <a:srgbClr val="993300"/>
                </a:solidFill>
              </a:rPr>
              <a:t>арахидоновой</a:t>
            </a:r>
            <a:r>
              <a:rPr lang="en-GB" sz="2000" dirty="0">
                <a:solidFill>
                  <a:srgbClr val="993300"/>
                </a:solidFill>
              </a:rPr>
              <a:t> </a:t>
            </a:r>
            <a:r>
              <a:rPr lang="en-GB" sz="2000" dirty="0" err="1">
                <a:solidFill>
                  <a:srgbClr val="993300"/>
                </a:solidFill>
              </a:rPr>
              <a:t>кислоты</a:t>
            </a:r>
            <a:endParaRPr lang="en-GB" sz="2000" dirty="0">
              <a:solidFill>
                <a:srgbClr val="993300"/>
              </a:solidFill>
            </a:endParaRPr>
          </a:p>
          <a:p>
            <a:pPr fontAlgn="base">
              <a:lnSpc>
                <a:spcPct val="80000"/>
              </a:lnSpc>
              <a:spcBef>
                <a:spcPts val="1750"/>
              </a:spcBef>
              <a:spcAft>
                <a:spcPct val="0"/>
              </a:spcAft>
              <a:buClr>
                <a:srgbClr val="FFFFFF"/>
              </a:buClr>
              <a:buSzPct val="100000"/>
              <a:buFont typeface="Times New Roman" pitchFamily="18" charset="0"/>
              <a:buChar char="•"/>
            </a:pPr>
            <a:r>
              <a:rPr lang="ru-RU" sz="2000" dirty="0">
                <a:solidFill>
                  <a:srgbClr val="FFFFFF"/>
                </a:solidFill>
              </a:rPr>
              <a:t> </a:t>
            </a:r>
            <a:r>
              <a:rPr lang="en-GB" sz="2000" dirty="0">
                <a:solidFill>
                  <a:srgbClr val="FFFFFF"/>
                </a:solidFill>
              </a:rPr>
              <a:t>Полипоз </a:t>
            </a:r>
            <a:r>
              <a:rPr lang="en-GB" sz="2000" dirty="0" err="1">
                <a:solidFill>
                  <a:srgbClr val="FFFFFF"/>
                </a:solidFill>
              </a:rPr>
              <a:t>при</a:t>
            </a:r>
            <a:r>
              <a:rPr lang="en-GB" sz="2000" dirty="0">
                <a:solidFill>
                  <a:srgbClr val="FFFFFF"/>
                </a:solidFill>
              </a:rPr>
              <a:t> </a:t>
            </a:r>
            <a:r>
              <a:rPr lang="en-GB" sz="2000" dirty="0" err="1">
                <a:solidFill>
                  <a:srgbClr val="993300"/>
                </a:solidFill>
              </a:rPr>
              <a:t>муковисцидозе</a:t>
            </a:r>
            <a:r>
              <a:rPr lang="en-GB" sz="2000" dirty="0">
                <a:solidFill>
                  <a:srgbClr val="993300"/>
                </a:solidFill>
              </a:rPr>
              <a:t>, </a:t>
            </a:r>
            <a:r>
              <a:rPr lang="en-GB" sz="2000" dirty="0" err="1">
                <a:solidFill>
                  <a:srgbClr val="993300"/>
                </a:solidFill>
              </a:rPr>
              <a:t>синдроме</a:t>
            </a:r>
            <a:r>
              <a:rPr lang="ru-RU" sz="2000" dirty="0">
                <a:solidFill>
                  <a:srgbClr val="993300"/>
                </a:solidFill>
              </a:rPr>
              <a:t>  </a:t>
            </a:r>
            <a:r>
              <a:rPr lang="en-GB" sz="2000" dirty="0" err="1">
                <a:solidFill>
                  <a:srgbClr val="993300"/>
                </a:solidFill>
              </a:rPr>
              <a:t>Картагенера</a:t>
            </a:r>
            <a:endParaRPr lang="en-GB" sz="2000" dirty="0">
              <a:solidFill>
                <a:srgbClr val="993300"/>
              </a:solidFill>
            </a:endParaRPr>
          </a:p>
        </p:txBody>
      </p:sp>
      <p:sp>
        <p:nvSpPr>
          <p:cNvPr id="47107" name="Rectangle 3"/>
          <p:cNvSpPr>
            <a:spLocks noChangeArrowheads="1"/>
          </p:cNvSpPr>
          <p:nvPr/>
        </p:nvSpPr>
        <p:spPr bwMode="auto">
          <a:xfrm>
            <a:off x="252413" y="252413"/>
            <a:ext cx="88915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80000"/>
              </a:lnSpc>
              <a:spcBef>
                <a:spcPts val="1750"/>
              </a:spcBef>
              <a:spcAft>
                <a:spcPct val="0"/>
              </a:spcAft>
              <a:buClr>
                <a:srgbClr val="FFFFFF"/>
              </a:buClr>
              <a:buSzPct val="100000"/>
              <a:buFont typeface="Times New Roman" pitchFamily="18" charset="0"/>
              <a:buNone/>
            </a:pPr>
            <a:r>
              <a:rPr lang="en-GB" sz="2800" b="1" dirty="0">
                <a:solidFill>
                  <a:srgbClr val="C00000"/>
                </a:solidFill>
              </a:rPr>
              <a:t>С </a:t>
            </a:r>
            <a:r>
              <a:rPr lang="en-GB" sz="2800" b="1" dirty="0" err="1">
                <a:solidFill>
                  <a:srgbClr val="C00000"/>
                </a:solidFill>
              </a:rPr>
              <a:t>практических</a:t>
            </a:r>
            <a:r>
              <a:rPr lang="en-GB" sz="2800" b="1" dirty="0">
                <a:solidFill>
                  <a:srgbClr val="C00000"/>
                </a:solidFill>
              </a:rPr>
              <a:t> </a:t>
            </a:r>
            <a:r>
              <a:rPr lang="en-GB" sz="2800" b="1" dirty="0" err="1">
                <a:solidFill>
                  <a:srgbClr val="C00000"/>
                </a:solidFill>
              </a:rPr>
              <a:t>позиций</a:t>
            </a:r>
            <a:r>
              <a:rPr lang="en-GB" sz="2800" b="1" dirty="0">
                <a:solidFill>
                  <a:srgbClr val="C00000"/>
                </a:solidFill>
              </a:rPr>
              <a:t> </a:t>
            </a:r>
            <a:r>
              <a:rPr lang="en-GB" sz="2800" b="1" dirty="0" err="1">
                <a:solidFill>
                  <a:srgbClr val="C00000"/>
                </a:solidFill>
              </a:rPr>
              <a:t>следует</a:t>
            </a:r>
            <a:r>
              <a:rPr lang="en-GB" sz="2800" b="1" dirty="0">
                <a:solidFill>
                  <a:srgbClr val="C00000"/>
                </a:solidFill>
              </a:rPr>
              <a:t> </a:t>
            </a:r>
            <a:r>
              <a:rPr lang="en-GB" sz="2800" b="1" dirty="0" err="1">
                <a:solidFill>
                  <a:srgbClr val="C00000"/>
                </a:solidFill>
              </a:rPr>
              <a:t>различать</a:t>
            </a:r>
            <a:r>
              <a:rPr lang="en-GB" sz="2800" b="1" dirty="0">
                <a:solidFill>
                  <a:srgbClr val="C00000"/>
                </a:solidFill>
              </a:rPr>
              <a:t> </a:t>
            </a:r>
            <a:r>
              <a:rPr lang="en-GB" sz="2800" b="1" dirty="0" err="1">
                <a:solidFill>
                  <a:srgbClr val="C00000"/>
                </a:solidFill>
              </a:rPr>
              <a:t>следующие</a:t>
            </a:r>
            <a:r>
              <a:rPr lang="en-GB" sz="2800" b="1" dirty="0">
                <a:solidFill>
                  <a:srgbClr val="C00000"/>
                </a:solidFill>
              </a:rPr>
              <a:t> </a:t>
            </a:r>
            <a:r>
              <a:rPr lang="en-GB" sz="2800" b="1" dirty="0" err="1">
                <a:solidFill>
                  <a:srgbClr val="C00000"/>
                </a:solidFill>
              </a:rPr>
              <a:t>формы</a:t>
            </a:r>
            <a:r>
              <a:rPr lang="en-GB" sz="2800" b="1" dirty="0">
                <a:solidFill>
                  <a:srgbClr val="C00000"/>
                </a:solidFill>
              </a:rPr>
              <a:t> </a:t>
            </a:r>
            <a:r>
              <a:rPr lang="en-GB" sz="2800" b="1" dirty="0" err="1">
                <a:solidFill>
                  <a:srgbClr val="C00000"/>
                </a:solidFill>
              </a:rPr>
              <a:t>полипозного</a:t>
            </a:r>
            <a:r>
              <a:rPr lang="en-GB" sz="2800" b="1" dirty="0">
                <a:solidFill>
                  <a:srgbClr val="C00000"/>
                </a:solidFill>
              </a:rPr>
              <a:t> </a:t>
            </a:r>
            <a:r>
              <a:rPr lang="en-GB" sz="2800" b="1" dirty="0" err="1">
                <a:solidFill>
                  <a:srgbClr val="C00000"/>
                </a:solidFill>
              </a:rPr>
              <a:t>риносинусита</a:t>
            </a:r>
            <a:endParaRPr lang="en-GB" sz="2800" b="1" dirty="0">
              <a:solidFill>
                <a:srgbClr val="C00000"/>
              </a:solidFill>
            </a:endParaRPr>
          </a:p>
        </p:txBody>
      </p:sp>
      <p:sp>
        <p:nvSpPr>
          <p:cNvPr id="47108" name="Text Box 4"/>
          <p:cNvSpPr txBox="1">
            <a:spLocks noChangeArrowheads="1"/>
          </p:cNvSpPr>
          <p:nvPr/>
        </p:nvSpPr>
        <p:spPr bwMode="auto">
          <a:xfrm>
            <a:off x="747713" y="6388100"/>
            <a:ext cx="22685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a:solidFill>
                  <a:srgbClr val="FFFFFF"/>
                </a:solidFill>
              </a:rPr>
              <a:t>Пискунов Г.З., 2008</a:t>
            </a:r>
          </a:p>
        </p:txBody>
      </p:sp>
    </p:spTree>
    <p:extLst>
      <p:ext uri="{BB962C8B-B14F-4D97-AF65-F5344CB8AC3E}">
        <p14:creationId xmlns:p14="http://schemas.microsoft.com/office/powerpoint/2010/main" val="368479973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6429396"/>
            <a:ext cx="6858000" cy="461665"/>
          </a:xfrm>
          <a:prstGeom prst="rect">
            <a:avLst/>
          </a:prstGeom>
        </p:spPr>
        <p:txBody>
          <a:bodyPr wrap="square">
            <a:spAutoFit/>
          </a:bodyPr>
          <a:lstStyle/>
          <a:p>
            <a:r>
              <a:rPr lang="ru-RU" sz="1200" i="1" dirty="0">
                <a:solidFill>
                  <a:prstClr val="black"/>
                </a:solidFill>
              </a:rPr>
              <a:t>Лопатин А.С. Ринит: руководство для врачей. – </a:t>
            </a:r>
            <a:r>
              <a:rPr lang="ru-RU" sz="1200" i="1" dirty="0" err="1">
                <a:solidFill>
                  <a:prstClr val="black"/>
                </a:solidFill>
              </a:rPr>
              <a:t>М.:Литтерра</a:t>
            </a:r>
            <a:r>
              <a:rPr lang="ru-RU" sz="1200" i="1" dirty="0">
                <a:solidFill>
                  <a:prstClr val="black"/>
                </a:solidFill>
              </a:rPr>
              <a:t>, 2010. – 424с.:илл. – (Практические руководства). Стр. 115.</a:t>
            </a:r>
          </a:p>
        </p:txBody>
      </p:sp>
      <p:sp>
        <p:nvSpPr>
          <p:cNvPr id="5" name="Прямоугольник 4"/>
          <p:cNvSpPr/>
          <p:nvPr/>
        </p:nvSpPr>
        <p:spPr>
          <a:xfrm>
            <a:off x="428596" y="928671"/>
            <a:ext cx="8715404" cy="5590522"/>
          </a:xfrm>
          <a:prstGeom prst="rect">
            <a:avLst/>
          </a:prstGeom>
        </p:spPr>
        <p:txBody>
          <a:bodyPr wrap="square">
            <a:spAutoFit/>
          </a:bodyPr>
          <a:lstStyle/>
          <a:p>
            <a:r>
              <a:rPr lang="ru-RU" sz="2400" b="1" dirty="0">
                <a:solidFill>
                  <a:srgbClr val="1F497D">
                    <a:lumMod val="75000"/>
                  </a:srgbClr>
                </a:solidFill>
              </a:rPr>
              <a:t>Ринит</a:t>
            </a:r>
          </a:p>
          <a:p>
            <a:r>
              <a:rPr lang="ru-RU" b="1" dirty="0">
                <a:solidFill>
                  <a:prstClr val="black"/>
                </a:solidFill>
              </a:rPr>
              <a:t>Инфекционный:  - </a:t>
            </a:r>
            <a:r>
              <a:rPr lang="ru-RU" dirty="0">
                <a:solidFill>
                  <a:prstClr val="black"/>
                </a:solidFill>
              </a:rPr>
              <a:t> Острый:  </a:t>
            </a:r>
            <a:endParaRPr lang="en-US" dirty="0">
              <a:solidFill>
                <a:prstClr val="black"/>
              </a:solidFill>
            </a:endParaRPr>
          </a:p>
          <a:p>
            <a:r>
              <a:rPr lang="ru-RU" dirty="0">
                <a:solidFill>
                  <a:prstClr val="black"/>
                </a:solidFill>
              </a:rPr>
              <a:t>                                                              вирусный </a:t>
            </a:r>
          </a:p>
          <a:p>
            <a:r>
              <a:rPr lang="ru-RU" dirty="0">
                <a:solidFill>
                  <a:prstClr val="black"/>
                </a:solidFill>
              </a:rPr>
              <a:t>                                                              бактериальный</a:t>
            </a:r>
          </a:p>
          <a:p>
            <a:r>
              <a:rPr lang="ru-RU" dirty="0">
                <a:solidFill>
                  <a:prstClr val="black"/>
                </a:solidFill>
              </a:rPr>
              <a:t>                                        - Хронический</a:t>
            </a:r>
          </a:p>
          <a:p>
            <a:r>
              <a:rPr lang="ru-RU" dirty="0">
                <a:solidFill>
                  <a:prstClr val="black"/>
                </a:solidFill>
              </a:rPr>
              <a:t>                                                             неспецифический</a:t>
            </a:r>
          </a:p>
          <a:p>
            <a:r>
              <a:rPr lang="ru-RU" dirty="0">
                <a:solidFill>
                  <a:prstClr val="black"/>
                </a:solidFill>
              </a:rPr>
              <a:t>                                                             специфический</a:t>
            </a:r>
          </a:p>
          <a:p>
            <a:r>
              <a:rPr lang="ru-RU" b="1" dirty="0">
                <a:solidFill>
                  <a:prstClr val="black"/>
                </a:solidFill>
              </a:rPr>
              <a:t>Аллергический:  </a:t>
            </a:r>
            <a:r>
              <a:rPr lang="ru-RU" dirty="0">
                <a:solidFill>
                  <a:prstClr val="black"/>
                </a:solidFill>
              </a:rPr>
              <a:t>- сезонный </a:t>
            </a:r>
          </a:p>
          <a:p>
            <a:r>
              <a:rPr lang="ru-RU" dirty="0">
                <a:solidFill>
                  <a:prstClr val="black"/>
                </a:solidFill>
              </a:rPr>
              <a:t>                                      - круглогодичный</a:t>
            </a:r>
          </a:p>
          <a:p>
            <a:r>
              <a:rPr lang="ru-RU" dirty="0">
                <a:solidFill>
                  <a:prstClr val="black"/>
                </a:solidFill>
              </a:rPr>
              <a:t>                                                   </a:t>
            </a:r>
            <a:r>
              <a:rPr lang="ru-RU" dirty="0" err="1">
                <a:solidFill>
                  <a:prstClr val="black"/>
                </a:solidFill>
              </a:rPr>
              <a:t>интермиттирующий</a:t>
            </a:r>
            <a:endParaRPr lang="ru-RU" dirty="0">
              <a:solidFill>
                <a:prstClr val="black"/>
              </a:solidFill>
            </a:endParaRPr>
          </a:p>
          <a:p>
            <a:r>
              <a:rPr lang="ru-RU" dirty="0">
                <a:solidFill>
                  <a:prstClr val="black"/>
                </a:solidFill>
              </a:rPr>
              <a:t>                                                   </a:t>
            </a:r>
            <a:r>
              <a:rPr lang="ru-RU" dirty="0" err="1">
                <a:solidFill>
                  <a:prstClr val="black"/>
                </a:solidFill>
              </a:rPr>
              <a:t>персистирующий</a:t>
            </a:r>
            <a:endParaRPr lang="ru-RU" dirty="0">
              <a:solidFill>
                <a:prstClr val="black"/>
              </a:solidFill>
            </a:endParaRPr>
          </a:p>
          <a:p>
            <a:r>
              <a:rPr lang="ru-RU" dirty="0">
                <a:solidFill>
                  <a:prstClr val="black"/>
                </a:solidFill>
              </a:rPr>
              <a:t>                                      - профессиональный</a:t>
            </a:r>
          </a:p>
          <a:p>
            <a:r>
              <a:rPr lang="ru-RU" b="1" dirty="0">
                <a:solidFill>
                  <a:prstClr val="black"/>
                </a:solidFill>
              </a:rPr>
              <a:t>Неаллергический ринит с эозинофильными симптомами</a:t>
            </a:r>
          </a:p>
          <a:p>
            <a:r>
              <a:rPr lang="ru-RU" b="1" dirty="0">
                <a:solidFill>
                  <a:prstClr val="black"/>
                </a:solidFill>
              </a:rPr>
              <a:t>Вазомоторный: </a:t>
            </a:r>
            <a:r>
              <a:rPr lang="ru-RU" dirty="0">
                <a:solidFill>
                  <a:prstClr val="black"/>
                </a:solidFill>
              </a:rPr>
              <a:t>(медикаментозный, гормональный, пищевой, </a:t>
            </a:r>
            <a:r>
              <a:rPr lang="ru-RU" dirty="0" err="1">
                <a:solidFill>
                  <a:prstClr val="black"/>
                </a:solidFill>
              </a:rPr>
              <a:t>холодовой</a:t>
            </a:r>
            <a:r>
              <a:rPr lang="ru-RU" dirty="0">
                <a:solidFill>
                  <a:prstClr val="black"/>
                </a:solidFill>
              </a:rPr>
              <a:t>,                      психогенный, </a:t>
            </a:r>
            <a:r>
              <a:rPr lang="ru-RU" dirty="0" err="1">
                <a:solidFill>
                  <a:prstClr val="black"/>
                </a:solidFill>
              </a:rPr>
              <a:t>идиопатический</a:t>
            </a:r>
            <a:r>
              <a:rPr lang="ru-RU" dirty="0">
                <a:solidFill>
                  <a:prstClr val="black"/>
                </a:solidFill>
              </a:rPr>
              <a:t>)</a:t>
            </a:r>
          </a:p>
          <a:p>
            <a:r>
              <a:rPr lang="ru-RU" b="1" dirty="0">
                <a:solidFill>
                  <a:prstClr val="black"/>
                </a:solidFill>
              </a:rPr>
              <a:t>Гипертрофический</a:t>
            </a:r>
          </a:p>
          <a:p>
            <a:r>
              <a:rPr lang="ru-RU" b="1" dirty="0">
                <a:solidFill>
                  <a:prstClr val="black"/>
                </a:solidFill>
              </a:rPr>
              <a:t>Атрофический</a:t>
            </a:r>
          </a:p>
          <a:p>
            <a:r>
              <a:rPr lang="ru-RU" b="1" dirty="0">
                <a:solidFill>
                  <a:prstClr val="black"/>
                </a:solidFill>
              </a:rPr>
              <a:t>Заболевания, сопровождающиеся симптомами ринита </a:t>
            </a:r>
            <a:r>
              <a:rPr lang="ru-RU" dirty="0">
                <a:solidFill>
                  <a:prstClr val="black"/>
                </a:solidFill>
              </a:rPr>
              <a:t>(искривление </a:t>
            </a:r>
            <a:endParaRPr lang="en-US" dirty="0">
              <a:solidFill>
                <a:prstClr val="black"/>
              </a:solidFill>
            </a:endParaRPr>
          </a:p>
          <a:p>
            <a:r>
              <a:rPr lang="ru-RU" dirty="0">
                <a:solidFill>
                  <a:prstClr val="black"/>
                </a:solidFill>
              </a:rPr>
              <a:t>перегородки носа, </a:t>
            </a:r>
            <a:r>
              <a:rPr lang="ru-RU" dirty="0" err="1">
                <a:solidFill>
                  <a:prstClr val="black"/>
                </a:solidFill>
              </a:rPr>
              <a:t>полипозный</a:t>
            </a:r>
            <a:r>
              <a:rPr lang="ru-RU" dirty="0">
                <a:solidFill>
                  <a:prstClr val="black"/>
                </a:solidFill>
              </a:rPr>
              <a:t> </a:t>
            </a:r>
            <a:r>
              <a:rPr lang="ru-RU" dirty="0" err="1">
                <a:solidFill>
                  <a:prstClr val="black"/>
                </a:solidFill>
              </a:rPr>
              <a:t>риносинусит</a:t>
            </a:r>
            <a:r>
              <a:rPr lang="ru-RU" dirty="0">
                <a:solidFill>
                  <a:prstClr val="black"/>
                </a:solidFill>
              </a:rPr>
              <a:t>, </a:t>
            </a:r>
            <a:r>
              <a:rPr lang="ru-RU" dirty="0" err="1">
                <a:solidFill>
                  <a:prstClr val="black"/>
                </a:solidFill>
              </a:rPr>
              <a:t>муковисцидоз</a:t>
            </a:r>
            <a:r>
              <a:rPr lang="ru-RU" dirty="0">
                <a:solidFill>
                  <a:prstClr val="black"/>
                </a:solidFill>
              </a:rPr>
              <a:t> и </a:t>
            </a:r>
            <a:r>
              <a:rPr lang="ru-RU" dirty="0" err="1">
                <a:solidFill>
                  <a:prstClr val="black"/>
                </a:solidFill>
              </a:rPr>
              <a:t>тд</a:t>
            </a:r>
            <a:r>
              <a:rPr lang="ru-RU" dirty="0">
                <a:solidFill>
                  <a:prstClr val="black"/>
                </a:solidFill>
              </a:rPr>
              <a:t>.)</a:t>
            </a:r>
          </a:p>
        </p:txBody>
      </p:sp>
      <p:sp>
        <p:nvSpPr>
          <p:cNvPr id="6" name="Rounded Rectangle 5"/>
          <p:cNvSpPr/>
          <p:nvPr/>
        </p:nvSpPr>
        <p:spPr>
          <a:xfrm>
            <a:off x="395536" y="1340768"/>
            <a:ext cx="8064896" cy="3024336"/>
          </a:xfrm>
          <a:prstGeom prst="roundRect">
            <a:avLst>
              <a:gd name="adj" fmla="val 860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itle 6"/>
          <p:cNvSpPr>
            <a:spLocks noGrp="1"/>
          </p:cNvSpPr>
          <p:nvPr>
            <p:ph type="title"/>
          </p:nvPr>
        </p:nvSpPr>
        <p:spPr/>
        <p:txBody>
          <a:bodyPr>
            <a:normAutofit fontScale="90000"/>
          </a:bodyPr>
          <a:lstStyle/>
          <a:p>
            <a:r>
              <a:rPr lang="ru-RU" dirty="0" err="1">
                <a:solidFill>
                  <a:srgbClr val="C00000"/>
                </a:solidFill>
              </a:rPr>
              <a:t>Этиопатогенетическая</a:t>
            </a:r>
            <a:r>
              <a:rPr lang="ru-RU" dirty="0">
                <a:solidFill>
                  <a:srgbClr val="C00000"/>
                </a:solidFill>
              </a:rPr>
              <a:t> классификация ринита</a:t>
            </a:r>
            <a:r>
              <a:rPr lang="ru-RU" dirty="0"/>
              <a:t>:</a:t>
            </a:r>
          </a:p>
        </p:txBody>
      </p:sp>
      <p:sp>
        <p:nvSpPr>
          <p:cNvPr id="8" name="Номер слайда 7"/>
          <p:cNvSpPr>
            <a:spLocks noGrp="1"/>
          </p:cNvSpPr>
          <p:nvPr>
            <p:ph type="sldNum" sz="quarter" idx="12"/>
          </p:nvPr>
        </p:nvSpPr>
        <p:spPr>
          <a:xfrm>
            <a:off x="8786842" y="6572272"/>
            <a:ext cx="357158" cy="285728"/>
          </a:xfrm>
        </p:spPr>
        <p:txBody>
          <a:bodyPr/>
          <a:lstStyle/>
          <a:p>
            <a:fld id="{102E5804-5406-49C9-99B1-2BCBE394186E}" type="slidenum">
              <a:rPr lang="ru-RU" smtClean="0">
                <a:solidFill>
                  <a:prstClr val="black">
                    <a:tint val="75000"/>
                  </a:prstClr>
                </a:solidFill>
              </a:rPr>
              <a:pPr/>
              <a:t>5</a:t>
            </a:fld>
            <a:endParaRPr lang="ru-RU" dirty="0">
              <a:solidFill>
                <a:prstClr val="black">
                  <a:tint val="75000"/>
                </a:prstClr>
              </a:solidFill>
            </a:endParaRPr>
          </a:p>
        </p:txBody>
      </p:sp>
    </p:spTree>
    <p:extLst>
      <p:ext uri="{BB962C8B-B14F-4D97-AF65-F5344CB8AC3E}">
        <p14:creationId xmlns:p14="http://schemas.microsoft.com/office/powerpoint/2010/main" val="3829425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725144"/>
            <a:ext cx="8208912" cy="1569660"/>
          </a:xfrm>
          <a:prstGeom prst="rect">
            <a:avLst/>
          </a:prstGeom>
        </p:spPr>
        <p:txBody>
          <a:bodyPr wrap="square">
            <a:spAutoFit/>
          </a:bodyPr>
          <a:lstStyle/>
          <a:p>
            <a:r>
              <a:rPr lang="ru-RU" sz="2400" dirty="0"/>
              <a:t>Синдром </a:t>
            </a:r>
            <a:r>
              <a:rPr lang="ru-RU" sz="2400" dirty="0" err="1"/>
              <a:t>Картагенера</a:t>
            </a:r>
            <a:r>
              <a:rPr lang="ru-RU" sz="2400" dirty="0"/>
              <a:t> — </a:t>
            </a:r>
            <a:r>
              <a:rPr lang="ru-RU" sz="2400" dirty="0">
                <a:solidFill>
                  <a:srgbClr val="993300"/>
                </a:solidFill>
              </a:rPr>
              <a:t>транспозиция внутренних </a:t>
            </a:r>
            <a:r>
              <a:rPr lang="ru-RU" sz="2400" dirty="0"/>
              <a:t>органов в сочетании с </a:t>
            </a:r>
            <a:r>
              <a:rPr lang="ru-RU" sz="2400" dirty="0" err="1"/>
              <a:t>бронхоэктазами</a:t>
            </a:r>
            <a:r>
              <a:rPr lang="ru-RU" sz="2400" dirty="0"/>
              <a:t> и хроническим синуситом. </a:t>
            </a:r>
            <a:r>
              <a:rPr lang="ru-RU" sz="2400" dirty="0">
                <a:solidFill>
                  <a:srgbClr val="993300"/>
                </a:solidFill>
              </a:rPr>
              <a:t>Дефекты ресничек и жгутиков проявляются при синдроме неподвижных ресничек </a:t>
            </a:r>
          </a:p>
        </p:txBody>
      </p:sp>
      <p:sp>
        <p:nvSpPr>
          <p:cNvPr id="3" name="Прямоугольник 2"/>
          <p:cNvSpPr/>
          <p:nvPr/>
        </p:nvSpPr>
        <p:spPr>
          <a:xfrm>
            <a:off x="611560" y="1484785"/>
            <a:ext cx="8208912" cy="2554545"/>
          </a:xfrm>
          <a:prstGeom prst="rect">
            <a:avLst/>
          </a:prstGeom>
        </p:spPr>
        <p:txBody>
          <a:bodyPr wrap="square">
            <a:spAutoFit/>
          </a:bodyPr>
          <a:lstStyle/>
          <a:p>
            <a:r>
              <a:rPr lang="ru-RU" sz="2000" dirty="0" err="1"/>
              <a:t>Муковисцидóз</a:t>
            </a:r>
            <a:r>
              <a:rPr lang="ru-RU" sz="2000" dirty="0"/>
              <a:t> (кистозный фиброз) — системное наследственное заболевание, обусловленное мутацией гена трансмембранного регулятора </a:t>
            </a:r>
            <a:r>
              <a:rPr lang="ru-RU" sz="2000" dirty="0" err="1"/>
              <a:t>муковисцидоза</a:t>
            </a:r>
            <a:r>
              <a:rPr lang="ru-RU" sz="2000" dirty="0"/>
              <a:t> и характеризующееся поражением желёз внешней секреции, тяжёлыми нарушениями функций органов дыхания и желудочно-кишечного тракта- </a:t>
            </a:r>
            <a:r>
              <a:rPr lang="ru-RU" sz="2000" dirty="0">
                <a:solidFill>
                  <a:srgbClr val="993300"/>
                </a:solidFill>
              </a:rPr>
              <a:t>сгущение секретов желез внешней секреции, затруднение эвакуации секрета и изменение его физико-химических свойств, что, в свою очередь, и обуславливает клиническую картину заболевания.</a:t>
            </a:r>
          </a:p>
        </p:txBody>
      </p:sp>
    </p:spTree>
    <p:extLst>
      <p:ext uri="{BB962C8B-B14F-4D97-AF65-F5344CB8AC3E}">
        <p14:creationId xmlns:p14="http://schemas.microsoft.com/office/powerpoint/2010/main" val="1601128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304800" y="152400"/>
            <a:ext cx="8610600" cy="900336"/>
          </a:xfrm>
        </p:spPr>
        <p:txBody>
          <a:bodyPr/>
          <a:lstStyle/>
          <a:p>
            <a:pPr algn="r" eaLnBrk="1" hangingPunct="1"/>
            <a:r>
              <a:rPr lang="ru-RU" sz="3200" dirty="0">
                <a:solidFill>
                  <a:srgbClr val="C00000"/>
                </a:solidFill>
              </a:rPr>
              <a:t>Полипозный риносинусит </a:t>
            </a:r>
            <a:br>
              <a:rPr lang="en-US" sz="3200" dirty="0">
                <a:solidFill>
                  <a:srgbClr val="C00000"/>
                </a:solidFill>
              </a:rPr>
            </a:br>
            <a:r>
              <a:rPr lang="ru-RU" sz="3200" dirty="0">
                <a:solidFill>
                  <a:srgbClr val="C00000"/>
                </a:solidFill>
              </a:rPr>
              <a:t>Причины и механизмы</a:t>
            </a:r>
          </a:p>
        </p:txBody>
      </p:sp>
      <p:sp>
        <p:nvSpPr>
          <p:cNvPr id="48131" name="Rectangle 6"/>
          <p:cNvSpPr>
            <a:spLocks noGrp="1" noChangeArrowheads="1"/>
          </p:cNvSpPr>
          <p:nvPr>
            <p:ph type="body" sz="half" idx="2"/>
          </p:nvPr>
        </p:nvSpPr>
        <p:spPr>
          <a:xfrm>
            <a:off x="179512" y="1196752"/>
            <a:ext cx="8735888" cy="4899248"/>
          </a:xfrm>
        </p:spPr>
        <p:txBody>
          <a:bodyPr/>
          <a:lstStyle/>
          <a:p>
            <a:pPr eaLnBrk="1" hangingPunct="1"/>
            <a:r>
              <a:rPr lang="ru-RU" sz="2000" dirty="0"/>
              <a:t>Ведущую роль в патогенезе ПРС играет </a:t>
            </a:r>
            <a:r>
              <a:rPr lang="ru-RU" sz="2000" dirty="0">
                <a:solidFill>
                  <a:srgbClr val="993300"/>
                </a:solidFill>
              </a:rPr>
              <a:t> состояние остиомеатального комплекса,</a:t>
            </a:r>
            <a:r>
              <a:rPr lang="ru-RU" sz="2000" dirty="0"/>
              <a:t> который представляет собой функциональную единицу, включающую соустье верхнечелюстной пазухи, передние клетки решетчатого лабиринта и их соустье, решетчатую воронку, полулунную щель и средний носовой ход</a:t>
            </a:r>
          </a:p>
          <a:p>
            <a:pPr eaLnBrk="1" hangingPunct="1"/>
            <a:r>
              <a:rPr lang="ru-RU" sz="2000" dirty="0">
                <a:solidFill>
                  <a:schemeClr val="accent2">
                    <a:lumMod val="50000"/>
                  </a:schemeClr>
                </a:solidFill>
              </a:rPr>
              <a:t>Ключевым моментом является сохранение оптимальных режимов </a:t>
            </a:r>
            <a:r>
              <a:rPr lang="ru-RU" sz="2000" dirty="0" err="1">
                <a:solidFill>
                  <a:schemeClr val="accent2">
                    <a:lumMod val="50000"/>
                  </a:schemeClr>
                </a:solidFill>
              </a:rPr>
              <a:t>воздухоообмена</a:t>
            </a:r>
            <a:r>
              <a:rPr lang="ru-RU" sz="2000" dirty="0">
                <a:solidFill>
                  <a:schemeClr val="accent2">
                    <a:lumMod val="50000"/>
                  </a:schemeClr>
                </a:solidFill>
              </a:rPr>
              <a:t> и дренажа пазухи. Это достигается при наличии свободного соустья и нормальной функции  МЭ</a:t>
            </a:r>
          </a:p>
          <a:p>
            <a:pPr eaLnBrk="1" hangingPunct="1"/>
            <a:r>
              <a:rPr lang="ru-RU" sz="2000" dirty="0">
                <a:solidFill>
                  <a:srgbClr val="993300"/>
                </a:solidFill>
              </a:rPr>
              <a:t>Нарушения деятельности МЭ </a:t>
            </a:r>
            <a:r>
              <a:rPr lang="ru-RU" sz="2000" dirty="0"/>
              <a:t>возникает при нарушении проходимости естественного соустья; при изменениях режимов продукции слизи; при инфекции верхних дыхательных путей и / или </a:t>
            </a:r>
            <a:r>
              <a:rPr lang="ru-RU" sz="2000" dirty="0" err="1"/>
              <a:t>повреждени</a:t>
            </a:r>
            <a:r>
              <a:rPr lang="ru-RU" sz="2000" dirty="0"/>
              <a:t> цилиарного аппарата. </a:t>
            </a:r>
          </a:p>
          <a:p>
            <a:pPr eaLnBrk="1" hangingPunct="1"/>
            <a:r>
              <a:rPr lang="ru-RU" sz="2000" dirty="0">
                <a:solidFill>
                  <a:srgbClr val="00682F"/>
                </a:solidFill>
              </a:rPr>
              <a:t>Это приводит к застою секрета, увеличению экспозиции бактерий, усугублению воспалительных изменений в слизистой оболочке и вызывает нарушение цилиарной активности. Создается порочный круг, персистенция и </a:t>
            </a:r>
            <a:r>
              <a:rPr lang="ru-RU" sz="2000" dirty="0" err="1">
                <a:solidFill>
                  <a:srgbClr val="00682F"/>
                </a:solidFill>
              </a:rPr>
              <a:t>хронизация</a:t>
            </a:r>
            <a:r>
              <a:rPr lang="ru-RU" sz="2000" dirty="0">
                <a:solidFill>
                  <a:srgbClr val="00682F"/>
                </a:solidFill>
              </a:rPr>
              <a:t> воспалительного процесса.</a:t>
            </a:r>
          </a:p>
          <a:p>
            <a:pPr eaLnBrk="1" hangingPunct="1"/>
            <a:endParaRPr lang="ru-RU" sz="2000" dirty="0"/>
          </a:p>
          <a:p>
            <a:pPr eaLnBrk="1" hangingPunct="1">
              <a:lnSpc>
                <a:spcPct val="80000"/>
              </a:lnSpc>
            </a:pPr>
            <a:endParaRPr lang="ru-RU" sz="1400" dirty="0"/>
          </a:p>
        </p:txBody>
      </p:sp>
      <p:pic>
        <p:nvPicPr>
          <p:cNvPr id="48132" name="Picture 7"/>
          <p:cNvPicPr>
            <a:picLocks noGrp="1" noChangeAspect="1" noChangeArrowheads="1"/>
          </p:cNvPicPr>
          <p:nvPr>
            <p:ph type="body" sz="half" idx="1"/>
          </p:nvPr>
        </p:nvPicPr>
        <p:blipFill rotWithShape="1">
          <a:blip r:embed="rId2">
            <a:extLst>
              <a:ext uri="{28A0092B-C50C-407E-A947-70E740481C1C}">
                <a14:useLocalDpi xmlns:a14="http://schemas.microsoft.com/office/drawing/2010/main" val="0"/>
              </a:ext>
            </a:extLst>
          </a:blip>
          <a:srcRect b="30754"/>
          <a:stretch/>
        </p:blipFill>
        <p:spPr>
          <a:xfrm>
            <a:off x="1" y="10218"/>
            <a:ext cx="1691679" cy="1221686"/>
          </a:xfrm>
          <a:no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405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8788" y="123825"/>
            <a:ext cx="8229600" cy="1144588"/>
          </a:xfrm>
        </p:spPr>
        <p:txBody>
          <a:bodyPr/>
          <a:lstStyle/>
          <a:p>
            <a:pPr algn="ctr" eaLnBrk="1" hangingPunct="1"/>
            <a:r>
              <a:rPr lang="ru-RU" dirty="0">
                <a:solidFill>
                  <a:srgbClr val="C00000"/>
                </a:solidFill>
              </a:rPr>
              <a:t>Полипозный риносинусит </a:t>
            </a:r>
            <a:br>
              <a:rPr lang="en-US" dirty="0">
                <a:solidFill>
                  <a:srgbClr val="C00000"/>
                </a:solidFill>
              </a:rPr>
            </a:br>
            <a:r>
              <a:rPr lang="ru-RU" dirty="0">
                <a:solidFill>
                  <a:srgbClr val="C00000"/>
                </a:solidFill>
              </a:rPr>
              <a:t>Причины и механизмы </a:t>
            </a:r>
            <a:endParaRPr lang="en-US" dirty="0">
              <a:solidFill>
                <a:srgbClr val="C00000"/>
              </a:solidFill>
            </a:endParaRPr>
          </a:p>
        </p:txBody>
      </p:sp>
      <p:sp>
        <p:nvSpPr>
          <p:cNvPr id="49155" name="Rectangle 3"/>
          <p:cNvSpPr>
            <a:spLocks noGrp="1" noChangeArrowheads="1"/>
          </p:cNvSpPr>
          <p:nvPr>
            <p:ph type="body" idx="1"/>
          </p:nvPr>
        </p:nvSpPr>
        <p:spPr>
          <a:xfrm>
            <a:off x="457200" y="1301750"/>
            <a:ext cx="8229600" cy="5327650"/>
          </a:xfrm>
        </p:spPr>
        <p:txBody>
          <a:bodyPr/>
          <a:lstStyle/>
          <a:p>
            <a:pPr eaLnBrk="1" hangingPunct="1">
              <a:lnSpc>
                <a:spcPct val="80000"/>
              </a:lnSpc>
              <a:spcBef>
                <a:spcPct val="0"/>
              </a:spcBef>
            </a:pPr>
            <a:endParaRPr lang="ru-RU" dirty="0"/>
          </a:p>
          <a:p>
            <a:pPr eaLnBrk="1" hangingPunct="1">
              <a:lnSpc>
                <a:spcPct val="90000"/>
              </a:lnSpc>
              <a:spcBef>
                <a:spcPct val="0"/>
              </a:spcBef>
            </a:pPr>
            <a:r>
              <a:rPr lang="ru-RU" dirty="0"/>
              <a:t>Точные механизмы не известны</a:t>
            </a:r>
          </a:p>
          <a:p>
            <a:pPr eaLnBrk="1" hangingPunct="1">
              <a:lnSpc>
                <a:spcPct val="90000"/>
              </a:lnSpc>
              <a:spcBef>
                <a:spcPct val="0"/>
              </a:spcBef>
            </a:pPr>
            <a:r>
              <a:rPr lang="ru-RU" b="1" dirty="0">
                <a:solidFill>
                  <a:srgbClr val="00B0F0"/>
                </a:solidFill>
              </a:rPr>
              <a:t>Полипы ассоциируются </a:t>
            </a:r>
            <a:r>
              <a:rPr lang="ru-RU" dirty="0"/>
              <a:t>с</a:t>
            </a:r>
          </a:p>
          <a:p>
            <a:pPr lvl="1" eaLnBrk="1" hangingPunct="1">
              <a:lnSpc>
                <a:spcPct val="80000"/>
              </a:lnSpc>
              <a:spcBef>
                <a:spcPct val="0"/>
              </a:spcBef>
            </a:pPr>
            <a:r>
              <a:rPr lang="ru-RU" dirty="0">
                <a:solidFill>
                  <a:srgbClr val="993300"/>
                </a:solidFill>
              </a:rPr>
              <a:t>бактериальной колонизацией </a:t>
            </a:r>
            <a:r>
              <a:rPr lang="ru-RU" dirty="0"/>
              <a:t>полости носа золотистым стафилококком с развитием </a:t>
            </a:r>
            <a:r>
              <a:rPr lang="en-US" dirty="0" err="1">
                <a:solidFill>
                  <a:srgbClr val="F6FEAC"/>
                </a:solidFill>
              </a:rPr>
              <a:t>IgE</a:t>
            </a:r>
            <a:r>
              <a:rPr lang="ru-RU" dirty="0">
                <a:solidFill>
                  <a:srgbClr val="F6FEAC"/>
                </a:solidFill>
              </a:rPr>
              <a:t> гиперчувствительности к стафилококковым </a:t>
            </a:r>
            <a:r>
              <a:rPr lang="ru-RU" dirty="0" err="1">
                <a:solidFill>
                  <a:srgbClr val="F6FEAC"/>
                </a:solidFill>
              </a:rPr>
              <a:t>суперантигенам</a:t>
            </a:r>
            <a:endParaRPr lang="ru-RU" dirty="0">
              <a:solidFill>
                <a:srgbClr val="F6FEAC"/>
              </a:solidFill>
            </a:endParaRPr>
          </a:p>
          <a:p>
            <a:pPr lvl="1" eaLnBrk="1" hangingPunct="1">
              <a:lnSpc>
                <a:spcPct val="80000"/>
              </a:lnSpc>
              <a:spcBef>
                <a:spcPct val="0"/>
              </a:spcBef>
            </a:pPr>
            <a:r>
              <a:rPr lang="ru-RU" dirty="0">
                <a:solidFill>
                  <a:srgbClr val="993300"/>
                </a:solidFill>
              </a:rPr>
              <a:t>грибковой инфекцией</a:t>
            </a:r>
            <a:r>
              <a:rPr lang="ru-RU" dirty="0">
                <a:solidFill>
                  <a:srgbClr val="F6FEAC"/>
                </a:solidFill>
              </a:rPr>
              <a:t>, вызывающей эозинофильное воспаление</a:t>
            </a:r>
            <a:r>
              <a:rPr lang="ru-RU" dirty="0"/>
              <a:t> </a:t>
            </a:r>
          </a:p>
          <a:p>
            <a:pPr lvl="1" eaLnBrk="1" hangingPunct="1">
              <a:lnSpc>
                <a:spcPct val="80000"/>
              </a:lnSpc>
              <a:spcBef>
                <a:spcPct val="0"/>
              </a:spcBef>
            </a:pPr>
            <a:r>
              <a:rPr lang="ru-RU" dirty="0">
                <a:solidFill>
                  <a:srgbClr val="993300"/>
                </a:solidFill>
              </a:rPr>
              <a:t>дисфункцией цилиарного эпителия</a:t>
            </a:r>
            <a:r>
              <a:rPr lang="en-US" dirty="0">
                <a:solidFill>
                  <a:srgbClr val="993300"/>
                </a:solidFill>
              </a:rPr>
              <a:t> </a:t>
            </a:r>
            <a:r>
              <a:rPr lang="en-US" dirty="0"/>
              <a:t>(</a:t>
            </a:r>
            <a:r>
              <a:rPr lang="ru-RU" dirty="0" err="1">
                <a:solidFill>
                  <a:srgbClr val="F6FEAC"/>
                </a:solidFill>
              </a:rPr>
              <a:t>муковисцидоз</a:t>
            </a:r>
            <a:r>
              <a:rPr lang="ru-RU" dirty="0"/>
              <a:t> (10-50%)</a:t>
            </a:r>
            <a:r>
              <a:rPr lang="en-US" dirty="0"/>
              <a:t>, </a:t>
            </a:r>
            <a:r>
              <a:rPr lang="ru-RU" dirty="0">
                <a:solidFill>
                  <a:srgbClr val="F6FEAC"/>
                </a:solidFill>
              </a:rPr>
              <a:t>синдром </a:t>
            </a:r>
            <a:r>
              <a:rPr lang="ru-RU" dirty="0" err="1">
                <a:solidFill>
                  <a:srgbClr val="F6FEAC"/>
                </a:solidFill>
              </a:rPr>
              <a:t>Картагенера</a:t>
            </a:r>
            <a:r>
              <a:rPr lang="ru-RU" dirty="0"/>
              <a:t>) – </a:t>
            </a:r>
            <a:r>
              <a:rPr lang="ru-RU" dirty="0" err="1"/>
              <a:t>нейтрофильные</a:t>
            </a:r>
            <a:r>
              <a:rPr lang="ru-RU" dirty="0"/>
              <a:t> полипы</a:t>
            </a:r>
          </a:p>
          <a:p>
            <a:pPr lvl="1" eaLnBrk="1" hangingPunct="1">
              <a:lnSpc>
                <a:spcPct val="80000"/>
              </a:lnSpc>
              <a:spcBef>
                <a:spcPct val="0"/>
              </a:spcBef>
            </a:pPr>
            <a:r>
              <a:rPr lang="ru-RU" dirty="0">
                <a:solidFill>
                  <a:srgbClr val="993300"/>
                </a:solidFill>
              </a:rPr>
              <a:t>Непереносимостью аспирина и НПВП </a:t>
            </a:r>
            <a:r>
              <a:rPr lang="ru-RU" dirty="0"/>
              <a:t>(триада </a:t>
            </a:r>
            <a:r>
              <a:rPr lang="en-US" dirty="0" err="1"/>
              <a:t>Samters</a:t>
            </a:r>
            <a:r>
              <a:rPr lang="en-US" dirty="0"/>
              <a:t>: </a:t>
            </a:r>
            <a:r>
              <a:rPr lang="ru-RU" dirty="0">
                <a:solidFill>
                  <a:srgbClr val="F6FEAC"/>
                </a:solidFill>
              </a:rPr>
              <a:t>астма + непереносимость аспирина + полипы носа</a:t>
            </a:r>
            <a:r>
              <a:rPr lang="ru-RU" dirty="0"/>
              <a:t>)</a:t>
            </a:r>
            <a:endParaRPr lang="en-US" dirty="0"/>
          </a:p>
          <a:p>
            <a:pPr lvl="1" eaLnBrk="1" hangingPunct="1">
              <a:lnSpc>
                <a:spcPct val="80000"/>
              </a:lnSpc>
              <a:spcBef>
                <a:spcPct val="0"/>
              </a:spcBef>
            </a:pPr>
            <a:r>
              <a:rPr lang="en-US" dirty="0" err="1"/>
              <a:t>Peutz-Jeghers</a:t>
            </a:r>
            <a:r>
              <a:rPr lang="en-US" dirty="0"/>
              <a:t> </a:t>
            </a:r>
            <a:r>
              <a:rPr lang="ru-RU" b="1" dirty="0" err="1"/>
              <a:t>Пейтца</a:t>
            </a:r>
            <a:r>
              <a:rPr lang="ru-RU" b="1" dirty="0"/>
              <a:t> - </a:t>
            </a:r>
            <a:r>
              <a:rPr lang="ru-RU" b="1" dirty="0" err="1"/>
              <a:t>Егерса</a:t>
            </a:r>
            <a:r>
              <a:rPr lang="ru-RU" b="1" dirty="0"/>
              <a:t> </a:t>
            </a:r>
            <a:r>
              <a:rPr lang="ru-RU" dirty="0"/>
              <a:t>синдромом</a:t>
            </a:r>
          </a:p>
          <a:p>
            <a:pPr eaLnBrk="1" hangingPunct="1">
              <a:lnSpc>
                <a:spcPct val="80000"/>
              </a:lnSpc>
              <a:spcBef>
                <a:spcPct val="0"/>
              </a:spcBef>
            </a:pPr>
            <a:endParaRPr lang="ru-RU" dirty="0"/>
          </a:p>
          <a:p>
            <a:pPr eaLnBrk="1" hangingPunct="1">
              <a:lnSpc>
                <a:spcPct val="80000"/>
              </a:lnSpc>
              <a:spcBef>
                <a:spcPct val="0"/>
              </a:spcBef>
            </a:pPr>
            <a:r>
              <a:rPr lang="ru-RU" dirty="0">
                <a:solidFill>
                  <a:srgbClr val="00B0F0"/>
                </a:solidFill>
              </a:rPr>
              <a:t>Нервно-рефлекторная теория </a:t>
            </a:r>
            <a:r>
              <a:rPr lang="ru-RU" dirty="0"/>
              <a:t>– </a:t>
            </a:r>
            <a:r>
              <a:rPr lang="ru-RU" dirty="0">
                <a:solidFill>
                  <a:srgbClr val="00682F"/>
                </a:solidFill>
              </a:rPr>
              <a:t>преобладание парасимпатической </a:t>
            </a:r>
            <a:r>
              <a:rPr lang="ru-RU" dirty="0" err="1">
                <a:solidFill>
                  <a:srgbClr val="00682F"/>
                </a:solidFill>
              </a:rPr>
              <a:t>импульсации</a:t>
            </a:r>
            <a:r>
              <a:rPr lang="ru-RU" dirty="0">
                <a:solidFill>
                  <a:srgbClr val="00682F"/>
                </a:solidFill>
              </a:rPr>
              <a:t> </a:t>
            </a:r>
            <a:endParaRPr lang="en-US" dirty="0">
              <a:solidFill>
                <a:srgbClr val="00682F"/>
              </a:solidFill>
            </a:endParaRPr>
          </a:p>
          <a:p>
            <a:pPr lvl="1" eaLnBrk="1" hangingPunct="1">
              <a:lnSpc>
                <a:spcPct val="80000"/>
              </a:lnSpc>
              <a:spcBef>
                <a:spcPct val="0"/>
              </a:spcBef>
            </a:pPr>
            <a:r>
              <a:rPr lang="ru-RU" dirty="0"/>
              <a:t>(прекращение рецидивов при парасимпатической </a:t>
            </a:r>
            <a:r>
              <a:rPr lang="ru-RU" dirty="0" err="1"/>
              <a:t>денервации</a:t>
            </a:r>
            <a:r>
              <a:rPr lang="ru-RU" dirty="0"/>
              <a:t>. Эти операции не производятся из-за высокого риска осложнений</a:t>
            </a:r>
            <a:r>
              <a:rPr lang="en-US" dirty="0"/>
              <a:t> (</a:t>
            </a:r>
            <a:r>
              <a:rPr lang="ru-RU" dirty="0" err="1"/>
              <a:t>амавроза</a:t>
            </a:r>
            <a:r>
              <a:rPr lang="ru-RU" dirty="0"/>
              <a:t> и офтальмоплегии) </a:t>
            </a:r>
          </a:p>
        </p:txBody>
      </p:sp>
      <p:sp>
        <p:nvSpPr>
          <p:cNvPr id="49156" name="Text Box 4"/>
          <p:cNvSpPr txBox="1">
            <a:spLocks noChangeArrowheads="1"/>
          </p:cNvSpPr>
          <p:nvPr/>
        </p:nvSpPr>
        <p:spPr bwMode="auto">
          <a:xfrm>
            <a:off x="511175" y="6400800"/>
            <a:ext cx="8386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174625" indent="-174625"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en-US" sz="1200">
                <a:solidFill>
                  <a:srgbClr val="FFFFFF"/>
                </a:solidFill>
              </a:rPr>
              <a:t> Mygind et al. </a:t>
            </a:r>
            <a:r>
              <a:rPr lang="en-US" sz="1200" i="1">
                <a:solidFill>
                  <a:srgbClr val="FFFFFF"/>
                </a:solidFill>
              </a:rPr>
              <a:t>Thorax.</a:t>
            </a:r>
            <a:r>
              <a:rPr lang="en-US" sz="1200">
                <a:solidFill>
                  <a:srgbClr val="FFFFFF"/>
                </a:solidFill>
              </a:rPr>
              <a:t> 2000;55(suppl 2):S79.</a:t>
            </a:r>
            <a:r>
              <a:rPr lang="ru-RU" sz="1200">
                <a:solidFill>
                  <a:srgbClr val="FFFFFF"/>
                </a:solidFill>
              </a:rPr>
              <a:t> </a:t>
            </a:r>
            <a:r>
              <a:rPr lang="en-US" sz="1200">
                <a:solidFill>
                  <a:srgbClr val="FFFFFF"/>
                </a:solidFill>
              </a:rPr>
              <a:t>Grigoreas et al. </a:t>
            </a:r>
            <a:r>
              <a:rPr lang="en-US" sz="1200" i="1">
                <a:solidFill>
                  <a:srgbClr val="FFFFFF"/>
                </a:solidFill>
              </a:rPr>
              <a:t>Allergy</a:t>
            </a:r>
            <a:r>
              <a:rPr lang="ru-RU" sz="1200" i="1">
                <a:solidFill>
                  <a:srgbClr val="FFFFFF"/>
                </a:solidFill>
              </a:rPr>
              <a:t> </a:t>
            </a:r>
            <a:r>
              <a:rPr lang="en-US" sz="1200" i="1">
                <a:solidFill>
                  <a:srgbClr val="FFFFFF"/>
                </a:solidFill>
              </a:rPr>
              <a:t>Asthma Proc.</a:t>
            </a:r>
            <a:r>
              <a:rPr lang="en-US" sz="1200">
                <a:solidFill>
                  <a:srgbClr val="FFFFFF"/>
                </a:solidFill>
              </a:rPr>
              <a:t> 2002;23:169.; Par Stjarne</a:t>
            </a:r>
            <a:endParaRPr lang="ru-RU" sz="1200">
              <a:solidFill>
                <a:srgbClr val="FFFFFF"/>
              </a:solidFill>
            </a:endParaRPr>
          </a:p>
          <a:p>
            <a:pPr fontAlgn="base">
              <a:spcBef>
                <a:spcPct val="0"/>
              </a:spcBef>
              <a:spcAft>
                <a:spcPct val="0"/>
              </a:spcAft>
            </a:pPr>
            <a:r>
              <a:rPr lang="en-US" sz="1200">
                <a:solidFill>
                  <a:srgbClr val="FFFFFF"/>
                </a:solidFill>
              </a:rPr>
              <a:t>Mometasone</a:t>
            </a:r>
            <a:r>
              <a:rPr lang="ru-RU" sz="1200">
                <a:solidFill>
                  <a:srgbClr val="FFFFFF"/>
                </a:solidFill>
              </a:rPr>
              <a:t> </a:t>
            </a:r>
            <a:r>
              <a:rPr lang="en-US" sz="1200">
                <a:solidFill>
                  <a:srgbClr val="FFFFFF"/>
                </a:solidFill>
              </a:rPr>
              <a:t>furoate nasal</a:t>
            </a:r>
            <a:r>
              <a:rPr lang="ru-RU" sz="1200">
                <a:solidFill>
                  <a:srgbClr val="FFFFFF"/>
                </a:solidFill>
              </a:rPr>
              <a:t> </a:t>
            </a:r>
            <a:r>
              <a:rPr lang="en-US" sz="1200">
                <a:solidFill>
                  <a:srgbClr val="FFFFFF"/>
                </a:solidFill>
              </a:rPr>
              <a:t>spray for nasal polyposis/ Expert Rev Resp. Med. 1 (2), 2007</a:t>
            </a:r>
          </a:p>
        </p:txBody>
      </p:sp>
    </p:spTree>
    <p:extLst>
      <p:ext uri="{BB962C8B-B14F-4D97-AF65-F5344CB8AC3E}">
        <p14:creationId xmlns:p14="http://schemas.microsoft.com/office/powerpoint/2010/main" val="925002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a:solidFill>
                  <a:srgbClr val="C00000"/>
                </a:solidFill>
              </a:rPr>
              <a:t>Пейтца</a:t>
            </a:r>
            <a:r>
              <a:rPr lang="ru-RU" dirty="0">
                <a:solidFill>
                  <a:srgbClr val="C00000"/>
                </a:solidFill>
              </a:rPr>
              <a:t> - </a:t>
            </a:r>
            <a:r>
              <a:rPr lang="ru-RU" dirty="0" err="1">
                <a:solidFill>
                  <a:srgbClr val="C00000"/>
                </a:solidFill>
              </a:rPr>
              <a:t>Егерса</a:t>
            </a:r>
            <a:r>
              <a:rPr lang="ru-RU" dirty="0">
                <a:solidFill>
                  <a:srgbClr val="C00000"/>
                </a:solidFill>
              </a:rPr>
              <a:t> синдром (</a:t>
            </a:r>
            <a:r>
              <a:rPr lang="en-US" dirty="0" err="1">
                <a:solidFill>
                  <a:srgbClr val="C00000"/>
                </a:solidFill>
              </a:rPr>
              <a:t>Peutz</a:t>
            </a:r>
            <a:r>
              <a:rPr lang="en-US" dirty="0">
                <a:solidFill>
                  <a:srgbClr val="C00000"/>
                </a:solidFill>
              </a:rPr>
              <a:t> - </a:t>
            </a:r>
            <a:r>
              <a:rPr lang="en-US" dirty="0" err="1">
                <a:solidFill>
                  <a:srgbClr val="C00000"/>
                </a:solidFill>
              </a:rPr>
              <a:t>Jeghers</a:t>
            </a:r>
            <a:r>
              <a:rPr lang="en-US" dirty="0">
                <a:solidFill>
                  <a:srgbClr val="C00000"/>
                </a:solidFill>
              </a:rPr>
              <a:t>)</a:t>
            </a:r>
            <a:endParaRPr lang="ru-RU" dirty="0">
              <a:solidFill>
                <a:srgbClr val="C00000"/>
              </a:solidFill>
            </a:endParaRPr>
          </a:p>
        </p:txBody>
      </p:sp>
      <p:sp>
        <p:nvSpPr>
          <p:cNvPr id="3" name="Объект 2"/>
          <p:cNvSpPr>
            <a:spLocks noGrp="1"/>
          </p:cNvSpPr>
          <p:nvPr>
            <p:ph idx="1"/>
          </p:nvPr>
        </p:nvSpPr>
        <p:spPr/>
        <p:txBody>
          <a:bodyPr/>
          <a:lstStyle/>
          <a:p>
            <a:r>
              <a:rPr lang="ru-RU" sz="2000" dirty="0"/>
              <a:t>Синоним: пигментно-пятнистый полипоз. Сочетание кишечного </a:t>
            </a:r>
            <a:r>
              <a:rPr lang="ru-RU" sz="2000" dirty="0" err="1"/>
              <a:t>полипоза</a:t>
            </a:r>
            <a:r>
              <a:rPr lang="ru-RU" sz="2000" dirty="0"/>
              <a:t> с пигментацией кожи и слизистых оболочек в области губ, рта, носовых складок, век. Заболевание наследуется по доминантному типу</a:t>
            </a:r>
            <a:r>
              <a:rPr lang="ru-RU" dirty="0"/>
              <a:t>.</a:t>
            </a:r>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04" y="2924944"/>
            <a:ext cx="1944216" cy="115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720" y="2938233"/>
            <a:ext cx="1495812" cy="116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349" y="2944309"/>
            <a:ext cx="1696388" cy="115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100" y="2944309"/>
            <a:ext cx="1544960" cy="119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2959252"/>
            <a:ext cx="1619672" cy="118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4191634"/>
            <a:ext cx="1779644" cy="129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375" y="4166911"/>
            <a:ext cx="1585025" cy="131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7957" y="4166911"/>
            <a:ext cx="1868824" cy="127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8"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t="7134" b="9178"/>
          <a:stretch/>
        </p:blipFill>
        <p:spPr bwMode="auto">
          <a:xfrm>
            <a:off x="7164288" y="4191634"/>
            <a:ext cx="1469518" cy="124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0068" y="5489968"/>
            <a:ext cx="8620404" cy="1200329"/>
          </a:xfrm>
          <a:prstGeom prst="rect">
            <a:avLst/>
          </a:prstGeom>
          <a:noFill/>
        </p:spPr>
        <p:txBody>
          <a:bodyPr wrap="square" rtlCol="0">
            <a:spAutoFit/>
          </a:bodyPr>
          <a:lstStyle/>
          <a:p>
            <a:r>
              <a:rPr lang="ru-RU" dirty="0"/>
              <a:t>В типичных случаях пигментные пятна наблюдаются уже у новорожденных. Клиническая картина синдрома </a:t>
            </a:r>
            <a:r>
              <a:rPr lang="ru-RU" dirty="0" err="1"/>
              <a:t>Пейтца</a:t>
            </a:r>
            <a:r>
              <a:rPr lang="ru-RU" dirty="0"/>
              <a:t> — </a:t>
            </a:r>
            <a:r>
              <a:rPr lang="ru-RU" dirty="0" err="1"/>
              <a:t>Егерса</a:t>
            </a:r>
            <a:r>
              <a:rPr lang="ru-RU" dirty="0"/>
              <a:t> характеризуется приступами болей в животе, кровотечениями, анемией, инвагинациями и определяется прежде всего локализацией полипов и их величиной.</a:t>
            </a:r>
          </a:p>
        </p:txBody>
      </p:sp>
    </p:spTree>
    <p:extLst>
      <p:ext uri="{BB962C8B-B14F-4D97-AF65-F5344CB8AC3E}">
        <p14:creationId xmlns:p14="http://schemas.microsoft.com/office/powerpoint/2010/main" val="926007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52400" y="6115050"/>
            <a:ext cx="8645525"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en-US" sz="1000">
                <a:solidFill>
                  <a:srgbClr val="FFFFFF"/>
                </a:solidFill>
              </a:rPr>
              <a:t>VCAM-1 = </a:t>
            </a:r>
            <a:r>
              <a:rPr lang="ru-RU" sz="1000">
                <a:solidFill>
                  <a:srgbClr val="FFFFFF"/>
                </a:solidFill>
              </a:rPr>
              <a:t>адгезивная молекула сосудистой клетки</a:t>
            </a:r>
            <a:r>
              <a:rPr lang="en-GB" sz="1000">
                <a:solidFill>
                  <a:srgbClr val="FFFFFF"/>
                </a:solidFill>
              </a:rPr>
              <a:t> 1; VLA-4 = </a:t>
            </a:r>
            <a:r>
              <a:rPr lang="ru-RU" sz="1000">
                <a:solidFill>
                  <a:srgbClr val="FFFFFF"/>
                </a:solidFill>
              </a:rPr>
              <a:t>очень поздний антиген</a:t>
            </a:r>
            <a:r>
              <a:rPr lang="en-GB" sz="1000">
                <a:solidFill>
                  <a:srgbClr val="FFFFFF"/>
                </a:solidFill>
              </a:rPr>
              <a:t> 4; ECP = </a:t>
            </a:r>
            <a:r>
              <a:rPr lang="ru-RU" sz="1000">
                <a:solidFill>
                  <a:srgbClr val="FFFFFF"/>
                </a:solidFill>
              </a:rPr>
              <a:t>эозинофильный катионный протеин</a:t>
            </a:r>
            <a:endParaRPr lang="en-US" sz="1000">
              <a:solidFill>
                <a:srgbClr val="FFFFFF"/>
              </a:solidFill>
            </a:endParaRPr>
          </a:p>
          <a:p>
            <a:pPr eaLnBrk="1" fontAlgn="base" hangingPunct="1">
              <a:spcBef>
                <a:spcPct val="25000"/>
              </a:spcBef>
              <a:spcAft>
                <a:spcPct val="0"/>
              </a:spcAft>
            </a:pPr>
            <a:r>
              <a:rPr lang="en-US" sz="1000">
                <a:solidFill>
                  <a:srgbClr val="FFFFFF"/>
                </a:solidFill>
              </a:rPr>
              <a:t>Bachert et al. </a:t>
            </a:r>
            <a:r>
              <a:rPr lang="en-US" sz="1000" i="1">
                <a:solidFill>
                  <a:srgbClr val="FFFFFF"/>
                </a:solidFill>
              </a:rPr>
              <a:t>J Allergy Clin Immunol.</a:t>
            </a:r>
            <a:r>
              <a:rPr lang="en-US" sz="1000">
                <a:solidFill>
                  <a:srgbClr val="FFFFFF"/>
                </a:solidFill>
              </a:rPr>
              <a:t> 1997;99:837; </a:t>
            </a:r>
            <a:r>
              <a:rPr lang="fr-BE" sz="1000">
                <a:solidFill>
                  <a:srgbClr val="FFFFFF"/>
                </a:solidFill>
              </a:rPr>
              <a:t>Bachert and Geveart. </a:t>
            </a:r>
            <a:r>
              <a:rPr lang="en-US" sz="1000" i="1">
                <a:solidFill>
                  <a:srgbClr val="FFFFFF"/>
                </a:solidFill>
              </a:rPr>
              <a:t>Allergy</a:t>
            </a:r>
            <a:r>
              <a:rPr lang="en-US" sz="1000">
                <a:solidFill>
                  <a:srgbClr val="FFFFFF"/>
                </a:solidFill>
              </a:rPr>
              <a:t>. 1999;54(suppl 57):116; Bachert et al. </a:t>
            </a:r>
            <a:r>
              <a:rPr lang="en-US" sz="1000" i="1">
                <a:solidFill>
                  <a:srgbClr val="FFFFFF"/>
                </a:solidFill>
              </a:rPr>
              <a:t>Am J Rhinol</a:t>
            </a:r>
            <a:r>
              <a:rPr lang="en-US" sz="1000">
                <a:solidFill>
                  <a:srgbClr val="FFFFFF"/>
                </a:solidFill>
              </a:rPr>
              <a:t>. 2000;14:279; </a:t>
            </a:r>
            <a:r>
              <a:rPr lang="fr-BE" sz="1000">
                <a:solidFill>
                  <a:srgbClr val="FFFFFF"/>
                </a:solidFill>
              </a:rPr>
              <a:t>Bachert et al. </a:t>
            </a:r>
            <a:r>
              <a:rPr lang="fr-BE" sz="1000" i="1">
                <a:solidFill>
                  <a:srgbClr val="FFFFFF"/>
                </a:solidFill>
              </a:rPr>
              <a:t>J Allergy Clin Immunol.</a:t>
            </a:r>
            <a:r>
              <a:rPr lang="fr-BE" sz="1000">
                <a:solidFill>
                  <a:srgbClr val="FFFFFF"/>
                </a:solidFill>
              </a:rPr>
              <a:t> 2001;107:607; Bolard et al. </a:t>
            </a:r>
            <a:r>
              <a:rPr lang="fr-BE" sz="1000" i="1">
                <a:solidFill>
                  <a:srgbClr val="FFFFFF"/>
                </a:solidFill>
              </a:rPr>
              <a:t>Allergy</a:t>
            </a:r>
            <a:r>
              <a:rPr lang="fr-BE" sz="1000">
                <a:solidFill>
                  <a:srgbClr val="FFFFFF"/>
                </a:solidFill>
              </a:rPr>
              <a:t>. 2001;56:333; </a:t>
            </a:r>
            <a:r>
              <a:rPr lang="en-US" sz="1000">
                <a:solidFill>
                  <a:srgbClr val="FFFFFF"/>
                </a:solidFill>
              </a:rPr>
              <a:t>Simon. </a:t>
            </a:r>
            <a:r>
              <a:rPr lang="en-US" sz="1000" i="1">
                <a:solidFill>
                  <a:srgbClr val="FFFFFF"/>
                </a:solidFill>
              </a:rPr>
              <a:t>Int Arch Allergy Immunol.</a:t>
            </a:r>
            <a:r>
              <a:rPr lang="en-US" sz="1000">
                <a:solidFill>
                  <a:srgbClr val="FFFFFF"/>
                </a:solidFill>
              </a:rPr>
              <a:t> 1997;113:206.</a:t>
            </a:r>
            <a:endParaRPr lang="en-GB" sz="1000">
              <a:solidFill>
                <a:srgbClr val="FFFFFF"/>
              </a:solidFill>
            </a:endParaRPr>
          </a:p>
        </p:txBody>
      </p:sp>
      <p:grpSp>
        <p:nvGrpSpPr>
          <p:cNvPr id="50179" name="Group 3"/>
          <p:cNvGrpSpPr>
            <a:grpSpLocks/>
          </p:cNvGrpSpPr>
          <p:nvPr/>
        </p:nvGrpSpPr>
        <p:grpSpPr bwMode="auto">
          <a:xfrm>
            <a:off x="403225" y="1484313"/>
            <a:ext cx="4679950" cy="3844925"/>
            <a:chOff x="290" y="1019"/>
            <a:chExt cx="2948" cy="2719"/>
          </a:xfrm>
        </p:grpSpPr>
        <p:sp>
          <p:nvSpPr>
            <p:cNvPr id="50184" name="Freeform 4"/>
            <p:cNvSpPr>
              <a:spLocks/>
            </p:cNvSpPr>
            <p:nvPr/>
          </p:nvSpPr>
          <p:spPr bwMode="auto">
            <a:xfrm>
              <a:off x="857" y="1019"/>
              <a:ext cx="2051" cy="2528"/>
            </a:xfrm>
            <a:custGeom>
              <a:avLst/>
              <a:gdLst>
                <a:gd name="T0" fmla="*/ 510 w 1932"/>
                <a:gd name="T1" fmla="*/ 318 h 2292"/>
                <a:gd name="T2" fmla="*/ 548 w 1932"/>
                <a:gd name="T3" fmla="*/ 384 h 2292"/>
                <a:gd name="T4" fmla="*/ 548 w 1932"/>
                <a:gd name="T5" fmla="*/ 490 h 2292"/>
                <a:gd name="T6" fmla="*/ 561 w 1932"/>
                <a:gd name="T7" fmla="*/ 529 h 2292"/>
                <a:gd name="T8" fmla="*/ 548 w 1932"/>
                <a:gd name="T9" fmla="*/ 688 h 2292"/>
                <a:gd name="T10" fmla="*/ 369 w 1932"/>
                <a:gd name="T11" fmla="*/ 900 h 2292"/>
                <a:gd name="T12" fmla="*/ 268 w 1932"/>
                <a:gd name="T13" fmla="*/ 1006 h 2292"/>
                <a:gd name="T14" fmla="*/ 242 w 1932"/>
                <a:gd name="T15" fmla="*/ 1046 h 2292"/>
                <a:gd name="T16" fmla="*/ 191 w 1932"/>
                <a:gd name="T17" fmla="*/ 1085 h 2292"/>
                <a:gd name="T18" fmla="*/ 140 w 1932"/>
                <a:gd name="T19" fmla="*/ 1165 h 2292"/>
                <a:gd name="T20" fmla="*/ 102 w 1932"/>
                <a:gd name="T21" fmla="*/ 1204 h 2292"/>
                <a:gd name="T22" fmla="*/ 64 w 1932"/>
                <a:gd name="T23" fmla="*/ 1284 h 2292"/>
                <a:gd name="T24" fmla="*/ 0 w 1932"/>
                <a:gd name="T25" fmla="*/ 1522 h 2292"/>
                <a:gd name="T26" fmla="*/ 102 w 1932"/>
                <a:gd name="T27" fmla="*/ 1985 h 2292"/>
                <a:gd name="T28" fmla="*/ 229 w 1932"/>
                <a:gd name="T29" fmla="*/ 2171 h 2292"/>
                <a:gd name="T30" fmla="*/ 573 w 1932"/>
                <a:gd name="T31" fmla="*/ 2409 h 2292"/>
                <a:gd name="T32" fmla="*/ 650 w 1932"/>
                <a:gd name="T33" fmla="*/ 2449 h 2292"/>
                <a:gd name="T34" fmla="*/ 981 w 1932"/>
                <a:gd name="T35" fmla="*/ 2528 h 2292"/>
                <a:gd name="T36" fmla="*/ 1299 w 1932"/>
                <a:gd name="T37" fmla="*/ 2515 h 2292"/>
                <a:gd name="T38" fmla="*/ 1834 w 1932"/>
                <a:gd name="T39" fmla="*/ 2290 h 2292"/>
                <a:gd name="T40" fmla="*/ 1975 w 1932"/>
                <a:gd name="T41" fmla="*/ 2131 h 2292"/>
                <a:gd name="T42" fmla="*/ 2013 w 1932"/>
                <a:gd name="T43" fmla="*/ 2052 h 2292"/>
                <a:gd name="T44" fmla="*/ 2051 w 1932"/>
                <a:gd name="T45" fmla="*/ 1906 h 2292"/>
                <a:gd name="T46" fmla="*/ 2038 w 1932"/>
                <a:gd name="T47" fmla="*/ 1482 h 2292"/>
                <a:gd name="T48" fmla="*/ 1949 w 1932"/>
                <a:gd name="T49" fmla="*/ 1178 h 2292"/>
                <a:gd name="T50" fmla="*/ 1911 w 1932"/>
                <a:gd name="T51" fmla="*/ 1138 h 2292"/>
                <a:gd name="T52" fmla="*/ 1834 w 1932"/>
                <a:gd name="T53" fmla="*/ 1019 h 2292"/>
                <a:gd name="T54" fmla="*/ 1694 w 1932"/>
                <a:gd name="T55" fmla="*/ 834 h 2292"/>
                <a:gd name="T56" fmla="*/ 1669 w 1932"/>
                <a:gd name="T57" fmla="*/ 794 h 2292"/>
                <a:gd name="T58" fmla="*/ 1631 w 1932"/>
                <a:gd name="T59" fmla="*/ 768 h 2292"/>
                <a:gd name="T60" fmla="*/ 1452 w 1932"/>
                <a:gd name="T61" fmla="*/ 662 h 2292"/>
                <a:gd name="T62" fmla="*/ 1401 w 1932"/>
                <a:gd name="T63" fmla="*/ 516 h 2292"/>
                <a:gd name="T64" fmla="*/ 1414 w 1932"/>
                <a:gd name="T65" fmla="*/ 582 h 2292"/>
                <a:gd name="T66" fmla="*/ 1414 w 1932"/>
                <a:gd name="T67" fmla="*/ 450 h 2292"/>
                <a:gd name="T68" fmla="*/ 1465 w 1932"/>
                <a:gd name="T69" fmla="*/ 318 h 2292"/>
                <a:gd name="T70" fmla="*/ 1924 w 1932"/>
                <a:gd name="T71" fmla="*/ 318 h 2292"/>
                <a:gd name="T72" fmla="*/ 1924 w 1932"/>
                <a:gd name="T73" fmla="*/ 0 h 2292"/>
                <a:gd name="T74" fmla="*/ 140 w 1932"/>
                <a:gd name="T75" fmla="*/ 0 h 2292"/>
                <a:gd name="T76" fmla="*/ 140 w 1932"/>
                <a:gd name="T77" fmla="*/ 318 h 2292"/>
                <a:gd name="T78" fmla="*/ 510 w 1932"/>
                <a:gd name="T79" fmla="*/ 318 h 22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2" h="2292">
                  <a:moveTo>
                    <a:pt x="480" y="288"/>
                  </a:moveTo>
                  <a:cubicBezTo>
                    <a:pt x="500" y="295"/>
                    <a:pt x="504" y="328"/>
                    <a:pt x="516" y="348"/>
                  </a:cubicBezTo>
                  <a:cubicBezTo>
                    <a:pt x="529" y="369"/>
                    <a:pt x="508" y="420"/>
                    <a:pt x="516" y="444"/>
                  </a:cubicBezTo>
                  <a:cubicBezTo>
                    <a:pt x="520" y="456"/>
                    <a:pt x="528" y="480"/>
                    <a:pt x="528" y="480"/>
                  </a:cubicBezTo>
                  <a:cubicBezTo>
                    <a:pt x="524" y="528"/>
                    <a:pt x="522" y="576"/>
                    <a:pt x="516" y="624"/>
                  </a:cubicBezTo>
                  <a:cubicBezTo>
                    <a:pt x="505" y="708"/>
                    <a:pt x="412" y="773"/>
                    <a:pt x="348" y="816"/>
                  </a:cubicBezTo>
                  <a:cubicBezTo>
                    <a:pt x="320" y="858"/>
                    <a:pt x="284" y="874"/>
                    <a:pt x="252" y="912"/>
                  </a:cubicBezTo>
                  <a:cubicBezTo>
                    <a:pt x="243" y="923"/>
                    <a:pt x="238" y="938"/>
                    <a:pt x="228" y="948"/>
                  </a:cubicBezTo>
                  <a:cubicBezTo>
                    <a:pt x="214" y="962"/>
                    <a:pt x="193" y="969"/>
                    <a:pt x="180" y="984"/>
                  </a:cubicBezTo>
                  <a:cubicBezTo>
                    <a:pt x="161" y="1006"/>
                    <a:pt x="152" y="1036"/>
                    <a:pt x="132" y="1056"/>
                  </a:cubicBezTo>
                  <a:cubicBezTo>
                    <a:pt x="120" y="1068"/>
                    <a:pt x="108" y="1080"/>
                    <a:pt x="96" y="1092"/>
                  </a:cubicBezTo>
                  <a:cubicBezTo>
                    <a:pt x="52" y="1223"/>
                    <a:pt x="122" y="1024"/>
                    <a:pt x="60" y="1164"/>
                  </a:cubicBezTo>
                  <a:cubicBezTo>
                    <a:pt x="30" y="1231"/>
                    <a:pt x="14" y="1308"/>
                    <a:pt x="0" y="1380"/>
                  </a:cubicBezTo>
                  <a:cubicBezTo>
                    <a:pt x="11" y="1536"/>
                    <a:pt x="27" y="1662"/>
                    <a:pt x="96" y="1800"/>
                  </a:cubicBezTo>
                  <a:cubicBezTo>
                    <a:pt x="129" y="1865"/>
                    <a:pt x="154" y="1927"/>
                    <a:pt x="216" y="1968"/>
                  </a:cubicBezTo>
                  <a:cubicBezTo>
                    <a:pt x="284" y="2070"/>
                    <a:pt x="424" y="2145"/>
                    <a:pt x="540" y="2184"/>
                  </a:cubicBezTo>
                  <a:cubicBezTo>
                    <a:pt x="669" y="2227"/>
                    <a:pt x="490" y="2193"/>
                    <a:pt x="612" y="2220"/>
                  </a:cubicBezTo>
                  <a:cubicBezTo>
                    <a:pt x="717" y="2243"/>
                    <a:pt x="818" y="2271"/>
                    <a:pt x="924" y="2292"/>
                  </a:cubicBezTo>
                  <a:cubicBezTo>
                    <a:pt x="1024" y="2288"/>
                    <a:pt x="1124" y="2286"/>
                    <a:pt x="1224" y="2280"/>
                  </a:cubicBezTo>
                  <a:cubicBezTo>
                    <a:pt x="1409" y="2269"/>
                    <a:pt x="1578" y="2176"/>
                    <a:pt x="1728" y="2076"/>
                  </a:cubicBezTo>
                  <a:cubicBezTo>
                    <a:pt x="1783" y="2039"/>
                    <a:pt x="1815" y="1977"/>
                    <a:pt x="1860" y="1932"/>
                  </a:cubicBezTo>
                  <a:cubicBezTo>
                    <a:pt x="1904" y="1801"/>
                    <a:pt x="1834" y="2000"/>
                    <a:pt x="1896" y="1860"/>
                  </a:cubicBezTo>
                  <a:cubicBezTo>
                    <a:pt x="1918" y="1810"/>
                    <a:pt x="1922" y="1779"/>
                    <a:pt x="1932" y="1728"/>
                  </a:cubicBezTo>
                  <a:cubicBezTo>
                    <a:pt x="1928" y="1600"/>
                    <a:pt x="1927" y="1472"/>
                    <a:pt x="1920" y="1344"/>
                  </a:cubicBezTo>
                  <a:cubicBezTo>
                    <a:pt x="1915" y="1253"/>
                    <a:pt x="1865" y="1154"/>
                    <a:pt x="1836" y="1068"/>
                  </a:cubicBezTo>
                  <a:cubicBezTo>
                    <a:pt x="1831" y="1052"/>
                    <a:pt x="1810" y="1045"/>
                    <a:pt x="1800" y="1032"/>
                  </a:cubicBezTo>
                  <a:cubicBezTo>
                    <a:pt x="1800" y="1032"/>
                    <a:pt x="1740" y="942"/>
                    <a:pt x="1728" y="924"/>
                  </a:cubicBezTo>
                  <a:cubicBezTo>
                    <a:pt x="1688" y="864"/>
                    <a:pt x="1657" y="796"/>
                    <a:pt x="1596" y="756"/>
                  </a:cubicBezTo>
                  <a:cubicBezTo>
                    <a:pt x="1588" y="744"/>
                    <a:pt x="1582" y="730"/>
                    <a:pt x="1572" y="720"/>
                  </a:cubicBezTo>
                  <a:cubicBezTo>
                    <a:pt x="1562" y="710"/>
                    <a:pt x="1545" y="707"/>
                    <a:pt x="1536" y="696"/>
                  </a:cubicBezTo>
                  <a:cubicBezTo>
                    <a:pt x="1494" y="648"/>
                    <a:pt x="1402" y="684"/>
                    <a:pt x="1368" y="600"/>
                  </a:cubicBezTo>
                  <a:cubicBezTo>
                    <a:pt x="1356" y="592"/>
                    <a:pt x="1333" y="474"/>
                    <a:pt x="1320" y="468"/>
                  </a:cubicBezTo>
                  <a:cubicBezTo>
                    <a:pt x="1309" y="462"/>
                    <a:pt x="1320" y="540"/>
                    <a:pt x="1332" y="528"/>
                  </a:cubicBezTo>
                  <a:cubicBezTo>
                    <a:pt x="1306" y="507"/>
                    <a:pt x="1339" y="430"/>
                    <a:pt x="1332" y="408"/>
                  </a:cubicBezTo>
                  <a:cubicBezTo>
                    <a:pt x="1319" y="368"/>
                    <a:pt x="1300" y="308"/>
                    <a:pt x="1380" y="288"/>
                  </a:cubicBezTo>
                  <a:lnTo>
                    <a:pt x="1812" y="288"/>
                  </a:lnTo>
                  <a:lnTo>
                    <a:pt x="1812" y="0"/>
                  </a:lnTo>
                  <a:lnTo>
                    <a:pt x="132" y="0"/>
                  </a:lnTo>
                  <a:lnTo>
                    <a:pt x="132" y="288"/>
                  </a:lnTo>
                  <a:lnTo>
                    <a:pt x="480" y="288"/>
                  </a:lnTo>
                  <a:close/>
                </a:path>
              </a:pathLst>
            </a:custGeom>
            <a:solidFill>
              <a:srgbClr val="FFF4E1"/>
            </a:solidFill>
            <a:ln w="38100" cmpd="sng">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nvGrpSpPr>
            <p:cNvPr id="50185" name="Group 5"/>
            <p:cNvGrpSpPr>
              <a:grpSpLocks/>
            </p:cNvGrpSpPr>
            <p:nvPr/>
          </p:nvGrpSpPr>
          <p:grpSpPr bwMode="auto">
            <a:xfrm>
              <a:off x="1734" y="2927"/>
              <a:ext cx="254" cy="263"/>
              <a:chOff x="2160" y="2304"/>
              <a:chExt cx="270" cy="240"/>
            </a:xfrm>
          </p:grpSpPr>
          <p:sp>
            <p:nvSpPr>
              <p:cNvPr id="50387" name="Oval 6"/>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8" name="Oval 7"/>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9" name="Oval 8"/>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0" name="Oval 9"/>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1" name="Oval 10"/>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2" name="Oval 11"/>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3" name="Oval 12"/>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4" name="Oval 13"/>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5" name="Oval 14"/>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6" name="Oval 15"/>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7" name="Oval 16"/>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8" name="Oval 17"/>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99" name="Oval 18"/>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0" name="Oval 19"/>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1" name="Oval 20"/>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2" name="Oval 21"/>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3" name="Oval 22"/>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4" name="Oval 23"/>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5" name="Oval 24"/>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406" name="Oval 25"/>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86" name="Group 26"/>
            <p:cNvGrpSpPr>
              <a:grpSpLocks/>
            </p:cNvGrpSpPr>
            <p:nvPr/>
          </p:nvGrpSpPr>
          <p:grpSpPr bwMode="auto">
            <a:xfrm>
              <a:off x="2026" y="3049"/>
              <a:ext cx="255" cy="264"/>
              <a:chOff x="2160" y="2304"/>
              <a:chExt cx="270" cy="240"/>
            </a:xfrm>
          </p:grpSpPr>
          <p:sp>
            <p:nvSpPr>
              <p:cNvPr id="50367" name="Oval 27"/>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8" name="Oval 28"/>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9" name="Oval 29"/>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0" name="Oval 30"/>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1" name="Oval 31"/>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2" name="Oval 32"/>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3" name="Oval 33"/>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4" name="Oval 34"/>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5" name="Oval 35"/>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6" name="Oval 36"/>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7" name="Oval 37"/>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8" name="Oval 38"/>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79" name="Oval 39"/>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0" name="Oval 40"/>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1" name="Oval 41"/>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2" name="Oval 42"/>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3" name="Oval 43"/>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4" name="Oval 44"/>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5" name="Oval 45"/>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86" name="Oval 46"/>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87" name="Group 47"/>
            <p:cNvGrpSpPr>
              <a:grpSpLocks/>
            </p:cNvGrpSpPr>
            <p:nvPr/>
          </p:nvGrpSpPr>
          <p:grpSpPr bwMode="auto">
            <a:xfrm>
              <a:off x="2350" y="3143"/>
              <a:ext cx="254" cy="264"/>
              <a:chOff x="2160" y="2304"/>
              <a:chExt cx="270" cy="240"/>
            </a:xfrm>
          </p:grpSpPr>
          <p:sp>
            <p:nvSpPr>
              <p:cNvPr id="50347" name="Oval 48"/>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8" name="Oval 49"/>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9" name="Oval 50"/>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0" name="Oval 51"/>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1" name="Oval 52"/>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2" name="Oval 53"/>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3" name="Oval 54"/>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4" name="Oval 55"/>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5" name="Oval 56"/>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6" name="Oval 57"/>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7" name="Oval 58"/>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8" name="Oval 59"/>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59" name="Oval 60"/>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0" name="Oval 61"/>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1" name="Oval 62"/>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2" name="Oval 63"/>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3" name="Oval 64"/>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4" name="Oval 65"/>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5" name="Oval 66"/>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66" name="Oval 67"/>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88" name="Group 68"/>
            <p:cNvGrpSpPr>
              <a:grpSpLocks/>
            </p:cNvGrpSpPr>
            <p:nvPr/>
          </p:nvGrpSpPr>
          <p:grpSpPr bwMode="auto">
            <a:xfrm>
              <a:off x="2497" y="2818"/>
              <a:ext cx="255" cy="264"/>
              <a:chOff x="2160" y="2304"/>
              <a:chExt cx="270" cy="240"/>
            </a:xfrm>
          </p:grpSpPr>
          <p:sp>
            <p:nvSpPr>
              <p:cNvPr id="50327" name="Oval 69"/>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8" name="Oval 70"/>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9" name="Oval 71"/>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0" name="Oval 72"/>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1" name="Oval 73"/>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2" name="Oval 74"/>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3" name="Oval 75"/>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4" name="Oval 76"/>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5" name="Oval 77"/>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6" name="Oval 78"/>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7" name="Oval 79"/>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8" name="Oval 80"/>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39" name="Oval 81"/>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0" name="Oval 82"/>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1" name="Oval 83"/>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2" name="Oval 84"/>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3" name="Oval 85"/>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4" name="Oval 86"/>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5" name="Oval 87"/>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46" name="Oval 88"/>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89" name="Group 89"/>
            <p:cNvGrpSpPr>
              <a:grpSpLocks/>
            </p:cNvGrpSpPr>
            <p:nvPr/>
          </p:nvGrpSpPr>
          <p:grpSpPr bwMode="auto">
            <a:xfrm>
              <a:off x="2601" y="2394"/>
              <a:ext cx="254" cy="263"/>
              <a:chOff x="2160" y="2304"/>
              <a:chExt cx="270" cy="240"/>
            </a:xfrm>
          </p:grpSpPr>
          <p:sp>
            <p:nvSpPr>
              <p:cNvPr id="50307" name="Oval 90"/>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8" name="Oval 91"/>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9" name="Oval 92"/>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0" name="Oval 93"/>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1" name="Oval 94"/>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2" name="Oval 95"/>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3" name="Oval 96"/>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4" name="Oval 97"/>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5" name="Oval 98"/>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6" name="Oval 99"/>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7" name="Oval 100"/>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8" name="Oval 101"/>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19" name="Oval 102"/>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0" name="Oval 103"/>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1" name="Oval 104"/>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2" name="Oval 105"/>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3" name="Oval 106"/>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4" name="Oval 107"/>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5" name="Oval 108"/>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26" name="Oval 109"/>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90" name="Group 110"/>
            <p:cNvGrpSpPr>
              <a:grpSpLocks/>
            </p:cNvGrpSpPr>
            <p:nvPr/>
          </p:nvGrpSpPr>
          <p:grpSpPr bwMode="auto">
            <a:xfrm>
              <a:off x="1477" y="3154"/>
              <a:ext cx="254" cy="263"/>
              <a:chOff x="2160" y="2304"/>
              <a:chExt cx="270" cy="240"/>
            </a:xfrm>
          </p:grpSpPr>
          <p:sp>
            <p:nvSpPr>
              <p:cNvPr id="50287" name="Oval 111"/>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8" name="Oval 112"/>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9" name="Oval 113"/>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0" name="Oval 114"/>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1" name="Oval 115"/>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2" name="Oval 116"/>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3" name="Oval 117"/>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4" name="Oval 118"/>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5" name="Oval 119"/>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6" name="Oval 120"/>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7" name="Oval 121"/>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8" name="Oval 122"/>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99" name="Oval 123"/>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0" name="Oval 124"/>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1" name="Oval 125"/>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2" name="Oval 126"/>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3" name="Oval 127"/>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4" name="Oval 128"/>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5" name="Oval 129"/>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306" name="Oval 130"/>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91" name="Group 131"/>
            <p:cNvGrpSpPr>
              <a:grpSpLocks/>
            </p:cNvGrpSpPr>
            <p:nvPr/>
          </p:nvGrpSpPr>
          <p:grpSpPr bwMode="auto">
            <a:xfrm>
              <a:off x="1623" y="3466"/>
              <a:ext cx="255" cy="263"/>
              <a:chOff x="2160" y="2304"/>
              <a:chExt cx="270" cy="240"/>
            </a:xfrm>
          </p:grpSpPr>
          <p:sp>
            <p:nvSpPr>
              <p:cNvPr id="50267" name="Oval 132"/>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8" name="Oval 133"/>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9" name="Oval 134"/>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0" name="Oval 135"/>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1" name="Oval 136"/>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2" name="Oval 137"/>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3" name="Oval 138"/>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4" name="Oval 139"/>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5" name="Oval 140"/>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6" name="Oval 141"/>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7" name="Oval 142"/>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8" name="Oval 143"/>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79" name="Oval 144"/>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0" name="Oval 145"/>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1" name="Oval 146"/>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2" name="Oval 147"/>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3" name="Oval 148"/>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4" name="Oval 149"/>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5" name="Oval 150"/>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86" name="Oval 151"/>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92" name="Group 152"/>
            <p:cNvGrpSpPr>
              <a:grpSpLocks/>
            </p:cNvGrpSpPr>
            <p:nvPr/>
          </p:nvGrpSpPr>
          <p:grpSpPr bwMode="auto">
            <a:xfrm>
              <a:off x="1050" y="2980"/>
              <a:ext cx="256" cy="264"/>
              <a:chOff x="2160" y="2304"/>
              <a:chExt cx="270" cy="240"/>
            </a:xfrm>
          </p:grpSpPr>
          <p:sp>
            <p:nvSpPr>
              <p:cNvPr id="50247" name="Oval 153"/>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8" name="Oval 154"/>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9" name="Oval 155"/>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0" name="Oval 156"/>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1" name="Oval 157"/>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2" name="Oval 158"/>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3" name="Oval 159"/>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4" name="Oval 160"/>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5" name="Oval 161"/>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6" name="Oval 162"/>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7" name="Oval 163"/>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8" name="Oval 164"/>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59" name="Oval 165"/>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0" name="Oval 166"/>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1" name="Oval 167"/>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2" name="Oval 168"/>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3" name="Oval 169"/>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4" name="Oval 170"/>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5" name="Oval 171"/>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66" name="Oval 172"/>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93" name="Group 173"/>
            <p:cNvGrpSpPr>
              <a:grpSpLocks/>
            </p:cNvGrpSpPr>
            <p:nvPr/>
          </p:nvGrpSpPr>
          <p:grpSpPr bwMode="auto">
            <a:xfrm>
              <a:off x="1648" y="1043"/>
              <a:ext cx="254" cy="264"/>
              <a:chOff x="2160" y="2304"/>
              <a:chExt cx="270" cy="240"/>
            </a:xfrm>
          </p:grpSpPr>
          <p:sp>
            <p:nvSpPr>
              <p:cNvPr id="50227" name="Oval 174"/>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8" name="Oval 175"/>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9" name="Oval 176"/>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0" name="Oval 177"/>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1" name="Oval 178"/>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2" name="Oval 179"/>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3" name="Oval 180"/>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4" name="Oval 181"/>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5" name="Oval 182"/>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6" name="Oval 183"/>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7" name="Oval 184"/>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8" name="Oval 185"/>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39" name="Oval 186"/>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0" name="Oval 187"/>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1" name="Oval 188"/>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2" name="Oval 189"/>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3" name="Oval 190"/>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4" name="Oval 191"/>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5" name="Oval 192"/>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46" name="Oval 193"/>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grpSp>
          <p:nvGrpSpPr>
            <p:cNvPr id="50194" name="Group 194"/>
            <p:cNvGrpSpPr>
              <a:grpSpLocks/>
            </p:cNvGrpSpPr>
            <p:nvPr/>
          </p:nvGrpSpPr>
          <p:grpSpPr bwMode="auto">
            <a:xfrm>
              <a:off x="1033" y="2638"/>
              <a:ext cx="254" cy="264"/>
              <a:chOff x="2160" y="2304"/>
              <a:chExt cx="270" cy="240"/>
            </a:xfrm>
          </p:grpSpPr>
          <p:sp>
            <p:nvSpPr>
              <p:cNvPr id="50207" name="Oval 195"/>
              <p:cNvSpPr>
                <a:spLocks noChangeArrowheads="1"/>
              </p:cNvSpPr>
              <p:nvPr/>
            </p:nvSpPr>
            <p:spPr bwMode="auto">
              <a:xfrm>
                <a:off x="2160" y="2304"/>
                <a:ext cx="270" cy="240"/>
              </a:xfrm>
              <a:prstGeom prst="ellipse">
                <a:avLst/>
              </a:prstGeom>
              <a:gradFill rotWithShape="0">
                <a:gsLst>
                  <a:gs pos="0">
                    <a:srgbClr val="FFA0A0"/>
                  </a:gs>
                  <a:gs pos="100000">
                    <a:srgbClr val="FF0000"/>
                  </a:gs>
                </a:gsLst>
                <a:path path="shape">
                  <a:fillToRect l="50000" t="50000" r="50000" b="50000"/>
                </a:path>
              </a:gra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08" name="Oval 196"/>
              <p:cNvSpPr>
                <a:spLocks noChangeArrowheads="1"/>
              </p:cNvSpPr>
              <p:nvPr/>
            </p:nvSpPr>
            <p:spPr bwMode="auto">
              <a:xfrm>
                <a:off x="2285" y="234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09" name="Oval 197"/>
              <p:cNvSpPr>
                <a:spLocks noChangeArrowheads="1"/>
              </p:cNvSpPr>
              <p:nvPr/>
            </p:nvSpPr>
            <p:spPr bwMode="auto">
              <a:xfrm>
                <a:off x="2285" y="2424"/>
                <a:ext cx="103" cy="80"/>
              </a:xfrm>
              <a:prstGeom prst="ellipse">
                <a:avLst/>
              </a:prstGeom>
              <a:solidFill>
                <a:schemeClr val="bg2"/>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0" name="Oval 198"/>
              <p:cNvSpPr>
                <a:spLocks noChangeArrowheads="1"/>
              </p:cNvSpPr>
              <p:nvPr/>
            </p:nvSpPr>
            <p:spPr bwMode="auto">
              <a:xfrm>
                <a:off x="2243" y="250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1" name="Oval 199"/>
              <p:cNvSpPr>
                <a:spLocks noChangeArrowheads="1"/>
              </p:cNvSpPr>
              <p:nvPr/>
            </p:nvSpPr>
            <p:spPr bwMode="auto">
              <a:xfrm>
                <a:off x="2172" y="24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2" name="Oval 200"/>
              <p:cNvSpPr>
                <a:spLocks noChangeArrowheads="1"/>
              </p:cNvSpPr>
              <p:nvPr/>
            </p:nvSpPr>
            <p:spPr bwMode="auto">
              <a:xfrm>
                <a:off x="2212" y="2380"/>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3" name="Oval 201"/>
              <p:cNvSpPr>
                <a:spLocks noChangeArrowheads="1"/>
              </p:cNvSpPr>
              <p:nvPr/>
            </p:nvSpPr>
            <p:spPr bwMode="auto">
              <a:xfrm>
                <a:off x="2181" y="236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4" name="Oval 202"/>
              <p:cNvSpPr>
                <a:spLocks noChangeArrowheads="1"/>
              </p:cNvSpPr>
              <p:nvPr/>
            </p:nvSpPr>
            <p:spPr bwMode="auto">
              <a:xfrm>
                <a:off x="2305" y="2324"/>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5" name="Oval 203"/>
              <p:cNvSpPr>
                <a:spLocks noChangeArrowheads="1"/>
              </p:cNvSpPr>
              <p:nvPr/>
            </p:nvSpPr>
            <p:spPr bwMode="auto">
              <a:xfrm>
                <a:off x="2237" y="246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6" name="Oval 204"/>
              <p:cNvSpPr>
                <a:spLocks noChangeArrowheads="1"/>
              </p:cNvSpPr>
              <p:nvPr/>
            </p:nvSpPr>
            <p:spPr bwMode="auto">
              <a:xfrm>
                <a:off x="2265" y="232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7" name="Oval 205"/>
              <p:cNvSpPr>
                <a:spLocks noChangeArrowheads="1"/>
              </p:cNvSpPr>
              <p:nvPr/>
            </p:nvSpPr>
            <p:spPr bwMode="auto">
              <a:xfrm flipH="1">
                <a:off x="2222" y="2324"/>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8" name="Oval 206"/>
              <p:cNvSpPr>
                <a:spLocks noChangeArrowheads="1"/>
              </p:cNvSpPr>
              <p:nvPr/>
            </p:nvSpPr>
            <p:spPr bwMode="auto">
              <a:xfrm>
                <a:off x="2206" y="2417"/>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19" name="Oval 207"/>
              <p:cNvSpPr>
                <a:spLocks noChangeArrowheads="1"/>
              </p:cNvSpPr>
              <p:nvPr/>
            </p:nvSpPr>
            <p:spPr bwMode="auto">
              <a:xfrm>
                <a:off x="2397" y="2443"/>
                <a:ext cx="22"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0" name="Oval 208"/>
              <p:cNvSpPr>
                <a:spLocks noChangeArrowheads="1"/>
              </p:cNvSpPr>
              <p:nvPr/>
            </p:nvSpPr>
            <p:spPr bwMode="auto">
              <a:xfrm>
                <a:off x="2394" y="2388"/>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1" name="Oval 209"/>
              <p:cNvSpPr>
                <a:spLocks noChangeArrowheads="1"/>
              </p:cNvSpPr>
              <p:nvPr/>
            </p:nvSpPr>
            <p:spPr bwMode="auto">
              <a:xfrm>
                <a:off x="2251" y="241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2" name="Oval 210"/>
              <p:cNvSpPr>
                <a:spLocks noChangeArrowheads="1"/>
              </p:cNvSpPr>
              <p:nvPr/>
            </p:nvSpPr>
            <p:spPr bwMode="auto">
              <a:xfrm>
                <a:off x="2285" y="25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3" name="Oval 211"/>
              <p:cNvSpPr>
                <a:spLocks noChangeArrowheads="1"/>
              </p:cNvSpPr>
              <p:nvPr/>
            </p:nvSpPr>
            <p:spPr bwMode="auto">
              <a:xfrm>
                <a:off x="2327" y="250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4" name="Oval 212"/>
              <p:cNvSpPr>
                <a:spLocks noChangeArrowheads="1"/>
              </p:cNvSpPr>
              <p:nvPr/>
            </p:nvSpPr>
            <p:spPr bwMode="auto">
              <a:xfrm>
                <a:off x="2195" y="2467"/>
                <a:ext cx="21"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5" name="Oval 213"/>
              <p:cNvSpPr>
                <a:spLocks noChangeArrowheads="1"/>
              </p:cNvSpPr>
              <p:nvPr/>
            </p:nvSpPr>
            <p:spPr bwMode="auto">
              <a:xfrm>
                <a:off x="2248" y="2353"/>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0226" name="Oval 214"/>
              <p:cNvSpPr>
                <a:spLocks noChangeArrowheads="1"/>
              </p:cNvSpPr>
              <p:nvPr/>
            </p:nvSpPr>
            <p:spPr bwMode="auto">
              <a:xfrm>
                <a:off x="2377" y="2414"/>
                <a:ext cx="20" cy="20"/>
              </a:xfrm>
              <a:prstGeom prst="ellipse">
                <a:avLst/>
              </a:prstGeom>
              <a:solidFill>
                <a:srgbClr val="CC0066"/>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sp>
          <p:nvSpPr>
            <p:cNvPr id="50195" name="Rectangle 215"/>
            <p:cNvSpPr>
              <a:spLocks noChangeArrowheads="1"/>
            </p:cNvSpPr>
            <p:nvPr/>
          </p:nvSpPr>
          <p:spPr bwMode="invGray">
            <a:xfrm>
              <a:off x="2105" y="1474"/>
              <a:ext cx="883" cy="294"/>
            </a:xfrm>
            <a:prstGeom prst="rect">
              <a:avLst/>
            </a:prstGeom>
            <a:solidFill>
              <a:srgbClr val="FC1E58"/>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fontAlgn="base">
                <a:spcBef>
                  <a:spcPct val="0"/>
                </a:spcBef>
                <a:spcAft>
                  <a:spcPct val="0"/>
                </a:spcAft>
              </a:pPr>
              <a:r>
                <a:rPr lang="de-DE" b="1">
                  <a:solidFill>
                    <a:srgbClr val="FFFFFF"/>
                  </a:solidFill>
                </a:rPr>
                <a:t>Eotaxin</a:t>
              </a:r>
              <a:endParaRPr lang="en-GB" b="1">
                <a:solidFill>
                  <a:srgbClr val="FFFFFF"/>
                </a:solidFill>
              </a:endParaRPr>
            </a:p>
          </p:txBody>
        </p:sp>
        <p:sp>
          <p:nvSpPr>
            <p:cNvPr id="50196" name="Rectangle 216"/>
            <p:cNvSpPr>
              <a:spLocks noChangeArrowheads="1"/>
            </p:cNvSpPr>
            <p:nvPr/>
          </p:nvSpPr>
          <p:spPr bwMode="invGray">
            <a:xfrm>
              <a:off x="1357" y="2594"/>
              <a:ext cx="706" cy="248"/>
            </a:xfrm>
            <a:prstGeom prst="rect">
              <a:avLst/>
            </a:prstGeom>
            <a:solidFill>
              <a:srgbClr val="FC1E58"/>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fontAlgn="base">
                <a:spcBef>
                  <a:spcPct val="0"/>
                </a:spcBef>
                <a:spcAft>
                  <a:spcPct val="0"/>
                </a:spcAft>
              </a:pPr>
              <a:r>
                <a:rPr lang="ru-RU" b="1">
                  <a:solidFill>
                    <a:srgbClr val="FFFFFF"/>
                  </a:solidFill>
                </a:rPr>
                <a:t>ИЛ</a:t>
              </a:r>
              <a:r>
                <a:rPr lang="de-DE" b="1">
                  <a:solidFill>
                    <a:srgbClr val="FFFFFF"/>
                  </a:solidFill>
                </a:rPr>
                <a:t>-5</a:t>
              </a:r>
              <a:endParaRPr lang="en-GB" b="1">
                <a:solidFill>
                  <a:srgbClr val="FFFFFF"/>
                </a:solidFill>
              </a:endParaRPr>
            </a:p>
          </p:txBody>
        </p:sp>
        <p:sp>
          <p:nvSpPr>
            <p:cNvPr id="50197" name="Freeform 217"/>
            <p:cNvSpPr>
              <a:spLocks/>
            </p:cNvSpPr>
            <p:nvPr/>
          </p:nvSpPr>
          <p:spPr bwMode="auto">
            <a:xfrm>
              <a:off x="1086" y="1776"/>
              <a:ext cx="1512" cy="894"/>
            </a:xfrm>
            <a:custGeom>
              <a:avLst/>
              <a:gdLst>
                <a:gd name="T0" fmla="*/ 956 w 1369"/>
                <a:gd name="T1" fmla="*/ 187 h 675"/>
                <a:gd name="T2" fmla="*/ 891 w 1369"/>
                <a:gd name="T3" fmla="*/ 126 h 675"/>
                <a:gd name="T4" fmla="*/ 801 w 1369"/>
                <a:gd name="T5" fmla="*/ 32 h 675"/>
                <a:gd name="T6" fmla="*/ 685 w 1369"/>
                <a:gd name="T7" fmla="*/ 1 h 675"/>
                <a:gd name="T8" fmla="*/ 490 w 1369"/>
                <a:gd name="T9" fmla="*/ 78 h 675"/>
                <a:gd name="T10" fmla="*/ 607 w 1369"/>
                <a:gd name="T11" fmla="*/ 249 h 675"/>
                <a:gd name="T12" fmla="*/ 839 w 1369"/>
                <a:gd name="T13" fmla="*/ 187 h 675"/>
                <a:gd name="T14" fmla="*/ 1034 w 1369"/>
                <a:gd name="T15" fmla="*/ 281 h 675"/>
                <a:gd name="T16" fmla="*/ 1059 w 1369"/>
                <a:gd name="T17" fmla="*/ 373 h 675"/>
                <a:gd name="T18" fmla="*/ 1072 w 1369"/>
                <a:gd name="T19" fmla="*/ 420 h 675"/>
                <a:gd name="T20" fmla="*/ 970 w 1369"/>
                <a:gd name="T21" fmla="*/ 575 h 675"/>
                <a:gd name="T22" fmla="*/ 853 w 1369"/>
                <a:gd name="T23" fmla="*/ 559 h 675"/>
                <a:gd name="T24" fmla="*/ 710 w 1369"/>
                <a:gd name="T25" fmla="*/ 450 h 675"/>
                <a:gd name="T26" fmla="*/ 685 w 1369"/>
                <a:gd name="T27" fmla="*/ 404 h 675"/>
                <a:gd name="T28" fmla="*/ 646 w 1369"/>
                <a:gd name="T29" fmla="*/ 373 h 675"/>
                <a:gd name="T30" fmla="*/ 633 w 1369"/>
                <a:gd name="T31" fmla="*/ 311 h 675"/>
                <a:gd name="T32" fmla="*/ 490 w 1369"/>
                <a:gd name="T33" fmla="*/ 172 h 675"/>
                <a:gd name="T34" fmla="*/ 349 w 1369"/>
                <a:gd name="T35" fmla="*/ 187 h 675"/>
                <a:gd name="T36" fmla="*/ 271 w 1369"/>
                <a:gd name="T37" fmla="*/ 219 h 675"/>
                <a:gd name="T38" fmla="*/ 232 w 1369"/>
                <a:gd name="T39" fmla="*/ 233 h 675"/>
                <a:gd name="T40" fmla="*/ 180 w 1369"/>
                <a:gd name="T41" fmla="*/ 295 h 675"/>
                <a:gd name="T42" fmla="*/ 232 w 1369"/>
                <a:gd name="T43" fmla="*/ 420 h 675"/>
                <a:gd name="T44" fmla="*/ 542 w 1369"/>
                <a:gd name="T45" fmla="*/ 528 h 675"/>
                <a:gd name="T46" fmla="*/ 827 w 1369"/>
                <a:gd name="T47" fmla="*/ 450 h 675"/>
                <a:gd name="T48" fmla="*/ 943 w 1369"/>
                <a:gd name="T49" fmla="*/ 482 h 675"/>
                <a:gd name="T50" fmla="*/ 1047 w 1369"/>
                <a:gd name="T51" fmla="*/ 513 h 675"/>
                <a:gd name="T52" fmla="*/ 1163 w 1369"/>
                <a:gd name="T53" fmla="*/ 653 h 675"/>
                <a:gd name="T54" fmla="*/ 1215 w 1369"/>
                <a:gd name="T55" fmla="*/ 746 h 675"/>
                <a:gd name="T56" fmla="*/ 956 w 1369"/>
                <a:gd name="T57" fmla="*/ 776 h 675"/>
                <a:gd name="T58" fmla="*/ 789 w 1369"/>
                <a:gd name="T59" fmla="*/ 730 h 675"/>
                <a:gd name="T60" fmla="*/ 698 w 1369"/>
                <a:gd name="T61" fmla="*/ 668 h 675"/>
                <a:gd name="T62" fmla="*/ 607 w 1369"/>
                <a:gd name="T63" fmla="*/ 621 h 675"/>
                <a:gd name="T64" fmla="*/ 504 w 1369"/>
                <a:gd name="T65" fmla="*/ 466 h 675"/>
                <a:gd name="T66" fmla="*/ 361 w 1369"/>
                <a:gd name="T67" fmla="*/ 342 h 675"/>
                <a:gd name="T68" fmla="*/ 245 w 1369"/>
                <a:gd name="T69" fmla="*/ 358 h 675"/>
                <a:gd name="T70" fmla="*/ 207 w 1369"/>
                <a:gd name="T71" fmla="*/ 389 h 675"/>
                <a:gd name="T72" fmla="*/ 116 w 1369"/>
                <a:gd name="T73" fmla="*/ 420 h 675"/>
                <a:gd name="T74" fmla="*/ 0 w 1369"/>
                <a:gd name="T75" fmla="*/ 498 h 675"/>
                <a:gd name="T76" fmla="*/ 77 w 1369"/>
                <a:gd name="T77" fmla="*/ 714 h 675"/>
                <a:gd name="T78" fmla="*/ 180 w 1369"/>
                <a:gd name="T79" fmla="*/ 746 h 675"/>
                <a:gd name="T80" fmla="*/ 413 w 1369"/>
                <a:gd name="T81" fmla="*/ 683 h 675"/>
                <a:gd name="T82" fmla="*/ 452 w 1369"/>
                <a:gd name="T83" fmla="*/ 605 h 675"/>
                <a:gd name="T84" fmla="*/ 388 w 1369"/>
                <a:gd name="T85" fmla="*/ 358 h 675"/>
                <a:gd name="T86" fmla="*/ 542 w 1369"/>
                <a:gd name="T87" fmla="*/ 249 h 675"/>
                <a:gd name="T88" fmla="*/ 891 w 1369"/>
                <a:gd name="T89" fmla="*/ 295 h 675"/>
                <a:gd name="T90" fmla="*/ 1008 w 1369"/>
                <a:gd name="T91" fmla="*/ 466 h 675"/>
                <a:gd name="T92" fmla="*/ 1086 w 1369"/>
                <a:gd name="T93" fmla="*/ 591 h 675"/>
                <a:gd name="T94" fmla="*/ 1176 w 1369"/>
                <a:gd name="T95" fmla="*/ 808 h 675"/>
                <a:gd name="T96" fmla="*/ 1215 w 1369"/>
                <a:gd name="T97" fmla="*/ 822 h 675"/>
                <a:gd name="T98" fmla="*/ 1409 w 1369"/>
                <a:gd name="T99" fmla="*/ 854 h 675"/>
                <a:gd name="T100" fmla="*/ 1383 w 1369"/>
                <a:gd name="T101" fmla="*/ 591 h 675"/>
                <a:gd name="T102" fmla="*/ 1072 w 1369"/>
                <a:gd name="T103" fmla="*/ 498 h 675"/>
                <a:gd name="T104" fmla="*/ 943 w 1369"/>
                <a:gd name="T105" fmla="*/ 389 h 675"/>
                <a:gd name="T106" fmla="*/ 956 w 1369"/>
                <a:gd name="T107" fmla="*/ 203 h 675"/>
                <a:gd name="T108" fmla="*/ 1150 w 1369"/>
                <a:gd name="T109" fmla="*/ 233 h 675"/>
                <a:gd name="T110" fmla="*/ 1240 w 1369"/>
                <a:gd name="T111" fmla="*/ 281 h 675"/>
                <a:gd name="T112" fmla="*/ 1305 w 1369"/>
                <a:gd name="T113" fmla="*/ 482 h 675"/>
                <a:gd name="T114" fmla="*/ 1292 w 1369"/>
                <a:gd name="T115" fmla="*/ 575 h 6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69" h="675">
                  <a:moveTo>
                    <a:pt x="866" y="141"/>
                  </a:moveTo>
                  <a:cubicBezTo>
                    <a:pt x="766" y="45"/>
                    <a:pt x="934" y="204"/>
                    <a:pt x="807" y="95"/>
                  </a:cubicBezTo>
                  <a:cubicBezTo>
                    <a:pt x="781" y="73"/>
                    <a:pt x="758" y="38"/>
                    <a:pt x="725" y="24"/>
                  </a:cubicBezTo>
                  <a:cubicBezTo>
                    <a:pt x="717" y="21"/>
                    <a:pt x="623" y="2"/>
                    <a:pt x="620" y="1"/>
                  </a:cubicBezTo>
                  <a:cubicBezTo>
                    <a:pt x="468" y="17"/>
                    <a:pt x="534" y="0"/>
                    <a:pt x="444" y="59"/>
                  </a:cubicBezTo>
                  <a:cubicBezTo>
                    <a:pt x="418" y="144"/>
                    <a:pt x="477" y="169"/>
                    <a:pt x="550" y="188"/>
                  </a:cubicBezTo>
                  <a:cubicBezTo>
                    <a:pt x="621" y="170"/>
                    <a:pt x="687" y="152"/>
                    <a:pt x="760" y="141"/>
                  </a:cubicBezTo>
                  <a:cubicBezTo>
                    <a:pt x="987" y="160"/>
                    <a:pt x="847" y="119"/>
                    <a:pt x="936" y="212"/>
                  </a:cubicBezTo>
                  <a:cubicBezTo>
                    <a:pt x="944" y="235"/>
                    <a:pt x="951" y="259"/>
                    <a:pt x="959" y="282"/>
                  </a:cubicBezTo>
                  <a:cubicBezTo>
                    <a:pt x="963" y="294"/>
                    <a:pt x="971" y="317"/>
                    <a:pt x="971" y="317"/>
                  </a:cubicBezTo>
                  <a:cubicBezTo>
                    <a:pt x="956" y="417"/>
                    <a:pt x="969" y="410"/>
                    <a:pt x="878" y="434"/>
                  </a:cubicBezTo>
                  <a:cubicBezTo>
                    <a:pt x="843" y="430"/>
                    <a:pt x="807" y="428"/>
                    <a:pt x="772" y="422"/>
                  </a:cubicBezTo>
                  <a:cubicBezTo>
                    <a:pt x="720" y="414"/>
                    <a:pt x="684" y="368"/>
                    <a:pt x="643" y="340"/>
                  </a:cubicBezTo>
                  <a:cubicBezTo>
                    <a:pt x="635" y="328"/>
                    <a:pt x="630" y="315"/>
                    <a:pt x="620" y="305"/>
                  </a:cubicBezTo>
                  <a:cubicBezTo>
                    <a:pt x="610" y="295"/>
                    <a:pt x="593" y="294"/>
                    <a:pt x="585" y="282"/>
                  </a:cubicBezTo>
                  <a:cubicBezTo>
                    <a:pt x="576" y="269"/>
                    <a:pt x="580" y="249"/>
                    <a:pt x="573" y="235"/>
                  </a:cubicBezTo>
                  <a:cubicBezTo>
                    <a:pt x="532" y="153"/>
                    <a:pt x="517" y="166"/>
                    <a:pt x="444" y="130"/>
                  </a:cubicBezTo>
                  <a:cubicBezTo>
                    <a:pt x="401" y="134"/>
                    <a:pt x="358" y="134"/>
                    <a:pt x="316" y="141"/>
                  </a:cubicBezTo>
                  <a:cubicBezTo>
                    <a:pt x="291" y="145"/>
                    <a:pt x="269" y="157"/>
                    <a:pt x="245" y="165"/>
                  </a:cubicBezTo>
                  <a:cubicBezTo>
                    <a:pt x="233" y="169"/>
                    <a:pt x="210" y="176"/>
                    <a:pt x="210" y="176"/>
                  </a:cubicBezTo>
                  <a:cubicBezTo>
                    <a:pt x="194" y="192"/>
                    <a:pt x="179" y="207"/>
                    <a:pt x="163" y="223"/>
                  </a:cubicBezTo>
                  <a:cubicBezTo>
                    <a:pt x="120" y="266"/>
                    <a:pt x="188" y="305"/>
                    <a:pt x="210" y="317"/>
                  </a:cubicBezTo>
                  <a:cubicBezTo>
                    <a:pt x="299" y="367"/>
                    <a:pt x="391" y="388"/>
                    <a:pt x="491" y="399"/>
                  </a:cubicBezTo>
                  <a:cubicBezTo>
                    <a:pt x="577" y="377"/>
                    <a:pt x="664" y="369"/>
                    <a:pt x="749" y="340"/>
                  </a:cubicBezTo>
                  <a:cubicBezTo>
                    <a:pt x="872" y="371"/>
                    <a:pt x="711" y="331"/>
                    <a:pt x="854" y="364"/>
                  </a:cubicBezTo>
                  <a:cubicBezTo>
                    <a:pt x="885" y="371"/>
                    <a:pt x="948" y="387"/>
                    <a:pt x="948" y="387"/>
                  </a:cubicBezTo>
                  <a:cubicBezTo>
                    <a:pt x="983" y="422"/>
                    <a:pt x="1019" y="457"/>
                    <a:pt x="1053" y="493"/>
                  </a:cubicBezTo>
                  <a:cubicBezTo>
                    <a:pt x="1072" y="513"/>
                    <a:pt x="1100" y="563"/>
                    <a:pt x="1100" y="563"/>
                  </a:cubicBezTo>
                  <a:cubicBezTo>
                    <a:pt x="1012" y="606"/>
                    <a:pt x="971" y="596"/>
                    <a:pt x="866" y="586"/>
                  </a:cubicBezTo>
                  <a:cubicBezTo>
                    <a:pt x="816" y="577"/>
                    <a:pt x="762" y="571"/>
                    <a:pt x="714" y="551"/>
                  </a:cubicBezTo>
                  <a:cubicBezTo>
                    <a:pt x="551" y="481"/>
                    <a:pt x="765" y="571"/>
                    <a:pt x="632" y="504"/>
                  </a:cubicBezTo>
                  <a:cubicBezTo>
                    <a:pt x="581" y="479"/>
                    <a:pt x="607" y="512"/>
                    <a:pt x="550" y="469"/>
                  </a:cubicBezTo>
                  <a:cubicBezTo>
                    <a:pt x="505" y="435"/>
                    <a:pt x="487" y="398"/>
                    <a:pt x="456" y="352"/>
                  </a:cubicBezTo>
                  <a:cubicBezTo>
                    <a:pt x="424" y="304"/>
                    <a:pt x="372" y="289"/>
                    <a:pt x="327" y="258"/>
                  </a:cubicBezTo>
                  <a:cubicBezTo>
                    <a:pt x="292" y="262"/>
                    <a:pt x="256" y="261"/>
                    <a:pt x="222" y="270"/>
                  </a:cubicBezTo>
                  <a:cubicBezTo>
                    <a:pt x="208" y="274"/>
                    <a:pt x="200" y="288"/>
                    <a:pt x="187" y="294"/>
                  </a:cubicBezTo>
                  <a:cubicBezTo>
                    <a:pt x="175" y="300"/>
                    <a:pt x="113" y="315"/>
                    <a:pt x="105" y="317"/>
                  </a:cubicBezTo>
                  <a:cubicBezTo>
                    <a:pt x="70" y="340"/>
                    <a:pt x="35" y="352"/>
                    <a:pt x="0" y="376"/>
                  </a:cubicBezTo>
                  <a:cubicBezTo>
                    <a:pt x="9" y="431"/>
                    <a:pt x="15" y="506"/>
                    <a:pt x="70" y="539"/>
                  </a:cubicBezTo>
                  <a:cubicBezTo>
                    <a:pt x="89" y="550"/>
                    <a:pt x="149" y="560"/>
                    <a:pt x="163" y="563"/>
                  </a:cubicBezTo>
                  <a:cubicBezTo>
                    <a:pt x="238" y="553"/>
                    <a:pt x="302" y="534"/>
                    <a:pt x="374" y="516"/>
                  </a:cubicBezTo>
                  <a:cubicBezTo>
                    <a:pt x="392" y="499"/>
                    <a:pt x="412" y="487"/>
                    <a:pt x="409" y="457"/>
                  </a:cubicBezTo>
                  <a:cubicBezTo>
                    <a:pt x="402" y="396"/>
                    <a:pt x="365" y="331"/>
                    <a:pt x="351" y="270"/>
                  </a:cubicBezTo>
                  <a:cubicBezTo>
                    <a:pt x="372" y="181"/>
                    <a:pt x="398" y="200"/>
                    <a:pt x="491" y="188"/>
                  </a:cubicBezTo>
                  <a:cubicBezTo>
                    <a:pt x="596" y="199"/>
                    <a:pt x="704" y="199"/>
                    <a:pt x="807" y="223"/>
                  </a:cubicBezTo>
                  <a:cubicBezTo>
                    <a:pt x="863" y="261"/>
                    <a:pt x="876" y="297"/>
                    <a:pt x="913" y="352"/>
                  </a:cubicBezTo>
                  <a:cubicBezTo>
                    <a:pt x="935" y="385"/>
                    <a:pt x="961" y="414"/>
                    <a:pt x="983" y="446"/>
                  </a:cubicBezTo>
                  <a:cubicBezTo>
                    <a:pt x="985" y="449"/>
                    <a:pt x="1050" y="598"/>
                    <a:pt x="1065" y="610"/>
                  </a:cubicBezTo>
                  <a:cubicBezTo>
                    <a:pt x="1075" y="618"/>
                    <a:pt x="1088" y="617"/>
                    <a:pt x="1100" y="621"/>
                  </a:cubicBezTo>
                  <a:cubicBezTo>
                    <a:pt x="1152" y="675"/>
                    <a:pt x="1202" y="653"/>
                    <a:pt x="1276" y="645"/>
                  </a:cubicBezTo>
                  <a:cubicBezTo>
                    <a:pt x="1357" y="589"/>
                    <a:pt x="1369" y="466"/>
                    <a:pt x="1252" y="446"/>
                  </a:cubicBezTo>
                  <a:cubicBezTo>
                    <a:pt x="1157" y="430"/>
                    <a:pt x="1058" y="418"/>
                    <a:pt x="971" y="376"/>
                  </a:cubicBezTo>
                  <a:cubicBezTo>
                    <a:pt x="937" y="341"/>
                    <a:pt x="891" y="329"/>
                    <a:pt x="854" y="294"/>
                  </a:cubicBezTo>
                  <a:cubicBezTo>
                    <a:pt x="818" y="220"/>
                    <a:pt x="802" y="214"/>
                    <a:pt x="866" y="153"/>
                  </a:cubicBezTo>
                  <a:cubicBezTo>
                    <a:pt x="883" y="155"/>
                    <a:pt x="1005" y="164"/>
                    <a:pt x="1041" y="176"/>
                  </a:cubicBezTo>
                  <a:cubicBezTo>
                    <a:pt x="1069" y="185"/>
                    <a:pt x="1095" y="202"/>
                    <a:pt x="1123" y="212"/>
                  </a:cubicBezTo>
                  <a:cubicBezTo>
                    <a:pt x="1171" y="258"/>
                    <a:pt x="1172" y="297"/>
                    <a:pt x="1182" y="364"/>
                  </a:cubicBezTo>
                  <a:cubicBezTo>
                    <a:pt x="1169" y="426"/>
                    <a:pt x="1170" y="402"/>
                    <a:pt x="1170" y="434"/>
                  </a:cubicBezTo>
                </a:path>
              </a:pathLst>
            </a:custGeom>
            <a:solidFill>
              <a:schemeClr val="accent2"/>
            </a:solidFill>
            <a:ln w="9525" cap="flat" cmpd="sng">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fontAlgn="base">
                <a:spcBef>
                  <a:spcPct val="0"/>
                </a:spcBef>
                <a:spcAft>
                  <a:spcPct val="0"/>
                </a:spcAft>
              </a:pPr>
              <a:endParaRPr lang="ru-RU">
                <a:solidFill>
                  <a:srgbClr val="FFFFFF"/>
                </a:solidFill>
              </a:endParaRPr>
            </a:p>
          </p:txBody>
        </p:sp>
        <p:sp>
          <p:nvSpPr>
            <p:cNvPr id="50198" name="Rectangle 218"/>
            <p:cNvSpPr>
              <a:spLocks noChangeArrowheads="1"/>
            </p:cNvSpPr>
            <p:nvPr/>
          </p:nvSpPr>
          <p:spPr bwMode="auto">
            <a:xfrm>
              <a:off x="2240" y="1757"/>
              <a:ext cx="973" cy="280"/>
            </a:xfrm>
            <a:prstGeom prst="rect">
              <a:avLst/>
            </a:prstGeom>
            <a:solidFill>
              <a:srgbClr val="0066CC"/>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fontAlgn="base">
                <a:spcBef>
                  <a:spcPct val="0"/>
                </a:spcBef>
                <a:spcAft>
                  <a:spcPct val="0"/>
                </a:spcAft>
              </a:pPr>
              <a:r>
                <a:rPr lang="de-DE" b="1">
                  <a:solidFill>
                    <a:srgbClr val="FFFF99"/>
                  </a:solidFill>
                </a:rPr>
                <a:t>RANTES</a:t>
              </a:r>
              <a:endParaRPr lang="en-GB" b="1">
                <a:solidFill>
                  <a:srgbClr val="FFFF99"/>
                </a:solidFill>
              </a:endParaRPr>
            </a:p>
          </p:txBody>
        </p:sp>
        <p:sp>
          <p:nvSpPr>
            <p:cNvPr id="50199" name="Oval 219"/>
            <p:cNvSpPr>
              <a:spLocks noChangeArrowheads="1"/>
            </p:cNvSpPr>
            <p:nvPr/>
          </p:nvSpPr>
          <p:spPr bwMode="auto">
            <a:xfrm>
              <a:off x="2205" y="2809"/>
              <a:ext cx="253" cy="258"/>
            </a:xfrm>
            <a:prstGeom prst="ellipse">
              <a:avLst/>
            </a:prstGeom>
            <a:solidFill>
              <a:srgbClr val="6699FF"/>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fontAlgn="base">
                <a:spcBef>
                  <a:spcPct val="0"/>
                </a:spcBef>
                <a:spcAft>
                  <a:spcPct val="0"/>
                </a:spcAft>
              </a:pPr>
              <a:endParaRPr lang="ru-RU">
                <a:solidFill>
                  <a:srgbClr val="FFFFFF"/>
                </a:solidFill>
              </a:endParaRPr>
            </a:p>
          </p:txBody>
        </p:sp>
        <p:sp>
          <p:nvSpPr>
            <p:cNvPr id="50200" name="Oval 220"/>
            <p:cNvSpPr>
              <a:spLocks noChangeArrowheads="1"/>
            </p:cNvSpPr>
            <p:nvPr/>
          </p:nvSpPr>
          <p:spPr bwMode="auto">
            <a:xfrm>
              <a:off x="1368" y="2864"/>
              <a:ext cx="253" cy="256"/>
            </a:xfrm>
            <a:prstGeom prst="ellipse">
              <a:avLst/>
            </a:prstGeom>
            <a:solidFill>
              <a:srgbClr val="6699FF"/>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fontAlgn="base">
                <a:spcBef>
                  <a:spcPct val="0"/>
                </a:spcBef>
                <a:spcAft>
                  <a:spcPct val="0"/>
                </a:spcAft>
              </a:pPr>
              <a:endParaRPr lang="ru-RU">
                <a:solidFill>
                  <a:srgbClr val="FFFFFF"/>
                </a:solidFill>
              </a:endParaRPr>
            </a:p>
          </p:txBody>
        </p:sp>
        <p:sp>
          <p:nvSpPr>
            <p:cNvPr id="50201" name="Oval 221"/>
            <p:cNvSpPr>
              <a:spLocks noChangeArrowheads="1"/>
            </p:cNvSpPr>
            <p:nvPr/>
          </p:nvSpPr>
          <p:spPr bwMode="auto">
            <a:xfrm>
              <a:off x="2249" y="2876"/>
              <a:ext cx="166" cy="193"/>
            </a:xfrm>
            <a:prstGeom prst="ellipse">
              <a:avLst/>
            </a:prstGeom>
            <a:solidFill>
              <a:srgbClr val="0033CC"/>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fontAlgn="base">
                <a:spcBef>
                  <a:spcPct val="0"/>
                </a:spcBef>
                <a:spcAft>
                  <a:spcPct val="0"/>
                </a:spcAft>
              </a:pPr>
              <a:endParaRPr lang="ru-RU">
                <a:solidFill>
                  <a:srgbClr val="FFFFFF"/>
                </a:solidFill>
              </a:endParaRPr>
            </a:p>
          </p:txBody>
        </p:sp>
        <p:sp>
          <p:nvSpPr>
            <p:cNvPr id="50202" name="Oval 222"/>
            <p:cNvSpPr>
              <a:spLocks noChangeArrowheads="1"/>
            </p:cNvSpPr>
            <p:nvPr/>
          </p:nvSpPr>
          <p:spPr bwMode="auto">
            <a:xfrm>
              <a:off x="1408" y="2939"/>
              <a:ext cx="166" cy="192"/>
            </a:xfrm>
            <a:prstGeom prst="ellipse">
              <a:avLst/>
            </a:prstGeom>
            <a:solidFill>
              <a:srgbClr val="0033CC"/>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fontAlgn="base">
                <a:spcBef>
                  <a:spcPct val="0"/>
                </a:spcBef>
                <a:spcAft>
                  <a:spcPct val="0"/>
                </a:spcAft>
              </a:pPr>
              <a:endParaRPr lang="ru-RU">
                <a:solidFill>
                  <a:srgbClr val="FFFFFF"/>
                </a:solidFill>
              </a:endParaRPr>
            </a:p>
          </p:txBody>
        </p:sp>
        <p:sp>
          <p:nvSpPr>
            <p:cNvPr id="50203" name="Freeform 223"/>
            <p:cNvSpPr>
              <a:spLocks/>
            </p:cNvSpPr>
            <p:nvPr/>
          </p:nvSpPr>
          <p:spPr bwMode="auto">
            <a:xfrm>
              <a:off x="1819" y="1383"/>
              <a:ext cx="673" cy="925"/>
            </a:xfrm>
            <a:custGeom>
              <a:avLst/>
              <a:gdLst>
                <a:gd name="T0" fmla="*/ 0 w 714"/>
                <a:gd name="T1" fmla="*/ 0 h 843"/>
                <a:gd name="T2" fmla="*/ 188 w 714"/>
                <a:gd name="T3" fmla="*/ 515 h 843"/>
                <a:gd name="T4" fmla="*/ 673 w 714"/>
                <a:gd name="T5" fmla="*/ 925 h 843"/>
                <a:gd name="T6" fmla="*/ 0 60000 65536"/>
                <a:gd name="T7" fmla="*/ 0 60000 65536"/>
                <a:gd name="T8" fmla="*/ 0 60000 65536"/>
              </a:gdLst>
              <a:ahLst/>
              <a:cxnLst>
                <a:cxn ang="T6">
                  <a:pos x="T0" y="T1"/>
                </a:cxn>
                <a:cxn ang="T7">
                  <a:pos x="T2" y="T3"/>
                </a:cxn>
                <a:cxn ang="T8">
                  <a:pos x="T4" y="T5"/>
                </a:cxn>
              </a:cxnLst>
              <a:rect l="0" t="0" r="r" b="b"/>
              <a:pathLst>
                <a:path w="714" h="843">
                  <a:moveTo>
                    <a:pt x="0" y="0"/>
                  </a:moveTo>
                  <a:cubicBezTo>
                    <a:pt x="40" y="164"/>
                    <a:pt x="80" y="329"/>
                    <a:pt x="199" y="469"/>
                  </a:cubicBezTo>
                  <a:cubicBezTo>
                    <a:pt x="318" y="609"/>
                    <a:pt x="628" y="781"/>
                    <a:pt x="714" y="843"/>
                  </a:cubicBezTo>
                </a:path>
              </a:pathLst>
            </a:custGeom>
            <a:noFill/>
            <a:ln w="76200" cap="flat" cmpd="sng">
              <a:solidFill>
                <a:srgbClr val="FFFF99"/>
              </a:solidFill>
              <a:prstDash val="solid"/>
              <a:round/>
              <a:headEnd type="none" w="med" len="med"/>
              <a:tailEnd type="triangle" w="med" len="med"/>
            </a:ln>
            <a:effectLst/>
            <a:extLst>
              <a:ext uri="{909E8E84-426E-40DD-AFC4-6F175D3DCCD1}">
                <a14:hiddenFill xmlns:a14="http://schemas.microsoft.com/office/drawing/2010/main">
                  <a:gradFill rotWithShape="0">
                    <a:gsLst>
                      <a:gs pos="0">
                        <a:srgbClr val="3F5D5D"/>
                      </a:gs>
                      <a:gs pos="100000">
                        <a:srgbClr val="2C4141"/>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fontAlgn="base">
                <a:spcBef>
                  <a:spcPct val="0"/>
                </a:spcBef>
                <a:spcAft>
                  <a:spcPct val="0"/>
                </a:spcAft>
              </a:pPr>
              <a:endParaRPr lang="ru-RU">
                <a:solidFill>
                  <a:srgbClr val="FFFFFF"/>
                </a:solidFill>
              </a:endParaRPr>
            </a:p>
          </p:txBody>
        </p:sp>
        <p:sp>
          <p:nvSpPr>
            <p:cNvPr id="50204" name="Rectangle 224"/>
            <p:cNvSpPr>
              <a:spLocks noChangeArrowheads="1"/>
            </p:cNvSpPr>
            <p:nvPr/>
          </p:nvSpPr>
          <p:spPr bwMode="auto">
            <a:xfrm>
              <a:off x="290" y="1757"/>
              <a:ext cx="824" cy="723"/>
            </a:xfrm>
            <a:prstGeom prst="rect">
              <a:avLst/>
            </a:prstGeom>
            <a:solidFill>
              <a:srgbClr val="0066CC"/>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fontAlgn="base">
                <a:spcBef>
                  <a:spcPct val="0"/>
                </a:spcBef>
                <a:spcAft>
                  <a:spcPct val="0"/>
                </a:spcAft>
              </a:pPr>
              <a:r>
                <a:rPr lang="de-DE" b="1">
                  <a:solidFill>
                    <a:srgbClr val="FFFF99"/>
                  </a:solidFill>
                </a:rPr>
                <a:t>VCAM-1</a:t>
              </a:r>
            </a:p>
            <a:p>
              <a:pPr algn="ctr" fontAlgn="base">
                <a:spcBef>
                  <a:spcPct val="0"/>
                </a:spcBef>
                <a:spcAft>
                  <a:spcPct val="0"/>
                </a:spcAft>
              </a:pPr>
              <a:r>
                <a:rPr lang="de-DE" b="1">
                  <a:solidFill>
                    <a:srgbClr val="FFFF99"/>
                  </a:solidFill>
                </a:rPr>
                <a:t>VLA-4</a:t>
              </a:r>
            </a:p>
            <a:p>
              <a:pPr algn="ctr" fontAlgn="base">
                <a:spcBef>
                  <a:spcPct val="0"/>
                </a:spcBef>
                <a:spcAft>
                  <a:spcPct val="0"/>
                </a:spcAft>
              </a:pPr>
              <a:r>
                <a:rPr lang="de-DE" b="1">
                  <a:solidFill>
                    <a:srgbClr val="FFFF99"/>
                  </a:solidFill>
                </a:rPr>
                <a:t>P-selectin</a:t>
              </a:r>
              <a:endParaRPr lang="en-GB" b="1">
                <a:solidFill>
                  <a:srgbClr val="FFFF99"/>
                </a:solidFill>
              </a:endParaRPr>
            </a:p>
          </p:txBody>
        </p:sp>
        <p:sp>
          <p:nvSpPr>
            <p:cNvPr id="50205" name="Rectangle 225"/>
            <p:cNvSpPr>
              <a:spLocks noChangeArrowheads="1"/>
            </p:cNvSpPr>
            <p:nvPr/>
          </p:nvSpPr>
          <p:spPr bwMode="auto">
            <a:xfrm>
              <a:off x="707" y="3343"/>
              <a:ext cx="456" cy="241"/>
            </a:xfrm>
            <a:prstGeom prst="rect">
              <a:avLst/>
            </a:prstGeom>
            <a:solidFill>
              <a:schemeClr val="folHlink"/>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fontAlgn="base">
                <a:spcBef>
                  <a:spcPct val="0"/>
                </a:spcBef>
                <a:spcAft>
                  <a:spcPct val="0"/>
                </a:spcAft>
              </a:pPr>
              <a:r>
                <a:rPr lang="de-DE" b="1">
                  <a:solidFill>
                    <a:srgbClr val="000018"/>
                  </a:solidFill>
                </a:rPr>
                <a:t>ECP</a:t>
              </a:r>
              <a:endParaRPr lang="en-GB" b="1">
                <a:solidFill>
                  <a:srgbClr val="000018"/>
                </a:solidFill>
              </a:endParaRPr>
            </a:p>
          </p:txBody>
        </p:sp>
        <p:sp>
          <p:nvSpPr>
            <p:cNvPr id="50206" name="Rectangle 226"/>
            <p:cNvSpPr>
              <a:spLocks noChangeArrowheads="1"/>
            </p:cNvSpPr>
            <p:nvPr/>
          </p:nvSpPr>
          <p:spPr bwMode="invGray">
            <a:xfrm>
              <a:off x="2049" y="3425"/>
              <a:ext cx="1189" cy="313"/>
            </a:xfrm>
            <a:prstGeom prst="rect">
              <a:avLst/>
            </a:prstGeom>
            <a:solidFill>
              <a:srgbClr val="FC1E58"/>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fontAlgn="base">
                <a:spcBef>
                  <a:spcPct val="0"/>
                </a:spcBef>
                <a:spcAft>
                  <a:spcPct val="0"/>
                </a:spcAft>
              </a:pPr>
              <a:r>
                <a:rPr lang="de-DE" b="1">
                  <a:solidFill>
                    <a:srgbClr val="FFFFFF"/>
                  </a:solidFill>
                </a:rPr>
                <a:t>↓</a:t>
              </a:r>
              <a:r>
                <a:rPr lang="ru-RU" b="1">
                  <a:solidFill>
                    <a:srgbClr val="FFFFFF"/>
                  </a:solidFill>
                </a:rPr>
                <a:t>Апоптоз</a:t>
              </a:r>
              <a:endParaRPr lang="en-GB" b="1">
                <a:solidFill>
                  <a:srgbClr val="FFFFFF"/>
                </a:solidFill>
              </a:endParaRPr>
            </a:p>
          </p:txBody>
        </p:sp>
      </p:grpSp>
      <p:pic>
        <p:nvPicPr>
          <p:cNvPr id="50180" name="Picture 227" descr="060201P03 EG2 10b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2738" y="2266950"/>
            <a:ext cx="3486150" cy="30305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1" name="Rectangle 228"/>
          <p:cNvSpPr>
            <a:spLocks noGrp="1" noChangeArrowheads="1"/>
          </p:cNvSpPr>
          <p:nvPr>
            <p:ph type="title"/>
          </p:nvPr>
        </p:nvSpPr>
        <p:spPr>
          <a:xfrm>
            <a:off x="304800" y="363538"/>
            <a:ext cx="8610600" cy="815975"/>
          </a:xfrm>
        </p:spPr>
        <p:txBody>
          <a:bodyPr/>
          <a:lstStyle/>
          <a:p>
            <a:pPr algn="ctr" eaLnBrk="1" hangingPunct="1"/>
            <a:r>
              <a:rPr lang="ru-RU" dirty="0">
                <a:solidFill>
                  <a:srgbClr val="C00000"/>
                </a:solidFill>
              </a:rPr>
              <a:t>Полипозный риносинусит</a:t>
            </a:r>
            <a:br>
              <a:rPr lang="ru-RU" dirty="0">
                <a:solidFill>
                  <a:srgbClr val="C00000"/>
                </a:solidFill>
              </a:rPr>
            </a:br>
            <a:r>
              <a:rPr lang="ru-RU" dirty="0">
                <a:solidFill>
                  <a:srgbClr val="C00000"/>
                </a:solidFill>
              </a:rPr>
              <a:t>Механизмы</a:t>
            </a:r>
            <a:r>
              <a:rPr lang="en-US" sz="3200" dirty="0">
                <a:solidFill>
                  <a:srgbClr val="C00000"/>
                </a:solidFill>
              </a:rPr>
              <a:t> </a:t>
            </a:r>
            <a:endParaRPr lang="en-GB" sz="3200" dirty="0">
              <a:solidFill>
                <a:srgbClr val="C00000"/>
              </a:solidFill>
            </a:endParaRPr>
          </a:p>
        </p:txBody>
      </p:sp>
      <p:sp>
        <p:nvSpPr>
          <p:cNvPr id="50182" name="Rectangle 229"/>
          <p:cNvSpPr>
            <a:spLocks noChangeArrowheads="1"/>
          </p:cNvSpPr>
          <p:nvPr/>
        </p:nvSpPr>
        <p:spPr bwMode="auto">
          <a:xfrm>
            <a:off x="5294313" y="1443038"/>
            <a:ext cx="36417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ru-RU" sz="1600" b="1" dirty="0">
                <a:solidFill>
                  <a:srgbClr val="00B0F0"/>
                </a:solidFill>
              </a:rPr>
              <a:t>Воспаление, ассоциированное с</a:t>
            </a:r>
            <a:endParaRPr lang="de-DE" sz="1600" b="1" dirty="0">
              <a:solidFill>
                <a:srgbClr val="00B0F0"/>
              </a:solidFill>
            </a:endParaRPr>
          </a:p>
          <a:p>
            <a:pPr algn="ctr" fontAlgn="base">
              <a:spcBef>
                <a:spcPct val="0"/>
              </a:spcBef>
              <a:spcAft>
                <a:spcPct val="0"/>
              </a:spcAft>
            </a:pPr>
            <a:r>
              <a:rPr lang="ru-RU" sz="1600" b="1" dirty="0">
                <a:solidFill>
                  <a:srgbClr val="00B0F0"/>
                </a:solidFill>
              </a:rPr>
              <a:t>инфильтрацией эозинофилами и </a:t>
            </a:r>
          </a:p>
          <a:p>
            <a:pPr algn="ctr" fontAlgn="base">
              <a:spcBef>
                <a:spcPct val="0"/>
              </a:spcBef>
              <a:spcAft>
                <a:spcPct val="0"/>
              </a:spcAft>
            </a:pPr>
            <a:r>
              <a:rPr lang="ru-RU" sz="1600" b="1" dirty="0">
                <a:solidFill>
                  <a:srgbClr val="00B0F0"/>
                </a:solidFill>
              </a:rPr>
              <a:t>нейтрофилами</a:t>
            </a:r>
            <a:endParaRPr lang="en-US" sz="1600" b="1" dirty="0">
              <a:solidFill>
                <a:srgbClr val="00B0F0"/>
              </a:solidFill>
            </a:endParaRPr>
          </a:p>
        </p:txBody>
      </p:sp>
      <p:sp>
        <p:nvSpPr>
          <p:cNvPr id="50183" name="Rectangle 230"/>
          <p:cNvSpPr>
            <a:spLocks noChangeArrowheads="1"/>
          </p:cNvSpPr>
          <p:nvPr/>
        </p:nvSpPr>
        <p:spPr bwMode="auto">
          <a:xfrm>
            <a:off x="211138" y="5543550"/>
            <a:ext cx="8682037" cy="581025"/>
          </a:xfrm>
          <a:prstGeom prst="rect">
            <a:avLst/>
          </a:prstGeom>
          <a:solidFill>
            <a:srgbClr val="0066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fontAlgn="base" hangingPunct="0">
              <a:spcBef>
                <a:spcPct val="0"/>
              </a:spcBef>
              <a:spcAft>
                <a:spcPct val="0"/>
              </a:spcAft>
            </a:pPr>
            <a:r>
              <a:rPr lang="ru-RU" sz="1600" b="1" dirty="0">
                <a:solidFill>
                  <a:srgbClr val="993300"/>
                </a:solidFill>
              </a:rPr>
              <a:t>Клетки полипов секретируют ИЛ-5, </a:t>
            </a:r>
            <a:r>
              <a:rPr lang="en-US" sz="1600" b="1" dirty="0">
                <a:solidFill>
                  <a:srgbClr val="993300"/>
                </a:solidFill>
              </a:rPr>
              <a:t>GM-CSF</a:t>
            </a:r>
            <a:r>
              <a:rPr lang="ru-RU" sz="1600" b="1" dirty="0">
                <a:solidFill>
                  <a:srgbClr val="993300"/>
                </a:solidFill>
              </a:rPr>
              <a:t>, </a:t>
            </a:r>
            <a:r>
              <a:rPr lang="en-US" sz="1600" b="1" dirty="0">
                <a:solidFill>
                  <a:srgbClr val="993300"/>
                </a:solidFill>
              </a:rPr>
              <a:t>RANTES, </a:t>
            </a:r>
            <a:r>
              <a:rPr lang="ru-RU" sz="1600" b="1" dirty="0" err="1">
                <a:solidFill>
                  <a:srgbClr val="993300"/>
                </a:solidFill>
              </a:rPr>
              <a:t>эотаксин</a:t>
            </a:r>
            <a:r>
              <a:rPr lang="ru-RU" sz="1600" b="1" dirty="0">
                <a:solidFill>
                  <a:srgbClr val="993300"/>
                </a:solidFill>
              </a:rPr>
              <a:t>, которые поддерживают эозинофильное воспаление</a:t>
            </a:r>
          </a:p>
        </p:txBody>
      </p:sp>
    </p:spTree>
    <p:extLst>
      <p:ext uri="{BB962C8B-B14F-4D97-AF65-F5344CB8AC3E}">
        <p14:creationId xmlns:p14="http://schemas.microsoft.com/office/powerpoint/2010/main" val="234849386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eaLnBrk="1" hangingPunct="1"/>
            <a:r>
              <a:rPr lang="ru-RU" dirty="0">
                <a:solidFill>
                  <a:srgbClr val="C00000"/>
                </a:solidFill>
              </a:rPr>
              <a:t>Полипозный риносинусит</a:t>
            </a:r>
            <a:r>
              <a:rPr lang="en-US" dirty="0">
                <a:solidFill>
                  <a:srgbClr val="C00000"/>
                </a:solidFill>
              </a:rPr>
              <a:t>: </a:t>
            </a:r>
            <a:br>
              <a:rPr lang="en-US" dirty="0">
                <a:solidFill>
                  <a:srgbClr val="C00000"/>
                </a:solidFill>
              </a:rPr>
            </a:br>
            <a:r>
              <a:rPr lang="ru-RU" dirty="0">
                <a:solidFill>
                  <a:srgbClr val="C00000"/>
                </a:solidFill>
              </a:rPr>
              <a:t>Клинические проявления</a:t>
            </a:r>
            <a:endParaRPr lang="en-US" dirty="0">
              <a:solidFill>
                <a:srgbClr val="C00000"/>
              </a:solidFill>
            </a:endParaRPr>
          </a:p>
        </p:txBody>
      </p:sp>
      <p:sp>
        <p:nvSpPr>
          <p:cNvPr id="51203" name="Rectangle 3"/>
          <p:cNvSpPr>
            <a:spLocks noGrp="1" noChangeArrowheads="1"/>
          </p:cNvSpPr>
          <p:nvPr>
            <p:ph type="body" idx="1"/>
          </p:nvPr>
        </p:nvSpPr>
        <p:spPr>
          <a:xfrm>
            <a:off x="304800" y="1524000"/>
            <a:ext cx="5421313" cy="4572000"/>
          </a:xfrm>
        </p:spPr>
        <p:txBody>
          <a:bodyPr/>
          <a:lstStyle/>
          <a:p>
            <a:pPr eaLnBrk="1" hangingPunct="1">
              <a:spcBef>
                <a:spcPct val="0"/>
              </a:spcBef>
            </a:pPr>
            <a:r>
              <a:rPr lang="ru-RU" dirty="0" err="1"/>
              <a:t>Персистирующая</a:t>
            </a:r>
            <a:r>
              <a:rPr lang="ru-RU" dirty="0"/>
              <a:t> </a:t>
            </a:r>
            <a:r>
              <a:rPr lang="ru-RU" dirty="0">
                <a:solidFill>
                  <a:srgbClr val="993300"/>
                </a:solidFill>
              </a:rPr>
              <a:t>односторонняя или двусторонняя назальная обструкция</a:t>
            </a:r>
            <a:r>
              <a:rPr lang="en-US" dirty="0">
                <a:solidFill>
                  <a:srgbClr val="993300"/>
                </a:solidFill>
              </a:rPr>
              <a:t>/</a:t>
            </a:r>
            <a:r>
              <a:rPr lang="ru-RU" dirty="0"/>
              <a:t> заложенность носа</a:t>
            </a:r>
          </a:p>
          <a:p>
            <a:pPr eaLnBrk="1" hangingPunct="1">
              <a:spcBef>
                <a:spcPct val="0"/>
              </a:spcBef>
            </a:pPr>
            <a:endParaRPr lang="ru-RU" sz="1600" dirty="0"/>
          </a:p>
          <a:p>
            <a:pPr eaLnBrk="1" hangingPunct="1">
              <a:spcBef>
                <a:spcPct val="0"/>
              </a:spcBef>
            </a:pPr>
            <a:r>
              <a:rPr lang="ru-RU" dirty="0">
                <a:solidFill>
                  <a:srgbClr val="993300"/>
                </a:solidFill>
              </a:rPr>
              <a:t>Выделения</a:t>
            </a:r>
            <a:r>
              <a:rPr lang="ru-RU" dirty="0"/>
              <a:t> из носа</a:t>
            </a:r>
          </a:p>
          <a:p>
            <a:pPr eaLnBrk="1" hangingPunct="1">
              <a:spcBef>
                <a:spcPct val="0"/>
              </a:spcBef>
            </a:pPr>
            <a:endParaRPr lang="ru-RU" sz="1600" dirty="0"/>
          </a:p>
          <a:p>
            <a:pPr eaLnBrk="1" hangingPunct="1">
              <a:spcBef>
                <a:spcPct val="0"/>
              </a:spcBef>
            </a:pPr>
            <a:r>
              <a:rPr lang="ru-RU" dirty="0">
                <a:solidFill>
                  <a:srgbClr val="993300"/>
                </a:solidFill>
              </a:rPr>
              <a:t>Боль (давление) </a:t>
            </a:r>
            <a:r>
              <a:rPr lang="ru-RU" dirty="0"/>
              <a:t>в области лица</a:t>
            </a:r>
          </a:p>
          <a:p>
            <a:pPr eaLnBrk="1" hangingPunct="1">
              <a:spcBef>
                <a:spcPct val="0"/>
              </a:spcBef>
            </a:pPr>
            <a:endParaRPr lang="ru-RU" sz="1600" dirty="0"/>
          </a:p>
          <a:p>
            <a:pPr eaLnBrk="1" hangingPunct="1">
              <a:spcBef>
                <a:spcPct val="0"/>
              </a:spcBef>
            </a:pPr>
            <a:r>
              <a:rPr lang="ru-RU" dirty="0"/>
              <a:t>Снижение </a:t>
            </a:r>
            <a:r>
              <a:rPr lang="ru-RU" dirty="0">
                <a:solidFill>
                  <a:srgbClr val="993300"/>
                </a:solidFill>
              </a:rPr>
              <a:t>обоняния</a:t>
            </a:r>
            <a:r>
              <a:rPr lang="ru-RU" dirty="0"/>
              <a:t> или его потеря</a:t>
            </a:r>
          </a:p>
          <a:p>
            <a:pPr eaLnBrk="1" hangingPunct="1">
              <a:spcBef>
                <a:spcPct val="0"/>
              </a:spcBef>
            </a:pPr>
            <a:endParaRPr lang="ru-RU" sz="1600" dirty="0"/>
          </a:p>
          <a:p>
            <a:pPr eaLnBrk="1" hangingPunct="1">
              <a:spcBef>
                <a:spcPct val="0"/>
              </a:spcBef>
            </a:pPr>
            <a:r>
              <a:rPr lang="ru-RU" dirty="0"/>
              <a:t>Частые </a:t>
            </a:r>
            <a:r>
              <a:rPr lang="ru-RU" dirty="0">
                <a:solidFill>
                  <a:srgbClr val="993300"/>
                </a:solidFill>
              </a:rPr>
              <a:t>рецидивы после оперативного вмешательства</a:t>
            </a:r>
            <a:endParaRPr lang="en-US" baseline="30000" dirty="0">
              <a:solidFill>
                <a:srgbClr val="993300"/>
              </a:solidFill>
            </a:endParaRPr>
          </a:p>
          <a:p>
            <a:pPr eaLnBrk="1" hangingPunct="1">
              <a:spcBef>
                <a:spcPct val="0"/>
              </a:spcBef>
            </a:pPr>
            <a:endParaRPr lang="en-US" baseline="30000" dirty="0"/>
          </a:p>
        </p:txBody>
      </p:sp>
      <p:sp>
        <p:nvSpPr>
          <p:cNvPr id="51204" name="Text Box 4"/>
          <p:cNvSpPr txBox="1">
            <a:spLocks noChangeArrowheads="1"/>
          </p:cNvSpPr>
          <p:nvPr/>
        </p:nvSpPr>
        <p:spPr bwMode="auto">
          <a:xfrm>
            <a:off x="588963" y="6400800"/>
            <a:ext cx="707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174625" indent="-174625"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en-US" sz="1200">
                <a:solidFill>
                  <a:srgbClr val="FFFFFF"/>
                </a:solidFill>
              </a:rPr>
              <a:t>Mygind et al. </a:t>
            </a:r>
            <a:r>
              <a:rPr lang="en-US" sz="1200" i="1">
                <a:solidFill>
                  <a:srgbClr val="FFFFFF"/>
                </a:solidFill>
              </a:rPr>
              <a:t>Thorax.</a:t>
            </a:r>
            <a:r>
              <a:rPr lang="en-US" sz="1200">
                <a:solidFill>
                  <a:srgbClr val="FFFFFF"/>
                </a:solidFill>
              </a:rPr>
              <a:t> 2000;55(suppl 2):S79.</a:t>
            </a:r>
          </a:p>
          <a:p>
            <a:pPr eaLnBrk="1" fontAlgn="base" hangingPunct="1">
              <a:spcBef>
                <a:spcPct val="0"/>
              </a:spcBef>
              <a:spcAft>
                <a:spcPct val="0"/>
              </a:spcAft>
            </a:pPr>
            <a:r>
              <a:rPr lang="en-US" sz="1200">
                <a:solidFill>
                  <a:srgbClr val="FFFFFF"/>
                </a:solidFill>
              </a:rPr>
              <a:t>Grigoreas et al. </a:t>
            </a:r>
            <a:r>
              <a:rPr lang="en-US" sz="1200" i="1">
                <a:solidFill>
                  <a:srgbClr val="FFFFFF"/>
                </a:solidFill>
              </a:rPr>
              <a:t>Allergy Asthma Proc.</a:t>
            </a:r>
            <a:r>
              <a:rPr lang="en-US" sz="1200">
                <a:solidFill>
                  <a:srgbClr val="FFFFFF"/>
                </a:solidFill>
              </a:rPr>
              <a:t> 2002;23:169.</a:t>
            </a:r>
          </a:p>
        </p:txBody>
      </p:sp>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1568450"/>
            <a:ext cx="2998788"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488" y="4476750"/>
            <a:ext cx="2976562"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038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69900" y="333375"/>
            <a:ext cx="8283575" cy="849313"/>
          </a:xfrm>
        </p:spPr>
        <p:txBody>
          <a:bodyPr/>
          <a:lstStyle/>
          <a:p>
            <a:pPr algn="ctr" eaLnBrk="1" hangingPunct="1"/>
            <a:r>
              <a:rPr lang="ru-RU" dirty="0">
                <a:solidFill>
                  <a:srgbClr val="C00000"/>
                </a:solidFill>
              </a:rPr>
              <a:t>Стадии полипов по данным эндоскопии</a:t>
            </a:r>
            <a:endParaRPr lang="en-US" dirty="0">
              <a:solidFill>
                <a:srgbClr val="C00000"/>
              </a:solidFill>
            </a:endParaRPr>
          </a:p>
        </p:txBody>
      </p:sp>
      <p:grpSp>
        <p:nvGrpSpPr>
          <p:cNvPr id="53251" name="Group 3"/>
          <p:cNvGrpSpPr>
            <a:grpSpLocks/>
          </p:cNvGrpSpPr>
          <p:nvPr/>
        </p:nvGrpSpPr>
        <p:grpSpPr bwMode="auto">
          <a:xfrm>
            <a:off x="544513" y="1376363"/>
            <a:ext cx="1169987" cy="1673225"/>
            <a:chOff x="336" y="96"/>
            <a:chExt cx="914" cy="1302"/>
          </a:xfrm>
        </p:grpSpPr>
        <p:pic>
          <p:nvPicPr>
            <p:cNvPr id="53261" name="Picture 4"/>
            <p:cNvPicPr>
              <a:picLocks noChangeAspect="1" noChangeArrowheads="1"/>
            </p:cNvPicPr>
            <p:nvPr/>
          </p:nvPicPr>
          <p:blipFill>
            <a:blip r:embed="rId2">
              <a:extLst>
                <a:ext uri="{28A0092B-C50C-407E-A947-70E740481C1C}">
                  <a14:useLocalDpi xmlns:a14="http://schemas.microsoft.com/office/drawing/2010/main" val="0"/>
                </a:ext>
              </a:extLst>
            </a:blip>
            <a:srcRect l="18655" t="19231" r="33990" b="21796"/>
            <a:stretch>
              <a:fillRect/>
            </a:stretch>
          </p:blipFill>
          <p:spPr bwMode="auto">
            <a:xfrm>
              <a:off x="336" y="96"/>
              <a:ext cx="914"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Freeform 5"/>
            <p:cNvSpPr>
              <a:spLocks/>
            </p:cNvSpPr>
            <p:nvPr/>
          </p:nvSpPr>
          <p:spPr bwMode="auto">
            <a:xfrm>
              <a:off x="649" y="521"/>
              <a:ext cx="157" cy="334"/>
            </a:xfrm>
            <a:custGeom>
              <a:avLst/>
              <a:gdLst>
                <a:gd name="T0" fmla="*/ 0 w 288"/>
                <a:gd name="T1" fmla="*/ 0 h 567"/>
                <a:gd name="T2" fmla="*/ 5 w 288"/>
                <a:gd name="T3" fmla="*/ 134 h 567"/>
                <a:gd name="T4" fmla="*/ 15 w 288"/>
                <a:gd name="T5" fmla="*/ 150 h 567"/>
                <a:gd name="T6" fmla="*/ 46 w 288"/>
                <a:gd name="T7" fmla="*/ 223 h 567"/>
                <a:gd name="T8" fmla="*/ 62 w 288"/>
                <a:gd name="T9" fmla="*/ 317 h 567"/>
                <a:gd name="T10" fmla="*/ 98 w 288"/>
                <a:gd name="T11" fmla="*/ 334 h 567"/>
                <a:gd name="T12" fmla="*/ 67 w 288"/>
                <a:gd name="T13" fmla="*/ 139 h 567"/>
                <a:gd name="T14" fmla="*/ 51 w 288"/>
                <a:gd name="T15" fmla="*/ 61 h 567"/>
                <a:gd name="T16" fmla="*/ 46 w 288"/>
                <a:gd name="T17" fmla="*/ 39 h 567"/>
                <a:gd name="T18" fmla="*/ 0 w 288"/>
                <a:gd name="T19" fmla="*/ 0 h 5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567">
                  <a:moveTo>
                    <a:pt x="0" y="0"/>
                  </a:moveTo>
                  <a:cubicBezTo>
                    <a:pt x="3" y="76"/>
                    <a:pt x="1" y="152"/>
                    <a:pt x="9" y="227"/>
                  </a:cubicBezTo>
                  <a:cubicBezTo>
                    <a:pt x="10" y="238"/>
                    <a:pt x="23" y="245"/>
                    <a:pt x="28" y="255"/>
                  </a:cubicBezTo>
                  <a:cubicBezTo>
                    <a:pt x="52" y="302"/>
                    <a:pt x="38" y="347"/>
                    <a:pt x="85" y="378"/>
                  </a:cubicBezTo>
                  <a:cubicBezTo>
                    <a:pt x="99" y="422"/>
                    <a:pt x="88" y="508"/>
                    <a:pt x="113" y="538"/>
                  </a:cubicBezTo>
                  <a:cubicBezTo>
                    <a:pt x="121" y="548"/>
                    <a:pt x="165" y="562"/>
                    <a:pt x="179" y="567"/>
                  </a:cubicBezTo>
                  <a:cubicBezTo>
                    <a:pt x="288" y="495"/>
                    <a:pt x="215" y="298"/>
                    <a:pt x="123" y="236"/>
                  </a:cubicBezTo>
                  <a:cubicBezTo>
                    <a:pt x="106" y="189"/>
                    <a:pt x="103" y="157"/>
                    <a:pt x="94" y="104"/>
                  </a:cubicBezTo>
                  <a:cubicBezTo>
                    <a:pt x="92" y="91"/>
                    <a:pt x="94" y="76"/>
                    <a:pt x="85" y="66"/>
                  </a:cubicBezTo>
                  <a:cubicBezTo>
                    <a:pt x="61" y="39"/>
                    <a:pt x="25" y="25"/>
                    <a:pt x="0" y="0"/>
                  </a:cubicBezTo>
                  <a:close/>
                </a:path>
              </a:pathLst>
            </a:custGeom>
            <a:solidFill>
              <a:srgbClr val="9900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sp>
        <p:nvSpPr>
          <p:cNvPr id="53252" name="Rectangle 6"/>
          <p:cNvSpPr>
            <a:spLocks noChangeArrowheads="1"/>
          </p:cNvSpPr>
          <p:nvPr/>
        </p:nvSpPr>
        <p:spPr bwMode="auto">
          <a:xfrm>
            <a:off x="2381250" y="1751013"/>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768475" indent="-1768475" fontAlgn="base">
              <a:spcBef>
                <a:spcPct val="0"/>
              </a:spcBef>
              <a:spcAft>
                <a:spcPct val="0"/>
              </a:spcAft>
            </a:pPr>
            <a:r>
              <a:rPr lang="ru-RU" sz="2400" b="1" dirty="0">
                <a:solidFill>
                  <a:srgbClr val="FFFF99"/>
                </a:solidFill>
              </a:rPr>
              <a:t>Стадия</a:t>
            </a:r>
            <a:r>
              <a:rPr lang="en-US" sz="2400" b="1" dirty="0">
                <a:solidFill>
                  <a:srgbClr val="FFFF99"/>
                </a:solidFill>
              </a:rPr>
              <a:t> I:</a:t>
            </a:r>
            <a:r>
              <a:rPr lang="en-US" sz="2400" b="1" dirty="0">
                <a:solidFill>
                  <a:srgbClr val="FFFFFF"/>
                </a:solidFill>
              </a:rPr>
              <a:t> 	</a:t>
            </a:r>
            <a:r>
              <a:rPr lang="ru-RU" sz="2000" b="1" dirty="0">
                <a:solidFill>
                  <a:srgbClr val="FFFFFF"/>
                </a:solidFill>
              </a:rPr>
              <a:t>Полипы </a:t>
            </a:r>
            <a:r>
              <a:rPr lang="ru-RU" sz="2000" b="1" dirty="0">
                <a:solidFill>
                  <a:srgbClr val="00B0F0"/>
                </a:solidFill>
              </a:rPr>
              <a:t>в среднем носовом ходе</a:t>
            </a:r>
            <a:r>
              <a:rPr lang="en-US" sz="2000" b="1" dirty="0">
                <a:solidFill>
                  <a:srgbClr val="FFFFFF"/>
                </a:solidFill>
              </a:rPr>
              <a:t>, </a:t>
            </a:r>
            <a:r>
              <a:rPr lang="ru-RU" sz="2000" b="1" dirty="0">
                <a:solidFill>
                  <a:srgbClr val="FFFFFF"/>
                </a:solidFill>
              </a:rPr>
              <a:t>не распространяются ниже</a:t>
            </a:r>
            <a:r>
              <a:rPr lang="en-US" sz="2000" b="1" dirty="0">
                <a:solidFill>
                  <a:srgbClr val="FFFFFF"/>
                </a:solidFill>
              </a:rPr>
              <a:t> </a:t>
            </a:r>
            <a:r>
              <a:rPr lang="ru-RU" sz="2000" b="1" dirty="0">
                <a:solidFill>
                  <a:srgbClr val="FFFFFF"/>
                </a:solidFill>
              </a:rPr>
              <a:t>нижней границы</a:t>
            </a:r>
            <a:r>
              <a:rPr lang="en-US" sz="2000" b="1" dirty="0">
                <a:solidFill>
                  <a:srgbClr val="FFFFFF"/>
                </a:solidFill>
              </a:rPr>
              <a:t> </a:t>
            </a:r>
            <a:r>
              <a:rPr lang="ru-RU" sz="2000" b="1" dirty="0">
                <a:solidFill>
                  <a:srgbClr val="FFFFFF"/>
                </a:solidFill>
              </a:rPr>
              <a:t>средней носовой раковины</a:t>
            </a:r>
            <a:r>
              <a:rPr lang="en-US" sz="2000" b="1" dirty="0">
                <a:solidFill>
                  <a:srgbClr val="FFFFFF"/>
                </a:solidFill>
              </a:rPr>
              <a:t>.</a:t>
            </a:r>
            <a:br>
              <a:rPr lang="en-US" sz="2000" b="1" dirty="0">
                <a:solidFill>
                  <a:srgbClr val="FFFFFF"/>
                </a:solidFill>
              </a:rPr>
            </a:br>
            <a:endParaRPr lang="en-US" sz="2000" b="1" dirty="0">
              <a:solidFill>
                <a:srgbClr val="FFFFFF"/>
              </a:solidFill>
            </a:endParaRPr>
          </a:p>
        </p:txBody>
      </p:sp>
      <p:sp>
        <p:nvSpPr>
          <p:cNvPr id="53253" name="Rectangle 7"/>
          <p:cNvSpPr>
            <a:spLocks noChangeArrowheads="1"/>
          </p:cNvSpPr>
          <p:nvPr/>
        </p:nvSpPr>
        <p:spPr bwMode="auto">
          <a:xfrm>
            <a:off x="2333625" y="3406775"/>
            <a:ext cx="6248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768475" indent="-1768475" fontAlgn="base">
              <a:spcBef>
                <a:spcPct val="0"/>
              </a:spcBef>
              <a:spcAft>
                <a:spcPct val="0"/>
              </a:spcAft>
            </a:pPr>
            <a:r>
              <a:rPr lang="ru-RU" sz="2400" b="1" dirty="0">
                <a:solidFill>
                  <a:srgbClr val="FFFF99"/>
                </a:solidFill>
              </a:rPr>
              <a:t>Стадия</a:t>
            </a:r>
            <a:r>
              <a:rPr lang="en-US" sz="2400" b="1" dirty="0">
                <a:solidFill>
                  <a:srgbClr val="FFFF99"/>
                </a:solidFill>
              </a:rPr>
              <a:t> II:</a:t>
            </a:r>
            <a:r>
              <a:rPr lang="en-US" sz="2400" b="1" dirty="0">
                <a:solidFill>
                  <a:srgbClr val="FFFFFF"/>
                </a:solidFill>
              </a:rPr>
              <a:t> 	</a:t>
            </a:r>
            <a:r>
              <a:rPr lang="ru-RU" sz="2000" b="1" dirty="0">
                <a:solidFill>
                  <a:srgbClr val="FFFFFF"/>
                </a:solidFill>
              </a:rPr>
              <a:t>Полипы распространяются</a:t>
            </a:r>
            <a:r>
              <a:rPr lang="ru-RU" sz="2400" b="1" dirty="0">
                <a:solidFill>
                  <a:srgbClr val="FFFFFF"/>
                </a:solidFill>
              </a:rPr>
              <a:t> </a:t>
            </a:r>
            <a:r>
              <a:rPr lang="ru-RU" sz="2000" b="1" dirty="0">
                <a:solidFill>
                  <a:srgbClr val="00B0F0"/>
                </a:solidFill>
              </a:rPr>
              <a:t>ниже</a:t>
            </a:r>
            <a:r>
              <a:rPr lang="en-US" sz="2000" b="1" dirty="0">
                <a:solidFill>
                  <a:srgbClr val="00B0F0"/>
                </a:solidFill>
              </a:rPr>
              <a:t> </a:t>
            </a:r>
            <a:r>
              <a:rPr lang="ru-RU" sz="2000" b="1" dirty="0">
                <a:solidFill>
                  <a:srgbClr val="00B0F0"/>
                </a:solidFill>
              </a:rPr>
              <a:t>нижней границы</a:t>
            </a:r>
            <a:r>
              <a:rPr lang="en-US" sz="2000" b="1" dirty="0">
                <a:solidFill>
                  <a:srgbClr val="00B0F0"/>
                </a:solidFill>
              </a:rPr>
              <a:t> </a:t>
            </a:r>
            <a:r>
              <a:rPr lang="ru-RU" sz="2000" b="1" dirty="0">
                <a:solidFill>
                  <a:srgbClr val="00B0F0"/>
                </a:solidFill>
              </a:rPr>
              <a:t>средней носовой раковины</a:t>
            </a:r>
            <a:r>
              <a:rPr lang="ru-RU" sz="2000" b="1" dirty="0">
                <a:solidFill>
                  <a:srgbClr val="FFFFFF"/>
                </a:solidFill>
              </a:rPr>
              <a:t>, но </a:t>
            </a:r>
            <a:r>
              <a:rPr lang="ru-RU" sz="2000" b="1" dirty="0">
                <a:solidFill>
                  <a:srgbClr val="993300"/>
                </a:solidFill>
              </a:rPr>
              <a:t>не достигают нижней границы нижней носовой раковины. </a:t>
            </a:r>
            <a:br>
              <a:rPr lang="ru-RU" sz="2000" b="1" dirty="0">
                <a:solidFill>
                  <a:srgbClr val="993300"/>
                </a:solidFill>
              </a:rPr>
            </a:br>
            <a:endParaRPr lang="en-US" sz="2000" b="1" dirty="0">
              <a:solidFill>
                <a:srgbClr val="993300"/>
              </a:solidFill>
            </a:endParaRPr>
          </a:p>
        </p:txBody>
      </p:sp>
      <p:sp>
        <p:nvSpPr>
          <p:cNvPr id="53254" name="Rectangle 8"/>
          <p:cNvSpPr>
            <a:spLocks noChangeArrowheads="1"/>
          </p:cNvSpPr>
          <p:nvPr/>
        </p:nvSpPr>
        <p:spPr bwMode="auto">
          <a:xfrm>
            <a:off x="2314575" y="5106988"/>
            <a:ext cx="624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768475" indent="-1768475" fontAlgn="base">
              <a:spcBef>
                <a:spcPct val="0"/>
              </a:spcBef>
              <a:spcAft>
                <a:spcPct val="0"/>
              </a:spcAft>
            </a:pPr>
            <a:r>
              <a:rPr lang="ru-RU" sz="2400" b="1" dirty="0">
                <a:solidFill>
                  <a:srgbClr val="FFFF99"/>
                </a:solidFill>
              </a:rPr>
              <a:t>Стадия</a:t>
            </a:r>
            <a:r>
              <a:rPr lang="en-US" sz="2400" b="1" dirty="0">
                <a:solidFill>
                  <a:srgbClr val="FFFF99"/>
                </a:solidFill>
              </a:rPr>
              <a:t> III:</a:t>
            </a:r>
            <a:r>
              <a:rPr lang="en-US" sz="2400" b="1" dirty="0">
                <a:solidFill>
                  <a:srgbClr val="FFFFFF"/>
                </a:solidFill>
              </a:rPr>
              <a:t>	</a:t>
            </a:r>
            <a:r>
              <a:rPr lang="ru-RU" sz="2000" b="1" dirty="0">
                <a:solidFill>
                  <a:srgbClr val="FFFFFF"/>
                </a:solidFill>
              </a:rPr>
              <a:t>Большие полипы</a:t>
            </a:r>
            <a:r>
              <a:rPr lang="en-US" sz="2000" b="1" dirty="0">
                <a:solidFill>
                  <a:srgbClr val="FFFFFF"/>
                </a:solidFill>
              </a:rPr>
              <a:t> </a:t>
            </a:r>
            <a:r>
              <a:rPr lang="ru-RU" sz="2000" b="1" dirty="0">
                <a:solidFill>
                  <a:srgbClr val="FFFFFF"/>
                </a:solidFill>
              </a:rPr>
              <a:t>распространяются </a:t>
            </a:r>
            <a:r>
              <a:rPr lang="ru-RU" sz="2000" b="1" dirty="0">
                <a:solidFill>
                  <a:srgbClr val="00B0F0"/>
                </a:solidFill>
              </a:rPr>
              <a:t>ниже</a:t>
            </a:r>
            <a:r>
              <a:rPr lang="en-US" sz="2000" b="1" dirty="0">
                <a:solidFill>
                  <a:srgbClr val="00B0F0"/>
                </a:solidFill>
              </a:rPr>
              <a:t> </a:t>
            </a:r>
            <a:r>
              <a:rPr lang="ru-RU" sz="2000" b="1" dirty="0">
                <a:solidFill>
                  <a:srgbClr val="00B0F0"/>
                </a:solidFill>
              </a:rPr>
              <a:t>нижней границы</a:t>
            </a:r>
            <a:r>
              <a:rPr lang="en-US" sz="2000" b="1" dirty="0">
                <a:solidFill>
                  <a:srgbClr val="00B0F0"/>
                </a:solidFill>
              </a:rPr>
              <a:t> </a:t>
            </a:r>
            <a:r>
              <a:rPr lang="ru-RU" sz="2000" b="1" dirty="0">
                <a:solidFill>
                  <a:srgbClr val="00B0F0"/>
                </a:solidFill>
              </a:rPr>
              <a:t>нижней носовой раковины</a:t>
            </a:r>
            <a:r>
              <a:rPr lang="en-US" sz="2000" b="1" dirty="0">
                <a:solidFill>
                  <a:srgbClr val="00B0F0"/>
                </a:solidFill>
              </a:rPr>
              <a:t> </a:t>
            </a:r>
            <a:r>
              <a:rPr lang="ru-RU" sz="2000" b="1" dirty="0">
                <a:solidFill>
                  <a:srgbClr val="00B0F0"/>
                </a:solidFill>
              </a:rPr>
              <a:t>или располагаются </a:t>
            </a:r>
            <a:r>
              <a:rPr lang="ru-RU" sz="2000" b="1" dirty="0" err="1">
                <a:solidFill>
                  <a:srgbClr val="00B0F0"/>
                </a:solidFill>
              </a:rPr>
              <a:t>медиально</a:t>
            </a:r>
            <a:r>
              <a:rPr lang="ru-RU" sz="2000" b="1" dirty="0">
                <a:solidFill>
                  <a:srgbClr val="00B0F0"/>
                </a:solidFill>
              </a:rPr>
              <a:t> по отношению к средней носовой раковине</a:t>
            </a:r>
            <a:endParaRPr lang="en-US" sz="2000" b="1" dirty="0">
              <a:solidFill>
                <a:srgbClr val="00B0F0"/>
              </a:solidFill>
            </a:endParaRPr>
          </a:p>
        </p:txBody>
      </p:sp>
      <p:grpSp>
        <p:nvGrpSpPr>
          <p:cNvPr id="53255" name="Group 9"/>
          <p:cNvGrpSpPr>
            <a:grpSpLocks/>
          </p:cNvGrpSpPr>
          <p:nvPr/>
        </p:nvGrpSpPr>
        <p:grpSpPr bwMode="auto">
          <a:xfrm>
            <a:off x="514350" y="3151188"/>
            <a:ext cx="1209675" cy="1509712"/>
            <a:chOff x="336" y="1488"/>
            <a:chExt cx="914" cy="1302"/>
          </a:xfrm>
        </p:grpSpPr>
        <p:pic>
          <p:nvPicPr>
            <p:cNvPr id="53259" name="Picture 10"/>
            <p:cNvPicPr>
              <a:picLocks noChangeAspect="1" noChangeArrowheads="1"/>
            </p:cNvPicPr>
            <p:nvPr/>
          </p:nvPicPr>
          <p:blipFill>
            <a:blip r:embed="rId2">
              <a:extLst>
                <a:ext uri="{28A0092B-C50C-407E-A947-70E740481C1C}">
                  <a14:useLocalDpi xmlns:a14="http://schemas.microsoft.com/office/drawing/2010/main" val="0"/>
                </a:ext>
              </a:extLst>
            </a:blip>
            <a:srcRect l="18655" t="19231" r="33990" b="21796"/>
            <a:stretch>
              <a:fillRect/>
            </a:stretch>
          </p:blipFill>
          <p:spPr bwMode="auto">
            <a:xfrm>
              <a:off x="336" y="1488"/>
              <a:ext cx="914"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Freeform 11"/>
            <p:cNvSpPr>
              <a:spLocks/>
            </p:cNvSpPr>
            <p:nvPr/>
          </p:nvSpPr>
          <p:spPr bwMode="auto">
            <a:xfrm>
              <a:off x="517" y="1977"/>
              <a:ext cx="245" cy="574"/>
            </a:xfrm>
            <a:custGeom>
              <a:avLst/>
              <a:gdLst>
                <a:gd name="T0" fmla="*/ 117 w 245"/>
                <a:gd name="T1" fmla="*/ 10 h 574"/>
                <a:gd name="T2" fmla="*/ 126 w 245"/>
                <a:gd name="T3" fmla="*/ 74 h 574"/>
                <a:gd name="T4" fmla="*/ 155 w 245"/>
                <a:gd name="T5" fmla="*/ 113 h 574"/>
                <a:gd name="T6" fmla="*/ 158 w 245"/>
                <a:gd name="T7" fmla="*/ 135 h 574"/>
                <a:gd name="T8" fmla="*/ 165 w 245"/>
                <a:gd name="T9" fmla="*/ 157 h 574"/>
                <a:gd name="T10" fmla="*/ 107 w 245"/>
                <a:gd name="T11" fmla="*/ 237 h 574"/>
                <a:gd name="T12" fmla="*/ 78 w 245"/>
                <a:gd name="T13" fmla="*/ 263 h 574"/>
                <a:gd name="T14" fmla="*/ 56 w 245"/>
                <a:gd name="T15" fmla="*/ 308 h 574"/>
                <a:gd name="T16" fmla="*/ 53 w 245"/>
                <a:gd name="T17" fmla="*/ 317 h 574"/>
                <a:gd name="T18" fmla="*/ 46 w 245"/>
                <a:gd name="T19" fmla="*/ 324 h 574"/>
                <a:gd name="T20" fmla="*/ 37 w 245"/>
                <a:gd name="T21" fmla="*/ 369 h 574"/>
                <a:gd name="T22" fmla="*/ 49 w 245"/>
                <a:gd name="T23" fmla="*/ 545 h 574"/>
                <a:gd name="T24" fmla="*/ 69 w 245"/>
                <a:gd name="T25" fmla="*/ 567 h 574"/>
                <a:gd name="T26" fmla="*/ 88 w 245"/>
                <a:gd name="T27" fmla="*/ 573 h 574"/>
                <a:gd name="T28" fmla="*/ 126 w 245"/>
                <a:gd name="T29" fmla="*/ 554 h 574"/>
                <a:gd name="T30" fmla="*/ 120 w 245"/>
                <a:gd name="T31" fmla="*/ 468 h 574"/>
                <a:gd name="T32" fmla="*/ 136 w 245"/>
                <a:gd name="T33" fmla="*/ 372 h 574"/>
                <a:gd name="T34" fmla="*/ 184 w 245"/>
                <a:gd name="T35" fmla="*/ 314 h 574"/>
                <a:gd name="T36" fmla="*/ 229 w 245"/>
                <a:gd name="T37" fmla="*/ 257 h 574"/>
                <a:gd name="T38" fmla="*/ 206 w 245"/>
                <a:gd name="T39" fmla="*/ 122 h 574"/>
                <a:gd name="T40" fmla="*/ 193 w 245"/>
                <a:gd name="T41" fmla="*/ 97 h 574"/>
                <a:gd name="T42" fmla="*/ 142 w 245"/>
                <a:gd name="T43" fmla="*/ 36 h 574"/>
                <a:gd name="T44" fmla="*/ 123 w 245"/>
                <a:gd name="T45" fmla="*/ 13 h 574"/>
                <a:gd name="T46" fmla="*/ 113 w 245"/>
                <a:gd name="T47" fmla="*/ 4 h 574"/>
                <a:gd name="T48" fmla="*/ 113 w 245"/>
                <a:gd name="T49" fmla="*/ 42 h 5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5" h="574">
                  <a:moveTo>
                    <a:pt x="117" y="10"/>
                  </a:moveTo>
                  <a:cubicBezTo>
                    <a:pt x="108" y="32"/>
                    <a:pt x="113" y="55"/>
                    <a:pt x="126" y="74"/>
                  </a:cubicBezTo>
                  <a:cubicBezTo>
                    <a:pt x="131" y="90"/>
                    <a:pt x="146" y="99"/>
                    <a:pt x="155" y="113"/>
                  </a:cubicBezTo>
                  <a:cubicBezTo>
                    <a:pt x="156" y="120"/>
                    <a:pt x="156" y="128"/>
                    <a:pt x="158" y="135"/>
                  </a:cubicBezTo>
                  <a:cubicBezTo>
                    <a:pt x="160" y="143"/>
                    <a:pt x="165" y="157"/>
                    <a:pt x="165" y="157"/>
                  </a:cubicBezTo>
                  <a:cubicBezTo>
                    <a:pt x="160" y="228"/>
                    <a:pt x="168" y="227"/>
                    <a:pt x="107" y="237"/>
                  </a:cubicBezTo>
                  <a:cubicBezTo>
                    <a:pt x="94" y="242"/>
                    <a:pt x="89" y="254"/>
                    <a:pt x="78" y="263"/>
                  </a:cubicBezTo>
                  <a:cubicBezTo>
                    <a:pt x="74" y="277"/>
                    <a:pt x="66" y="297"/>
                    <a:pt x="56" y="308"/>
                  </a:cubicBezTo>
                  <a:cubicBezTo>
                    <a:pt x="55" y="311"/>
                    <a:pt x="55" y="314"/>
                    <a:pt x="53" y="317"/>
                  </a:cubicBezTo>
                  <a:cubicBezTo>
                    <a:pt x="51" y="320"/>
                    <a:pt x="47" y="321"/>
                    <a:pt x="46" y="324"/>
                  </a:cubicBezTo>
                  <a:cubicBezTo>
                    <a:pt x="40" y="337"/>
                    <a:pt x="41" y="355"/>
                    <a:pt x="37" y="369"/>
                  </a:cubicBezTo>
                  <a:cubicBezTo>
                    <a:pt x="33" y="418"/>
                    <a:pt x="0" y="523"/>
                    <a:pt x="49" y="545"/>
                  </a:cubicBezTo>
                  <a:cubicBezTo>
                    <a:pt x="54" y="559"/>
                    <a:pt x="55" y="563"/>
                    <a:pt x="69" y="567"/>
                  </a:cubicBezTo>
                  <a:cubicBezTo>
                    <a:pt x="75" y="569"/>
                    <a:pt x="88" y="573"/>
                    <a:pt x="88" y="573"/>
                  </a:cubicBezTo>
                  <a:cubicBezTo>
                    <a:pt x="129" y="569"/>
                    <a:pt x="109" y="574"/>
                    <a:pt x="126" y="554"/>
                  </a:cubicBezTo>
                  <a:cubicBezTo>
                    <a:pt x="132" y="527"/>
                    <a:pt x="129" y="494"/>
                    <a:pt x="120" y="468"/>
                  </a:cubicBezTo>
                  <a:cubicBezTo>
                    <a:pt x="122" y="425"/>
                    <a:pt x="107" y="397"/>
                    <a:pt x="136" y="372"/>
                  </a:cubicBezTo>
                  <a:cubicBezTo>
                    <a:pt x="143" y="349"/>
                    <a:pt x="160" y="321"/>
                    <a:pt x="184" y="314"/>
                  </a:cubicBezTo>
                  <a:cubicBezTo>
                    <a:pt x="204" y="301"/>
                    <a:pt x="219" y="279"/>
                    <a:pt x="229" y="257"/>
                  </a:cubicBezTo>
                  <a:cubicBezTo>
                    <a:pt x="226" y="180"/>
                    <a:pt x="245" y="161"/>
                    <a:pt x="206" y="122"/>
                  </a:cubicBezTo>
                  <a:cubicBezTo>
                    <a:pt x="202" y="111"/>
                    <a:pt x="202" y="105"/>
                    <a:pt x="193" y="97"/>
                  </a:cubicBezTo>
                  <a:cubicBezTo>
                    <a:pt x="186" y="73"/>
                    <a:pt x="160" y="54"/>
                    <a:pt x="142" y="36"/>
                  </a:cubicBezTo>
                  <a:cubicBezTo>
                    <a:pt x="135" y="29"/>
                    <a:pt x="130" y="21"/>
                    <a:pt x="123" y="13"/>
                  </a:cubicBezTo>
                  <a:cubicBezTo>
                    <a:pt x="120" y="10"/>
                    <a:pt x="114" y="0"/>
                    <a:pt x="113" y="4"/>
                  </a:cubicBezTo>
                  <a:cubicBezTo>
                    <a:pt x="109" y="16"/>
                    <a:pt x="113" y="29"/>
                    <a:pt x="113" y="42"/>
                  </a:cubicBezTo>
                </a:path>
              </a:pathLst>
            </a:custGeom>
            <a:solidFill>
              <a:srgbClr val="9900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grpSp>
        <p:nvGrpSpPr>
          <p:cNvPr id="53256" name="Group 12"/>
          <p:cNvGrpSpPr>
            <a:grpSpLocks/>
          </p:cNvGrpSpPr>
          <p:nvPr/>
        </p:nvGrpSpPr>
        <p:grpSpPr bwMode="auto">
          <a:xfrm>
            <a:off x="533400" y="5045075"/>
            <a:ext cx="1187450" cy="1525588"/>
            <a:chOff x="336" y="2880"/>
            <a:chExt cx="912" cy="1344"/>
          </a:xfrm>
        </p:grpSpPr>
        <p:pic>
          <p:nvPicPr>
            <p:cNvPr id="53257" name="Picture 13"/>
            <p:cNvPicPr>
              <a:picLocks noChangeAspect="1" noChangeArrowheads="1"/>
            </p:cNvPicPr>
            <p:nvPr/>
          </p:nvPicPr>
          <p:blipFill>
            <a:blip r:embed="rId2">
              <a:extLst>
                <a:ext uri="{28A0092B-C50C-407E-A947-70E740481C1C}">
                  <a14:useLocalDpi xmlns:a14="http://schemas.microsoft.com/office/drawing/2010/main" val="0"/>
                </a:ext>
              </a:extLst>
            </a:blip>
            <a:srcRect l="18655" t="19231" r="33990" b="21796"/>
            <a:stretch>
              <a:fillRect/>
            </a:stretch>
          </p:blipFill>
          <p:spPr bwMode="auto">
            <a:xfrm>
              <a:off x="336" y="2880"/>
              <a:ext cx="912"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Freeform 14"/>
            <p:cNvSpPr>
              <a:spLocks/>
            </p:cNvSpPr>
            <p:nvPr/>
          </p:nvSpPr>
          <p:spPr bwMode="auto">
            <a:xfrm>
              <a:off x="544" y="3365"/>
              <a:ext cx="218" cy="702"/>
            </a:xfrm>
            <a:custGeom>
              <a:avLst/>
              <a:gdLst>
                <a:gd name="T0" fmla="*/ 83 w 218"/>
                <a:gd name="T1" fmla="*/ 5 h 702"/>
                <a:gd name="T2" fmla="*/ 99 w 218"/>
                <a:gd name="T3" fmla="*/ 85 h 702"/>
                <a:gd name="T4" fmla="*/ 115 w 218"/>
                <a:gd name="T5" fmla="*/ 123 h 702"/>
                <a:gd name="T6" fmla="*/ 125 w 218"/>
                <a:gd name="T7" fmla="*/ 168 h 702"/>
                <a:gd name="T8" fmla="*/ 118 w 218"/>
                <a:gd name="T9" fmla="*/ 251 h 702"/>
                <a:gd name="T10" fmla="*/ 83 w 218"/>
                <a:gd name="T11" fmla="*/ 277 h 702"/>
                <a:gd name="T12" fmla="*/ 64 w 218"/>
                <a:gd name="T13" fmla="*/ 289 h 702"/>
                <a:gd name="T14" fmla="*/ 22 w 218"/>
                <a:gd name="T15" fmla="*/ 331 h 702"/>
                <a:gd name="T16" fmla="*/ 0 w 218"/>
                <a:gd name="T17" fmla="*/ 376 h 702"/>
                <a:gd name="T18" fmla="*/ 3 w 218"/>
                <a:gd name="T19" fmla="*/ 597 h 702"/>
                <a:gd name="T20" fmla="*/ 45 w 218"/>
                <a:gd name="T21" fmla="*/ 686 h 702"/>
                <a:gd name="T22" fmla="*/ 106 w 218"/>
                <a:gd name="T23" fmla="*/ 693 h 702"/>
                <a:gd name="T24" fmla="*/ 192 w 218"/>
                <a:gd name="T25" fmla="*/ 696 h 702"/>
                <a:gd name="T26" fmla="*/ 218 w 218"/>
                <a:gd name="T27" fmla="*/ 664 h 702"/>
                <a:gd name="T28" fmla="*/ 86 w 218"/>
                <a:gd name="T29" fmla="*/ 600 h 702"/>
                <a:gd name="T30" fmla="*/ 64 w 218"/>
                <a:gd name="T31" fmla="*/ 555 h 702"/>
                <a:gd name="T32" fmla="*/ 38 w 218"/>
                <a:gd name="T33" fmla="*/ 510 h 702"/>
                <a:gd name="T34" fmla="*/ 51 w 218"/>
                <a:gd name="T35" fmla="*/ 405 h 702"/>
                <a:gd name="T36" fmla="*/ 74 w 218"/>
                <a:gd name="T37" fmla="*/ 385 h 702"/>
                <a:gd name="T38" fmla="*/ 93 w 218"/>
                <a:gd name="T39" fmla="*/ 379 h 702"/>
                <a:gd name="T40" fmla="*/ 131 w 218"/>
                <a:gd name="T41" fmla="*/ 360 h 702"/>
                <a:gd name="T42" fmla="*/ 157 w 218"/>
                <a:gd name="T43" fmla="*/ 341 h 702"/>
                <a:gd name="T44" fmla="*/ 195 w 218"/>
                <a:gd name="T45" fmla="*/ 293 h 702"/>
                <a:gd name="T46" fmla="*/ 205 w 218"/>
                <a:gd name="T47" fmla="*/ 251 h 702"/>
                <a:gd name="T48" fmla="*/ 176 w 218"/>
                <a:gd name="T49" fmla="*/ 145 h 702"/>
                <a:gd name="T50" fmla="*/ 163 w 218"/>
                <a:gd name="T51" fmla="*/ 120 h 702"/>
                <a:gd name="T52" fmla="*/ 112 w 218"/>
                <a:gd name="T53" fmla="*/ 53 h 702"/>
                <a:gd name="T54" fmla="*/ 86 w 218"/>
                <a:gd name="T55" fmla="*/ 11 h 702"/>
                <a:gd name="T56" fmla="*/ 83 w 218"/>
                <a:gd name="T57" fmla="*/ 1 h 702"/>
                <a:gd name="T58" fmla="*/ 74 w 218"/>
                <a:gd name="T59" fmla="*/ 5 h 702"/>
                <a:gd name="T60" fmla="*/ 83 w 218"/>
                <a:gd name="T61" fmla="*/ 5 h 7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8" h="702">
                  <a:moveTo>
                    <a:pt x="83" y="5"/>
                  </a:moveTo>
                  <a:cubicBezTo>
                    <a:pt x="85" y="32"/>
                    <a:pt x="80" y="63"/>
                    <a:pt x="99" y="85"/>
                  </a:cubicBezTo>
                  <a:cubicBezTo>
                    <a:pt x="103" y="98"/>
                    <a:pt x="111" y="109"/>
                    <a:pt x="115" y="123"/>
                  </a:cubicBezTo>
                  <a:cubicBezTo>
                    <a:pt x="117" y="143"/>
                    <a:pt x="120" y="151"/>
                    <a:pt x="125" y="168"/>
                  </a:cubicBezTo>
                  <a:cubicBezTo>
                    <a:pt x="124" y="196"/>
                    <a:pt x="136" y="229"/>
                    <a:pt x="118" y="251"/>
                  </a:cubicBezTo>
                  <a:cubicBezTo>
                    <a:pt x="111" y="260"/>
                    <a:pt x="91" y="272"/>
                    <a:pt x="83" y="277"/>
                  </a:cubicBezTo>
                  <a:cubicBezTo>
                    <a:pt x="77" y="281"/>
                    <a:pt x="64" y="289"/>
                    <a:pt x="64" y="289"/>
                  </a:cubicBezTo>
                  <a:cubicBezTo>
                    <a:pt x="54" y="305"/>
                    <a:pt x="38" y="321"/>
                    <a:pt x="22" y="331"/>
                  </a:cubicBezTo>
                  <a:cubicBezTo>
                    <a:pt x="13" y="346"/>
                    <a:pt x="11" y="363"/>
                    <a:pt x="0" y="376"/>
                  </a:cubicBezTo>
                  <a:cubicBezTo>
                    <a:pt x="1" y="450"/>
                    <a:pt x="1" y="523"/>
                    <a:pt x="3" y="597"/>
                  </a:cubicBezTo>
                  <a:cubicBezTo>
                    <a:pt x="4" y="627"/>
                    <a:pt x="16" y="670"/>
                    <a:pt x="45" y="686"/>
                  </a:cubicBezTo>
                  <a:cubicBezTo>
                    <a:pt x="63" y="696"/>
                    <a:pt x="86" y="691"/>
                    <a:pt x="106" y="693"/>
                  </a:cubicBezTo>
                  <a:cubicBezTo>
                    <a:pt x="134" y="702"/>
                    <a:pt x="163" y="698"/>
                    <a:pt x="192" y="696"/>
                  </a:cubicBezTo>
                  <a:cubicBezTo>
                    <a:pt x="201" y="686"/>
                    <a:pt x="210" y="675"/>
                    <a:pt x="218" y="664"/>
                  </a:cubicBezTo>
                  <a:cubicBezTo>
                    <a:pt x="200" y="593"/>
                    <a:pt x="153" y="605"/>
                    <a:pt x="86" y="600"/>
                  </a:cubicBezTo>
                  <a:cubicBezTo>
                    <a:pt x="71" y="588"/>
                    <a:pt x="71" y="572"/>
                    <a:pt x="64" y="555"/>
                  </a:cubicBezTo>
                  <a:cubicBezTo>
                    <a:pt x="57" y="539"/>
                    <a:pt x="45" y="526"/>
                    <a:pt x="38" y="510"/>
                  </a:cubicBezTo>
                  <a:cubicBezTo>
                    <a:pt x="39" y="486"/>
                    <a:pt x="33" y="433"/>
                    <a:pt x="51" y="405"/>
                  </a:cubicBezTo>
                  <a:cubicBezTo>
                    <a:pt x="55" y="392"/>
                    <a:pt x="61" y="389"/>
                    <a:pt x="74" y="385"/>
                  </a:cubicBezTo>
                  <a:cubicBezTo>
                    <a:pt x="80" y="383"/>
                    <a:pt x="93" y="379"/>
                    <a:pt x="93" y="379"/>
                  </a:cubicBezTo>
                  <a:cubicBezTo>
                    <a:pt x="105" y="371"/>
                    <a:pt x="118" y="364"/>
                    <a:pt x="131" y="360"/>
                  </a:cubicBezTo>
                  <a:cubicBezTo>
                    <a:pt x="143" y="348"/>
                    <a:pt x="135" y="355"/>
                    <a:pt x="157" y="341"/>
                  </a:cubicBezTo>
                  <a:cubicBezTo>
                    <a:pt x="172" y="331"/>
                    <a:pt x="185" y="308"/>
                    <a:pt x="195" y="293"/>
                  </a:cubicBezTo>
                  <a:cubicBezTo>
                    <a:pt x="199" y="279"/>
                    <a:pt x="201" y="265"/>
                    <a:pt x="205" y="251"/>
                  </a:cubicBezTo>
                  <a:cubicBezTo>
                    <a:pt x="202" y="183"/>
                    <a:pt x="210" y="184"/>
                    <a:pt x="176" y="145"/>
                  </a:cubicBezTo>
                  <a:cubicBezTo>
                    <a:pt x="172" y="134"/>
                    <a:pt x="172" y="128"/>
                    <a:pt x="163" y="120"/>
                  </a:cubicBezTo>
                  <a:cubicBezTo>
                    <a:pt x="155" y="92"/>
                    <a:pt x="128" y="77"/>
                    <a:pt x="112" y="53"/>
                  </a:cubicBezTo>
                  <a:cubicBezTo>
                    <a:pt x="106" y="34"/>
                    <a:pt x="101" y="24"/>
                    <a:pt x="86" y="11"/>
                  </a:cubicBezTo>
                  <a:cubicBezTo>
                    <a:pt x="85" y="8"/>
                    <a:pt x="86" y="3"/>
                    <a:pt x="83" y="1"/>
                  </a:cubicBezTo>
                  <a:cubicBezTo>
                    <a:pt x="80" y="0"/>
                    <a:pt x="74" y="2"/>
                    <a:pt x="74" y="5"/>
                  </a:cubicBezTo>
                  <a:cubicBezTo>
                    <a:pt x="74" y="8"/>
                    <a:pt x="83" y="8"/>
                    <a:pt x="83" y="5"/>
                  </a:cubicBezTo>
                  <a:close/>
                </a:path>
              </a:pathLst>
            </a:custGeom>
            <a:solidFill>
              <a:srgbClr val="9900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spTree>
    <p:extLst>
      <p:ext uri="{BB962C8B-B14F-4D97-AF65-F5344CB8AC3E}">
        <p14:creationId xmlns:p14="http://schemas.microsoft.com/office/powerpoint/2010/main" val="1092276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611560" y="1536174"/>
            <a:ext cx="8136904" cy="1938992"/>
          </a:xfrm>
          <a:prstGeom prst="rect">
            <a:avLst/>
          </a:prstGeom>
        </p:spPr>
        <p:txBody>
          <a:bodyPr wrap="square">
            <a:spAutoFit/>
          </a:bodyPr>
          <a:lstStyle/>
          <a:p>
            <a:pPr algn="ctr"/>
            <a:r>
              <a:rPr lang="ru-RU" sz="4000" b="1" kern="0" dirty="0">
                <a:solidFill>
                  <a:srgbClr val="C00000"/>
                </a:solidFill>
              </a:rPr>
              <a:t>Лечение синдрома назальной </a:t>
            </a:r>
            <a:br>
              <a:rPr lang="ru-RU" sz="4000" b="1" kern="0" dirty="0">
                <a:solidFill>
                  <a:srgbClr val="C00000"/>
                </a:solidFill>
              </a:rPr>
            </a:br>
            <a:r>
              <a:rPr lang="ru-RU" sz="4000" b="1" kern="0" dirty="0">
                <a:solidFill>
                  <a:srgbClr val="C00000"/>
                </a:solidFill>
              </a:rPr>
              <a:t>обструкции при АР (</a:t>
            </a:r>
            <a:r>
              <a:rPr lang="ru-RU" sz="4000" b="1" kern="0" dirty="0" err="1">
                <a:solidFill>
                  <a:srgbClr val="C00000"/>
                </a:solidFill>
              </a:rPr>
              <a:t>риносинусите</a:t>
            </a:r>
            <a:r>
              <a:rPr lang="ru-RU" sz="4000" b="1" kern="0" dirty="0">
                <a:solidFill>
                  <a:srgbClr val="C00000"/>
                </a:solidFill>
              </a:rPr>
              <a:t>)</a:t>
            </a:r>
            <a:endParaRPr lang="ru-RU" dirty="0">
              <a:solidFill>
                <a:srgbClr val="C00000"/>
              </a:solidFill>
            </a:endParaRPr>
          </a:p>
        </p:txBody>
      </p:sp>
    </p:spTree>
    <p:extLst>
      <p:ext uri="{BB962C8B-B14F-4D97-AF65-F5344CB8AC3E}">
        <p14:creationId xmlns:p14="http://schemas.microsoft.com/office/powerpoint/2010/main" val="1990178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ctr" eaLnBrk="1" hangingPunct="1"/>
            <a:r>
              <a:rPr lang="ru-RU" dirty="0">
                <a:solidFill>
                  <a:srgbClr val="C00000"/>
                </a:solidFill>
              </a:rPr>
              <a:t>Аллергический ринит </a:t>
            </a:r>
            <a:br>
              <a:rPr lang="ru-RU" dirty="0">
                <a:solidFill>
                  <a:srgbClr val="C00000"/>
                </a:solidFill>
              </a:rPr>
            </a:br>
            <a:r>
              <a:rPr lang="ru-RU" dirty="0">
                <a:solidFill>
                  <a:srgbClr val="C00000"/>
                </a:solidFill>
              </a:rPr>
              <a:t>Рекомендации</a:t>
            </a:r>
            <a:r>
              <a:rPr lang="en-US" dirty="0">
                <a:solidFill>
                  <a:srgbClr val="C00000"/>
                </a:solidFill>
              </a:rPr>
              <a:t> ARIA</a:t>
            </a:r>
            <a:endParaRPr lang="en-GB" dirty="0">
              <a:solidFill>
                <a:srgbClr val="C00000"/>
              </a:solidFill>
            </a:endParaRPr>
          </a:p>
        </p:txBody>
      </p:sp>
      <p:sp>
        <p:nvSpPr>
          <p:cNvPr id="57347" name="Rectangle 60"/>
          <p:cNvSpPr>
            <a:spLocks noGrp="1" noChangeArrowheads="1"/>
          </p:cNvSpPr>
          <p:nvPr>
            <p:ph type="body" sz="half" idx="1"/>
          </p:nvPr>
        </p:nvSpPr>
        <p:spPr>
          <a:solidFill>
            <a:srgbClr val="000032"/>
          </a:solidFill>
        </p:spPr>
        <p:txBody>
          <a:bodyPr/>
          <a:lstStyle/>
          <a:p>
            <a:pPr eaLnBrk="1" hangingPunct="1"/>
            <a:endParaRPr lang="ru-RU" sz="2000" dirty="0"/>
          </a:p>
        </p:txBody>
      </p:sp>
      <p:sp>
        <p:nvSpPr>
          <p:cNvPr id="57348" name="Rectangle 61"/>
          <p:cNvSpPr>
            <a:spLocks noGrp="1" noChangeArrowheads="1"/>
          </p:cNvSpPr>
          <p:nvPr>
            <p:ph type="body" sz="half" idx="2"/>
          </p:nvPr>
        </p:nvSpPr>
        <p:spPr/>
        <p:txBody>
          <a:bodyPr/>
          <a:lstStyle/>
          <a:p>
            <a:pPr eaLnBrk="1" hangingPunct="1"/>
            <a:endParaRPr lang="ru-RU" sz="2000"/>
          </a:p>
        </p:txBody>
      </p:sp>
      <p:graphicFrame>
        <p:nvGraphicFramePr>
          <p:cNvPr id="461891" name="Group 67"/>
          <p:cNvGraphicFramePr>
            <a:graphicFrameLocks noGrp="1"/>
          </p:cNvGraphicFramePr>
          <p:nvPr>
            <p:ph idx="4294967295"/>
          </p:nvPr>
        </p:nvGraphicFramePr>
        <p:xfrm>
          <a:off x="523875" y="2786063"/>
          <a:ext cx="8620125" cy="2895600"/>
        </p:xfrm>
        <a:graphic>
          <a:graphicData uri="http://schemas.openxmlformats.org/drawingml/2006/table">
            <a:tbl>
              <a:tblPr/>
              <a:tblGrid>
                <a:gridCol w="2438400">
                  <a:extLst>
                    <a:ext uri="{9D8B030D-6E8A-4147-A177-3AD203B41FA5}">
                      <a16:colId xmlns:a16="http://schemas.microsoft.com/office/drawing/2014/main" val="20000"/>
                    </a:ext>
                  </a:extLst>
                </a:gridCol>
                <a:gridCol w="1660525">
                  <a:extLst>
                    <a:ext uri="{9D8B030D-6E8A-4147-A177-3AD203B41FA5}">
                      <a16:colId xmlns:a16="http://schemas.microsoft.com/office/drawing/2014/main" val="20001"/>
                    </a:ext>
                  </a:extLst>
                </a:gridCol>
                <a:gridCol w="1658938">
                  <a:extLst>
                    <a:ext uri="{9D8B030D-6E8A-4147-A177-3AD203B41FA5}">
                      <a16:colId xmlns:a16="http://schemas.microsoft.com/office/drawing/2014/main" val="20002"/>
                    </a:ext>
                  </a:extLst>
                </a:gridCol>
                <a:gridCol w="1328737">
                  <a:extLst>
                    <a:ext uri="{9D8B030D-6E8A-4147-A177-3AD203B41FA5}">
                      <a16:colId xmlns:a16="http://schemas.microsoft.com/office/drawing/2014/main" val="20003"/>
                    </a:ext>
                  </a:extLst>
                </a:gridCol>
                <a:gridCol w="1533525">
                  <a:extLst>
                    <a:ext uri="{9D8B030D-6E8A-4147-A177-3AD203B41FA5}">
                      <a16:colId xmlns:a16="http://schemas.microsoft.com/office/drawing/2014/main" val="20004"/>
                    </a:ext>
                  </a:extLst>
                </a:gridCol>
              </a:tblGrid>
              <a:tr h="506413">
                <a:tc>
                  <a:txBody>
                    <a:bodyPr/>
                    <a:lstStyle/>
                    <a:p>
                      <a:pPr marL="0" marR="0" lvl="0" indent="0" algn="ctr" defTabSz="914400" rtl="0" eaLnBrk="1" fontAlgn="base" latinLnBrk="0" hangingPunct="1">
                        <a:lnSpc>
                          <a:spcPct val="100000"/>
                        </a:lnSpc>
                        <a:spcBef>
                          <a:spcPct val="0"/>
                        </a:spcBef>
                        <a:spcAft>
                          <a:spcPct val="0"/>
                        </a:spcAft>
                        <a:buClr>
                          <a:srgbClr val="60E3E6"/>
                        </a:buClr>
                        <a:buSzTx/>
                        <a:buFontTx/>
                        <a:buNone/>
                        <a:tabLst/>
                      </a:pPr>
                      <a:endParaRPr kumimoji="0" lang="en-GB" sz="16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E3E6"/>
                        </a:buClr>
                        <a:buSzTx/>
                        <a:buFontTx/>
                        <a:buNone/>
                        <a:tabLst/>
                      </a:pPr>
                      <a:endParaRPr kumimoji="0" lang="en-US" sz="1600" b="1"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
                          <a:srgbClr val="60E3E6"/>
                        </a:buClr>
                        <a:buSzTx/>
                        <a:buFontTx/>
                        <a:buNone/>
                        <a:tabLst/>
                      </a:pPr>
                      <a:r>
                        <a:rPr kumimoji="0" lang="ru-RU" sz="1600" b="1" i="0" u="none" strike="noStrike" cap="none" normalizeH="0" baseline="0">
                          <a:ln>
                            <a:noFill/>
                          </a:ln>
                          <a:solidFill>
                            <a:schemeClr val="tx1"/>
                          </a:solidFill>
                          <a:effectLst/>
                          <a:latin typeface="Arial" pitchFamily="34" charset="0"/>
                          <a:ea typeface="ＭＳ Ｐゴシック" pitchFamily="34" charset="-128"/>
                          <a:cs typeface="Arial" pitchFamily="34" charset="0"/>
                        </a:rPr>
                        <a:t>Заложенность</a:t>
                      </a:r>
                      <a:endParaRPr kumimoji="0" lang="en-US" sz="1600" b="1"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E3E6"/>
                        </a:buClr>
                        <a:buSzTx/>
                        <a:buFontTx/>
                        <a:buNone/>
                        <a:tabLst/>
                      </a:pPr>
                      <a:endParaRPr kumimoji="0" lang="en-US" sz="1600" b="1"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
                          <a:srgbClr val="60E3E6"/>
                        </a:buClr>
                        <a:buSzTx/>
                        <a:buFontTx/>
                        <a:buNone/>
                        <a:tabLst/>
                      </a:pPr>
                      <a:r>
                        <a:rPr kumimoji="0" lang="ru-RU" sz="1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Ринорея</a:t>
                      </a:r>
                      <a:endParaRPr kumimoji="0" lang="en-US" sz="14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E3E6"/>
                        </a:buClr>
                        <a:buSzTx/>
                        <a:buFontTx/>
                        <a:buNone/>
                        <a:tabLst/>
                      </a:pPr>
                      <a:r>
                        <a:rPr kumimoji="0" lang="ru-RU" sz="1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Зуд</a:t>
                      </a:r>
                      <a:r>
                        <a:rPr kumimoji="0" lang="en-US" sz="1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p>
                      <a:pPr marL="0" marR="0" lvl="0" indent="0" algn="ctr" defTabSz="914400" rtl="0" eaLnBrk="1" fontAlgn="base" latinLnBrk="0" hangingPunct="1">
                        <a:lnSpc>
                          <a:spcPct val="100000"/>
                        </a:lnSpc>
                        <a:spcBef>
                          <a:spcPct val="0"/>
                        </a:spcBef>
                        <a:spcAft>
                          <a:spcPct val="0"/>
                        </a:spcAft>
                        <a:buClr>
                          <a:srgbClr val="60E3E6"/>
                        </a:buClr>
                        <a:buSzTx/>
                        <a:buFontTx/>
                        <a:buNone/>
                        <a:tabLst/>
                      </a:pPr>
                      <a:r>
                        <a:rPr kumimoji="0" lang="ru-RU" sz="1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Чихание</a:t>
                      </a:r>
                      <a:endParaRPr kumimoji="0" lang="en-US" sz="14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E3E6"/>
                        </a:buClr>
                        <a:buSzTx/>
                        <a:buFontTx/>
                        <a:buNone/>
                        <a:tabLst/>
                      </a:pPr>
                      <a:endParaRPr kumimoji="0" lang="en-US" sz="1600" b="1"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
                          <a:srgbClr val="60E3E6"/>
                        </a:buClr>
                        <a:buSzTx/>
                        <a:buFontTx/>
                        <a:buNone/>
                        <a:tabLst/>
                      </a:pPr>
                      <a:r>
                        <a:rPr kumimoji="0" lang="ru-RU" sz="1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Продолжительность действия</a:t>
                      </a:r>
                      <a:endParaRPr kumimoji="0" lang="en-US" sz="14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7825">
                <a:tc>
                  <a:txBody>
                    <a:bodyPr/>
                    <a:lstStyle/>
                    <a:p>
                      <a:pPr marL="0" marR="0" lvl="0" indent="0" algn="l" defTabSz="914400" rtl="0" eaLnBrk="1" fontAlgn="base" latinLnBrk="0" hangingPunct="1">
                        <a:lnSpc>
                          <a:spcPct val="150000"/>
                        </a:lnSpc>
                        <a:spcBef>
                          <a:spcPct val="60000"/>
                        </a:spcBef>
                        <a:spcAft>
                          <a:spcPct val="0"/>
                        </a:spcAft>
                        <a:buClr>
                          <a:srgbClr val="60E3E6"/>
                        </a:buClr>
                        <a:buSzTx/>
                        <a:buFontTx/>
                        <a:buNone/>
                        <a:tabLst/>
                      </a:pPr>
                      <a:r>
                        <a:rPr kumimoji="0" lang="ru-RU" sz="16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ИНГКС</a:t>
                      </a:r>
                      <a:endParaRPr kumimoji="0" lang="en-US" sz="16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L="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0032"/>
                    </a:solidFill>
                  </a:tcPr>
                </a:tc>
                <a:tc>
                  <a:txBody>
                    <a:bodyPr/>
                    <a:lstStyle/>
                    <a:p>
                      <a:pPr marL="0" marR="0" lvl="0" indent="0" algn="ctr" defTabSz="914400" rtl="0" eaLnBrk="1" fontAlgn="base" latinLnBrk="0" hangingPunct="1">
                        <a:lnSpc>
                          <a:spcPct val="15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12 - 48h</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9400">
                <a:tc>
                  <a:txBody>
                    <a:bodyPr/>
                    <a:lstStyle/>
                    <a:p>
                      <a:pPr marL="0" marR="0" lvl="0" indent="0" algn="l" defTabSz="914400" rtl="0" eaLnBrk="1" fontAlgn="base" latinLnBrk="0" hangingPunct="1">
                        <a:lnSpc>
                          <a:spcPct val="100000"/>
                        </a:lnSpc>
                        <a:spcBef>
                          <a:spcPct val="6000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АГП внутрь</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 </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12 - 24h</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73050">
                <a:tc>
                  <a:txBody>
                    <a:bodyPr/>
                    <a:lstStyle/>
                    <a:p>
                      <a:pPr marL="0" marR="0" lvl="0" indent="0" algn="l" defTabSz="914400" rtl="0" eaLnBrk="1" fontAlgn="base" latinLnBrk="0" hangingPunct="1">
                        <a:lnSpc>
                          <a:spcPct val="100000"/>
                        </a:lnSpc>
                        <a:spcBef>
                          <a:spcPct val="6000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Деконгестанты</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3 - 24h</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73050">
                <a:tc>
                  <a:txBody>
                    <a:bodyPr/>
                    <a:lstStyle/>
                    <a:p>
                      <a:pPr marL="0" marR="0" lvl="0" indent="0" algn="l" defTabSz="914400" rtl="0" eaLnBrk="1" fontAlgn="base" latinLnBrk="0" hangingPunct="1">
                        <a:lnSpc>
                          <a:spcPct val="100000"/>
                        </a:lnSpc>
                        <a:spcBef>
                          <a:spcPct val="6000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Кромоны в нос</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2 - 6h</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73050">
                <a:tc>
                  <a:txBody>
                    <a:bodyPr/>
                    <a:lstStyle/>
                    <a:p>
                      <a:pPr marL="0" marR="0" lvl="0" indent="0" algn="l" defTabSz="914400" rtl="0" eaLnBrk="1" fontAlgn="base" latinLnBrk="0" hangingPunct="1">
                        <a:lnSpc>
                          <a:spcPct val="100000"/>
                        </a:lnSpc>
                        <a:spcBef>
                          <a:spcPct val="6000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Антихолинергические</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4 - 12h</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11150">
                <a:tc>
                  <a:txBody>
                    <a:bodyPr/>
                    <a:lstStyle/>
                    <a:p>
                      <a:pPr marL="0" marR="0" lvl="0" indent="0" algn="l" defTabSz="914400" rtl="0" eaLnBrk="1" fontAlgn="base" latinLnBrk="0" hangingPunct="1">
                        <a:lnSpc>
                          <a:spcPct val="100000"/>
                        </a:lnSpc>
                        <a:spcBef>
                          <a:spcPct val="6000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Антилейкотриены</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7386" name="Text Box 56"/>
          <p:cNvSpPr txBox="1">
            <a:spLocks noChangeArrowheads="1"/>
          </p:cNvSpPr>
          <p:nvPr/>
        </p:nvSpPr>
        <p:spPr bwMode="auto">
          <a:xfrm>
            <a:off x="244475" y="6218238"/>
            <a:ext cx="8259763"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25000"/>
              </a:spcBef>
              <a:spcAft>
                <a:spcPct val="0"/>
              </a:spcAft>
            </a:pPr>
            <a:r>
              <a:rPr lang="en-US" sz="1200">
                <a:solidFill>
                  <a:srgbClr val="FFFFFF"/>
                </a:solidFill>
              </a:rPr>
              <a:t>Bousquet et al. </a:t>
            </a:r>
            <a:r>
              <a:rPr lang="en-US" sz="1200" i="1">
                <a:solidFill>
                  <a:srgbClr val="FFFFFF"/>
                </a:solidFill>
              </a:rPr>
              <a:t>Allergy</a:t>
            </a:r>
            <a:r>
              <a:rPr lang="en-US" sz="1200">
                <a:solidFill>
                  <a:srgbClr val="FFFFFF"/>
                </a:solidFill>
              </a:rPr>
              <a:t>. 2003;58:192.</a:t>
            </a:r>
          </a:p>
          <a:p>
            <a:pPr eaLnBrk="1" fontAlgn="base" hangingPunct="1">
              <a:spcBef>
                <a:spcPct val="0"/>
              </a:spcBef>
              <a:spcAft>
                <a:spcPct val="0"/>
              </a:spcAft>
            </a:pPr>
            <a:r>
              <a:rPr lang="en-US" sz="1200">
                <a:solidFill>
                  <a:srgbClr val="FFFFFF"/>
                </a:solidFill>
              </a:rPr>
              <a:t>Bousquet et al. </a:t>
            </a:r>
            <a:r>
              <a:rPr lang="en-US" sz="1200" i="1">
                <a:solidFill>
                  <a:srgbClr val="FFFFFF"/>
                </a:solidFill>
              </a:rPr>
              <a:t>Allergy.</a:t>
            </a:r>
            <a:r>
              <a:rPr lang="en-US" sz="1200">
                <a:solidFill>
                  <a:srgbClr val="FFFFFF"/>
                </a:solidFill>
              </a:rPr>
              <a:t> 2002;57:841.</a:t>
            </a:r>
          </a:p>
          <a:p>
            <a:pPr eaLnBrk="1" fontAlgn="base" hangingPunct="1">
              <a:spcBef>
                <a:spcPct val="0"/>
              </a:spcBef>
              <a:spcAft>
                <a:spcPct val="0"/>
              </a:spcAft>
            </a:pPr>
            <a:r>
              <a:rPr lang="en-US" sz="1200">
                <a:solidFill>
                  <a:srgbClr val="FFFFFF"/>
                </a:solidFill>
              </a:rPr>
              <a:t>Van Cauwenberge et</a:t>
            </a:r>
            <a:r>
              <a:rPr lang="en-US" sz="1200">
                <a:solidFill>
                  <a:srgbClr val="000018"/>
                </a:solidFill>
              </a:rPr>
              <a:t> </a:t>
            </a:r>
            <a:r>
              <a:rPr lang="en-US" sz="1200">
                <a:solidFill>
                  <a:srgbClr val="FFFFFF"/>
                </a:solidFill>
              </a:rPr>
              <a:t>al. </a:t>
            </a:r>
            <a:r>
              <a:rPr lang="en-US" sz="1200" i="1">
                <a:solidFill>
                  <a:srgbClr val="FFFFFF"/>
                </a:solidFill>
              </a:rPr>
              <a:t>Allergy</a:t>
            </a:r>
            <a:r>
              <a:rPr lang="en-US" sz="1200">
                <a:solidFill>
                  <a:srgbClr val="FFFFFF"/>
                </a:solidFill>
              </a:rPr>
              <a:t>. 2000;55:116</a:t>
            </a:r>
            <a:r>
              <a:rPr lang="en-US" sz="1200">
                <a:solidFill>
                  <a:srgbClr val="000018"/>
                </a:solidFill>
              </a:rPr>
              <a:t>.</a:t>
            </a:r>
          </a:p>
        </p:txBody>
      </p:sp>
      <p:sp>
        <p:nvSpPr>
          <p:cNvPr id="57387" name="AutoShape 57"/>
          <p:cNvSpPr>
            <a:spLocks noChangeArrowheads="1"/>
          </p:cNvSpPr>
          <p:nvPr/>
        </p:nvSpPr>
        <p:spPr bwMode="auto">
          <a:xfrm>
            <a:off x="2992438" y="2852738"/>
            <a:ext cx="1528762" cy="2733675"/>
          </a:xfrm>
          <a:prstGeom prst="roundRect">
            <a:avLst>
              <a:gd name="adj" fmla="val 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57388" name="Text Box 58"/>
          <p:cNvSpPr txBox="1">
            <a:spLocks noChangeArrowheads="1"/>
          </p:cNvSpPr>
          <p:nvPr/>
        </p:nvSpPr>
        <p:spPr bwMode="auto">
          <a:xfrm>
            <a:off x="198438" y="1455738"/>
            <a:ext cx="8710612" cy="1311275"/>
          </a:xfrm>
          <a:prstGeom prst="rect">
            <a:avLst/>
          </a:prstGeom>
          <a:solidFill>
            <a:srgbClr val="0000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en-US" sz="2000" b="1">
                <a:solidFill>
                  <a:srgbClr val="FFFFFF"/>
                </a:solidFill>
              </a:rPr>
              <a:t>“</a:t>
            </a:r>
            <a:r>
              <a:rPr lang="ru-RU" sz="2000" b="1">
                <a:solidFill>
                  <a:srgbClr val="FFFFFF"/>
                </a:solidFill>
              </a:rPr>
              <a:t>ГКС – наиболее эффективная фармакологическая терапия при АР</a:t>
            </a:r>
            <a:r>
              <a:rPr lang="en-US" sz="2000" b="1">
                <a:solidFill>
                  <a:srgbClr val="FFFFFF"/>
                </a:solidFill>
              </a:rPr>
              <a:t>.”</a:t>
            </a:r>
            <a:r>
              <a:rPr lang="ru-RU" sz="2000" b="1">
                <a:solidFill>
                  <a:srgbClr val="FFFFFF"/>
                </a:solidFill>
              </a:rPr>
              <a:t> </a:t>
            </a:r>
            <a:r>
              <a:rPr lang="en-US" sz="2000" b="1">
                <a:solidFill>
                  <a:srgbClr val="FFFFFF"/>
                </a:solidFill>
              </a:rPr>
              <a:t>“</a:t>
            </a:r>
            <a:r>
              <a:rPr lang="ru-RU" sz="2000" b="1">
                <a:solidFill>
                  <a:srgbClr val="FFFFFF"/>
                </a:solidFill>
              </a:rPr>
              <a:t>Влияние топических стероидов на назальную блокаду</a:t>
            </a:r>
            <a:r>
              <a:rPr lang="en-US" sz="2000" b="1">
                <a:solidFill>
                  <a:srgbClr val="FFFFFF"/>
                </a:solidFill>
              </a:rPr>
              <a:t> </a:t>
            </a:r>
            <a:r>
              <a:rPr lang="ru-RU" sz="2000" b="1">
                <a:solidFill>
                  <a:srgbClr val="FFFFFF"/>
                </a:solidFill>
              </a:rPr>
              <a:t>и их противовоспалительные характеристики делают их предпочтительными..</a:t>
            </a:r>
            <a:r>
              <a:rPr lang="en-US" sz="2000" b="1">
                <a:solidFill>
                  <a:srgbClr val="FFFFFF"/>
                </a:solidFill>
              </a:rPr>
              <a:t>.”</a:t>
            </a:r>
          </a:p>
        </p:txBody>
      </p:sp>
    </p:spTree>
    <p:extLst>
      <p:ext uri="{BB962C8B-B14F-4D97-AF65-F5344CB8AC3E}">
        <p14:creationId xmlns:p14="http://schemas.microsoft.com/office/powerpoint/2010/main" val="4137713609"/>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52400"/>
            <a:ext cx="8447856" cy="612304"/>
          </a:xfrm>
        </p:spPr>
        <p:txBody>
          <a:bodyPr/>
          <a:lstStyle/>
          <a:p>
            <a:pPr algn="ctr"/>
            <a:r>
              <a:rPr lang="ru-RU" sz="2400" dirty="0">
                <a:solidFill>
                  <a:srgbClr val="C00000"/>
                </a:solidFill>
              </a:rPr>
              <a:t>Ступенчатая терапия аллергического ринита у детей</a:t>
            </a:r>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114167443"/>
              </p:ext>
            </p:extLst>
          </p:nvPr>
        </p:nvGraphicFramePr>
        <p:xfrm>
          <a:off x="467543" y="1196752"/>
          <a:ext cx="8352928" cy="5272082"/>
        </p:xfrm>
        <a:graphic>
          <a:graphicData uri="http://schemas.openxmlformats.org/drawingml/2006/table">
            <a:tbl>
              <a:tblPr firstRow="1" firstCol="1" bandRow="1">
                <a:tableStyleId>{5C22544A-7EE6-4342-B048-85BDC9FD1C3A}</a:tableStyleId>
              </a:tblPr>
              <a:tblGrid>
                <a:gridCol w="2784018">
                  <a:extLst>
                    <a:ext uri="{9D8B030D-6E8A-4147-A177-3AD203B41FA5}">
                      <a16:colId xmlns:a16="http://schemas.microsoft.com/office/drawing/2014/main" val="20000"/>
                    </a:ext>
                  </a:extLst>
                </a:gridCol>
                <a:gridCol w="2784018">
                  <a:extLst>
                    <a:ext uri="{9D8B030D-6E8A-4147-A177-3AD203B41FA5}">
                      <a16:colId xmlns:a16="http://schemas.microsoft.com/office/drawing/2014/main" val="20001"/>
                    </a:ext>
                  </a:extLst>
                </a:gridCol>
                <a:gridCol w="2784892">
                  <a:extLst>
                    <a:ext uri="{9D8B030D-6E8A-4147-A177-3AD203B41FA5}">
                      <a16:colId xmlns:a16="http://schemas.microsoft.com/office/drawing/2014/main" val="20002"/>
                    </a:ext>
                  </a:extLst>
                </a:gridCol>
              </a:tblGrid>
              <a:tr h="360762">
                <a:tc>
                  <a:txBody>
                    <a:bodyPr/>
                    <a:lstStyle/>
                    <a:p>
                      <a:pPr>
                        <a:lnSpc>
                          <a:spcPct val="115000"/>
                        </a:lnSpc>
                        <a:spcAft>
                          <a:spcPts val="0"/>
                        </a:spcAft>
                      </a:pPr>
                      <a:r>
                        <a:rPr lang="ru-RU" sz="2000" dirty="0">
                          <a:effectLst/>
                        </a:rPr>
                        <a:t>1 ступень</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2 ступень</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3 ступень</a:t>
                      </a:r>
                      <a:endParaRPr lang="ru-RU" sz="20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721525">
                <a:tc>
                  <a:txBody>
                    <a:bodyPr/>
                    <a:lstStyle/>
                    <a:p>
                      <a:pPr>
                        <a:lnSpc>
                          <a:spcPct val="115000"/>
                        </a:lnSpc>
                        <a:spcAft>
                          <a:spcPts val="0"/>
                        </a:spcAft>
                      </a:pPr>
                      <a:r>
                        <a:rPr lang="ru-RU" sz="2000" dirty="0">
                          <a:effectLst/>
                        </a:rPr>
                        <a:t>Легкая форма</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Среднетяжелая  форма</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Тяжелая  форма</a:t>
                      </a:r>
                      <a:endParaRPr lang="ru-RU" sz="20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60762">
                <a:tc>
                  <a:txBody>
                    <a:bodyPr/>
                    <a:lstStyle/>
                    <a:p>
                      <a:pPr>
                        <a:lnSpc>
                          <a:spcPct val="115000"/>
                        </a:lnSpc>
                        <a:spcAft>
                          <a:spcPts val="0"/>
                        </a:spcAft>
                      </a:pPr>
                      <a:r>
                        <a:rPr lang="ru-RU" sz="2000">
                          <a:effectLst/>
                        </a:rPr>
                        <a:t> </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СИТ</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СИТ</a:t>
                      </a:r>
                      <a:endParaRPr lang="ru-RU" sz="20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011616">
                <a:tc>
                  <a:txBody>
                    <a:bodyPr/>
                    <a:lstStyle/>
                    <a:p>
                      <a:pPr>
                        <a:lnSpc>
                          <a:spcPct val="115000"/>
                        </a:lnSpc>
                        <a:spcAft>
                          <a:spcPts val="0"/>
                        </a:spcAft>
                      </a:pPr>
                      <a:r>
                        <a:rPr lang="ru-RU" sz="2000" dirty="0" err="1">
                          <a:effectLst/>
                        </a:rPr>
                        <a:t>Кромоны</a:t>
                      </a:r>
                      <a:r>
                        <a:rPr lang="ru-RU" sz="2000" dirty="0">
                          <a:effectLst/>
                        </a:rPr>
                        <a:t> (</a:t>
                      </a:r>
                      <a:r>
                        <a:rPr lang="ru-RU" sz="1200" dirty="0" err="1">
                          <a:solidFill>
                            <a:schemeClr val="bg1"/>
                          </a:solidFill>
                          <a:effectLst/>
                        </a:rPr>
                        <a:t>кетопрофен</a:t>
                      </a:r>
                      <a:r>
                        <a:rPr lang="ru-RU" sz="1200" dirty="0">
                          <a:solidFill>
                            <a:schemeClr val="bg1"/>
                          </a:solidFill>
                          <a:effectLst/>
                        </a:rPr>
                        <a:t>, препараты </a:t>
                      </a:r>
                      <a:r>
                        <a:rPr lang="ru-RU" sz="1200" dirty="0" err="1">
                          <a:solidFill>
                            <a:schemeClr val="bg1"/>
                          </a:solidFill>
                          <a:effectLst/>
                        </a:rPr>
                        <a:t>кромоглициевой</a:t>
                      </a:r>
                      <a:r>
                        <a:rPr lang="ru-RU" sz="1200" dirty="0">
                          <a:solidFill>
                            <a:schemeClr val="bg1"/>
                          </a:solidFill>
                          <a:effectLst/>
                        </a:rPr>
                        <a:t> кислоты  - </a:t>
                      </a:r>
                      <a:r>
                        <a:rPr lang="ru-RU" sz="1200" dirty="0" err="1">
                          <a:solidFill>
                            <a:schemeClr val="bg1"/>
                          </a:solidFill>
                          <a:effectLst/>
                        </a:rPr>
                        <a:t>кромогликат</a:t>
                      </a:r>
                      <a:r>
                        <a:rPr lang="ru-RU" sz="1200" dirty="0">
                          <a:solidFill>
                            <a:schemeClr val="bg1"/>
                          </a:solidFill>
                          <a:effectLst/>
                        </a:rPr>
                        <a:t> и </a:t>
                      </a:r>
                      <a:r>
                        <a:rPr lang="ru-RU" sz="1200" dirty="0" err="1">
                          <a:solidFill>
                            <a:schemeClr val="bg1"/>
                          </a:solidFill>
                          <a:effectLst/>
                        </a:rPr>
                        <a:t>недокромил</a:t>
                      </a:r>
                      <a:r>
                        <a:rPr lang="ru-RU" sz="1200" dirty="0">
                          <a:solidFill>
                            <a:schemeClr val="bg1"/>
                          </a:solidFill>
                          <a:effectLst/>
                        </a:rPr>
                        <a:t> натрия)</a:t>
                      </a:r>
                      <a:r>
                        <a:rPr lang="ru-RU" sz="2000" dirty="0">
                          <a:effectLst/>
                        </a:rPr>
                        <a:t> </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Кромоны или топические стероиды</a:t>
                      </a:r>
                      <a:endParaRPr lang="ru-RU" sz="200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Топические стероиды</a:t>
                      </a:r>
                      <a:endParaRPr lang="ru-RU" sz="20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443049">
                <a:tc>
                  <a:txBody>
                    <a:bodyPr/>
                    <a:lstStyle/>
                    <a:p>
                      <a:pPr>
                        <a:lnSpc>
                          <a:spcPct val="115000"/>
                        </a:lnSpc>
                        <a:spcAft>
                          <a:spcPts val="0"/>
                        </a:spcAft>
                      </a:pPr>
                      <a:r>
                        <a:rPr lang="ru-RU" sz="2000" dirty="0">
                          <a:effectLst/>
                        </a:rPr>
                        <a:t>Топические </a:t>
                      </a:r>
                      <a:r>
                        <a:rPr lang="ru-RU" sz="2000" dirty="0" err="1">
                          <a:effectLst/>
                        </a:rPr>
                        <a:t>антигистоминные</a:t>
                      </a:r>
                      <a:r>
                        <a:rPr lang="ru-RU" sz="2000" dirty="0">
                          <a:effectLst/>
                        </a:rPr>
                        <a:t> препараты</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dirty="0">
                          <a:effectLst/>
                        </a:rPr>
                        <a:t>Топические или системные </a:t>
                      </a:r>
                      <a:r>
                        <a:rPr lang="ru-RU" sz="2000" dirty="0" err="1">
                          <a:effectLst/>
                        </a:rPr>
                        <a:t>антигистоминные</a:t>
                      </a:r>
                      <a:r>
                        <a:rPr lang="ru-RU" sz="2000" dirty="0">
                          <a:effectLst/>
                        </a:rPr>
                        <a:t> препараты</a:t>
                      </a:r>
                      <a:endParaRPr lang="ru-RU" sz="20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2000">
                          <a:effectLst/>
                        </a:rPr>
                        <a:t>Системные антигистоминные препараты</a:t>
                      </a:r>
                      <a:endParaRPr lang="ru-RU" sz="20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65337">
                <a:tc gridSpan="3">
                  <a:txBody>
                    <a:bodyPr/>
                    <a:lstStyle/>
                    <a:p>
                      <a:pPr algn="ctr">
                        <a:lnSpc>
                          <a:spcPct val="115000"/>
                        </a:lnSpc>
                        <a:spcAft>
                          <a:spcPts val="0"/>
                        </a:spcAft>
                      </a:pPr>
                      <a:r>
                        <a:rPr lang="ru-RU" sz="2000">
                          <a:effectLst/>
                        </a:rPr>
                        <a:t>Топические сосудосуживающие препараты (короткий курс)</a:t>
                      </a:r>
                      <a:endParaRPr lang="ru-RU" sz="200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721525">
                <a:tc gridSpan="3">
                  <a:txBody>
                    <a:bodyPr/>
                    <a:lstStyle/>
                    <a:p>
                      <a:pPr algn="ctr">
                        <a:lnSpc>
                          <a:spcPct val="115000"/>
                        </a:lnSpc>
                        <a:spcAft>
                          <a:spcPts val="0"/>
                        </a:spcAft>
                      </a:pPr>
                      <a:r>
                        <a:rPr lang="ru-RU" sz="2000" dirty="0">
                          <a:effectLst/>
                        </a:rPr>
                        <a:t>Элиминация причинно-значимых аллергенов и провоцирующих факторов</a:t>
                      </a:r>
                      <a:endParaRPr lang="ru-RU" sz="2000" dirty="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467544" y="6381328"/>
            <a:ext cx="7992888" cy="369332"/>
          </a:xfrm>
          <a:prstGeom prst="rect">
            <a:avLst/>
          </a:prstGeom>
          <a:noFill/>
        </p:spPr>
        <p:txBody>
          <a:bodyPr wrap="square" rtlCol="0">
            <a:spAutoFit/>
          </a:bodyPr>
          <a:lstStyle/>
          <a:p>
            <a:r>
              <a:rPr lang="ru-RU" i="1" dirty="0"/>
              <a:t>Богомильский М.Р., Гаращенко Т.И., </a:t>
            </a:r>
            <a:r>
              <a:rPr lang="ru-RU" i="1" dirty="0" err="1"/>
              <a:t>Бабакина</a:t>
            </a:r>
            <a:r>
              <a:rPr lang="ru-RU" i="1" dirty="0"/>
              <a:t> Л.А., 2007</a:t>
            </a:r>
          </a:p>
        </p:txBody>
      </p:sp>
    </p:spTree>
    <p:extLst>
      <p:ext uri="{BB962C8B-B14F-4D97-AF65-F5344CB8AC3E}">
        <p14:creationId xmlns:p14="http://schemas.microsoft.com/office/powerpoint/2010/main" val="178426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a:solidFill>
                  <a:srgbClr val="C00000"/>
                </a:solidFill>
              </a:rPr>
              <a:t>Ринит аллергический: качество жизни </a:t>
            </a:r>
            <a:r>
              <a:rPr lang="en-US" sz="3600" dirty="0">
                <a:solidFill>
                  <a:srgbClr val="C00000"/>
                </a:solidFill>
                <a:sym typeface="Wingdings" pitchFamily="2" charset="2"/>
              </a:rPr>
              <a:t>–</a:t>
            </a:r>
            <a:r>
              <a:rPr lang="ru-RU" sz="3600" dirty="0">
                <a:solidFill>
                  <a:srgbClr val="C00000"/>
                </a:solidFill>
              </a:rPr>
              <a:t> качество лечения</a:t>
            </a:r>
            <a:r>
              <a:rPr lang="en-US" sz="3600" dirty="0">
                <a:solidFill>
                  <a:srgbClr val="C00000"/>
                </a:solidFill>
              </a:rPr>
              <a:t>?</a:t>
            </a:r>
            <a:endParaRPr lang="ru-RU" sz="3600" dirty="0">
              <a:solidFill>
                <a:srgbClr val="C00000"/>
              </a:solidFill>
            </a:endParaRPr>
          </a:p>
        </p:txBody>
      </p:sp>
      <p:sp>
        <p:nvSpPr>
          <p:cNvPr id="6" name="Нижний колонтитул 5"/>
          <p:cNvSpPr>
            <a:spLocks noGrp="1"/>
          </p:cNvSpPr>
          <p:nvPr>
            <p:ph type="ftr" sz="quarter" idx="11"/>
          </p:nvPr>
        </p:nvSpPr>
        <p:spPr>
          <a:xfrm>
            <a:off x="4857752" y="6643710"/>
            <a:ext cx="1071570" cy="214290"/>
          </a:xfrm>
        </p:spPr>
        <p:txBody>
          <a:bodyPr/>
          <a:lstStyle/>
          <a:p>
            <a:r>
              <a:rPr lang="ru-RU" dirty="0">
                <a:solidFill>
                  <a:prstClr val="black">
                    <a:tint val="75000"/>
                  </a:prstClr>
                </a:solidFill>
              </a:rPr>
              <a:t>2013/02-118</a:t>
            </a:r>
          </a:p>
        </p:txBody>
      </p:sp>
      <p:sp>
        <p:nvSpPr>
          <p:cNvPr id="5" name="Номер слайда 4"/>
          <p:cNvSpPr>
            <a:spLocks noGrp="1"/>
          </p:cNvSpPr>
          <p:nvPr>
            <p:ph type="sldNum" sz="quarter" idx="12"/>
          </p:nvPr>
        </p:nvSpPr>
        <p:spPr/>
        <p:txBody>
          <a:bodyPr/>
          <a:lstStyle/>
          <a:p>
            <a:fld id="{102E5804-5406-49C9-99B1-2BCBE394186E}" type="slidenum">
              <a:rPr lang="ru-RU" smtClean="0">
                <a:solidFill>
                  <a:prstClr val="black">
                    <a:tint val="75000"/>
                  </a:prstClr>
                </a:solidFill>
              </a:rPr>
              <a:pPr/>
              <a:t>6</a:t>
            </a:fld>
            <a:endParaRPr lang="ru-RU">
              <a:solidFill>
                <a:prstClr val="black">
                  <a:tint val="75000"/>
                </a:prstClr>
              </a:solidFill>
            </a:endParaRPr>
          </a:p>
        </p:txBody>
      </p:sp>
      <p:pic>
        <p:nvPicPr>
          <p:cNvPr id="3" name="Picture 2"/>
          <p:cNvPicPr>
            <a:picLocks noChangeAspect="1" noChangeArrowheads="1"/>
          </p:cNvPicPr>
          <p:nvPr/>
        </p:nvPicPr>
        <p:blipFill>
          <a:blip r:embed="rId2" cstate="print"/>
          <a:srcRect t="21970" r="2407" b="5842"/>
          <a:stretch>
            <a:fillRect/>
          </a:stretch>
        </p:blipFill>
        <p:spPr bwMode="auto">
          <a:xfrm>
            <a:off x="0" y="1334043"/>
            <a:ext cx="8820472" cy="5503628"/>
          </a:xfrm>
          <a:prstGeom prst="rect">
            <a:avLst/>
          </a:prstGeom>
          <a:noFill/>
          <a:ln w="9525">
            <a:noFill/>
            <a:miter lim="800000"/>
            <a:headEnd/>
            <a:tailEnd/>
          </a:ln>
        </p:spPr>
      </p:pic>
      <p:sp>
        <p:nvSpPr>
          <p:cNvPr id="4" name="Rounded Rectangle 3"/>
          <p:cNvSpPr/>
          <p:nvPr/>
        </p:nvSpPr>
        <p:spPr>
          <a:xfrm>
            <a:off x="6156176" y="4293096"/>
            <a:ext cx="2736304" cy="1008112"/>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val="2062482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674056" cy="706090"/>
          </a:xfrm>
        </p:spPr>
        <p:txBody>
          <a:bodyPr>
            <a:noAutofit/>
          </a:bodyPr>
          <a:lstStyle/>
          <a:p>
            <a:r>
              <a:rPr lang="ru-RU" sz="3600" dirty="0">
                <a:solidFill>
                  <a:srgbClr val="C00000"/>
                </a:solidFill>
              </a:rPr>
              <a:t>Основные группы ЛС для лечения АР</a:t>
            </a:r>
          </a:p>
        </p:txBody>
      </p:sp>
      <p:sp>
        <p:nvSpPr>
          <p:cNvPr id="3" name="Объект 2"/>
          <p:cNvSpPr>
            <a:spLocks noGrp="1"/>
          </p:cNvSpPr>
          <p:nvPr>
            <p:ph idx="1"/>
          </p:nvPr>
        </p:nvSpPr>
        <p:spPr>
          <a:xfrm>
            <a:off x="1259632" y="908720"/>
            <a:ext cx="7674056" cy="5339680"/>
          </a:xfrm>
        </p:spPr>
        <p:txBody>
          <a:bodyPr>
            <a:normAutofit fontScale="70000" lnSpcReduction="20000"/>
          </a:bodyPr>
          <a:lstStyle/>
          <a:p>
            <a:pPr marL="0" lvl="0" indent="0" algn="ctr">
              <a:spcBef>
                <a:spcPts val="0"/>
              </a:spcBef>
              <a:buClrTx/>
              <a:buSzTx/>
              <a:buNone/>
            </a:pPr>
            <a:r>
              <a:rPr lang="ru-RU" sz="2800" b="1" dirty="0">
                <a:solidFill>
                  <a:srgbClr val="C00000"/>
                </a:solidFill>
                <a:latin typeface="Calibri"/>
                <a:ea typeface="ＭＳ Ｐゴシック"/>
                <a:cs typeface="Arial"/>
              </a:rPr>
              <a:t>6 основных групп лекарственных препаратов:</a:t>
            </a:r>
          </a:p>
          <a:p>
            <a:pPr marL="82296" indent="0">
              <a:buNone/>
            </a:pPr>
            <a:r>
              <a:rPr lang="ru-RU" b="1" dirty="0"/>
              <a:t>1. </a:t>
            </a:r>
            <a:r>
              <a:rPr lang="ru-RU" b="1" dirty="0">
                <a:solidFill>
                  <a:srgbClr val="0070C0"/>
                </a:solidFill>
              </a:rPr>
              <a:t>Антигистаминные средства </a:t>
            </a:r>
            <a:r>
              <a:rPr lang="ru-RU" dirty="0"/>
              <a:t>(блокаторы Н1-рецепторов) - широко применяются, но в меньшей степени эффективны при затрудненном носовом дыхании. Побочный седативный эффект, возможность развития аритмий.</a:t>
            </a:r>
          </a:p>
          <a:p>
            <a:pPr marL="82296" indent="0">
              <a:buNone/>
            </a:pPr>
            <a:r>
              <a:rPr lang="ru-RU" b="1" dirty="0"/>
              <a:t>2. </a:t>
            </a:r>
            <a:r>
              <a:rPr lang="ru-RU" b="1" dirty="0">
                <a:solidFill>
                  <a:srgbClr val="0070C0"/>
                </a:solidFill>
              </a:rPr>
              <a:t>Стабилизаторы тучных клеток</a:t>
            </a:r>
            <a:r>
              <a:rPr lang="ru-RU" dirty="0">
                <a:solidFill>
                  <a:srgbClr val="0070C0"/>
                </a:solidFill>
              </a:rPr>
              <a:t> </a:t>
            </a:r>
            <a:r>
              <a:rPr lang="ru-RU" dirty="0"/>
              <a:t>– </a:t>
            </a:r>
            <a:r>
              <a:rPr lang="ru-RU" dirty="0" err="1"/>
              <a:t>кромогликат</a:t>
            </a:r>
            <a:r>
              <a:rPr lang="ru-RU" dirty="0"/>
              <a:t> натрия, менее эффективен, желательно использовать </a:t>
            </a:r>
            <a:r>
              <a:rPr lang="ru-RU" u="sng" dirty="0"/>
              <a:t>до</a:t>
            </a:r>
            <a:r>
              <a:rPr lang="ru-RU" dirty="0"/>
              <a:t> контакта с аллергеном для предотвращения симптомов АР.</a:t>
            </a:r>
          </a:p>
          <a:p>
            <a:pPr marL="82296" indent="0">
              <a:buNone/>
            </a:pPr>
            <a:r>
              <a:rPr lang="ru-RU" b="1" dirty="0"/>
              <a:t>3. </a:t>
            </a:r>
            <a:r>
              <a:rPr lang="ru-RU" b="1" dirty="0">
                <a:solidFill>
                  <a:srgbClr val="0070C0"/>
                </a:solidFill>
              </a:rPr>
              <a:t>Сосудосуживающие препараты</a:t>
            </a:r>
            <a:r>
              <a:rPr lang="ru-RU" dirty="0">
                <a:solidFill>
                  <a:srgbClr val="0070C0"/>
                </a:solidFill>
              </a:rPr>
              <a:t> </a:t>
            </a:r>
            <a:r>
              <a:rPr lang="ru-RU" dirty="0"/>
              <a:t>(</a:t>
            </a:r>
            <a:r>
              <a:rPr lang="ru-RU" dirty="0" err="1"/>
              <a:t>деконгестанты</a:t>
            </a:r>
            <a:r>
              <a:rPr lang="ru-RU" dirty="0"/>
              <a:t>, </a:t>
            </a:r>
            <a:r>
              <a:rPr lang="el-GR" dirty="0"/>
              <a:t>α</a:t>
            </a:r>
            <a:r>
              <a:rPr lang="ru-RU" dirty="0"/>
              <a:t>-</a:t>
            </a:r>
            <a:r>
              <a:rPr lang="ru-RU" dirty="0" err="1"/>
              <a:t>адреномиметики</a:t>
            </a:r>
            <a:r>
              <a:rPr lang="ru-RU" dirty="0"/>
              <a:t>) – симптоматические средства. Не уменьшают зуд, чихание и </a:t>
            </a:r>
            <a:r>
              <a:rPr lang="ru-RU" dirty="0" err="1"/>
              <a:t>ринорею</a:t>
            </a:r>
            <a:r>
              <a:rPr lang="ru-RU" dirty="0"/>
              <a:t>. Синдром «рикошета», медикаментозный ринит. (Чаще используют </a:t>
            </a:r>
            <a:r>
              <a:rPr lang="ru-RU" dirty="0" err="1"/>
              <a:t>оксиметазолин</a:t>
            </a:r>
            <a:r>
              <a:rPr lang="ru-RU" dirty="0"/>
              <a:t>, </a:t>
            </a:r>
            <a:r>
              <a:rPr lang="ru-RU" dirty="0" err="1"/>
              <a:t>ксилометазолин</a:t>
            </a:r>
            <a:r>
              <a:rPr lang="ru-RU" dirty="0"/>
              <a:t>, </a:t>
            </a:r>
            <a:r>
              <a:rPr lang="ru-RU" dirty="0" err="1"/>
              <a:t>нафазолин</a:t>
            </a:r>
            <a:r>
              <a:rPr lang="ru-RU" dirty="0"/>
              <a:t>, </a:t>
            </a:r>
            <a:r>
              <a:rPr lang="ru-RU" dirty="0" err="1"/>
              <a:t>фенилэфрин</a:t>
            </a:r>
            <a:r>
              <a:rPr lang="ru-RU" dirty="0"/>
              <a:t>) </a:t>
            </a:r>
          </a:p>
          <a:p>
            <a:pPr marL="82296" indent="0">
              <a:buNone/>
            </a:pPr>
            <a:r>
              <a:rPr lang="ru-RU" b="1" dirty="0"/>
              <a:t>4. </a:t>
            </a:r>
            <a:r>
              <a:rPr lang="ru-RU" b="1" dirty="0" err="1">
                <a:solidFill>
                  <a:srgbClr val="0070C0"/>
                </a:solidFill>
              </a:rPr>
              <a:t>Антихолинэргические</a:t>
            </a:r>
            <a:r>
              <a:rPr lang="ru-RU" b="1" dirty="0">
                <a:solidFill>
                  <a:srgbClr val="0070C0"/>
                </a:solidFill>
              </a:rPr>
              <a:t> средства </a:t>
            </a:r>
            <a:r>
              <a:rPr lang="ru-RU" dirty="0"/>
              <a:t>(</a:t>
            </a:r>
            <a:r>
              <a:rPr lang="ru-RU" dirty="0" err="1"/>
              <a:t>ипратропиума</a:t>
            </a:r>
            <a:r>
              <a:rPr lang="ru-RU" dirty="0"/>
              <a:t> бромид) угнетают </a:t>
            </a:r>
            <a:r>
              <a:rPr lang="ru-RU" dirty="0" err="1"/>
              <a:t>холинорецепторы</a:t>
            </a:r>
            <a:r>
              <a:rPr lang="ru-RU" dirty="0"/>
              <a:t>, уменьшают назальную секрецию, но не влияют на кровеносные сосуды.</a:t>
            </a:r>
          </a:p>
        </p:txBody>
      </p:sp>
    </p:spTree>
    <p:extLst>
      <p:ext uri="{BB962C8B-B14F-4D97-AF65-F5344CB8AC3E}">
        <p14:creationId xmlns:p14="http://schemas.microsoft.com/office/powerpoint/2010/main" val="587021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Медикаментозное лечение АР</a:t>
            </a:r>
          </a:p>
        </p:txBody>
      </p:sp>
      <p:sp>
        <p:nvSpPr>
          <p:cNvPr id="3" name="Нижний колонтитул 2"/>
          <p:cNvSpPr>
            <a:spLocks noGrp="1"/>
          </p:cNvSpPr>
          <p:nvPr>
            <p:ph type="ftr" sz="quarter" idx="11"/>
          </p:nvPr>
        </p:nvSpPr>
        <p:spPr/>
        <p:txBody>
          <a:bodyPr/>
          <a:lstStyle/>
          <a:p>
            <a:r>
              <a:rPr lang="ru-RU">
                <a:solidFill>
                  <a:prstClr val="black">
                    <a:tint val="75000"/>
                  </a:prstClr>
                </a:solidFill>
              </a:rPr>
              <a:t>2013/02-118</a:t>
            </a:r>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61</a:t>
            </a:fld>
            <a:endParaRPr lang="ru-RU" dirty="0">
              <a:solidFill>
                <a:prstClr val="black">
                  <a:tint val="75000"/>
                </a:prstClr>
              </a:solidFill>
            </a:endParaRPr>
          </a:p>
        </p:txBody>
      </p:sp>
      <p:sp>
        <p:nvSpPr>
          <p:cNvPr id="5" name="Прямоугольник 4"/>
          <p:cNvSpPr/>
          <p:nvPr/>
        </p:nvSpPr>
        <p:spPr>
          <a:xfrm>
            <a:off x="539552" y="1196753"/>
            <a:ext cx="8136904" cy="5940088"/>
          </a:xfrm>
          <a:prstGeom prst="rect">
            <a:avLst/>
          </a:prstGeom>
        </p:spPr>
        <p:txBody>
          <a:bodyPr wrap="square">
            <a:spAutoFit/>
          </a:bodyPr>
          <a:lstStyle/>
          <a:p>
            <a:pPr algn="ctr"/>
            <a:r>
              <a:rPr lang="ru-RU" sz="2400" b="1" dirty="0">
                <a:solidFill>
                  <a:srgbClr val="0066CC"/>
                </a:solidFill>
              </a:rPr>
              <a:t>6 основных групп лекарственных препаратов:</a:t>
            </a:r>
          </a:p>
          <a:p>
            <a:r>
              <a:rPr lang="ru-RU" b="1" dirty="0">
                <a:solidFill>
                  <a:srgbClr val="00B050"/>
                </a:solidFill>
              </a:rPr>
              <a:t>-</a:t>
            </a:r>
            <a:r>
              <a:rPr lang="ru-RU" sz="2000" b="1" dirty="0">
                <a:solidFill>
                  <a:srgbClr val="00B050"/>
                </a:solidFill>
              </a:rPr>
              <a:t>пероральные и топические антигистаминные средства;</a:t>
            </a:r>
          </a:p>
          <a:p>
            <a:endParaRPr lang="ru-RU" sz="2000" b="1" dirty="0">
              <a:solidFill>
                <a:srgbClr val="00B050"/>
              </a:solidFill>
            </a:endParaRPr>
          </a:p>
          <a:p>
            <a:r>
              <a:rPr lang="ru-RU" sz="2000" b="1" dirty="0">
                <a:solidFill>
                  <a:srgbClr val="00B050"/>
                </a:solidFill>
              </a:rPr>
              <a:t>-топические и системные кортикостероиды;</a:t>
            </a:r>
          </a:p>
          <a:p>
            <a:endParaRPr lang="ru-RU" sz="2000" b="1" dirty="0">
              <a:solidFill>
                <a:srgbClr val="00B050"/>
              </a:solidFill>
            </a:endParaRPr>
          </a:p>
          <a:p>
            <a:r>
              <a:rPr lang="ru-RU" sz="2000" b="1" dirty="0">
                <a:solidFill>
                  <a:srgbClr val="00B050"/>
                </a:solidFill>
              </a:rPr>
              <a:t>-стабилизаторы тучных клеток;</a:t>
            </a:r>
          </a:p>
          <a:p>
            <a:endParaRPr lang="ru-RU" sz="2000" b="1" dirty="0">
              <a:solidFill>
                <a:srgbClr val="00B050"/>
              </a:solidFill>
            </a:endParaRPr>
          </a:p>
          <a:p>
            <a:r>
              <a:rPr lang="ru-RU" sz="2000" b="1" dirty="0">
                <a:solidFill>
                  <a:srgbClr val="00B050"/>
                </a:solidFill>
              </a:rPr>
              <a:t>-сосудосуживающие препараты;</a:t>
            </a:r>
          </a:p>
          <a:p>
            <a:endParaRPr lang="ru-RU" sz="2000" b="1" dirty="0">
              <a:solidFill>
                <a:srgbClr val="00B050"/>
              </a:solidFill>
            </a:endParaRPr>
          </a:p>
          <a:p>
            <a:r>
              <a:rPr lang="ru-RU" sz="2000" b="1" dirty="0">
                <a:solidFill>
                  <a:srgbClr val="00B050"/>
                </a:solidFill>
              </a:rPr>
              <a:t>-антихолинергические средства;.</a:t>
            </a:r>
          </a:p>
          <a:p>
            <a:endParaRPr lang="ru-RU" sz="2000" b="1" dirty="0">
              <a:solidFill>
                <a:srgbClr val="00B050"/>
              </a:solidFill>
            </a:endParaRPr>
          </a:p>
          <a:p>
            <a:r>
              <a:rPr lang="ru-RU" sz="2000" b="1" dirty="0">
                <a:solidFill>
                  <a:srgbClr val="00B050"/>
                </a:solidFill>
              </a:rPr>
              <a:t>-</a:t>
            </a:r>
            <a:r>
              <a:rPr lang="ru-RU" sz="2000" b="1" dirty="0" err="1">
                <a:solidFill>
                  <a:srgbClr val="00B050"/>
                </a:solidFill>
              </a:rPr>
              <a:t>антилейкотриеновые</a:t>
            </a:r>
            <a:r>
              <a:rPr lang="ru-RU" sz="2000" b="1" dirty="0">
                <a:solidFill>
                  <a:srgbClr val="00B050"/>
                </a:solidFill>
              </a:rPr>
              <a:t> препараты</a:t>
            </a:r>
          </a:p>
          <a:p>
            <a:endParaRPr lang="ru-RU" sz="2000" b="1" dirty="0">
              <a:solidFill>
                <a:srgbClr val="00B050"/>
              </a:solidFill>
            </a:endParaRPr>
          </a:p>
          <a:p>
            <a:endParaRPr lang="ru-RU" sz="2000" b="1" dirty="0">
              <a:solidFill>
                <a:srgbClr val="00B050"/>
              </a:solidFill>
            </a:endParaRPr>
          </a:p>
          <a:p>
            <a:endParaRPr lang="ru-RU" sz="2000" b="1" dirty="0">
              <a:solidFill>
                <a:srgbClr val="00B050"/>
              </a:solidFill>
            </a:endParaRPr>
          </a:p>
          <a:p>
            <a:r>
              <a:rPr lang="ru-RU" sz="1200" b="1" dirty="0" err="1">
                <a:solidFill>
                  <a:prstClr val="black"/>
                </a:solidFill>
              </a:rPr>
              <a:t>А.С.Лопатин</a:t>
            </a:r>
            <a:endParaRPr lang="ru-RU" sz="1200" b="1" dirty="0">
              <a:solidFill>
                <a:prstClr val="black"/>
              </a:solidFill>
            </a:endParaRPr>
          </a:p>
          <a:p>
            <a:r>
              <a:rPr lang="ru-RU" sz="1200" b="1" dirty="0" err="1">
                <a:solidFill>
                  <a:prstClr val="black"/>
                </a:solidFill>
              </a:rPr>
              <a:t>Персистирующий</a:t>
            </a:r>
            <a:r>
              <a:rPr lang="ru-RU" sz="1200" b="1" dirty="0">
                <a:solidFill>
                  <a:prstClr val="black"/>
                </a:solidFill>
              </a:rPr>
              <a:t> аллергический ринит</a:t>
            </a:r>
          </a:p>
          <a:p>
            <a:r>
              <a:rPr lang="ru-RU" sz="1200" b="1" dirty="0">
                <a:solidFill>
                  <a:prstClr val="black"/>
                </a:solidFill>
              </a:rPr>
              <a:t>Отделение оториноларингологии ЦКБ МЦ УД Президента РФ, Москва</a:t>
            </a:r>
          </a:p>
          <a:p>
            <a:endParaRPr lang="ru-RU" sz="2000" b="1" dirty="0">
              <a:solidFill>
                <a:prstClr val="black"/>
              </a:solidFill>
            </a:endParaRPr>
          </a:p>
          <a:p>
            <a:endParaRPr lang="ru-RU" sz="2000" b="1" dirty="0">
              <a:solidFill>
                <a:srgbClr val="00B050"/>
              </a:solidFill>
            </a:endParaRPr>
          </a:p>
        </p:txBody>
      </p:sp>
    </p:spTree>
    <p:extLst>
      <p:ext uri="{BB962C8B-B14F-4D97-AF65-F5344CB8AC3E}">
        <p14:creationId xmlns:p14="http://schemas.microsoft.com/office/powerpoint/2010/main" val="1079371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7746064" cy="634082"/>
          </a:xfrm>
        </p:spPr>
        <p:txBody>
          <a:bodyPr>
            <a:normAutofit/>
          </a:bodyPr>
          <a:lstStyle/>
          <a:p>
            <a:r>
              <a:rPr lang="ru-RU" sz="3200" dirty="0">
                <a:solidFill>
                  <a:srgbClr val="C00000"/>
                </a:solidFill>
              </a:rPr>
              <a:t>Основные группы ЛС для лечения АР</a:t>
            </a:r>
          </a:p>
        </p:txBody>
      </p:sp>
      <p:sp>
        <p:nvSpPr>
          <p:cNvPr id="3" name="Объект 2"/>
          <p:cNvSpPr>
            <a:spLocks noGrp="1"/>
          </p:cNvSpPr>
          <p:nvPr>
            <p:ph idx="1"/>
          </p:nvPr>
        </p:nvSpPr>
        <p:spPr>
          <a:xfrm>
            <a:off x="1043608" y="764704"/>
            <a:ext cx="7890080" cy="5304656"/>
          </a:xfrm>
        </p:spPr>
        <p:txBody>
          <a:bodyPr>
            <a:noAutofit/>
          </a:bodyPr>
          <a:lstStyle/>
          <a:p>
            <a:pPr marL="82296" indent="0">
              <a:buNone/>
            </a:pPr>
            <a:r>
              <a:rPr lang="ru-RU" sz="2400" b="1" dirty="0"/>
              <a:t>5. </a:t>
            </a:r>
            <a:r>
              <a:rPr lang="ru-RU" sz="2400" b="1" dirty="0">
                <a:solidFill>
                  <a:srgbClr val="0070C0"/>
                </a:solidFill>
              </a:rPr>
              <a:t>Кортикостероидные препараты </a:t>
            </a:r>
            <a:r>
              <a:rPr lang="ru-RU" sz="2400" dirty="0"/>
              <a:t>воздействуют на все звенья патогенеза. При тяжелых формах АР могут быть назначены </a:t>
            </a:r>
            <a:r>
              <a:rPr lang="ru-RU" sz="2400" u="sng" dirty="0"/>
              <a:t>системно (перорально)</a:t>
            </a:r>
            <a:r>
              <a:rPr lang="ru-RU" sz="2400" dirty="0"/>
              <a:t> коротким курсом, но чаще применяются </a:t>
            </a:r>
            <a:r>
              <a:rPr lang="ru-RU" sz="2400" dirty="0" err="1"/>
              <a:t>местно</a:t>
            </a:r>
            <a:r>
              <a:rPr lang="ru-RU" sz="2400" dirty="0"/>
              <a:t> в виде интраназальных аэрозолей.</a:t>
            </a:r>
          </a:p>
          <a:p>
            <a:pPr marL="82296" indent="0">
              <a:buNone/>
            </a:pPr>
            <a:r>
              <a:rPr lang="ru-RU" sz="2400" dirty="0"/>
              <a:t>Незначительный системный эффект современных интраназальных кортикостероидов объясняется их низкой </a:t>
            </a:r>
            <a:r>
              <a:rPr lang="ru-RU" sz="2400" dirty="0" err="1"/>
              <a:t>биодоступностью</a:t>
            </a:r>
            <a:r>
              <a:rPr lang="ru-RU" sz="2400" dirty="0"/>
              <a:t>, связанной с минимальной абсорбцией и почти полной </a:t>
            </a:r>
            <a:r>
              <a:rPr lang="ru-RU" sz="2400" dirty="0" err="1"/>
              <a:t>биотрансформацией</a:t>
            </a:r>
            <a:r>
              <a:rPr lang="ru-RU" sz="2400" dirty="0"/>
              <a:t> до неактивных метаболитов при первом прохождении через печень.</a:t>
            </a:r>
          </a:p>
          <a:p>
            <a:pPr marL="82296" indent="0">
              <a:buNone/>
            </a:pPr>
            <a:r>
              <a:rPr lang="ru-RU" sz="2400" dirty="0">
                <a:solidFill>
                  <a:srgbClr val="7030A0"/>
                </a:solidFill>
              </a:rPr>
              <a:t>В настоящее время </a:t>
            </a:r>
            <a:r>
              <a:rPr lang="ru-RU" sz="2400" b="1" dirty="0" err="1">
                <a:solidFill>
                  <a:srgbClr val="7030A0"/>
                </a:solidFill>
              </a:rPr>
              <a:t>ИнГКС</a:t>
            </a:r>
            <a:r>
              <a:rPr lang="ru-RU" sz="2400" b="1" dirty="0">
                <a:solidFill>
                  <a:srgbClr val="7030A0"/>
                </a:solidFill>
              </a:rPr>
              <a:t> являются наиболее эффективным средством лечения АР</a:t>
            </a:r>
            <a:r>
              <a:rPr lang="ru-RU" sz="2400" dirty="0">
                <a:solidFill>
                  <a:srgbClr val="7030A0"/>
                </a:solidFill>
              </a:rPr>
              <a:t>, устраняющим все симптомы заболевания, включая нарушение обоняния</a:t>
            </a:r>
          </a:p>
          <a:p>
            <a:pPr marL="0" lvl="0" indent="0">
              <a:spcBef>
                <a:spcPts val="0"/>
              </a:spcBef>
              <a:buClrTx/>
              <a:buSzTx/>
              <a:buNone/>
            </a:pPr>
            <a:r>
              <a:rPr lang="ru-RU" sz="2400" dirty="0"/>
              <a:t>6.</a:t>
            </a:r>
            <a:r>
              <a:rPr lang="ru-RU" sz="2000" b="1" dirty="0">
                <a:solidFill>
                  <a:srgbClr val="00B050"/>
                </a:solidFill>
                <a:latin typeface="Calibri"/>
              </a:rPr>
              <a:t> -</a:t>
            </a:r>
            <a:r>
              <a:rPr lang="ru-RU" sz="2000" b="1" dirty="0" err="1">
                <a:solidFill>
                  <a:srgbClr val="00B050"/>
                </a:solidFill>
                <a:latin typeface="Calibri"/>
              </a:rPr>
              <a:t>антилейкотриеновые</a:t>
            </a:r>
            <a:r>
              <a:rPr lang="ru-RU" sz="2000" b="1" dirty="0">
                <a:solidFill>
                  <a:srgbClr val="00B050"/>
                </a:solidFill>
                <a:latin typeface="Calibri"/>
              </a:rPr>
              <a:t> препараты</a:t>
            </a:r>
          </a:p>
          <a:p>
            <a:pPr marL="82296" indent="0">
              <a:buNone/>
            </a:pPr>
            <a:endParaRPr lang="ru-RU" sz="2400" dirty="0"/>
          </a:p>
        </p:txBody>
      </p:sp>
    </p:spTree>
    <p:extLst>
      <p:ext uri="{BB962C8B-B14F-4D97-AF65-F5344CB8AC3E}">
        <p14:creationId xmlns:p14="http://schemas.microsoft.com/office/powerpoint/2010/main" val="3677792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0879"/>
            <a:ext cx="7986891" cy="346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Autofit/>
          </a:bodyPr>
          <a:lstStyle/>
          <a:p>
            <a:r>
              <a:rPr lang="ru-RU" sz="3600" dirty="0">
                <a:solidFill>
                  <a:srgbClr val="C00000"/>
                </a:solidFill>
              </a:rPr>
              <a:t>Клинические эффекты препаратов, применяемых для лечения АР</a:t>
            </a:r>
          </a:p>
        </p:txBody>
      </p:sp>
      <p:sp>
        <p:nvSpPr>
          <p:cNvPr id="4" name="Заголовок 1"/>
          <p:cNvSpPr txBox="1">
            <a:spLocks/>
          </p:cNvSpPr>
          <p:nvPr/>
        </p:nvSpPr>
        <p:spPr>
          <a:xfrm>
            <a:off x="1229258" y="6092119"/>
            <a:ext cx="7543800" cy="57532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ru-RU" sz="900" i="1" dirty="0" err="1">
                <a:solidFill>
                  <a:srgbClr val="4F271C">
                    <a:satMod val="130000"/>
                  </a:srgbClr>
                </a:solidFill>
              </a:rPr>
              <a:t>Туровский</a:t>
            </a:r>
            <a:r>
              <a:rPr lang="ru-RU" sz="900" i="1" dirty="0">
                <a:solidFill>
                  <a:srgbClr val="4F271C">
                    <a:satMod val="130000"/>
                  </a:srgbClr>
                </a:solidFill>
              </a:rPr>
              <a:t> А.Б., Мирошниченко Н.А., Кудрявцева Ю.С. Аллергический ринит. Диагностика и лечение. РМЖ  6/2011</a:t>
            </a:r>
          </a:p>
        </p:txBody>
      </p:sp>
      <p:sp>
        <p:nvSpPr>
          <p:cNvPr id="6" name="Прямоугольник 5"/>
          <p:cNvSpPr/>
          <p:nvPr/>
        </p:nvSpPr>
        <p:spPr>
          <a:xfrm>
            <a:off x="1157109" y="5040951"/>
            <a:ext cx="7811671" cy="923330"/>
          </a:xfrm>
          <a:prstGeom prst="rect">
            <a:avLst/>
          </a:prstGeom>
        </p:spPr>
        <p:txBody>
          <a:bodyPr wrap="square">
            <a:spAutoFit/>
          </a:bodyPr>
          <a:lstStyle/>
          <a:p>
            <a:pPr>
              <a:lnSpc>
                <a:spcPct val="90000"/>
              </a:lnSpc>
              <a:spcBef>
                <a:spcPts val="400"/>
              </a:spcBef>
              <a:spcAft>
                <a:spcPts val="400"/>
              </a:spcAft>
              <a:defRPr/>
            </a:pPr>
            <a:r>
              <a:rPr lang="ru-RU" sz="2000" b="1" dirty="0">
                <a:solidFill>
                  <a:srgbClr val="E0A8AD">
                    <a:lumMod val="75000"/>
                  </a:srgbClr>
                </a:solidFill>
              </a:rPr>
              <a:t>Топические </a:t>
            </a:r>
            <a:r>
              <a:rPr lang="ru-RU" sz="2000" b="1" dirty="0" err="1">
                <a:solidFill>
                  <a:srgbClr val="E0A8AD">
                    <a:lumMod val="75000"/>
                  </a:srgbClr>
                </a:solidFill>
              </a:rPr>
              <a:t>интраназальные</a:t>
            </a:r>
            <a:r>
              <a:rPr lang="ru-RU" sz="2000" b="1" dirty="0">
                <a:solidFill>
                  <a:srgbClr val="E0A8AD">
                    <a:lumMod val="75000"/>
                  </a:srgbClr>
                </a:solidFill>
              </a:rPr>
              <a:t> кортикостероиды являются наиболее эффективными средствами в устранении </a:t>
            </a:r>
            <a:r>
              <a:rPr lang="ru-RU" sz="2000" b="1" dirty="0" err="1">
                <a:solidFill>
                  <a:srgbClr val="E0A8AD">
                    <a:lumMod val="75000"/>
                  </a:srgbClr>
                </a:solidFill>
              </a:rPr>
              <a:t>ринореи</a:t>
            </a:r>
            <a:r>
              <a:rPr lang="ru-RU" sz="2000" b="1" dirty="0">
                <a:solidFill>
                  <a:srgbClr val="E0A8AD">
                    <a:lumMod val="75000"/>
                  </a:srgbClr>
                </a:solidFill>
              </a:rPr>
              <a:t>, чихания, зуда, а также заложенности носа, действующие длительно.</a:t>
            </a:r>
          </a:p>
        </p:txBody>
      </p:sp>
      <p:sp>
        <p:nvSpPr>
          <p:cNvPr id="7" name="Скругленный прямоугольник 6"/>
          <p:cNvSpPr/>
          <p:nvPr/>
        </p:nvSpPr>
        <p:spPr>
          <a:xfrm>
            <a:off x="5292080" y="1961065"/>
            <a:ext cx="1368152" cy="2980103"/>
          </a:xfrm>
          <a:prstGeom prst="roundRect">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441890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07504" y="152400"/>
            <a:ext cx="8807896" cy="1044352"/>
          </a:xfrm>
        </p:spPr>
        <p:txBody>
          <a:bodyPr/>
          <a:lstStyle/>
          <a:p>
            <a:pPr algn="ctr" eaLnBrk="1" hangingPunct="1"/>
            <a:r>
              <a:rPr lang="en-US" sz="2800" dirty="0">
                <a:solidFill>
                  <a:srgbClr val="C00000"/>
                </a:solidFill>
              </a:rPr>
              <a:t>EP</a:t>
            </a:r>
            <a:r>
              <a:rPr lang="en-US" sz="2800" baseline="30000" dirty="0">
                <a:solidFill>
                  <a:srgbClr val="C00000"/>
                </a:solidFill>
              </a:rPr>
              <a:t>3</a:t>
            </a:r>
            <a:r>
              <a:rPr lang="en-US" sz="2800" dirty="0">
                <a:solidFill>
                  <a:srgbClr val="C00000"/>
                </a:solidFill>
              </a:rPr>
              <a:t>OS </a:t>
            </a:r>
            <a:r>
              <a:rPr lang="ru-RU" sz="2800" dirty="0">
                <a:solidFill>
                  <a:srgbClr val="C00000"/>
                </a:solidFill>
              </a:rPr>
              <a:t>- Европейский Согласительный документ</a:t>
            </a:r>
            <a:r>
              <a:rPr lang="en-US" sz="2800" dirty="0">
                <a:solidFill>
                  <a:srgbClr val="C00000"/>
                </a:solidFill>
              </a:rPr>
              <a:t> </a:t>
            </a:r>
            <a:r>
              <a:rPr lang="ru-RU" sz="2800" dirty="0">
                <a:solidFill>
                  <a:srgbClr val="C00000"/>
                </a:solidFill>
              </a:rPr>
              <a:t>по </a:t>
            </a:r>
            <a:r>
              <a:rPr lang="ru-RU" sz="2800" dirty="0" err="1">
                <a:solidFill>
                  <a:srgbClr val="C00000"/>
                </a:solidFill>
              </a:rPr>
              <a:t>риносинуситу</a:t>
            </a:r>
            <a:r>
              <a:rPr lang="ru-RU" sz="2800" dirty="0">
                <a:solidFill>
                  <a:srgbClr val="C00000"/>
                </a:solidFill>
              </a:rPr>
              <a:t> и полипозному </a:t>
            </a:r>
            <a:r>
              <a:rPr lang="ru-RU" sz="2800" dirty="0" err="1">
                <a:solidFill>
                  <a:srgbClr val="C00000"/>
                </a:solidFill>
              </a:rPr>
              <a:t>риносинуситу</a:t>
            </a:r>
            <a:r>
              <a:rPr lang="en-US" sz="2800" dirty="0">
                <a:solidFill>
                  <a:srgbClr val="C00000"/>
                </a:solidFill>
              </a:rPr>
              <a:t>, </a:t>
            </a:r>
          </a:p>
        </p:txBody>
      </p:sp>
      <p:sp>
        <p:nvSpPr>
          <p:cNvPr id="120835" name="Rectangle 3"/>
          <p:cNvSpPr>
            <a:spLocks noGrp="1" noChangeArrowheads="1"/>
          </p:cNvSpPr>
          <p:nvPr>
            <p:ph type="body" idx="1"/>
          </p:nvPr>
        </p:nvSpPr>
        <p:spPr>
          <a:xfrm>
            <a:off x="403225" y="1654175"/>
            <a:ext cx="8107363" cy="4195763"/>
          </a:xfrm>
        </p:spPr>
        <p:txBody>
          <a:bodyPr/>
          <a:lstStyle/>
          <a:p>
            <a:pPr eaLnBrk="1" hangingPunct="1">
              <a:spcBef>
                <a:spcPct val="50000"/>
              </a:spcBef>
            </a:pPr>
            <a:r>
              <a:rPr lang="ru-RU"/>
              <a:t>Это рекомендации по диагностике и лечению полипозного риносинусита, острого и хронического синусита, основанные на доказательствах</a:t>
            </a:r>
            <a:endParaRPr lang="en-US"/>
          </a:p>
          <a:p>
            <a:pPr eaLnBrk="1" hangingPunct="1">
              <a:spcBef>
                <a:spcPct val="50000"/>
              </a:spcBef>
            </a:pPr>
            <a:r>
              <a:rPr lang="ru-RU"/>
              <a:t>Рекомендации предназначены для врачей общей практики и ЛОР специалистов</a:t>
            </a:r>
            <a:endParaRPr lang="en-US"/>
          </a:p>
          <a:p>
            <a:pPr eaLnBrk="1" hangingPunct="1">
              <a:spcBef>
                <a:spcPct val="50000"/>
              </a:spcBef>
            </a:pPr>
            <a:r>
              <a:rPr lang="en-US"/>
              <a:t>EP</a:t>
            </a:r>
            <a:r>
              <a:rPr lang="en-US" baseline="30000"/>
              <a:t>3</a:t>
            </a:r>
            <a:r>
              <a:rPr lang="en-US"/>
              <a:t>OS </a:t>
            </a:r>
            <a:r>
              <a:rPr lang="ru-RU"/>
              <a:t>одобрен Европейским Ринологическим обществом</a:t>
            </a:r>
            <a:endParaRPr lang="en-US"/>
          </a:p>
        </p:txBody>
      </p:sp>
      <p:sp>
        <p:nvSpPr>
          <p:cNvPr id="120836" name="Text Box 4"/>
          <p:cNvSpPr txBox="1">
            <a:spLocks noChangeArrowheads="1"/>
          </p:cNvSpPr>
          <p:nvPr/>
        </p:nvSpPr>
        <p:spPr bwMode="auto">
          <a:xfrm>
            <a:off x="1035050" y="6392863"/>
            <a:ext cx="7159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200">
                <a:solidFill>
                  <a:srgbClr val="FFFFFF"/>
                </a:solidFill>
              </a:rPr>
              <a:t>European Position Paper on Rhinosinusitis and nasal Polyps, 2007</a:t>
            </a:r>
          </a:p>
        </p:txBody>
      </p:sp>
    </p:spTree>
    <p:extLst>
      <p:ext uri="{BB962C8B-B14F-4D97-AF65-F5344CB8AC3E}">
        <p14:creationId xmlns:p14="http://schemas.microsoft.com/office/powerpoint/2010/main" val="1411139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95288" y="188913"/>
            <a:ext cx="8569325" cy="1143000"/>
          </a:xfrm>
        </p:spPr>
        <p:txBody>
          <a:bodyPr/>
          <a:lstStyle/>
          <a:p>
            <a:pPr eaLnBrk="1" hangingPunct="1"/>
            <a:r>
              <a:rPr lang="ru-RU" sz="3200" b="1" dirty="0">
                <a:solidFill>
                  <a:srgbClr val="C00000"/>
                </a:solidFill>
              </a:rPr>
              <a:t>Лечение хронического </a:t>
            </a:r>
            <a:r>
              <a:rPr lang="ru-RU" sz="3200" b="1" dirty="0" err="1">
                <a:solidFill>
                  <a:srgbClr val="C00000"/>
                </a:solidFill>
              </a:rPr>
              <a:t>риносинусита</a:t>
            </a:r>
            <a:r>
              <a:rPr lang="ru-RU" sz="3200" b="1" dirty="0">
                <a:solidFill>
                  <a:srgbClr val="C00000"/>
                </a:solidFill>
              </a:rPr>
              <a:t> врачами общей практики (</a:t>
            </a:r>
            <a:r>
              <a:rPr lang="en-US" sz="3200" b="1" dirty="0">
                <a:solidFill>
                  <a:srgbClr val="C00000"/>
                </a:solidFill>
              </a:rPr>
              <a:t>EP</a:t>
            </a:r>
            <a:r>
              <a:rPr lang="ru-RU" sz="3200" b="1" baseline="30000" dirty="0">
                <a:solidFill>
                  <a:srgbClr val="C00000"/>
                </a:solidFill>
              </a:rPr>
              <a:t>3</a:t>
            </a:r>
            <a:r>
              <a:rPr lang="en-US" sz="3200" b="1" dirty="0">
                <a:solidFill>
                  <a:srgbClr val="C00000"/>
                </a:solidFill>
              </a:rPr>
              <a:t>OS 2007</a:t>
            </a:r>
            <a:r>
              <a:rPr lang="ru-RU" sz="3200" b="1" dirty="0">
                <a:solidFill>
                  <a:srgbClr val="C00000"/>
                </a:solidFill>
              </a:rPr>
              <a:t>)</a:t>
            </a:r>
          </a:p>
        </p:txBody>
      </p:sp>
      <p:sp>
        <p:nvSpPr>
          <p:cNvPr id="124931" name="Text Box 3"/>
          <p:cNvSpPr txBox="1">
            <a:spLocks noChangeArrowheads="1"/>
          </p:cNvSpPr>
          <p:nvPr/>
        </p:nvSpPr>
        <p:spPr bwMode="auto">
          <a:xfrm>
            <a:off x="2700338" y="6583363"/>
            <a:ext cx="4240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200">
                <a:solidFill>
                  <a:srgbClr val="000000"/>
                </a:solidFill>
                <a:latin typeface="Times New Roman" pitchFamily="18" charset="0"/>
              </a:rPr>
              <a:t>European Position Paper on Rhinosinusitis and nasal Polyps, 2007</a:t>
            </a:r>
            <a:endParaRPr lang="ru-RU" sz="1200" b="1">
              <a:solidFill>
                <a:srgbClr val="000000"/>
              </a:solidFill>
              <a:latin typeface="Times New Roman" pitchFamily="18" charset="0"/>
            </a:endParaRPr>
          </a:p>
        </p:txBody>
      </p:sp>
      <p:pic>
        <p:nvPicPr>
          <p:cNvPr id="124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84313"/>
            <a:ext cx="8280400"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3" name="Text Box 5"/>
          <p:cNvSpPr txBox="1">
            <a:spLocks noChangeArrowheads="1"/>
          </p:cNvSpPr>
          <p:nvPr/>
        </p:nvSpPr>
        <p:spPr bwMode="auto">
          <a:xfrm>
            <a:off x="1258888" y="1484313"/>
            <a:ext cx="5356225" cy="119697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200" b="1">
                <a:solidFill>
                  <a:srgbClr val="000000"/>
                </a:solidFill>
                <a:latin typeface="Times New Roman" pitchFamily="18" charset="0"/>
              </a:rPr>
              <a:t>2 </a:t>
            </a:r>
            <a:r>
              <a:rPr lang="ru-RU" sz="1200" b="1">
                <a:solidFill>
                  <a:srgbClr val="000000"/>
                </a:solidFill>
                <a:latin typeface="Times New Roman" pitchFamily="18" charset="0"/>
              </a:rPr>
              <a:t>и более симптомов, 1 из которых блокада носа</a:t>
            </a:r>
            <a:r>
              <a:rPr lang="en-US" sz="1200" b="1">
                <a:solidFill>
                  <a:srgbClr val="000000"/>
                </a:solidFill>
                <a:latin typeface="Times New Roman" pitchFamily="18" charset="0"/>
              </a:rPr>
              <a:t>/</a:t>
            </a:r>
            <a:r>
              <a:rPr lang="ru-RU" sz="1200" b="1">
                <a:solidFill>
                  <a:srgbClr val="000000"/>
                </a:solidFill>
                <a:latin typeface="Times New Roman" pitchFamily="18" charset="0"/>
              </a:rPr>
              <a:t>обструкция</a:t>
            </a:r>
            <a:r>
              <a:rPr lang="en-US" sz="1200" b="1">
                <a:solidFill>
                  <a:srgbClr val="000000"/>
                </a:solidFill>
                <a:latin typeface="Times New Roman" pitchFamily="18" charset="0"/>
              </a:rPr>
              <a:t>/</a:t>
            </a:r>
            <a:r>
              <a:rPr lang="ru-RU" sz="1200" b="1">
                <a:solidFill>
                  <a:srgbClr val="000000"/>
                </a:solidFill>
                <a:latin typeface="Times New Roman" pitchFamily="18" charset="0"/>
              </a:rPr>
              <a:t>заложенность</a:t>
            </a:r>
          </a:p>
          <a:p>
            <a:pPr eaLnBrk="1" fontAlgn="base" hangingPunct="1">
              <a:spcBef>
                <a:spcPct val="0"/>
              </a:spcBef>
              <a:spcAft>
                <a:spcPct val="0"/>
              </a:spcAft>
            </a:pPr>
            <a:r>
              <a:rPr lang="ru-RU" sz="1200" b="1">
                <a:solidFill>
                  <a:srgbClr val="000000"/>
                </a:solidFill>
                <a:latin typeface="Times New Roman" pitchFamily="18" charset="0"/>
              </a:rPr>
              <a:t>или выделения из носа (передние</a:t>
            </a:r>
            <a:r>
              <a:rPr lang="en-US" sz="1200" b="1">
                <a:solidFill>
                  <a:srgbClr val="000000"/>
                </a:solidFill>
                <a:latin typeface="Times New Roman" pitchFamily="18" charset="0"/>
              </a:rPr>
              <a:t>/</a:t>
            </a:r>
            <a:r>
              <a:rPr lang="ru-RU" sz="1200" b="1">
                <a:solidFill>
                  <a:srgbClr val="000000"/>
                </a:solidFill>
                <a:latin typeface="Times New Roman" pitchFamily="18" charset="0"/>
              </a:rPr>
              <a:t> задние)</a:t>
            </a:r>
          </a:p>
          <a:p>
            <a:pPr eaLnBrk="1" fontAlgn="base" hangingPunct="1">
              <a:spcBef>
                <a:spcPct val="0"/>
              </a:spcBef>
              <a:spcAft>
                <a:spcPct val="0"/>
              </a:spcAft>
            </a:pPr>
            <a:r>
              <a:rPr lang="ru-RU" sz="1200" b="1" u="sng">
                <a:solidFill>
                  <a:srgbClr val="000000"/>
                </a:solidFill>
                <a:latin typeface="Times New Roman" pitchFamily="18" charset="0"/>
              </a:rPr>
              <a:t>+</a:t>
            </a:r>
            <a:r>
              <a:rPr lang="ru-RU" sz="1200" b="1">
                <a:solidFill>
                  <a:srgbClr val="000000"/>
                </a:solidFill>
                <a:latin typeface="Times New Roman" pitchFamily="18" charset="0"/>
              </a:rPr>
              <a:t> боль в области лица</a:t>
            </a:r>
            <a:r>
              <a:rPr lang="en-US" sz="1200" b="1">
                <a:solidFill>
                  <a:srgbClr val="000000"/>
                </a:solidFill>
                <a:latin typeface="Times New Roman" pitchFamily="18" charset="0"/>
              </a:rPr>
              <a:t>/</a:t>
            </a:r>
            <a:r>
              <a:rPr lang="ru-RU" sz="1200" b="1">
                <a:solidFill>
                  <a:srgbClr val="000000"/>
                </a:solidFill>
                <a:latin typeface="Times New Roman" pitchFamily="18" charset="0"/>
              </a:rPr>
              <a:t>чувство давления </a:t>
            </a:r>
          </a:p>
          <a:p>
            <a:pPr eaLnBrk="1" fontAlgn="base" hangingPunct="1">
              <a:spcBef>
                <a:spcPct val="0"/>
              </a:spcBef>
              <a:spcAft>
                <a:spcPct val="0"/>
              </a:spcAft>
            </a:pPr>
            <a:r>
              <a:rPr lang="ru-RU" sz="1200" b="1" u="sng">
                <a:solidFill>
                  <a:srgbClr val="000000"/>
                </a:solidFill>
                <a:latin typeface="Times New Roman" pitchFamily="18" charset="0"/>
              </a:rPr>
              <a:t>+</a:t>
            </a:r>
            <a:r>
              <a:rPr lang="ru-RU" sz="1200" b="1">
                <a:solidFill>
                  <a:srgbClr val="000000"/>
                </a:solidFill>
                <a:latin typeface="Times New Roman" pitchFamily="18" charset="0"/>
              </a:rPr>
              <a:t> уменьшение</a:t>
            </a:r>
            <a:r>
              <a:rPr lang="en-US" sz="1200" b="1">
                <a:solidFill>
                  <a:srgbClr val="000000"/>
                </a:solidFill>
                <a:latin typeface="Times New Roman" pitchFamily="18" charset="0"/>
              </a:rPr>
              <a:t>/</a:t>
            </a:r>
            <a:r>
              <a:rPr lang="ru-RU" sz="1200" b="1">
                <a:solidFill>
                  <a:srgbClr val="000000"/>
                </a:solidFill>
                <a:latin typeface="Times New Roman" pitchFamily="18" charset="0"/>
              </a:rPr>
              <a:t>потеря обоняния</a:t>
            </a:r>
          </a:p>
          <a:p>
            <a:pPr eaLnBrk="1" fontAlgn="base" hangingPunct="1">
              <a:spcBef>
                <a:spcPct val="0"/>
              </a:spcBef>
              <a:spcAft>
                <a:spcPct val="0"/>
              </a:spcAft>
            </a:pPr>
            <a:r>
              <a:rPr lang="ru-RU" sz="1200" b="1">
                <a:solidFill>
                  <a:srgbClr val="000000"/>
                </a:solidFill>
                <a:latin typeface="Times New Roman" pitchFamily="18" charset="0"/>
              </a:rPr>
              <a:t>Обследование: передняя риноскопия</a:t>
            </a:r>
          </a:p>
          <a:p>
            <a:pPr eaLnBrk="1" fontAlgn="base" hangingPunct="1">
              <a:spcBef>
                <a:spcPct val="0"/>
              </a:spcBef>
              <a:spcAft>
                <a:spcPct val="0"/>
              </a:spcAft>
            </a:pPr>
            <a:r>
              <a:rPr lang="ru-RU" sz="1200" b="1">
                <a:solidFill>
                  <a:srgbClr val="000000"/>
                </a:solidFill>
                <a:latin typeface="Times New Roman" pitchFamily="18" charset="0"/>
              </a:rPr>
              <a:t>Рентген</a:t>
            </a:r>
            <a:r>
              <a:rPr lang="en-US" sz="1200" b="1">
                <a:solidFill>
                  <a:srgbClr val="000000"/>
                </a:solidFill>
                <a:latin typeface="Times New Roman" pitchFamily="18" charset="0"/>
              </a:rPr>
              <a:t>/</a:t>
            </a:r>
            <a:r>
              <a:rPr lang="ru-RU" sz="1200" b="1">
                <a:solidFill>
                  <a:srgbClr val="000000"/>
                </a:solidFill>
                <a:latin typeface="Times New Roman" pitchFamily="18" charset="0"/>
              </a:rPr>
              <a:t>КТ не рекомендованы </a:t>
            </a:r>
          </a:p>
        </p:txBody>
      </p:sp>
      <p:sp>
        <p:nvSpPr>
          <p:cNvPr id="124934" name="Text Box 6"/>
          <p:cNvSpPr txBox="1">
            <a:spLocks noChangeArrowheads="1"/>
          </p:cNvSpPr>
          <p:nvPr/>
        </p:nvSpPr>
        <p:spPr bwMode="auto">
          <a:xfrm>
            <a:off x="1187450" y="2924175"/>
            <a:ext cx="1679575" cy="4667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200" b="1">
                <a:solidFill>
                  <a:srgbClr val="000000"/>
                </a:solidFill>
                <a:latin typeface="Times New Roman" pitchFamily="18" charset="0"/>
              </a:rPr>
              <a:t>Эндоскопия доступна</a:t>
            </a:r>
          </a:p>
        </p:txBody>
      </p:sp>
      <p:sp>
        <p:nvSpPr>
          <p:cNvPr id="124935" name="Text Box 7"/>
          <p:cNvSpPr txBox="1">
            <a:spLocks noChangeArrowheads="1"/>
          </p:cNvSpPr>
          <p:nvPr/>
        </p:nvSpPr>
        <p:spPr bwMode="auto">
          <a:xfrm>
            <a:off x="4572000" y="2852738"/>
            <a:ext cx="1679575" cy="4667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200" b="1">
                <a:solidFill>
                  <a:srgbClr val="000000"/>
                </a:solidFill>
                <a:latin typeface="Times New Roman" pitchFamily="18" charset="0"/>
              </a:rPr>
              <a:t>Эндоскопия не доступна</a:t>
            </a:r>
          </a:p>
        </p:txBody>
      </p:sp>
      <p:sp>
        <p:nvSpPr>
          <p:cNvPr id="124936" name="Text Box 8"/>
          <p:cNvSpPr txBox="1">
            <a:spLocks noChangeArrowheads="1"/>
          </p:cNvSpPr>
          <p:nvPr/>
        </p:nvSpPr>
        <p:spPr bwMode="auto">
          <a:xfrm>
            <a:off x="539750" y="3573463"/>
            <a:ext cx="1368425" cy="3143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Полипы есть</a:t>
            </a:r>
          </a:p>
        </p:txBody>
      </p:sp>
      <p:sp>
        <p:nvSpPr>
          <p:cNvPr id="124937" name="Text Box 9"/>
          <p:cNvSpPr txBox="1">
            <a:spLocks noChangeArrowheads="1"/>
          </p:cNvSpPr>
          <p:nvPr/>
        </p:nvSpPr>
        <p:spPr bwMode="auto">
          <a:xfrm>
            <a:off x="2124075" y="3573463"/>
            <a:ext cx="1368425" cy="3143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Полипов нет</a:t>
            </a:r>
          </a:p>
        </p:txBody>
      </p:sp>
      <p:sp>
        <p:nvSpPr>
          <p:cNvPr id="124938" name="Text Box 10"/>
          <p:cNvSpPr txBox="1">
            <a:spLocks noChangeArrowheads="1"/>
          </p:cNvSpPr>
          <p:nvPr/>
        </p:nvSpPr>
        <p:spPr bwMode="auto">
          <a:xfrm>
            <a:off x="468313" y="4076700"/>
            <a:ext cx="1487487" cy="4667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200" b="1">
                <a:solidFill>
                  <a:srgbClr val="000000"/>
                </a:solidFill>
                <a:latin typeface="Times New Roman" pitchFamily="18" charset="0"/>
              </a:rPr>
              <a:t>Следовать схеме </a:t>
            </a:r>
          </a:p>
          <a:p>
            <a:pPr eaLnBrk="1" fontAlgn="base" hangingPunct="1">
              <a:spcBef>
                <a:spcPct val="0"/>
              </a:spcBef>
              <a:spcAft>
                <a:spcPct val="0"/>
              </a:spcAft>
            </a:pPr>
            <a:r>
              <a:rPr lang="ru-RU" sz="1200" b="1">
                <a:solidFill>
                  <a:srgbClr val="000000"/>
                </a:solidFill>
                <a:latin typeface="Times New Roman" pitchFamily="18" charset="0"/>
              </a:rPr>
              <a:t>при полипозе</a:t>
            </a:r>
          </a:p>
        </p:txBody>
      </p:sp>
      <p:sp>
        <p:nvSpPr>
          <p:cNvPr id="124939" name="Text Box 11"/>
          <p:cNvSpPr txBox="1">
            <a:spLocks noChangeArrowheads="1"/>
          </p:cNvSpPr>
          <p:nvPr/>
        </p:nvSpPr>
        <p:spPr bwMode="auto">
          <a:xfrm>
            <a:off x="2124075" y="4076700"/>
            <a:ext cx="1368425" cy="649288"/>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200" b="1">
                <a:solidFill>
                  <a:srgbClr val="000000"/>
                </a:solidFill>
                <a:latin typeface="Times New Roman" pitchFamily="18" charset="0"/>
              </a:rPr>
              <a:t>Следовать схеме </a:t>
            </a:r>
          </a:p>
          <a:p>
            <a:pPr eaLnBrk="1" fontAlgn="base" hangingPunct="1">
              <a:spcBef>
                <a:spcPct val="0"/>
              </a:spcBef>
              <a:spcAft>
                <a:spcPct val="0"/>
              </a:spcAft>
            </a:pPr>
            <a:r>
              <a:rPr lang="ru-RU" sz="1200" b="1">
                <a:solidFill>
                  <a:srgbClr val="000000"/>
                </a:solidFill>
                <a:latin typeface="Times New Roman" pitchFamily="18" charset="0"/>
              </a:rPr>
              <a:t>Ведения при хр. синусите</a:t>
            </a:r>
          </a:p>
        </p:txBody>
      </p:sp>
      <p:sp>
        <p:nvSpPr>
          <p:cNvPr id="124940" name="Text Box 12"/>
          <p:cNvSpPr txBox="1">
            <a:spLocks noChangeArrowheads="1"/>
          </p:cNvSpPr>
          <p:nvPr/>
        </p:nvSpPr>
        <p:spPr bwMode="auto">
          <a:xfrm>
            <a:off x="946150" y="4724400"/>
            <a:ext cx="1825625" cy="527050"/>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Консультация ЛОР</a:t>
            </a:r>
          </a:p>
          <a:p>
            <a:pPr algn="ctr" eaLnBrk="1" fontAlgn="base" hangingPunct="1">
              <a:spcBef>
                <a:spcPct val="0"/>
              </a:spcBef>
              <a:spcAft>
                <a:spcPct val="0"/>
              </a:spcAft>
            </a:pPr>
            <a:endParaRPr lang="ru-RU" sz="1400" b="1">
              <a:solidFill>
                <a:srgbClr val="000000"/>
              </a:solidFill>
              <a:latin typeface="Times New Roman" pitchFamily="18" charset="0"/>
            </a:endParaRPr>
          </a:p>
        </p:txBody>
      </p:sp>
      <p:sp>
        <p:nvSpPr>
          <p:cNvPr id="124941" name="Text Box 13"/>
          <p:cNvSpPr txBox="1">
            <a:spLocks noChangeArrowheads="1"/>
          </p:cNvSpPr>
          <p:nvPr/>
        </p:nvSpPr>
        <p:spPr bwMode="auto">
          <a:xfrm>
            <a:off x="4500563" y="3573463"/>
            <a:ext cx="2232025" cy="3143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Передняя риноскопия</a:t>
            </a:r>
          </a:p>
        </p:txBody>
      </p:sp>
      <p:sp>
        <p:nvSpPr>
          <p:cNvPr id="124942" name="Text Box 14"/>
          <p:cNvSpPr txBox="1">
            <a:spLocks noChangeArrowheads="1"/>
          </p:cNvSpPr>
          <p:nvPr/>
        </p:nvSpPr>
        <p:spPr bwMode="auto">
          <a:xfrm>
            <a:off x="3563938" y="4076700"/>
            <a:ext cx="3168650" cy="527050"/>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u="sng">
                <a:solidFill>
                  <a:srgbClr val="CC0000"/>
                </a:solidFill>
                <a:latin typeface="Times New Roman" pitchFamily="18" charset="0"/>
              </a:rPr>
              <a:t>Интраназально ГКС, </a:t>
            </a:r>
          </a:p>
          <a:p>
            <a:pPr algn="ctr" eaLnBrk="1" fontAlgn="base" hangingPunct="1">
              <a:spcBef>
                <a:spcPct val="0"/>
              </a:spcBef>
              <a:spcAft>
                <a:spcPct val="0"/>
              </a:spcAft>
            </a:pPr>
            <a:r>
              <a:rPr lang="ru-RU" sz="1400" b="1" u="sng">
                <a:solidFill>
                  <a:srgbClr val="CC0000"/>
                </a:solidFill>
                <a:latin typeface="Times New Roman" pitchFamily="18" charset="0"/>
              </a:rPr>
              <a:t>АГП – при сопутствующем АР</a:t>
            </a:r>
          </a:p>
        </p:txBody>
      </p:sp>
      <p:sp>
        <p:nvSpPr>
          <p:cNvPr id="124943" name="Text Box 15"/>
          <p:cNvSpPr txBox="1">
            <a:spLocks noChangeArrowheads="1"/>
          </p:cNvSpPr>
          <p:nvPr/>
        </p:nvSpPr>
        <p:spPr bwMode="auto">
          <a:xfrm>
            <a:off x="3492500" y="4724400"/>
            <a:ext cx="2232025" cy="314325"/>
          </a:xfrm>
          <a:prstGeom prst="rect">
            <a:avLst/>
          </a:prstGeom>
          <a:solidFill>
            <a:srgbClr val="EAEAEA"/>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Повтор. оценка ч</a:t>
            </a:r>
            <a:r>
              <a:rPr lang="en-US" sz="1400" b="1">
                <a:solidFill>
                  <a:srgbClr val="000000"/>
                </a:solidFill>
                <a:latin typeface="Times New Roman" pitchFamily="18" charset="0"/>
              </a:rPr>
              <a:t>/</a:t>
            </a:r>
            <a:r>
              <a:rPr lang="ru-RU" sz="1400" b="1">
                <a:solidFill>
                  <a:srgbClr val="000000"/>
                </a:solidFill>
                <a:latin typeface="Times New Roman" pitchFamily="18" charset="0"/>
              </a:rPr>
              <a:t>з 4 нед.</a:t>
            </a:r>
          </a:p>
        </p:txBody>
      </p:sp>
      <p:sp>
        <p:nvSpPr>
          <p:cNvPr id="124944" name="Text Box 16"/>
          <p:cNvSpPr txBox="1">
            <a:spLocks noChangeArrowheads="1"/>
          </p:cNvSpPr>
          <p:nvPr/>
        </p:nvSpPr>
        <p:spPr bwMode="auto">
          <a:xfrm>
            <a:off x="3779838" y="5300663"/>
            <a:ext cx="1368425" cy="314325"/>
          </a:xfrm>
          <a:prstGeom prst="rect">
            <a:avLst/>
          </a:prstGeom>
          <a:solidFill>
            <a:srgbClr val="00FF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Улучшение</a:t>
            </a:r>
          </a:p>
        </p:txBody>
      </p:sp>
      <p:sp>
        <p:nvSpPr>
          <p:cNvPr id="124945" name="Text Box 17"/>
          <p:cNvSpPr txBox="1">
            <a:spLocks noChangeArrowheads="1"/>
          </p:cNvSpPr>
          <p:nvPr/>
        </p:nvSpPr>
        <p:spPr bwMode="auto">
          <a:xfrm>
            <a:off x="3779838" y="5876925"/>
            <a:ext cx="1368425" cy="527050"/>
          </a:xfrm>
          <a:prstGeom prst="rect">
            <a:avLst/>
          </a:prstGeom>
          <a:solidFill>
            <a:srgbClr val="00FF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Продолжать </a:t>
            </a:r>
          </a:p>
          <a:p>
            <a:pPr algn="ctr" eaLnBrk="1" fontAlgn="base" hangingPunct="1">
              <a:spcBef>
                <a:spcPct val="0"/>
              </a:spcBef>
              <a:spcAft>
                <a:spcPct val="0"/>
              </a:spcAft>
            </a:pPr>
            <a:r>
              <a:rPr lang="ru-RU" sz="1400" b="1">
                <a:solidFill>
                  <a:srgbClr val="000000"/>
                </a:solidFill>
                <a:latin typeface="Times New Roman" pitchFamily="18" charset="0"/>
              </a:rPr>
              <a:t>лечение</a:t>
            </a:r>
          </a:p>
        </p:txBody>
      </p:sp>
      <p:sp>
        <p:nvSpPr>
          <p:cNvPr id="124946" name="Text Box 18"/>
          <p:cNvSpPr txBox="1">
            <a:spLocks noChangeArrowheads="1"/>
          </p:cNvSpPr>
          <p:nvPr/>
        </p:nvSpPr>
        <p:spPr bwMode="auto">
          <a:xfrm>
            <a:off x="5219700" y="5300663"/>
            <a:ext cx="1657350" cy="527050"/>
          </a:xfrm>
          <a:prstGeom prst="rect">
            <a:avLst/>
          </a:prstGeom>
          <a:solidFill>
            <a:srgbClr val="FFCC99"/>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НЕТ улучшения</a:t>
            </a:r>
          </a:p>
          <a:p>
            <a:pPr algn="ctr" eaLnBrk="1" fontAlgn="base" hangingPunct="1">
              <a:spcBef>
                <a:spcPct val="0"/>
              </a:spcBef>
              <a:spcAft>
                <a:spcPct val="0"/>
              </a:spcAft>
            </a:pPr>
            <a:endParaRPr lang="ru-RU" sz="1400" b="1">
              <a:solidFill>
                <a:srgbClr val="000000"/>
              </a:solidFill>
              <a:latin typeface="Times New Roman" pitchFamily="18" charset="0"/>
            </a:endParaRPr>
          </a:p>
        </p:txBody>
      </p:sp>
      <p:sp>
        <p:nvSpPr>
          <p:cNvPr id="124947" name="Text Box 19"/>
          <p:cNvSpPr txBox="1">
            <a:spLocks noChangeArrowheads="1"/>
          </p:cNvSpPr>
          <p:nvPr/>
        </p:nvSpPr>
        <p:spPr bwMode="auto">
          <a:xfrm>
            <a:off x="5219700" y="5876925"/>
            <a:ext cx="1657350" cy="527050"/>
          </a:xfrm>
          <a:prstGeom prst="rect">
            <a:avLst/>
          </a:prstGeom>
          <a:solidFill>
            <a:srgbClr val="FFCC99"/>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Консультация ЛОР</a:t>
            </a:r>
          </a:p>
        </p:txBody>
      </p:sp>
      <p:sp>
        <p:nvSpPr>
          <p:cNvPr id="124948" name="Oval 20"/>
          <p:cNvSpPr>
            <a:spLocks noChangeArrowheads="1"/>
          </p:cNvSpPr>
          <p:nvPr/>
        </p:nvSpPr>
        <p:spPr bwMode="auto">
          <a:xfrm>
            <a:off x="3563938" y="4005263"/>
            <a:ext cx="3240087" cy="719137"/>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000000"/>
              </a:solidFill>
              <a:latin typeface="Arial" charset="0"/>
              <a:ea typeface="ＭＳ Ｐゴシック" pitchFamily="34" charset="-128"/>
            </a:endParaRPr>
          </a:p>
        </p:txBody>
      </p:sp>
      <p:sp>
        <p:nvSpPr>
          <p:cNvPr id="124949" name="Text Box 21"/>
          <p:cNvSpPr txBox="1">
            <a:spLocks noChangeArrowheads="1"/>
          </p:cNvSpPr>
          <p:nvPr/>
        </p:nvSpPr>
        <p:spPr bwMode="auto">
          <a:xfrm>
            <a:off x="6804025" y="1557338"/>
            <a:ext cx="2089150" cy="3938587"/>
          </a:xfrm>
          <a:prstGeom prst="rect">
            <a:avLst/>
          </a:prstGeom>
          <a:solidFill>
            <a:schemeClr val="hlink"/>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ru-RU" sz="1200" b="1">
                <a:solidFill>
                  <a:srgbClr val="000000"/>
                </a:solidFill>
                <a:latin typeface="Times New Roman" pitchFamily="18" charset="0"/>
              </a:rPr>
              <a:t>Исключить другие заболевания при  </a:t>
            </a:r>
            <a:r>
              <a:rPr lang="ru-RU" sz="1200" b="1" u="sng">
                <a:solidFill>
                  <a:srgbClr val="000000"/>
                </a:solidFill>
                <a:latin typeface="Times New Roman" pitchFamily="18" charset="0"/>
              </a:rPr>
              <a:t>односторонних симптомах</a:t>
            </a:r>
            <a:r>
              <a:rPr lang="ru-RU" sz="1200" b="1">
                <a:solidFill>
                  <a:srgbClr val="000000"/>
                </a:solidFill>
                <a:latin typeface="Times New Roman" pitchFamily="18" charset="0"/>
              </a:rPr>
              <a:t>: кровотечение, наличие посторонних включений, аносмия</a:t>
            </a:r>
            <a:r>
              <a:rPr lang="en-US" sz="1200" b="1">
                <a:solidFill>
                  <a:srgbClr val="000000"/>
                </a:solidFill>
                <a:latin typeface="Times New Roman" pitchFamily="18" charset="0"/>
              </a:rPr>
              <a:t>;</a:t>
            </a:r>
            <a:endParaRPr lang="ru-RU" sz="1200" b="1">
              <a:solidFill>
                <a:srgbClr val="000000"/>
              </a:solidFill>
              <a:latin typeface="Times New Roman" pitchFamily="18" charset="0"/>
            </a:endParaRPr>
          </a:p>
          <a:p>
            <a:pPr eaLnBrk="1" fontAlgn="base" hangingPunct="1">
              <a:spcBef>
                <a:spcPct val="50000"/>
              </a:spcBef>
              <a:spcAft>
                <a:spcPct val="0"/>
              </a:spcAft>
            </a:pPr>
            <a:r>
              <a:rPr lang="ru-RU" sz="1200" b="1" u="sng">
                <a:solidFill>
                  <a:srgbClr val="000000"/>
                </a:solidFill>
                <a:latin typeface="Times New Roman" pitchFamily="18" charset="0"/>
              </a:rPr>
              <a:t>орбитальных симптомах</a:t>
            </a:r>
            <a:r>
              <a:rPr lang="ru-RU" sz="1200" b="1">
                <a:solidFill>
                  <a:srgbClr val="000000"/>
                </a:solidFill>
                <a:latin typeface="Times New Roman" pitchFamily="18" charset="0"/>
              </a:rPr>
              <a:t>: периорбитальный отек, смещение глазного яблока, двоение или снижение зрения, офтальмоплегия</a:t>
            </a:r>
            <a:r>
              <a:rPr lang="en-US" sz="1200" b="1">
                <a:solidFill>
                  <a:srgbClr val="000000"/>
                </a:solidFill>
                <a:latin typeface="Times New Roman" pitchFamily="18" charset="0"/>
              </a:rPr>
              <a:t>;</a:t>
            </a:r>
            <a:endParaRPr lang="ru-RU" sz="1200" b="1">
              <a:solidFill>
                <a:srgbClr val="000000"/>
              </a:solidFill>
              <a:latin typeface="Times New Roman" pitchFamily="18" charset="0"/>
            </a:endParaRPr>
          </a:p>
          <a:p>
            <a:pPr eaLnBrk="1" fontAlgn="base" hangingPunct="1">
              <a:spcBef>
                <a:spcPct val="50000"/>
              </a:spcBef>
              <a:spcAft>
                <a:spcPct val="0"/>
              </a:spcAft>
            </a:pPr>
            <a:r>
              <a:rPr lang="ru-RU" sz="1200" b="1" u="sng">
                <a:solidFill>
                  <a:srgbClr val="000000"/>
                </a:solidFill>
                <a:latin typeface="Times New Roman" pitchFamily="18" charset="0"/>
              </a:rPr>
              <a:t>Сильной боли</a:t>
            </a:r>
            <a:r>
              <a:rPr lang="ru-RU" sz="1200" b="1">
                <a:solidFill>
                  <a:srgbClr val="000000"/>
                </a:solidFill>
                <a:latin typeface="Times New Roman" pitchFamily="18" charset="0"/>
              </a:rPr>
              <a:t> в лобной области , фронтальном отеке, симптомах менингита, локальных неврологических симптомах</a:t>
            </a:r>
          </a:p>
          <a:p>
            <a:pPr eaLnBrk="1" fontAlgn="base" hangingPunct="1">
              <a:spcBef>
                <a:spcPct val="50000"/>
              </a:spcBef>
              <a:spcAft>
                <a:spcPct val="0"/>
              </a:spcAft>
            </a:pPr>
            <a:r>
              <a:rPr lang="ru-RU" sz="1200" b="1">
                <a:solidFill>
                  <a:srgbClr val="000000"/>
                </a:solidFill>
                <a:latin typeface="Times New Roman" pitchFamily="18" charset="0"/>
              </a:rPr>
              <a:t>Системных симптомах</a:t>
            </a:r>
          </a:p>
          <a:p>
            <a:pPr eaLnBrk="1" fontAlgn="base" hangingPunct="1">
              <a:spcBef>
                <a:spcPct val="50000"/>
              </a:spcBef>
              <a:spcAft>
                <a:spcPct val="0"/>
              </a:spcAft>
            </a:pPr>
            <a:r>
              <a:rPr lang="ru-RU" sz="1200" b="1">
                <a:solidFill>
                  <a:srgbClr val="000000"/>
                </a:solidFill>
                <a:latin typeface="Times New Roman" pitchFamily="18" charset="0"/>
              </a:rPr>
              <a:t> </a:t>
            </a:r>
          </a:p>
        </p:txBody>
      </p:sp>
      <p:sp>
        <p:nvSpPr>
          <p:cNvPr id="124950" name="Line 22"/>
          <p:cNvSpPr>
            <a:spLocks noChangeShapeType="1"/>
          </p:cNvSpPr>
          <p:nvPr/>
        </p:nvSpPr>
        <p:spPr bwMode="auto">
          <a:xfrm>
            <a:off x="7740650" y="5445125"/>
            <a:ext cx="0" cy="3587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latin typeface="Arial" charset="0"/>
              <a:ea typeface="ＭＳ Ｐゴシック" pitchFamily="34" charset="-128"/>
            </a:endParaRPr>
          </a:p>
        </p:txBody>
      </p:sp>
      <p:sp>
        <p:nvSpPr>
          <p:cNvPr id="124951" name="Text Box 23"/>
          <p:cNvSpPr txBox="1">
            <a:spLocks noChangeArrowheads="1"/>
          </p:cNvSpPr>
          <p:nvPr/>
        </p:nvSpPr>
        <p:spPr bwMode="auto">
          <a:xfrm>
            <a:off x="7092950" y="5805488"/>
            <a:ext cx="1655763" cy="739775"/>
          </a:xfrm>
          <a:prstGeom prst="rect">
            <a:avLst/>
          </a:prstGeom>
          <a:solidFill>
            <a:schemeClr val="hlink"/>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400" b="1">
                <a:solidFill>
                  <a:srgbClr val="000000"/>
                </a:solidFill>
                <a:latin typeface="Times New Roman" pitchFamily="18" charset="0"/>
              </a:rPr>
              <a:t>Срочное исследование </a:t>
            </a:r>
          </a:p>
          <a:p>
            <a:pPr eaLnBrk="1" fontAlgn="base" hangingPunct="1">
              <a:spcBef>
                <a:spcPct val="0"/>
              </a:spcBef>
              <a:spcAft>
                <a:spcPct val="0"/>
              </a:spcAft>
            </a:pPr>
            <a:r>
              <a:rPr lang="ru-RU" sz="1400" b="1">
                <a:solidFill>
                  <a:srgbClr val="000000"/>
                </a:solidFill>
                <a:latin typeface="Times New Roman" pitchFamily="18" charset="0"/>
              </a:rPr>
              <a:t>и вмешательство</a:t>
            </a:r>
          </a:p>
        </p:txBody>
      </p:sp>
    </p:spTree>
    <p:extLst>
      <p:ext uri="{BB962C8B-B14F-4D97-AF65-F5344CB8AC3E}">
        <p14:creationId xmlns:p14="http://schemas.microsoft.com/office/powerpoint/2010/main" val="3001464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201613"/>
            <a:ext cx="9144000" cy="1143000"/>
          </a:xfrm>
        </p:spPr>
        <p:txBody>
          <a:bodyPr/>
          <a:lstStyle/>
          <a:p>
            <a:pPr eaLnBrk="1" hangingPunct="1"/>
            <a:r>
              <a:rPr lang="ru-RU" sz="3200" b="1" dirty="0">
                <a:solidFill>
                  <a:srgbClr val="C00000"/>
                </a:solidFill>
              </a:rPr>
              <a:t>Лечение хронического </a:t>
            </a:r>
            <a:r>
              <a:rPr lang="ru-RU" sz="3200" b="1" dirty="0" err="1">
                <a:solidFill>
                  <a:srgbClr val="C00000"/>
                </a:solidFill>
              </a:rPr>
              <a:t>риносинусита</a:t>
            </a:r>
            <a:r>
              <a:rPr lang="ru-RU" sz="3200" b="1" dirty="0">
                <a:solidFill>
                  <a:srgbClr val="C00000"/>
                </a:solidFill>
              </a:rPr>
              <a:t> ЛОР специалистами (</a:t>
            </a:r>
            <a:r>
              <a:rPr lang="en-US" sz="3200" b="1" dirty="0">
                <a:solidFill>
                  <a:srgbClr val="C00000"/>
                </a:solidFill>
              </a:rPr>
              <a:t>EPOS 2007</a:t>
            </a:r>
            <a:r>
              <a:rPr lang="ru-RU" sz="3200" b="1" dirty="0">
                <a:solidFill>
                  <a:srgbClr val="C00000"/>
                </a:solidFill>
              </a:rPr>
              <a:t>)</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8280400" cy="48545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Rectangle 4"/>
          <p:cNvSpPr>
            <a:spLocks noChangeArrowheads="1"/>
          </p:cNvSpPr>
          <p:nvPr/>
        </p:nvSpPr>
        <p:spPr bwMode="auto">
          <a:xfrm>
            <a:off x="2771775" y="6453188"/>
            <a:ext cx="4240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a:solidFill>
                  <a:srgbClr val="000000"/>
                </a:solidFill>
                <a:ea typeface="ＭＳ Ｐゴシック" pitchFamily="34" charset="-128"/>
              </a:rPr>
              <a:t>European Position Paper on Rhinosinusitis and nasal Polyps, 2007</a:t>
            </a:r>
            <a:endParaRPr lang="ru-RU" sz="1200">
              <a:solidFill>
                <a:srgbClr val="000000"/>
              </a:solidFill>
              <a:ea typeface="ＭＳ Ｐゴシック" pitchFamily="34" charset="-128"/>
            </a:endParaRPr>
          </a:p>
        </p:txBody>
      </p:sp>
      <p:sp>
        <p:nvSpPr>
          <p:cNvPr id="125957" name="Text Box 5"/>
          <p:cNvSpPr txBox="1">
            <a:spLocks noChangeArrowheads="1"/>
          </p:cNvSpPr>
          <p:nvPr/>
        </p:nvSpPr>
        <p:spPr bwMode="auto">
          <a:xfrm>
            <a:off x="1403350" y="1557338"/>
            <a:ext cx="4602163" cy="1196975"/>
          </a:xfrm>
          <a:prstGeom prst="rect">
            <a:avLst/>
          </a:prstGeom>
          <a:solidFill>
            <a:srgbClr val="EAEAEA"/>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200" b="1">
                <a:solidFill>
                  <a:srgbClr val="000000"/>
                </a:solidFill>
                <a:latin typeface="Times New Roman" pitchFamily="18" charset="0"/>
              </a:rPr>
              <a:t>2 </a:t>
            </a:r>
            <a:r>
              <a:rPr lang="ru-RU" sz="1200" b="1">
                <a:solidFill>
                  <a:srgbClr val="000000"/>
                </a:solidFill>
                <a:latin typeface="Times New Roman" pitchFamily="18" charset="0"/>
              </a:rPr>
              <a:t>симптома, 1 из которых – назальная обструкция или светлые </a:t>
            </a:r>
          </a:p>
          <a:p>
            <a:pPr eaLnBrk="1" fontAlgn="base" hangingPunct="1">
              <a:spcBef>
                <a:spcPct val="0"/>
              </a:spcBef>
              <a:spcAft>
                <a:spcPct val="0"/>
              </a:spcAft>
            </a:pPr>
            <a:r>
              <a:rPr lang="ru-RU" sz="1200" b="1">
                <a:solidFill>
                  <a:srgbClr val="000000"/>
                </a:solidFill>
                <a:latin typeface="Times New Roman" pitchFamily="18" charset="0"/>
              </a:rPr>
              <a:t>выделения из носа </a:t>
            </a:r>
          </a:p>
          <a:p>
            <a:pPr eaLnBrk="1" fontAlgn="base" hangingPunct="1">
              <a:spcBef>
                <a:spcPct val="0"/>
              </a:spcBef>
              <a:spcAft>
                <a:spcPct val="0"/>
              </a:spcAft>
            </a:pPr>
            <a:r>
              <a:rPr lang="ru-RU" sz="1200" b="1" u="sng">
                <a:solidFill>
                  <a:srgbClr val="000000"/>
                </a:solidFill>
                <a:latin typeface="Times New Roman" pitchFamily="18" charset="0"/>
              </a:rPr>
              <a:t>+</a:t>
            </a:r>
            <a:r>
              <a:rPr lang="ru-RU" sz="1200" b="1">
                <a:solidFill>
                  <a:srgbClr val="000000"/>
                </a:solidFill>
                <a:latin typeface="Times New Roman" pitchFamily="18" charset="0"/>
              </a:rPr>
              <a:t> боль в области лба</a:t>
            </a:r>
            <a:r>
              <a:rPr lang="en-US" sz="1200" b="1">
                <a:solidFill>
                  <a:srgbClr val="000000"/>
                </a:solidFill>
                <a:latin typeface="Times New Roman" pitchFamily="18" charset="0"/>
              </a:rPr>
              <a:t>/</a:t>
            </a:r>
            <a:r>
              <a:rPr lang="ru-RU" sz="1200" b="1">
                <a:solidFill>
                  <a:srgbClr val="000000"/>
                </a:solidFill>
                <a:latin typeface="Times New Roman" pitchFamily="18" charset="0"/>
              </a:rPr>
              <a:t>головная боль </a:t>
            </a:r>
          </a:p>
          <a:p>
            <a:pPr eaLnBrk="1" fontAlgn="base" hangingPunct="1">
              <a:spcBef>
                <a:spcPct val="0"/>
              </a:spcBef>
              <a:spcAft>
                <a:spcPct val="0"/>
              </a:spcAft>
            </a:pPr>
            <a:r>
              <a:rPr lang="ru-RU" sz="1200" b="1" u="sng">
                <a:solidFill>
                  <a:srgbClr val="000000"/>
                </a:solidFill>
                <a:latin typeface="Times New Roman" pitchFamily="18" charset="0"/>
              </a:rPr>
              <a:t>+</a:t>
            </a:r>
            <a:r>
              <a:rPr lang="ru-RU" sz="1200" b="1">
                <a:solidFill>
                  <a:srgbClr val="000000"/>
                </a:solidFill>
                <a:latin typeface="Times New Roman" pitchFamily="18" charset="0"/>
              </a:rPr>
              <a:t> нарушения обоняния</a:t>
            </a:r>
          </a:p>
          <a:p>
            <a:pPr eaLnBrk="1" fontAlgn="base" hangingPunct="1">
              <a:spcBef>
                <a:spcPct val="0"/>
              </a:spcBef>
              <a:spcAft>
                <a:spcPct val="0"/>
              </a:spcAft>
            </a:pPr>
            <a:r>
              <a:rPr lang="ru-RU" sz="1200" b="1">
                <a:solidFill>
                  <a:srgbClr val="000000"/>
                </a:solidFill>
                <a:latin typeface="Times New Roman" pitchFamily="18" charset="0"/>
              </a:rPr>
              <a:t>Обследование: КТ, аллергологические</a:t>
            </a:r>
          </a:p>
          <a:p>
            <a:pPr eaLnBrk="1" fontAlgn="base" hangingPunct="1">
              <a:spcBef>
                <a:spcPct val="0"/>
              </a:spcBef>
              <a:spcAft>
                <a:spcPct val="0"/>
              </a:spcAft>
            </a:pPr>
            <a:r>
              <a:rPr lang="ru-RU" sz="1200" b="1">
                <a:solidFill>
                  <a:srgbClr val="000000"/>
                </a:solidFill>
                <a:latin typeface="Times New Roman" pitchFamily="18" charset="0"/>
              </a:rPr>
              <a:t>Лечение сопутствующих заболеваний, например, астма… </a:t>
            </a:r>
          </a:p>
        </p:txBody>
      </p:sp>
      <p:sp>
        <p:nvSpPr>
          <p:cNvPr id="125958" name="Text Box 6"/>
          <p:cNvSpPr txBox="1">
            <a:spLocks noChangeArrowheads="1"/>
          </p:cNvSpPr>
          <p:nvPr/>
        </p:nvSpPr>
        <p:spPr bwMode="auto">
          <a:xfrm>
            <a:off x="755650" y="2997200"/>
            <a:ext cx="1497013" cy="314325"/>
          </a:xfrm>
          <a:prstGeom prst="rect">
            <a:avLst/>
          </a:prstGeom>
          <a:solidFill>
            <a:srgbClr val="F6FEA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400" b="1">
                <a:solidFill>
                  <a:srgbClr val="000000"/>
                </a:solidFill>
                <a:latin typeface="Times New Roman" pitchFamily="18" charset="0"/>
              </a:rPr>
              <a:t>Легкие </a:t>
            </a:r>
            <a:r>
              <a:rPr lang="en-US" sz="1400" b="1">
                <a:solidFill>
                  <a:srgbClr val="000000"/>
                </a:solidFill>
                <a:latin typeface="Times New Roman" pitchFamily="18" charset="0"/>
              </a:rPr>
              <a:t>VAS 0-3 </a:t>
            </a:r>
            <a:endParaRPr lang="ru-RU" sz="1400" b="1">
              <a:solidFill>
                <a:srgbClr val="000000"/>
              </a:solidFill>
              <a:latin typeface="Times New Roman" pitchFamily="18" charset="0"/>
            </a:endParaRPr>
          </a:p>
        </p:txBody>
      </p:sp>
      <p:sp>
        <p:nvSpPr>
          <p:cNvPr id="125959" name="Text Box 7"/>
          <p:cNvSpPr txBox="1">
            <a:spLocks noChangeArrowheads="1"/>
          </p:cNvSpPr>
          <p:nvPr/>
        </p:nvSpPr>
        <p:spPr bwMode="auto">
          <a:xfrm>
            <a:off x="371475" y="4046538"/>
            <a:ext cx="2089150" cy="739775"/>
          </a:xfrm>
          <a:prstGeom prst="rect">
            <a:avLst/>
          </a:prstGeom>
          <a:solidFill>
            <a:srgbClr val="F6FEA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u="sng">
                <a:solidFill>
                  <a:srgbClr val="FF0000"/>
                </a:solidFill>
                <a:latin typeface="Times New Roman" pitchFamily="18" charset="0"/>
              </a:rPr>
              <a:t>ИНГКС,</a:t>
            </a:r>
          </a:p>
          <a:p>
            <a:pPr algn="ctr" eaLnBrk="1" fontAlgn="base" hangingPunct="1">
              <a:spcBef>
                <a:spcPct val="0"/>
              </a:spcBef>
              <a:spcAft>
                <a:spcPct val="0"/>
              </a:spcAft>
            </a:pPr>
            <a:r>
              <a:rPr lang="ru-RU" sz="1400" b="1">
                <a:solidFill>
                  <a:srgbClr val="000000"/>
                </a:solidFill>
                <a:latin typeface="Times New Roman" pitchFamily="18" charset="0"/>
              </a:rPr>
              <a:t>душ, лаваж полости носа</a:t>
            </a:r>
            <a:r>
              <a:rPr lang="en-US" sz="1400" b="1">
                <a:solidFill>
                  <a:srgbClr val="000000"/>
                </a:solidFill>
                <a:latin typeface="Times New Roman" pitchFamily="18" charset="0"/>
              </a:rPr>
              <a:t> </a:t>
            </a:r>
            <a:endParaRPr lang="ru-RU" sz="1400" b="1">
              <a:solidFill>
                <a:srgbClr val="000000"/>
              </a:solidFill>
              <a:latin typeface="Times New Roman" pitchFamily="18" charset="0"/>
            </a:endParaRPr>
          </a:p>
        </p:txBody>
      </p:sp>
      <p:sp>
        <p:nvSpPr>
          <p:cNvPr id="125960" name="Text Box 8"/>
          <p:cNvSpPr txBox="1">
            <a:spLocks noChangeArrowheads="1"/>
          </p:cNvSpPr>
          <p:nvPr/>
        </p:nvSpPr>
        <p:spPr bwMode="auto">
          <a:xfrm>
            <a:off x="269875" y="5745163"/>
            <a:ext cx="2017713" cy="952500"/>
          </a:xfrm>
          <a:prstGeom prst="rect">
            <a:avLst/>
          </a:prstGeom>
          <a:solidFill>
            <a:srgbClr val="F6FEA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Наблюдение +</a:t>
            </a:r>
            <a:r>
              <a:rPr lang="ru-RU" sz="1400" b="1">
                <a:solidFill>
                  <a:srgbClr val="FFFFFF"/>
                </a:solidFill>
                <a:latin typeface="Times New Roman" pitchFamily="18" charset="0"/>
              </a:rPr>
              <a:t> </a:t>
            </a:r>
            <a:r>
              <a:rPr lang="ru-RU" sz="1400" b="1" u="sng">
                <a:solidFill>
                  <a:srgbClr val="FF0000"/>
                </a:solidFill>
                <a:latin typeface="Times New Roman" pitchFamily="18" charset="0"/>
              </a:rPr>
              <a:t>ИНГКС,</a:t>
            </a:r>
          </a:p>
          <a:p>
            <a:pPr algn="ctr" eaLnBrk="1" fontAlgn="base" hangingPunct="1">
              <a:spcBef>
                <a:spcPct val="0"/>
              </a:spcBef>
              <a:spcAft>
                <a:spcPct val="0"/>
              </a:spcAft>
            </a:pPr>
            <a:r>
              <a:rPr lang="ru-RU" sz="1400" b="1">
                <a:solidFill>
                  <a:srgbClr val="000000"/>
                </a:solidFill>
                <a:latin typeface="Times New Roman" pitchFamily="18" charset="0"/>
              </a:rPr>
              <a:t>душ полости носа,</a:t>
            </a:r>
          </a:p>
          <a:p>
            <a:pPr algn="ctr" eaLnBrk="1" fontAlgn="base" hangingPunct="1">
              <a:spcBef>
                <a:spcPct val="0"/>
              </a:spcBef>
              <a:spcAft>
                <a:spcPct val="0"/>
              </a:spcAft>
            </a:pPr>
            <a:r>
              <a:rPr lang="ru-RU" sz="1400" b="1">
                <a:solidFill>
                  <a:srgbClr val="000000"/>
                </a:solidFill>
                <a:latin typeface="Times New Roman" pitchFamily="18" charset="0"/>
              </a:rPr>
              <a:t>длительно макролиды</a:t>
            </a:r>
            <a:r>
              <a:rPr lang="en-US" sz="1400" b="1">
                <a:solidFill>
                  <a:srgbClr val="000000"/>
                </a:solidFill>
                <a:latin typeface="Times New Roman" pitchFamily="18" charset="0"/>
              </a:rPr>
              <a:t> </a:t>
            </a:r>
            <a:endParaRPr lang="ru-RU" sz="1400" b="1">
              <a:solidFill>
                <a:srgbClr val="000000"/>
              </a:solidFill>
              <a:latin typeface="Times New Roman" pitchFamily="18" charset="0"/>
            </a:endParaRPr>
          </a:p>
        </p:txBody>
      </p:sp>
      <p:sp>
        <p:nvSpPr>
          <p:cNvPr id="125961" name="Text Box 9"/>
          <p:cNvSpPr txBox="1">
            <a:spLocks noChangeArrowheads="1"/>
          </p:cNvSpPr>
          <p:nvPr/>
        </p:nvSpPr>
        <p:spPr bwMode="auto">
          <a:xfrm>
            <a:off x="2771775" y="5084763"/>
            <a:ext cx="1439863" cy="590550"/>
          </a:xfrm>
          <a:prstGeom prst="rect">
            <a:avLst/>
          </a:prstGeom>
          <a:solidFill>
            <a:srgbClr val="F6FEA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600" b="1">
                <a:solidFill>
                  <a:srgbClr val="000000"/>
                </a:solidFill>
                <a:latin typeface="Times New Roman" pitchFamily="18" charset="0"/>
              </a:rPr>
              <a:t>Улучшение</a:t>
            </a:r>
            <a:r>
              <a:rPr lang="en-US" sz="1600" b="1">
                <a:solidFill>
                  <a:srgbClr val="000000"/>
                </a:solidFill>
                <a:latin typeface="Times New Roman" pitchFamily="18" charset="0"/>
              </a:rPr>
              <a:t> </a:t>
            </a:r>
            <a:endParaRPr lang="ru-RU" sz="1600" b="1">
              <a:solidFill>
                <a:srgbClr val="000000"/>
              </a:solidFill>
              <a:latin typeface="Times New Roman" pitchFamily="18" charset="0"/>
            </a:endParaRPr>
          </a:p>
          <a:p>
            <a:pPr eaLnBrk="1" fontAlgn="base" hangingPunct="1">
              <a:spcBef>
                <a:spcPct val="0"/>
              </a:spcBef>
              <a:spcAft>
                <a:spcPct val="0"/>
              </a:spcAft>
            </a:pPr>
            <a:endParaRPr lang="ru-RU" sz="1600" b="1">
              <a:solidFill>
                <a:srgbClr val="000000"/>
              </a:solidFill>
              <a:latin typeface="Times New Roman" pitchFamily="18" charset="0"/>
            </a:endParaRPr>
          </a:p>
        </p:txBody>
      </p:sp>
      <p:sp>
        <p:nvSpPr>
          <p:cNvPr id="125962" name="Text Box 10"/>
          <p:cNvSpPr txBox="1">
            <a:spLocks noChangeArrowheads="1"/>
          </p:cNvSpPr>
          <p:nvPr/>
        </p:nvSpPr>
        <p:spPr bwMode="auto">
          <a:xfrm>
            <a:off x="2843213" y="4221163"/>
            <a:ext cx="1644650" cy="466725"/>
          </a:xfrm>
          <a:prstGeom prst="rect">
            <a:avLst/>
          </a:prstGeom>
          <a:solidFill>
            <a:srgbClr val="F6FEAC"/>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200" b="1">
                <a:solidFill>
                  <a:srgbClr val="000000"/>
                </a:solidFill>
                <a:latin typeface="Times New Roman" pitchFamily="18" charset="0"/>
              </a:rPr>
              <a:t>Отсутствие эффекта </a:t>
            </a:r>
          </a:p>
          <a:p>
            <a:pPr eaLnBrk="1" fontAlgn="base" hangingPunct="1">
              <a:spcBef>
                <a:spcPct val="0"/>
              </a:spcBef>
              <a:spcAft>
                <a:spcPct val="0"/>
              </a:spcAft>
            </a:pPr>
            <a:r>
              <a:rPr lang="ru-RU" sz="1200" b="1">
                <a:solidFill>
                  <a:srgbClr val="000000"/>
                </a:solidFill>
                <a:latin typeface="Times New Roman" pitchFamily="18" charset="0"/>
              </a:rPr>
              <a:t>В течение 3-х мес</a:t>
            </a:r>
          </a:p>
        </p:txBody>
      </p:sp>
      <p:sp>
        <p:nvSpPr>
          <p:cNvPr id="125963" name="Text Box 11"/>
          <p:cNvSpPr txBox="1">
            <a:spLocks noChangeArrowheads="1"/>
          </p:cNvSpPr>
          <p:nvPr/>
        </p:nvSpPr>
        <p:spPr bwMode="auto">
          <a:xfrm>
            <a:off x="4716463" y="2997200"/>
            <a:ext cx="1727200" cy="527050"/>
          </a:xfrm>
          <a:prstGeom prst="rect">
            <a:avLst/>
          </a:prstGeom>
          <a:solidFill>
            <a:srgbClr val="F6FEA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400" b="1">
                <a:solidFill>
                  <a:srgbClr val="000000"/>
                </a:solidFill>
                <a:latin typeface="Times New Roman" pitchFamily="18" charset="0"/>
              </a:rPr>
              <a:t>Ср. тяж</a:t>
            </a:r>
            <a:r>
              <a:rPr lang="en-US" sz="1400" b="1">
                <a:solidFill>
                  <a:srgbClr val="000000"/>
                </a:solidFill>
                <a:latin typeface="Times New Roman" pitchFamily="18" charset="0"/>
              </a:rPr>
              <a:t>/</a:t>
            </a:r>
            <a:r>
              <a:rPr lang="ru-RU" sz="1400" b="1">
                <a:solidFill>
                  <a:srgbClr val="000000"/>
                </a:solidFill>
                <a:latin typeface="Times New Roman" pitchFamily="18" charset="0"/>
              </a:rPr>
              <a:t>тяжелый</a:t>
            </a:r>
          </a:p>
          <a:p>
            <a:pPr algn="ctr" eaLnBrk="1" fontAlgn="base" hangingPunct="1">
              <a:spcBef>
                <a:spcPct val="0"/>
              </a:spcBef>
              <a:spcAft>
                <a:spcPct val="0"/>
              </a:spcAft>
            </a:pPr>
            <a:r>
              <a:rPr lang="ru-RU" sz="1400" b="1">
                <a:solidFill>
                  <a:srgbClr val="000000"/>
                </a:solidFill>
                <a:latin typeface="Times New Roman" pitchFamily="18" charset="0"/>
              </a:rPr>
              <a:t> </a:t>
            </a:r>
            <a:r>
              <a:rPr lang="en-US" sz="1400" b="1">
                <a:solidFill>
                  <a:srgbClr val="000000"/>
                </a:solidFill>
                <a:latin typeface="Times New Roman" pitchFamily="18" charset="0"/>
              </a:rPr>
              <a:t>VAS 3</a:t>
            </a:r>
            <a:r>
              <a:rPr lang="ru-RU" sz="1400" b="1">
                <a:solidFill>
                  <a:srgbClr val="000000"/>
                </a:solidFill>
                <a:latin typeface="Times New Roman" pitchFamily="18" charset="0"/>
              </a:rPr>
              <a:t>-10</a:t>
            </a:r>
            <a:r>
              <a:rPr lang="en-US" sz="1400" b="1">
                <a:solidFill>
                  <a:srgbClr val="FFFFFF"/>
                </a:solidFill>
                <a:latin typeface="Times New Roman" pitchFamily="18" charset="0"/>
              </a:rPr>
              <a:t> </a:t>
            </a:r>
            <a:endParaRPr lang="ru-RU" sz="1400" b="1">
              <a:solidFill>
                <a:srgbClr val="FFFFFF"/>
              </a:solidFill>
              <a:latin typeface="Times New Roman" pitchFamily="18" charset="0"/>
            </a:endParaRPr>
          </a:p>
        </p:txBody>
      </p:sp>
      <p:sp>
        <p:nvSpPr>
          <p:cNvPr id="125964" name="Text Box 12"/>
          <p:cNvSpPr txBox="1">
            <a:spLocks noChangeArrowheads="1"/>
          </p:cNvSpPr>
          <p:nvPr/>
        </p:nvSpPr>
        <p:spPr bwMode="auto">
          <a:xfrm>
            <a:off x="4787900" y="4221163"/>
            <a:ext cx="1512888" cy="1014412"/>
          </a:xfrm>
          <a:prstGeom prst="rect">
            <a:avLst/>
          </a:prstGeom>
          <a:solidFill>
            <a:srgbClr val="F6FEA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200" b="1" u="sng">
                <a:solidFill>
                  <a:srgbClr val="CC0000"/>
                </a:solidFill>
                <a:latin typeface="Times New Roman" pitchFamily="18" charset="0"/>
              </a:rPr>
              <a:t>ИНГКС,</a:t>
            </a:r>
            <a:r>
              <a:rPr lang="ru-RU" sz="1200" b="1" u="sng">
                <a:solidFill>
                  <a:srgbClr val="FF0000"/>
                </a:solidFill>
                <a:latin typeface="Times New Roman" pitchFamily="18" charset="0"/>
              </a:rPr>
              <a:t> </a:t>
            </a:r>
            <a:r>
              <a:rPr lang="ru-RU" sz="1200" b="1">
                <a:solidFill>
                  <a:srgbClr val="000000"/>
                </a:solidFill>
                <a:latin typeface="Times New Roman" pitchFamily="18" charset="0"/>
              </a:rPr>
              <a:t>душ полости носа, культура,</a:t>
            </a:r>
          </a:p>
          <a:p>
            <a:pPr algn="ctr" eaLnBrk="1" fontAlgn="base" hangingPunct="1">
              <a:spcBef>
                <a:spcPct val="0"/>
              </a:spcBef>
              <a:spcAft>
                <a:spcPct val="0"/>
              </a:spcAft>
            </a:pPr>
            <a:r>
              <a:rPr lang="ru-RU" sz="1200" b="1">
                <a:solidFill>
                  <a:srgbClr val="000000"/>
                </a:solidFill>
                <a:latin typeface="Times New Roman" pitchFamily="18" charset="0"/>
              </a:rPr>
              <a:t>длительно макролиды</a:t>
            </a:r>
            <a:r>
              <a:rPr lang="en-US" sz="1200" b="1">
                <a:solidFill>
                  <a:srgbClr val="FFFFFF"/>
                </a:solidFill>
                <a:latin typeface="Times New Roman" pitchFamily="18" charset="0"/>
              </a:rPr>
              <a:t> </a:t>
            </a:r>
            <a:endParaRPr lang="ru-RU" sz="1200" b="1">
              <a:solidFill>
                <a:srgbClr val="FFFFFF"/>
              </a:solidFill>
              <a:latin typeface="Times New Roman" pitchFamily="18" charset="0"/>
            </a:endParaRPr>
          </a:p>
        </p:txBody>
      </p:sp>
      <p:sp>
        <p:nvSpPr>
          <p:cNvPr id="125965" name="Text Box 13"/>
          <p:cNvSpPr txBox="1">
            <a:spLocks noChangeArrowheads="1"/>
          </p:cNvSpPr>
          <p:nvPr/>
        </p:nvSpPr>
        <p:spPr bwMode="auto">
          <a:xfrm>
            <a:off x="6516688" y="4221163"/>
            <a:ext cx="1644650" cy="466725"/>
          </a:xfrm>
          <a:prstGeom prst="rect">
            <a:avLst/>
          </a:prstGeom>
          <a:solidFill>
            <a:srgbClr val="F6FEAC"/>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sz="1200" b="1">
                <a:solidFill>
                  <a:srgbClr val="000000"/>
                </a:solidFill>
                <a:latin typeface="Times New Roman" pitchFamily="18" charset="0"/>
              </a:rPr>
              <a:t>Отсутствие эффекта </a:t>
            </a:r>
          </a:p>
          <a:p>
            <a:pPr eaLnBrk="1" fontAlgn="base" hangingPunct="1">
              <a:spcBef>
                <a:spcPct val="0"/>
              </a:spcBef>
              <a:spcAft>
                <a:spcPct val="0"/>
              </a:spcAft>
            </a:pPr>
            <a:r>
              <a:rPr lang="ru-RU" sz="1200" b="1">
                <a:solidFill>
                  <a:srgbClr val="000000"/>
                </a:solidFill>
                <a:latin typeface="Times New Roman" pitchFamily="18" charset="0"/>
              </a:rPr>
              <a:t>В течение 3-х мес</a:t>
            </a:r>
          </a:p>
        </p:txBody>
      </p:sp>
      <p:sp>
        <p:nvSpPr>
          <p:cNvPr id="125966" name="Text Box 14"/>
          <p:cNvSpPr txBox="1">
            <a:spLocks noChangeArrowheads="1"/>
          </p:cNvSpPr>
          <p:nvPr/>
        </p:nvSpPr>
        <p:spPr bwMode="auto">
          <a:xfrm>
            <a:off x="6516688" y="5084763"/>
            <a:ext cx="1368425" cy="466725"/>
          </a:xfrm>
          <a:prstGeom prst="rect">
            <a:avLst/>
          </a:prstGeom>
          <a:solidFill>
            <a:srgbClr val="F6FEAC"/>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200" b="1">
                <a:solidFill>
                  <a:srgbClr val="000000"/>
                </a:solidFill>
                <a:latin typeface="Times New Roman" pitchFamily="18" charset="0"/>
              </a:rPr>
              <a:t>КТ</a:t>
            </a:r>
          </a:p>
          <a:p>
            <a:pPr algn="ctr" eaLnBrk="1" fontAlgn="base" hangingPunct="1">
              <a:spcBef>
                <a:spcPct val="0"/>
              </a:spcBef>
              <a:spcAft>
                <a:spcPct val="0"/>
              </a:spcAft>
            </a:pPr>
            <a:endParaRPr lang="ru-RU" sz="1200" b="1">
              <a:solidFill>
                <a:srgbClr val="000000"/>
              </a:solidFill>
              <a:latin typeface="Times New Roman" pitchFamily="18" charset="0"/>
            </a:endParaRPr>
          </a:p>
        </p:txBody>
      </p:sp>
      <p:sp>
        <p:nvSpPr>
          <p:cNvPr id="125967" name="Text Box 15"/>
          <p:cNvSpPr txBox="1">
            <a:spLocks noChangeArrowheads="1"/>
          </p:cNvSpPr>
          <p:nvPr/>
        </p:nvSpPr>
        <p:spPr bwMode="auto">
          <a:xfrm>
            <a:off x="6516688" y="5805488"/>
            <a:ext cx="1439862" cy="466725"/>
          </a:xfrm>
          <a:prstGeom prst="rect">
            <a:avLst/>
          </a:prstGeom>
          <a:solidFill>
            <a:srgbClr val="F6FEAC"/>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ru-RU" sz="1200" b="1">
                <a:solidFill>
                  <a:srgbClr val="000000"/>
                </a:solidFill>
                <a:latin typeface="Times New Roman" pitchFamily="18" charset="0"/>
              </a:rPr>
              <a:t>Хирургическое </a:t>
            </a:r>
          </a:p>
          <a:p>
            <a:pPr algn="ctr" eaLnBrk="1" fontAlgn="base" hangingPunct="1">
              <a:spcBef>
                <a:spcPct val="0"/>
              </a:spcBef>
              <a:spcAft>
                <a:spcPct val="0"/>
              </a:spcAft>
            </a:pPr>
            <a:r>
              <a:rPr lang="ru-RU" sz="1200" b="1">
                <a:solidFill>
                  <a:srgbClr val="000000"/>
                </a:solidFill>
                <a:latin typeface="Times New Roman" pitchFamily="18" charset="0"/>
              </a:rPr>
              <a:t>лечение</a:t>
            </a:r>
          </a:p>
        </p:txBody>
      </p:sp>
      <p:sp>
        <p:nvSpPr>
          <p:cNvPr id="125968" name="Text Box 16"/>
          <p:cNvSpPr txBox="1">
            <a:spLocks noChangeArrowheads="1"/>
          </p:cNvSpPr>
          <p:nvPr/>
        </p:nvSpPr>
        <p:spPr bwMode="auto">
          <a:xfrm>
            <a:off x="6588125" y="1484313"/>
            <a:ext cx="2305050" cy="2695575"/>
          </a:xfrm>
          <a:prstGeom prst="rect">
            <a:avLst/>
          </a:prstGeom>
          <a:solidFill>
            <a:srgbClr val="EAEAEA"/>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ru-RU" sz="900" b="1">
                <a:solidFill>
                  <a:srgbClr val="000000"/>
                </a:solidFill>
                <a:latin typeface="Times New Roman" pitchFamily="18" charset="0"/>
              </a:rPr>
              <a:t>Исключить другие заболевания при  </a:t>
            </a:r>
            <a:r>
              <a:rPr lang="ru-RU" sz="900" b="1" u="sng">
                <a:solidFill>
                  <a:srgbClr val="000000"/>
                </a:solidFill>
                <a:latin typeface="Times New Roman" pitchFamily="18" charset="0"/>
              </a:rPr>
              <a:t>односторонних симптомах</a:t>
            </a:r>
            <a:r>
              <a:rPr lang="ru-RU" sz="900" b="1">
                <a:solidFill>
                  <a:srgbClr val="000000"/>
                </a:solidFill>
                <a:latin typeface="Times New Roman" pitchFamily="18" charset="0"/>
              </a:rPr>
              <a:t>: кровотечение, наличие посторонних включений, аносмия</a:t>
            </a:r>
            <a:r>
              <a:rPr lang="en-US" sz="900" b="1">
                <a:solidFill>
                  <a:srgbClr val="000000"/>
                </a:solidFill>
                <a:latin typeface="Times New Roman" pitchFamily="18" charset="0"/>
              </a:rPr>
              <a:t>;</a:t>
            </a:r>
            <a:endParaRPr lang="ru-RU" sz="900" b="1">
              <a:solidFill>
                <a:srgbClr val="000000"/>
              </a:solidFill>
              <a:latin typeface="Times New Roman" pitchFamily="18" charset="0"/>
            </a:endParaRPr>
          </a:p>
          <a:p>
            <a:pPr eaLnBrk="1" fontAlgn="base" hangingPunct="1">
              <a:spcBef>
                <a:spcPct val="50000"/>
              </a:spcBef>
              <a:spcAft>
                <a:spcPct val="0"/>
              </a:spcAft>
            </a:pPr>
            <a:r>
              <a:rPr lang="ru-RU" sz="900" b="1" u="sng">
                <a:solidFill>
                  <a:srgbClr val="000000"/>
                </a:solidFill>
                <a:latin typeface="Times New Roman" pitchFamily="18" charset="0"/>
              </a:rPr>
              <a:t>орбитальных симптомах</a:t>
            </a:r>
            <a:r>
              <a:rPr lang="ru-RU" sz="900" b="1">
                <a:solidFill>
                  <a:srgbClr val="000000"/>
                </a:solidFill>
                <a:latin typeface="Times New Roman" pitchFamily="18" charset="0"/>
              </a:rPr>
              <a:t>: периорбитальный отек, смещение глазного яблока, двоение или снижение зрения, офтальмоплегия</a:t>
            </a:r>
            <a:r>
              <a:rPr lang="en-US" sz="900" b="1">
                <a:solidFill>
                  <a:srgbClr val="000000"/>
                </a:solidFill>
                <a:latin typeface="Times New Roman" pitchFamily="18" charset="0"/>
              </a:rPr>
              <a:t>;</a:t>
            </a:r>
            <a:endParaRPr lang="ru-RU" sz="900" b="1">
              <a:solidFill>
                <a:srgbClr val="000000"/>
              </a:solidFill>
              <a:latin typeface="Times New Roman" pitchFamily="18" charset="0"/>
            </a:endParaRPr>
          </a:p>
          <a:p>
            <a:pPr eaLnBrk="1" fontAlgn="base" hangingPunct="1">
              <a:spcBef>
                <a:spcPct val="50000"/>
              </a:spcBef>
              <a:spcAft>
                <a:spcPct val="0"/>
              </a:spcAft>
            </a:pPr>
            <a:r>
              <a:rPr lang="ru-RU" sz="900" b="1" u="sng">
                <a:solidFill>
                  <a:srgbClr val="000000"/>
                </a:solidFill>
                <a:latin typeface="Times New Roman" pitchFamily="18" charset="0"/>
              </a:rPr>
              <a:t>Сильной боли</a:t>
            </a:r>
            <a:r>
              <a:rPr lang="ru-RU" sz="900" b="1">
                <a:solidFill>
                  <a:srgbClr val="000000"/>
                </a:solidFill>
                <a:latin typeface="Times New Roman" pitchFamily="18" charset="0"/>
              </a:rPr>
              <a:t> в лобной области , фронтальном отеке, симптомах менингита, локальных неврологических симптомах</a:t>
            </a:r>
          </a:p>
          <a:p>
            <a:pPr eaLnBrk="1" fontAlgn="base" hangingPunct="1">
              <a:spcBef>
                <a:spcPct val="50000"/>
              </a:spcBef>
              <a:spcAft>
                <a:spcPct val="0"/>
              </a:spcAft>
            </a:pPr>
            <a:r>
              <a:rPr lang="ru-RU" sz="900" b="1">
                <a:solidFill>
                  <a:srgbClr val="000000"/>
                </a:solidFill>
                <a:latin typeface="Times New Roman" pitchFamily="18" charset="0"/>
              </a:rPr>
              <a:t>Системных симптомах</a:t>
            </a:r>
          </a:p>
          <a:p>
            <a:pPr eaLnBrk="1" fontAlgn="base" hangingPunct="1">
              <a:spcBef>
                <a:spcPct val="50000"/>
              </a:spcBef>
              <a:spcAft>
                <a:spcPct val="0"/>
              </a:spcAft>
            </a:pPr>
            <a:endParaRPr lang="ru-RU" sz="900" b="1">
              <a:solidFill>
                <a:srgbClr val="000000"/>
              </a:solidFill>
              <a:latin typeface="Times New Roman" pitchFamily="18" charset="0"/>
            </a:endParaRPr>
          </a:p>
          <a:p>
            <a:pPr eaLnBrk="1" fontAlgn="base" hangingPunct="1">
              <a:spcBef>
                <a:spcPct val="50000"/>
              </a:spcBef>
              <a:spcAft>
                <a:spcPct val="0"/>
              </a:spcAft>
            </a:pPr>
            <a:r>
              <a:rPr lang="ru-RU" sz="900" b="1">
                <a:solidFill>
                  <a:srgbClr val="000000"/>
                </a:solidFill>
                <a:latin typeface="Times New Roman" pitchFamily="18" charset="0"/>
              </a:rPr>
              <a:t>Срочное исследование и вмешательство</a:t>
            </a:r>
          </a:p>
          <a:p>
            <a:pPr eaLnBrk="1" fontAlgn="base" hangingPunct="1">
              <a:spcBef>
                <a:spcPct val="50000"/>
              </a:spcBef>
              <a:spcAft>
                <a:spcPct val="0"/>
              </a:spcAft>
            </a:pPr>
            <a:r>
              <a:rPr lang="ru-RU" sz="900" b="1">
                <a:solidFill>
                  <a:srgbClr val="000000"/>
                </a:solidFill>
                <a:latin typeface="Times New Roman" pitchFamily="18" charset="0"/>
              </a:rPr>
              <a:t> </a:t>
            </a:r>
          </a:p>
        </p:txBody>
      </p:sp>
      <p:sp>
        <p:nvSpPr>
          <p:cNvPr id="125969" name="Line 17"/>
          <p:cNvSpPr>
            <a:spLocks noChangeShapeType="1"/>
          </p:cNvSpPr>
          <p:nvPr/>
        </p:nvSpPr>
        <p:spPr bwMode="auto">
          <a:xfrm>
            <a:off x="7596188" y="3500438"/>
            <a:ext cx="0" cy="28892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latin typeface="Arial" charset="0"/>
              <a:ea typeface="ＭＳ Ｐゴシック" pitchFamily="34" charset="-128"/>
            </a:endParaRPr>
          </a:p>
        </p:txBody>
      </p:sp>
      <p:sp>
        <p:nvSpPr>
          <p:cNvPr id="125970" name="Oval 18"/>
          <p:cNvSpPr>
            <a:spLocks noChangeArrowheads="1"/>
          </p:cNvSpPr>
          <p:nvPr/>
        </p:nvSpPr>
        <p:spPr bwMode="auto">
          <a:xfrm>
            <a:off x="5003800" y="4076700"/>
            <a:ext cx="792163"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000000"/>
              </a:solidFill>
              <a:latin typeface="Arial" charset="0"/>
              <a:ea typeface="ＭＳ Ｐゴシック" pitchFamily="34" charset="-128"/>
            </a:endParaRPr>
          </a:p>
        </p:txBody>
      </p:sp>
      <p:sp>
        <p:nvSpPr>
          <p:cNvPr id="125971" name="Oval 19"/>
          <p:cNvSpPr>
            <a:spLocks noChangeArrowheads="1"/>
          </p:cNvSpPr>
          <p:nvPr/>
        </p:nvSpPr>
        <p:spPr bwMode="auto">
          <a:xfrm>
            <a:off x="611188" y="4005263"/>
            <a:ext cx="1296987" cy="3714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val="3041269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solidFill>
                  <a:srgbClr val="C00000"/>
                </a:solidFill>
              </a:rPr>
              <a:t>EP</a:t>
            </a:r>
            <a:r>
              <a:rPr lang="en-US" baseline="30000" dirty="0">
                <a:solidFill>
                  <a:srgbClr val="C00000"/>
                </a:solidFill>
              </a:rPr>
              <a:t>3</a:t>
            </a:r>
            <a:r>
              <a:rPr lang="en-US" dirty="0">
                <a:solidFill>
                  <a:srgbClr val="C00000"/>
                </a:solidFill>
              </a:rPr>
              <a:t>OS</a:t>
            </a:r>
            <a:r>
              <a:rPr lang="en-US" dirty="0">
                <a:solidFill>
                  <a:srgbClr val="FFFFFF"/>
                </a:solidFill>
              </a:rPr>
              <a:t> </a:t>
            </a:r>
            <a:endParaRPr lang="ru-RU" dirty="0"/>
          </a:p>
        </p:txBody>
      </p:sp>
      <p:sp>
        <p:nvSpPr>
          <p:cNvPr id="4" name="Прямоугольник 3"/>
          <p:cNvSpPr/>
          <p:nvPr/>
        </p:nvSpPr>
        <p:spPr>
          <a:xfrm>
            <a:off x="2286000" y="1843951"/>
            <a:ext cx="4572000" cy="3170099"/>
          </a:xfrm>
          <a:prstGeom prst="rect">
            <a:avLst/>
          </a:prstGeom>
        </p:spPr>
        <p:txBody>
          <a:bodyPr>
            <a:spAutoFit/>
          </a:bodyPr>
          <a:lstStyle/>
          <a:p>
            <a:br>
              <a:rPr lang="ru-RU" sz="4000" b="1" kern="0" dirty="0">
                <a:solidFill>
                  <a:srgbClr val="FFFFFF"/>
                </a:solidFill>
              </a:rPr>
            </a:br>
            <a:r>
              <a:rPr lang="ru-RU" sz="4000" b="1" kern="0" dirty="0">
                <a:solidFill>
                  <a:srgbClr val="FFFFFF"/>
                </a:solidFill>
              </a:rPr>
              <a:t>Рекомендации по лечению</a:t>
            </a:r>
            <a:br>
              <a:rPr lang="en-US" sz="4000" b="1" kern="0" dirty="0">
                <a:solidFill>
                  <a:srgbClr val="FFFFFF"/>
                </a:solidFill>
              </a:rPr>
            </a:br>
            <a:r>
              <a:rPr lang="ru-RU" sz="4000" b="1" kern="0" dirty="0">
                <a:solidFill>
                  <a:srgbClr val="FFFFFF"/>
                </a:solidFill>
              </a:rPr>
              <a:t>полипозного </a:t>
            </a:r>
            <a:r>
              <a:rPr lang="ru-RU" sz="4000" b="1" kern="0" dirty="0" err="1">
                <a:solidFill>
                  <a:srgbClr val="FFFFFF"/>
                </a:solidFill>
              </a:rPr>
              <a:t>риносинусита</a:t>
            </a:r>
            <a:endParaRPr lang="ru-RU" dirty="0"/>
          </a:p>
        </p:txBody>
      </p:sp>
    </p:spTree>
    <p:extLst>
      <p:ext uri="{BB962C8B-B14F-4D97-AF65-F5344CB8AC3E}">
        <p14:creationId xmlns:p14="http://schemas.microsoft.com/office/powerpoint/2010/main" val="1654007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algn="ctr" eaLnBrk="1" hangingPunct="1"/>
            <a:r>
              <a:rPr lang="en-US" sz="2800" dirty="0">
                <a:solidFill>
                  <a:srgbClr val="C00000"/>
                </a:solidFill>
              </a:rPr>
              <a:t>EP</a:t>
            </a:r>
            <a:r>
              <a:rPr lang="en-US" sz="2800" baseline="30000" dirty="0">
                <a:solidFill>
                  <a:srgbClr val="C00000"/>
                </a:solidFill>
              </a:rPr>
              <a:t>3</a:t>
            </a:r>
            <a:r>
              <a:rPr lang="en-US" sz="2800" dirty="0">
                <a:solidFill>
                  <a:srgbClr val="C00000"/>
                </a:solidFill>
              </a:rPr>
              <a:t>OS </a:t>
            </a:r>
            <a:r>
              <a:rPr lang="ru-RU" sz="2800" dirty="0">
                <a:solidFill>
                  <a:srgbClr val="C00000"/>
                </a:solidFill>
              </a:rPr>
              <a:t>– высокий уровень доказательств при лечении полипов</a:t>
            </a:r>
            <a:r>
              <a:rPr lang="en-US" sz="2800" baseline="30000" dirty="0">
                <a:solidFill>
                  <a:srgbClr val="C00000"/>
                </a:solidFill>
              </a:rPr>
              <a:t>a</a:t>
            </a:r>
            <a:r>
              <a:rPr lang="ru-RU" sz="2800" baseline="30000" dirty="0">
                <a:solidFill>
                  <a:srgbClr val="C00000"/>
                </a:solidFill>
              </a:rPr>
              <a:t> </a:t>
            </a:r>
            <a:r>
              <a:rPr lang="ru-RU" sz="2800" dirty="0">
                <a:solidFill>
                  <a:srgbClr val="C00000"/>
                </a:solidFill>
              </a:rPr>
              <a:t>имеют только ГКС</a:t>
            </a:r>
            <a:endParaRPr lang="en-US" sz="2800" baseline="30000" dirty="0">
              <a:solidFill>
                <a:srgbClr val="C00000"/>
              </a:solidFill>
            </a:endParaRPr>
          </a:p>
        </p:txBody>
      </p:sp>
      <p:graphicFrame>
        <p:nvGraphicFramePr>
          <p:cNvPr id="1099856" name="Group 80"/>
          <p:cNvGraphicFramePr>
            <a:graphicFrameLocks noGrp="1"/>
          </p:cNvGraphicFramePr>
          <p:nvPr>
            <p:ph idx="4294967295"/>
          </p:nvPr>
        </p:nvGraphicFramePr>
        <p:xfrm>
          <a:off x="176213" y="1352550"/>
          <a:ext cx="8726487" cy="4807206"/>
        </p:xfrm>
        <a:graphic>
          <a:graphicData uri="http://schemas.openxmlformats.org/drawingml/2006/table">
            <a:tbl>
              <a:tblPr/>
              <a:tblGrid>
                <a:gridCol w="2609850">
                  <a:extLst>
                    <a:ext uri="{9D8B030D-6E8A-4147-A177-3AD203B41FA5}">
                      <a16:colId xmlns:a16="http://schemas.microsoft.com/office/drawing/2014/main" val="20000"/>
                    </a:ext>
                  </a:extLst>
                </a:gridCol>
                <a:gridCol w="1666875">
                  <a:extLst>
                    <a:ext uri="{9D8B030D-6E8A-4147-A177-3AD203B41FA5}">
                      <a16:colId xmlns:a16="http://schemas.microsoft.com/office/drawing/2014/main" val="20001"/>
                    </a:ext>
                  </a:extLst>
                </a:gridCol>
                <a:gridCol w="2179637">
                  <a:extLst>
                    <a:ext uri="{9D8B030D-6E8A-4147-A177-3AD203B41FA5}">
                      <a16:colId xmlns:a16="http://schemas.microsoft.com/office/drawing/2014/main" val="20002"/>
                    </a:ext>
                  </a:extLst>
                </a:gridCol>
                <a:gridCol w="2270125">
                  <a:extLst>
                    <a:ext uri="{9D8B030D-6E8A-4147-A177-3AD203B41FA5}">
                      <a16:colId xmlns:a16="http://schemas.microsoft.com/office/drawing/2014/main" val="20003"/>
                    </a:ext>
                  </a:extLst>
                </a:gridCol>
              </a:tblGrid>
              <a:tr h="582870">
                <a:tc>
                  <a:txBody>
                    <a:bodyPr/>
                    <a:lstStyle/>
                    <a:p>
                      <a:pPr marL="0" marR="0" lvl="0" indent="0" algn="l" defTabSz="914400" rtl="0" eaLnBrk="1" fontAlgn="base" latinLnBrk="0" hangingPunct="1">
                        <a:lnSpc>
                          <a:spcPct val="90000"/>
                        </a:lnSpc>
                        <a:spcBef>
                          <a:spcPct val="0"/>
                        </a:spcBef>
                        <a:spcAft>
                          <a:spcPct val="25000"/>
                        </a:spcAft>
                        <a:buClr>
                          <a:srgbClr val="60E3E6"/>
                        </a:buClr>
                        <a:buSzTx/>
                        <a:buFontTx/>
                        <a:buNone/>
                        <a:tabLst/>
                      </a:pPr>
                      <a:r>
                        <a:rPr kumimoji="0" lang="en-US" sz="1600" b="1" i="0" u="none" strike="noStrike" cap="none" normalizeH="0" baseline="0">
                          <a:ln>
                            <a:noFill/>
                          </a:ln>
                          <a:solidFill>
                            <a:srgbClr val="E6E7E1"/>
                          </a:solidFill>
                          <a:effectLst/>
                          <a:latin typeface="Arial" pitchFamily="34" charset="0"/>
                          <a:ea typeface="ＭＳ Ｐゴシック" pitchFamily="34" charset="-128"/>
                          <a:cs typeface="Arial" pitchFamily="34" charset="0"/>
                        </a:rPr>
                        <a:t>Therapy</a:t>
                      </a:r>
                    </a:p>
                  </a:txBody>
                  <a:tcPr marL="90000" marR="90000" marT="71995" marB="71995" anchor="b" horzOverflow="overflow">
                    <a:lnL cap="flat">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5000"/>
                        </a:spcAft>
                        <a:buClr>
                          <a:srgbClr val="60E3E6"/>
                        </a:buClr>
                        <a:buSzTx/>
                        <a:buFontTx/>
                        <a:buNone/>
                        <a:tabLst/>
                      </a:pPr>
                      <a:r>
                        <a:rPr kumimoji="0" lang="ru-RU" sz="1600" b="1" i="0" u="none" strike="noStrike" cap="none" normalizeH="0" baseline="0">
                          <a:ln>
                            <a:noFill/>
                          </a:ln>
                          <a:solidFill>
                            <a:srgbClr val="E6E7E1"/>
                          </a:solidFill>
                          <a:effectLst/>
                          <a:latin typeface="Arial" pitchFamily="34" charset="0"/>
                          <a:ea typeface="ＭＳ Ｐゴシック" pitchFamily="34" charset="-128"/>
                          <a:cs typeface="Arial" pitchFamily="34" charset="0"/>
                        </a:rPr>
                        <a:t>Уровень доказательств</a:t>
                      </a:r>
                      <a:endParaRPr kumimoji="0" lang="en-US" sz="1600" b="1" i="0" u="none" strike="noStrike" cap="none" normalizeH="0" baseline="0">
                        <a:ln>
                          <a:noFill/>
                        </a:ln>
                        <a:solidFill>
                          <a:srgbClr val="E6E7E1"/>
                        </a:solidFill>
                        <a:effectLst/>
                        <a:latin typeface="Arial" pitchFamily="34" charset="0"/>
                        <a:ea typeface="ＭＳ Ｐゴシック" pitchFamily="34" charset="-128"/>
                        <a:cs typeface="Arial" pitchFamily="34" charset="0"/>
                      </a:endParaRPr>
                    </a:p>
                  </a:txBody>
                  <a:tcPr marL="90000" marR="90000" marT="71995" marB="71995" anchor="b" horzOverflow="overflow">
                    <a:lnL>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5000"/>
                        </a:spcAft>
                        <a:buClr>
                          <a:srgbClr val="60E3E6"/>
                        </a:buClr>
                        <a:buSzTx/>
                        <a:buFontTx/>
                        <a:buNone/>
                        <a:tabLst/>
                      </a:pPr>
                      <a:r>
                        <a:rPr kumimoji="0" lang="ru-RU" sz="1600" b="1" i="0" u="none" strike="noStrike" cap="none" normalizeH="0" baseline="0">
                          <a:ln>
                            <a:noFill/>
                          </a:ln>
                          <a:solidFill>
                            <a:srgbClr val="E6E7E1"/>
                          </a:solidFill>
                          <a:effectLst/>
                          <a:latin typeface="Arial" pitchFamily="34" charset="0"/>
                          <a:ea typeface="ＭＳ Ｐゴシック" pitchFamily="34" charset="-128"/>
                          <a:cs typeface="Arial" pitchFamily="34" charset="0"/>
                        </a:rPr>
                        <a:t>Уровень рекомендаций</a:t>
                      </a:r>
                      <a:endParaRPr kumimoji="0" lang="en-US" sz="1600" b="1" i="0" u="none" strike="noStrike" cap="none" normalizeH="0" baseline="0">
                        <a:ln>
                          <a:noFill/>
                        </a:ln>
                        <a:solidFill>
                          <a:srgbClr val="E6E7E1"/>
                        </a:solidFill>
                        <a:effectLst/>
                        <a:latin typeface="Arial" pitchFamily="34" charset="0"/>
                        <a:ea typeface="ＭＳ Ｐゴシック" pitchFamily="34" charset="-128"/>
                        <a:cs typeface="Arial" pitchFamily="34" charset="0"/>
                      </a:endParaRPr>
                    </a:p>
                  </a:txBody>
                  <a:tcPr marL="90000" marR="90000" marT="71995" marB="71995" anchor="b" horzOverflow="overflow">
                    <a:lnL>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5000"/>
                        </a:spcAft>
                        <a:buClr>
                          <a:srgbClr val="60E3E6"/>
                        </a:buClr>
                        <a:buSzTx/>
                        <a:buFontTx/>
                        <a:buNone/>
                        <a:tabLst/>
                      </a:pPr>
                      <a:r>
                        <a:rPr kumimoji="0" lang="ru-RU" sz="1400" b="1" i="0" u="none" strike="noStrike" cap="none" normalizeH="0" baseline="0">
                          <a:ln>
                            <a:noFill/>
                          </a:ln>
                          <a:solidFill>
                            <a:srgbClr val="E6E7E1"/>
                          </a:solidFill>
                          <a:effectLst/>
                          <a:latin typeface="Arial" pitchFamily="34" charset="0"/>
                          <a:ea typeface="ＭＳ Ｐゴシック" pitchFamily="34" charset="-128"/>
                          <a:cs typeface="Arial" pitchFamily="34" charset="0"/>
                        </a:rPr>
                        <a:t>Важность</a:t>
                      </a:r>
                      <a:r>
                        <a:rPr kumimoji="0" lang="en-US" sz="1400" b="1" i="0" u="none" strike="noStrike" cap="none" normalizeH="0" baseline="0">
                          <a:ln>
                            <a:noFill/>
                          </a:ln>
                          <a:solidFill>
                            <a:srgbClr val="E6E7E1"/>
                          </a:solidFill>
                          <a:effectLst/>
                          <a:latin typeface="Arial" pitchFamily="34" charset="0"/>
                          <a:ea typeface="ＭＳ Ｐゴシック" pitchFamily="34" charset="-128"/>
                          <a:cs typeface="Arial" pitchFamily="34" charset="0"/>
                        </a:rPr>
                        <a:t>/</a:t>
                      </a:r>
                      <a:r>
                        <a:rPr kumimoji="0" lang="ru-RU" sz="1400" b="1" i="0" u="none" strike="noStrike" cap="none" normalizeH="0" baseline="0">
                          <a:ln>
                            <a:noFill/>
                          </a:ln>
                          <a:solidFill>
                            <a:srgbClr val="E6E7E1"/>
                          </a:solidFill>
                          <a:effectLst/>
                          <a:latin typeface="Arial" pitchFamily="34" charset="0"/>
                          <a:ea typeface="ＭＳ Ｐゴシック" pitchFamily="34" charset="-128"/>
                          <a:cs typeface="Arial" pitchFamily="34" charset="0"/>
                        </a:rPr>
                        <a:t>Значимость</a:t>
                      </a:r>
                      <a:endParaRPr kumimoji="0" lang="en-US" sz="1400" b="1" i="0" u="none" strike="noStrike" cap="none" normalizeH="0" baseline="0">
                        <a:ln>
                          <a:noFill/>
                        </a:ln>
                        <a:solidFill>
                          <a:srgbClr val="E6E7E1"/>
                        </a:solidFill>
                        <a:effectLst/>
                        <a:latin typeface="Arial" pitchFamily="34" charset="0"/>
                        <a:ea typeface="ＭＳ Ｐゴシック" pitchFamily="34" charset="-128"/>
                        <a:cs typeface="Arial" pitchFamily="34" charset="0"/>
                      </a:endParaRPr>
                    </a:p>
                  </a:txBody>
                  <a:tcPr marL="90000" marR="90000" marT="71995" marB="71995" anchor="b" horzOverflow="overflow">
                    <a:lnL>
                      <a:noFill/>
                    </a:lnL>
                    <a:lnR cap="flat">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870">
                <a:tc>
                  <a:txBody>
                    <a:bodyPr/>
                    <a:lstStyle/>
                    <a:p>
                      <a:pPr marL="0" marR="0" lvl="0" indent="0" algn="l"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Антибиотики внутрь</a:t>
                      </a: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 &lt;2 </a:t>
                      </a: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недель</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1905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271463" marR="0" lvl="0" indent="-271463"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a:noFill/>
                    </a:lnR>
                    <a:lnT w="1905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271463" marR="0" lvl="0" indent="-271463"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D</a:t>
                      </a:r>
                    </a:p>
                  </a:txBody>
                  <a:tcPr marL="90000" marR="90000" marT="71995" marB="71995" anchor="ctr" horzOverflow="overflow">
                    <a:lnL>
                      <a:noFill/>
                    </a:lnL>
                    <a:lnR>
                      <a:noFill/>
                    </a:lnR>
                    <a:lnT w="1905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1905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870">
                <a:tc>
                  <a:txBody>
                    <a:bodyPr/>
                    <a:lstStyle/>
                    <a:p>
                      <a:pPr marL="0" marR="0" lvl="0" indent="0" algn="l"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Антибиотики внутрь</a:t>
                      </a: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 &gt;12 </a:t>
                      </a: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недель</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271463" marR="0" lvl="0" indent="-271463"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271463" marR="0" lvl="0" indent="-271463"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D</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Да</a:t>
                      </a:r>
                      <a:r>
                        <a:rPr kumimoji="0" lang="en-US"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 </a:t>
                      </a:r>
                      <a:r>
                        <a:rPr kumimoji="0" lang="ru-RU"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при поздних рецидивах</a:t>
                      </a:r>
                      <a:endParaRPr kumimoji="0" lang="en-US" sz="1600" b="0" i="0" u="none" strike="noStrike" cap="none" normalizeH="0" baseline="0">
                        <a:ln>
                          <a:noFill/>
                        </a:ln>
                        <a:solidFill>
                          <a:srgbClr val="FFFF00"/>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3430">
                <a:tc>
                  <a:txBody>
                    <a:bodyPr/>
                    <a:lstStyle/>
                    <a:p>
                      <a:pPr marL="171450" marR="0" lvl="0" indent="-171450" algn="l" defTabSz="914400" rtl="0" eaLnBrk="1" fontAlgn="base" latinLnBrk="0" hangingPunct="1">
                        <a:lnSpc>
                          <a:spcPct val="90000"/>
                        </a:lnSpc>
                        <a:spcBef>
                          <a:spcPct val="0"/>
                        </a:spcBef>
                        <a:spcAft>
                          <a:spcPct val="0"/>
                        </a:spcAft>
                        <a:buClr>
                          <a:schemeClr val="tx1"/>
                        </a:buClr>
                        <a:buSzTx/>
                        <a:buFont typeface="Arial" pitchFamily="34" charset="0"/>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Антибиотики местно</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D</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271463" marR="0" lvl="0" indent="-271463"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3430">
                <a:tc>
                  <a:txBody>
                    <a:bodyPr/>
                    <a:lstStyle/>
                    <a:p>
                      <a:pPr marL="171450" marR="0" lvl="0" indent="-171450" algn="l" defTabSz="914400" rtl="0" eaLnBrk="1" fontAlgn="base" latinLnBrk="0" hangingPunct="1">
                        <a:lnSpc>
                          <a:spcPct val="90000"/>
                        </a:lnSpc>
                        <a:spcBef>
                          <a:spcPct val="0"/>
                        </a:spcBef>
                        <a:spcAft>
                          <a:spcPct val="0"/>
                        </a:spcAft>
                        <a:buClr>
                          <a:schemeClr val="tx1"/>
                        </a:buClr>
                        <a:buSzTx/>
                        <a:buFont typeface="Arial" pitchFamily="34" charset="0"/>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ИНГКС</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Ib</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271463" marR="0" lvl="0" indent="-271463"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ДА</a:t>
                      </a:r>
                      <a:endParaRPr kumimoji="0" lang="en-US" sz="1600" b="0" i="0" u="none" strike="noStrike" cap="none" normalizeH="0" baseline="0">
                        <a:ln>
                          <a:noFill/>
                        </a:ln>
                        <a:solidFill>
                          <a:srgbClr val="FFFF00"/>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3430">
                <a:tc>
                  <a:txBody>
                    <a:bodyPr/>
                    <a:lstStyle/>
                    <a:p>
                      <a:pPr marL="0" marR="0" lvl="0" indent="0" algn="l"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Системные стероиды</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Ib</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ДА</a:t>
                      </a:r>
                      <a:endParaRPr kumimoji="0" lang="en-US" sz="1600" b="0" i="0" u="none" strike="noStrike" cap="none" normalizeH="0" baseline="0">
                        <a:ln>
                          <a:noFill/>
                        </a:ln>
                        <a:solidFill>
                          <a:srgbClr val="FFFF00"/>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02310">
                <a:tc>
                  <a:txBody>
                    <a:bodyPr/>
                    <a:lstStyle/>
                    <a:p>
                      <a:pPr marL="0" marR="0" lvl="0" indent="0" algn="l"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Назальный душ</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Ib </a:t>
                      </a: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 в монотерапии</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A</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ДА</a:t>
                      </a:r>
                      <a:r>
                        <a:rPr kumimoji="0" lang="en-US"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 </a:t>
                      </a:r>
                      <a:r>
                        <a:rPr kumimoji="0" lang="ru-RU" sz="1600" b="0" i="0" u="none" strike="noStrike" cap="none" normalizeH="0" baseline="0">
                          <a:ln>
                            <a:noFill/>
                          </a:ln>
                          <a:solidFill>
                            <a:srgbClr val="FFFF00"/>
                          </a:solidFill>
                          <a:effectLst/>
                          <a:latin typeface="Arial" pitchFamily="34" charset="0"/>
                          <a:ea typeface="ＭＳ Ｐゴシック" pitchFamily="34" charset="-128"/>
                          <a:cs typeface="Arial" pitchFamily="34" charset="0"/>
                        </a:rPr>
                        <a:t>симптоматическое облегчение</a:t>
                      </a:r>
                      <a:endParaRPr kumimoji="0" lang="en-US" sz="1600" b="0" i="0" u="none" strike="noStrike" cap="none" normalizeH="0" baseline="0">
                        <a:ln>
                          <a:noFill/>
                        </a:ln>
                        <a:solidFill>
                          <a:srgbClr val="FFFF00"/>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870">
                <a:tc>
                  <a:txBody>
                    <a:bodyPr/>
                    <a:lstStyle/>
                    <a:p>
                      <a:pPr marL="0" marR="0" lvl="0" indent="0" algn="l"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Деконгестанты (местно и системно)</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 в монотерапии</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D</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870">
                <a:tc>
                  <a:txBody>
                    <a:bodyPr/>
                    <a:lstStyle/>
                    <a:p>
                      <a:pPr marL="0" marR="0" lvl="0" indent="0" algn="l"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Муколитики</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cap="flat">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 данных</a:t>
                      </a:r>
                    </a:p>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 data</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D</a:t>
                      </a:r>
                    </a:p>
                  </a:txBody>
                  <a:tcPr marL="90000" marR="90000" marT="71995" marB="71995" anchor="ctr" horzOverflow="overflow">
                    <a:lnL>
                      <a:noFill/>
                    </a:lnL>
                    <a:lnR>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60E3E6"/>
                        </a:buClr>
                        <a:buSzTx/>
                        <a:buFontTx/>
                        <a:buNone/>
                        <a:tabLst/>
                      </a:pPr>
                      <a:r>
                        <a:rPr kumimoji="0" lang="ru-RU" sz="1600" b="0" i="0" u="none" strike="noStrike" cap="none" normalizeH="0" baseline="0">
                          <a:ln>
                            <a:noFill/>
                          </a:ln>
                          <a:solidFill>
                            <a:schemeClr val="tx1"/>
                          </a:solidFill>
                          <a:effectLst/>
                          <a:latin typeface="Arial" pitchFamily="34" charset="0"/>
                          <a:ea typeface="ＭＳ Ｐゴシック" pitchFamily="34" charset="-128"/>
                          <a:cs typeface="Arial" pitchFamily="34" charset="0"/>
                        </a:rPr>
                        <a:t>Нет</a:t>
                      </a:r>
                      <a:endParaRPr kumimoji="0" lang="en-US" sz="1600" b="0" i="0" u="none" strike="noStrike" cap="none" normalizeH="0" baseline="0">
                        <a:ln>
                          <a:noFill/>
                        </a:ln>
                        <a:solidFill>
                          <a:schemeClr val="tx1"/>
                        </a:solidFill>
                        <a:effectLst/>
                        <a:latin typeface="Arial" pitchFamily="34" charset="0"/>
                        <a:ea typeface="ＭＳ Ｐゴシック" pitchFamily="34" charset="-128"/>
                        <a:cs typeface="Arial" pitchFamily="34" charset="0"/>
                      </a:endParaRPr>
                    </a:p>
                  </a:txBody>
                  <a:tcPr marL="90000" marR="90000" marT="71995" marB="71995" anchor="ctr" horzOverflow="overflow">
                    <a:lnL>
                      <a:noFill/>
                    </a:lnL>
                    <a:lnR cap="flat">
                      <a:noFill/>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55697" name="Text Box 70"/>
          <p:cNvSpPr txBox="1">
            <a:spLocks noChangeArrowheads="1"/>
          </p:cNvSpPr>
          <p:nvPr/>
        </p:nvSpPr>
        <p:spPr bwMode="auto">
          <a:xfrm>
            <a:off x="0" y="6583363"/>
            <a:ext cx="8820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marL="71438" indent="-71438"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400" baseline="30000">
                <a:solidFill>
                  <a:srgbClr val="FFFFFF"/>
                </a:solidFill>
              </a:rPr>
              <a:t>a</a:t>
            </a:r>
            <a:r>
              <a:rPr lang="ru-RU" sz="1400">
                <a:solidFill>
                  <a:srgbClr val="FFFFFF"/>
                </a:solidFill>
              </a:rPr>
              <a:t>Некоторые исследования включали больных с хроническим риносинуситом без полипов</a:t>
            </a:r>
            <a:r>
              <a:rPr lang="en-US" sz="1400">
                <a:solidFill>
                  <a:srgbClr val="FFFFFF"/>
                </a:solidFill>
              </a:rPr>
              <a:t>. </a:t>
            </a:r>
            <a:r>
              <a:rPr lang="ru-RU" sz="1400">
                <a:solidFill>
                  <a:srgbClr val="FFFFFF"/>
                </a:solidFill>
              </a:rPr>
              <a:t>Острые эпизоды (обострения) хронического риносинусита должны лечиться как острый риносинусит</a:t>
            </a:r>
            <a:r>
              <a:rPr lang="en-US" sz="1400">
                <a:solidFill>
                  <a:srgbClr val="FFFFFF"/>
                </a:solidFill>
              </a:rPr>
              <a:t>.</a:t>
            </a:r>
          </a:p>
          <a:p>
            <a:pPr eaLnBrk="1" fontAlgn="base" hangingPunct="1">
              <a:spcBef>
                <a:spcPct val="25000"/>
              </a:spcBef>
              <a:spcAft>
                <a:spcPct val="0"/>
              </a:spcAft>
            </a:pPr>
            <a:r>
              <a:rPr lang="en-US" sz="1200">
                <a:solidFill>
                  <a:srgbClr val="FFFFFF"/>
                </a:solidFill>
              </a:rPr>
              <a:t>	Fokkens et al. </a:t>
            </a:r>
            <a:r>
              <a:rPr lang="en-US" sz="1200" i="1">
                <a:solidFill>
                  <a:srgbClr val="FFFFFF"/>
                </a:solidFill>
              </a:rPr>
              <a:t>Rhinology</a:t>
            </a:r>
            <a:r>
              <a:rPr lang="en-US" sz="1200">
                <a:solidFill>
                  <a:srgbClr val="FFFFFF"/>
                </a:solidFill>
              </a:rPr>
              <a:t>. 2007;45(suppl 20):1. </a:t>
            </a:r>
          </a:p>
        </p:txBody>
      </p:sp>
      <p:sp>
        <p:nvSpPr>
          <p:cNvPr id="155698" name="Rectangle 71"/>
          <p:cNvSpPr>
            <a:spLocks noChangeArrowheads="1"/>
          </p:cNvSpPr>
          <p:nvPr/>
        </p:nvSpPr>
        <p:spPr bwMode="auto">
          <a:xfrm>
            <a:off x="0" y="3422650"/>
            <a:ext cx="8763000" cy="8318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Tree>
    <p:extLst>
      <p:ext uri="{BB962C8B-B14F-4D97-AF65-F5344CB8AC3E}">
        <p14:creationId xmlns:p14="http://schemas.microsoft.com/office/powerpoint/2010/main" val="263507431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algn="ctr" eaLnBrk="1" hangingPunct="1"/>
            <a:r>
              <a:rPr lang="ru-RU" dirty="0">
                <a:solidFill>
                  <a:srgbClr val="C00000"/>
                </a:solidFill>
              </a:rPr>
              <a:t>Механизм действия ГКС при полипозном </a:t>
            </a:r>
            <a:r>
              <a:rPr lang="ru-RU" dirty="0" err="1">
                <a:solidFill>
                  <a:srgbClr val="C00000"/>
                </a:solidFill>
              </a:rPr>
              <a:t>риносинусите</a:t>
            </a:r>
            <a:endParaRPr lang="ru-RU" dirty="0">
              <a:solidFill>
                <a:srgbClr val="C00000"/>
              </a:solidFill>
            </a:endParaRPr>
          </a:p>
        </p:txBody>
      </p:sp>
      <p:sp>
        <p:nvSpPr>
          <p:cNvPr id="156675" name="Rectangle 3"/>
          <p:cNvSpPr>
            <a:spLocks noGrp="1" noChangeArrowheads="1"/>
          </p:cNvSpPr>
          <p:nvPr>
            <p:ph type="body" idx="1"/>
          </p:nvPr>
        </p:nvSpPr>
        <p:spPr/>
        <p:txBody>
          <a:bodyPr/>
          <a:lstStyle/>
          <a:p>
            <a:pPr eaLnBrk="1" hangingPunct="1"/>
            <a:r>
              <a:rPr lang="ru-RU" dirty="0"/>
              <a:t>Уменьшают </a:t>
            </a:r>
            <a:r>
              <a:rPr lang="ru-RU" dirty="0">
                <a:solidFill>
                  <a:srgbClr val="00B0F0"/>
                </a:solidFill>
              </a:rPr>
              <a:t>привлечение воспалительных клеток </a:t>
            </a:r>
            <a:r>
              <a:rPr lang="ru-RU" dirty="0"/>
              <a:t>(эозинофилов, тучных, Т-лимфоцитов, нейтрофилов и др.) и действие их медиаторов в очаге воспаления</a:t>
            </a:r>
          </a:p>
          <a:p>
            <a:pPr eaLnBrk="1" hangingPunct="1"/>
            <a:endParaRPr lang="ru-RU" dirty="0"/>
          </a:p>
          <a:p>
            <a:pPr eaLnBrk="1" hangingPunct="1"/>
            <a:r>
              <a:rPr lang="ru-RU" dirty="0"/>
              <a:t>Ингибируют синтез </a:t>
            </a:r>
            <a:r>
              <a:rPr lang="ru-RU" dirty="0" err="1">
                <a:solidFill>
                  <a:srgbClr val="00B0F0"/>
                </a:solidFill>
              </a:rPr>
              <a:t>арахидоновой</a:t>
            </a:r>
            <a:r>
              <a:rPr lang="ru-RU" dirty="0">
                <a:solidFill>
                  <a:srgbClr val="00B0F0"/>
                </a:solidFill>
              </a:rPr>
              <a:t> к-ты, простагландинов, </a:t>
            </a:r>
            <a:r>
              <a:rPr lang="ru-RU" dirty="0" err="1">
                <a:solidFill>
                  <a:srgbClr val="00B0F0"/>
                </a:solidFill>
              </a:rPr>
              <a:t>лейкотриенов</a:t>
            </a:r>
            <a:r>
              <a:rPr lang="ru-RU" dirty="0">
                <a:solidFill>
                  <a:srgbClr val="00B0F0"/>
                </a:solidFill>
              </a:rPr>
              <a:t> и, </a:t>
            </a:r>
            <a:r>
              <a:rPr lang="ru-RU" dirty="0" err="1">
                <a:solidFill>
                  <a:srgbClr val="00B0F0"/>
                </a:solidFill>
              </a:rPr>
              <a:t>т.о</a:t>
            </a:r>
            <a:r>
              <a:rPr lang="ru-RU" dirty="0">
                <a:solidFill>
                  <a:srgbClr val="00B0F0"/>
                </a:solidFill>
              </a:rPr>
              <a:t>. уменьшают </a:t>
            </a:r>
            <a:r>
              <a:rPr lang="ru-RU" dirty="0" err="1">
                <a:solidFill>
                  <a:srgbClr val="00B0F0"/>
                </a:solidFill>
              </a:rPr>
              <a:t>экстравазацию</a:t>
            </a:r>
            <a:r>
              <a:rPr lang="ru-RU" dirty="0">
                <a:solidFill>
                  <a:srgbClr val="00B0F0"/>
                </a:solidFill>
              </a:rPr>
              <a:t> плазмы, отек и секрецию слизи</a:t>
            </a:r>
          </a:p>
          <a:p>
            <a:pPr eaLnBrk="1" hangingPunct="1"/>
            <a:endParaRPr lang="ru-RU" dirty="0"/>
          </a:p>
          <a:p>
            <a:pPr eaLnBrk="1" hangingPunct="1"/>
            <a:r>
              <a:rPr lang="ru-RU" dirty="0">
                <a:solidFill>
                  <a:srgbClr val="00B0F0"/>
                </a:solidFill>
              </a:rPr>
              <a:t>Рассматриваются при легком и среднетяжелом течении заболевания как альтернатива хирургическому лечению</a:t>
            </a:r>
          </a:p>
        </p:txBody>
      </p:sp>
    </p:spTree>
    <p:extLst>
      <p:ext uri="{BB962C8B-B14F-4D97-AF65-F5344CB8AC3E}">
        <p14:creationId xmlns:p14="http://schemas.microsoft.com/office/powerpoint/2010/main" val="116470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8"/>
          <p:cNvSpPr>
            <a:spLocks noGrp="1" noChangeArrowheads="1"/>
          </p:cNvSpPr>
          <p:nvPr>
            <p:ph type="title"/>
          </p:nvPr>
        </p:nvSpPr>
        <p:spPr>
          <a:xfrm>
            <a:off x="76200" y="152399"/>
            <a:ext cx="8839200" cy="1382713"/>
          </a:xfrm>
        </p:spPr>
        <p:txBody>
          <a:bodyPr/>
          <a:lstStyle/>
          <a:p>
            <a:pPr algn="ctr" eaLnBrk="1" hangingPunct="1"/>
            <a:r>
              <a:rPr lang="ru-RU" sz="3200" dirty="0">
                <a:solidFill>
                  <a:srgbClr val="C00000"/>
                </a:solidFill>
                <a:latin typeface="ＭＳ Ｐゴシック" pitchFamily="34" charset="-128"/>
              </a:rPr>
              <a:t>Медиаторы воспаления при назальной обструкции </a:t>
            </a:r>
            <a:r>
              <a:rPr lang="ru-RU" sz="3200" b="0" dirty="0">
                <a:solidFill>
                  <a:srgbClr val="C00000"/>
                </a:solidFill>
                <a:latin typeface="ＭＳ Ｐゴシック" pitchFamily="34" charset="-128"/>
              </a:rPr>
              <a:t>у больных АР</a:t>
            </a:r>
            <a:endParaRPr lang="en-US" sz="3200" b="0" dirty="0">
              <a:solidFill>
                <a:srgbClr val="C00000"/>
              </a:solidFill>
              <a:latin typeface="ＭＳ Ｐゴシック" pitchFamily="34" charset="-128"/>
            </a:endParaRPr>
          </a:p>
        </p:txBody>
      </p:sp>
      <p:sp>
        <p:nvSpPr>
          <p:cNvPr id="17411" name="Text Box 3"/>
          <p:cNvSpPr txBox="1">
            <a:spLocks noChangeArrowheads="1"/>
          </p:cNvSpPr>
          <p:nvPr/>
        </p:nvSpPr>
        <p:spPr bwMode="auto">
          <a:xfrm>
            <a:off x="1558925" y="1530350"/>
            <a:ext cx="2319338" cy="457200"/>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ru-RU" sz="2400" b="1">
                <a:solidFill>
                  <a:srgbClr val="FFFFFF"/>
                </a:solidFill>
              </a:rPr>
              <a:t>Тучная клетка</a:t>
            </a:r>
            <a:endParaRPr lang="en-US" sz="2400" b="1">
              <a:solidFill>
                <a:srgbClr val="FFFFFF"/>
              </a:solidFill>
            </a:endParaRPr>
          </a:p>
        </p:txBody>
      </p:sp>
      <p:grpSp>
        <p:nvGrpSpPr>
          <p:cNvPr id="17412" name="Group 4"/>
          <p:cNvGrpSpPr>
            <a:grpSpLocks/>
          </p:cNvGrpSpPr>
          <p:nvPr/>
        </p:nvGrpSpPr>
        <p:grpSpPr bwMode="auto">
          <a:xfrm>
            <a:off x="1425575" y="2051050"/>
            <a:ext cx="1698625" cy="1149350"/>
            <a:chOff x="851" y="1782"/>
            <a:chExt cx="780" cy="740"/>
          </a:xfrm>
        </p:grpSpPr>
        <p:sp>
          <p:nvSpPr>
            <p:cNvPr id="17441" name="Freeform 5"/>
            <p:cNvSpPr>
              <a:spLocks/>
            </p:cNvSpPr>
            <p:nvPr/>
          </p:nvSpPr>
          <p:spPr bwMode="auto">
            <a:xfrm rot="-3107401" flipH="1" flipV="1">
              <a:off x="860" y="2329"/>
              <a:ext cx="155" cy="69"/>
            </a:xfrm>
            <a:custGeom>
              <a:avLst/>
              <a:gdLst>
                <a:gd name="T0" fmla="*/ 52 w 144"/>
                <a:gd name="T1" fmla="*/ 35 h 96"/>
                <a:gd name="T2" fmla="*/ 0 w 144"/>
                <a:gd name="T3" fmla="*/ 35 h 96"/>
                <a:gd name="T4" fmla="*/ 103 w 144"/>
                <a:gd name="T5" fmla="*/ 35 h 96"/>
                <a:gd name="T6" fmla="*/ 155 w 144"/>
                <a:gd name="T7" fmla="*/ 0 h 96"/>
                <a:gd name="T8" fmla="*/ 103 w 144"/>
                <a:gd name="T9" fmla="*/ 35 h 96"/>
                <a:gd name="T10" fmla="*/ 155 w 144"/>
                <a:gd name="T11" fmla="*/ 69 h 96"/>
                <a:gd name="T12" fmla="*/ 103 w 144"/>
                <a:gd name="T13" fmla="*/ 3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96">
                  <a:moveTo>
                    <a:pt x="48" y="48"/>
                  </a:moveTo>
                  <a:lnTo>
                    <a:pt x="0" y="48"/>
                  </a:lnTo>
                  <a:lnTo>
                    <a:pt x="96" y="48"/>
                  </a:lnTo>
                  <a:lnTo>
                    <a:pt x="144" y="0"/>
                  </a:lnTo>
                  <a:lnTo>
                    <a:pt x="96" y="48"/>
                  </a:lnTo>
                  <a:lnTo>
                    <a:pt x="144" y="96"/>
                  </a:lnTo>
                  <a:lnTo>
                    <a:pt x="96" y="48"/>
                  </a:lnTo>
                </a:path>
              </a:pathLst>
            </a:custGeom>
            <a:noFill/>
            <a:ln w="381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2" name="Freeform 6"/>
            <p:cNvSpPr>
              <a:spLocks/>
            </p:cNvSpPr>
            <p:nvPr/>
          </p:nvSpPr>
          <p:spPr bwMode="auto">
            <a:xfrm rot="-4206248" flipH="1" flipV="1">
              <a:off x="979" y="2410"/>
              <a:ext cx="155" cy="69"/>
            </a:xfrm>
            <a:custGeom>
              <a:avLst/>
              <a:gdLst>
                <a:gd name="T0" fmla="*/ 52 w 144"/>
                <a:gd name="T1" fmla="*/ 35 h 96"/>
                <a:gd name="T2" fmla="*/ 0 w 144"/>
                <a:gd name="T3" fmla="*/ 35 h 96"/>
                <a:gd name="T4" fmla="*/ 103 w 144"/>
                <a:gd name="T5" fmla="*/ 35 h 96"/>
                <a:gd name="T6" fmla="*/ 155 w 144"/>
                <a:gd name="T7" fmla="*/ 0 h 96"/>
                <a:gd name="T8" fmla="*/ 103 w 144"/>
                <a:gd name="T9" fmla="*/ 35 h 96"/>
                <a:gd name="T10" fmla="*/ 155 w 144"/>
                <a:gd name="T11" fmla="*/ 69 h 96"/>
                <a:gd name="T12" fmla="*/ 103 w 144"/>
                <a:gd name="T13" fmla="*/ 3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96">
                  <a:moveTo>
                    <a:pt x="48" y="48"/>
                  </a:moveTo>
                  <a:lnTo>
                    <a:pt x="0" y="48"/>
                  </a:lnTo>
                  <a:lnTo>
                    <a:pt x="96" y="48"/>
                  </a:lnTo>
                  <a:lnTo>
                    <a:pt x="144" y="0"/>
                  </a:lnTo>
                  <a:lnTo>
                    <a:pt x="96" y="48"/>
                  </a:lnTo>
                  <a:lnTo>
                    <a:pt x="144" y="96"/>
                  </a:lnTo>
                  <a:lnTo>
                    <a:pt x="96" y="48"/>
                  </a:lnTo>
                </a:path>
              </a:pathLst>
            </a:custGeom>
            <a:noFill/>
            <a:ln w="381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3" name="Freeform 7"/>
            <p:cNvSpPr>
              <a:spLocks/>
            </p:cNvSpPr>
            <p:nvPr/>
          </p:nvSpPr>
          <p:spPr bwMode="auto">
            <a:xfrm rot="-7140904">
              <a:off x="967" y="1957"/>
              <a:ext cx="177" cy="60"/>
            </a:xfrm>
            <a:custGeom>
              <a:avLst/>
              <a:gdLst>
                <a:gd name="T0" fmla="*/ 59 w 144"/>
                <a:gd name="T1" fmla="*/ 30 h 96"/>
                <a:gd name="T2" fmla="*/ 0 w 144"/>
                <a:gd name="T3" fmla="*/ 30 h 96"/>
                <a:gd name="T4" fmla="*/ 118 w 144"/>
                <a:gd name="T5" fmla="*/ 30 h 96"/>
                <a:gd name="T6" fmla="*/ 177 w 144"/>
                <a:gd name="T7" fmla="*/ 0 h 96"/>
                <a:gd name="T8" fmla="*/ 118 w 144"/>
                <a:gd name="T9" fmla="*/ 30 h 96"/>
                <a:gd name="T10" fmla="*/ 177 w 144"/>
                <a:gd name="T11" fmla="*/ 60 h 96"/>
                <a:gd name="T12" fmla="*/ 118 w 144"/>
                <a:gd name="T13" fmla="*/ 3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96">
                  <a:moveTo>
                    <a:pt x="48" y="48"/>
                  </a:moveTo>
                  <a:lnTo>
                    <a:pt x="0" y="48"/>
                  </a:lnTo>
                  <a:lnTo>
                    <a:pt x="96" y="48"/>
                  </a:lnTo>
                  <a:lnTo>
                    <a:pt x="144" y="0"/>
                  </a:lnTo>
                  <a:lnTo>
                    <a:pt x="96" y="48"/>
                  </a:lnTo>
                  <a:lnTo>
                    <a:pt x="144" y="96"/>
                  </a:lnTo>
                  <a:lnTo>
                    <a:pt x="96" y="48"/>
                  </a:lnTo>
                </a:path>
              </a:pathLst>
            </a:custGeom>
            <a:noFill/>
            <a:ln w="381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4" name="Freeform 8"/>
            <p:cNvSpPr>
              <a:spLocks/>
            </p:cNvSpPr>
            <p:nvPr/>
          </p:nvSpPr>
          <p:spPr bwMode="auto">
            <a:xfrm rot="-7140904">
              <a:off x="1059" y="1882"/>
              <a:ext cx="175" cy="61"/>
            </a:xfrm>
            <a:custGeom>
              <a:avLst/>
              <a:gdLst>
                <a:gd name="T0" fmla="*/ 58 w 144"/>
                <a:gd name="T1" fmla="*/ 31 h 96"/>
                <a:gd name="T2" fmla="*/ 0 w 144"/>
                <a:gd name="T3" fmla="*/ 31 h 96"/>
                <a:gd name="T4" fmla="*/ 117 w 144"/>
                <a:gd name="T5" fmla="*/ 31 h 96"/>
                <a:gd name="T6" fmla="*/ 175 w 144"/>
                <a:gd name="T7" fmla="*/ 0 h 96"/>
                <a:gd name="T8" fmla="*/ 117 w 144"/>
                <a:gd name="T9" fmla="*/ 31 h 96"/>
                <a:gd name="T10" fmla="*/ 175 w 144"/>
                <a:gd name="T11" fmla="*/ 61 h 96"/>
                <a:gd name="T12" fmla="*/ 117 w 144"/>
                <a:gd name="T13" fmla="*/ 31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96">
                  <a:moveTo>
                    <a:pt x="48" y="48"/>
                  </a:moveTo>
                  <a:lnTo>
                    <a:pt x="0" y="48"/>
                  </a:lnTo>
                  <a:lnTo>
                    <a:pt x="96" y="48"/>
                  </a:lnTo>
                  <a:lnTo>
                    <a:pt x="144" y="0"/>
                  </a:lnTo>
                  <a:lnTo>
                    <a:pt x="96" y="48"/>
                  </a:lnTo>
                  <a:lnTo>
                    <a:pt x="144" y="96"/>
                  </a:lnTo>
                  <a:lnTo>
                    <a:pt x="96" y="48"/>
                  </a:lnTo>
                </a:path>
              </a:pathLst>
            </a:custGeom>
            <a:noFill/>
            <a:ln w="381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5" name="Freeform 9"/>
            <p:cNvSpPr>
              <a:spLocks/>
            </p:cNvSpPr>
            <p:nvPr/>
          </p:nvSpPr>
          <p:spPr bwMode="auto">
            <a:xfrm rot="-3107401">
              <a:off x="1223" y="1824"/>
              <a:ext cx="154" cy="69"/>
            </a:xfrm>
            <a:custGeom>
              <a:avLst/>
              <a:gdLst>
                <a:gd name="T0" fmla="*/ 51 w 144"/>
                <a:gd name="T1" fmla="*/ 35 h 96"/>
                <a:gd name="T2" fmla="*/ 0 w 144"/>
                <a:gd name="T3" fmla="*/ 35 h 96"/>
                <a:gd name="T4" fmla="*/ 103 w 144"/>
                <a:gd name="T5" fmla="*/ 35 h 96"/>
                <a:gd name="T6" fmla="*/ 154 w 144"/>
                <a:gd name="T7" fmla="*/ 0 h 96"/>
                <a:gd name="T8" fmla="*/ 103 w 144"/>
                <a:gd name="T9" fmla="*/ 35 h 96"/>
                <a:gd name="T10" fmla="*/ 154 w 144"/>
                <a:gd name="T11" fmla="*/ 69 h 96"/>
                <a:gd name="T12" fmla="*/ 103 w 144"/>
                <a:gd name="T13" fmla="*/ 3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96">
                  <a:moveTo>
                    <a:pt x="48" y="48"/>
                  </a:moveTo>
                  <a:lnTo>
                    <a:pt x="0" y="48"/>
                  </a:lnTo>
                  <a:lnTo>
                    <a:pt x="96" y="48"/>
                  </a:lnTo>
                  <a:lnTo>
                    <a:pt x="144" y="0"/>
                  </a:lnTo>
                  <a:lnTo>
                    <a:pt x="96" y="48"/>
                  </a:lnTo>
                  <a:lnTo>
                    <a:pt x="144" y="96"/>
                  </a:lnTo>
                  <a:lnTo>
                    <a:pt x="96" y="48"/>
                  </a:lnTo>
                </a:path>
              </a:pathLst>
            </a:custGeom>
            <a:noFill/>
            <a:ln w="381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6" name="Freeform 10"/>
            <p:cNvSpPr>
              <a:spLocks/>
            </p:cNvSpPr>
            <p:nvPr/>
          </p:nvSpPr>
          <p:spPr bwMode="auto">
            <a:xfrm rot="-1740904">
              <a:off x="1302" y="1883"/>
              <a:ext cx="148" cy="72"/>
            </a:xfrm>
            <a:custGeom>
              <a:avLst/>
              <a:gdLst>
                <a:gd name="T0" fmla="*/ 49 w 144"/>
                <a:gd name="T1" fmla="*/ 36 h 96"/>
                <a:gd name="T2" fmla="*/ 0 w 144"/>
                <a:gd name="T3" fmla="*/ 36 h 96"/>
                <a:gd name="T4" fmla="*/ 99 w 144"/>
                <a:gd name="T5" fmla="*/ 36 h 96"/>
                <a:gd name="T6" fmla="*/ 148 w 144"/>
                <a:gd name="T7" fmla="*/ 0 h 96"/>
                <a:gd name="T8" fmla="*/ 99 w 144"/>
                <a:gd name="T9" fmla="*/ 36 h 96"/>
                <a:gd name="T10" fmla="*/ 148 w 144"/>
                <a:gd name="T11" fmla="*/ 72 h 96"/>
                <a:gd name="T12" fmla="*/ 99 w 144"/>
                <a:gd name="T13" fmla="*/ 3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96">
                  <a:moveTo>
                    <a:pt x="48" y="48"/>
                  </a:moveTo>
                  <a:lnTo>
                    <a:pt x="0" y="48"/>
                  </a:lnTo>
                  <a:lnTo>
                    <a:pt x="96" y="48"/>
                  </a:lnTo>
                  <a:lnTo>
                    <a:pt x="144" y="0"/>
                  </a:lnTo>
                  <a:lnTo>
                    <a:pt x="96" y="48"/>
                  </a:lnTo>
                  <a:lnTo>
                    <a:pt x="144" y="96"/>
                  </a:lnTo>
                  <a:lnTo>
                    <a:pt x="96" y="48"/>
                  </a:lnTo>
                </a:path>
              </a:pathLst>
            </a:custGeom>
            <a:noFill/>
            <a:ln w="381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7" name="Freeform 11"/>
            <p:cNvSpPr>
              <a:spLocks/>
            </p:cNvSpPr>
            <p:nvPr/>
          </p:nvSpPr>
          <p:spPr bwMode="ltGray">
            <a:xfrm>
              <a:off x="851" y="1915"/>
              <a:ext cx="573" cy="508"/>
            </a:xfrm>
            <a:custGeom>
              <a:avLst/>
              <a:gdLst>
                <a:gd name="T0" fmla="*/ 175 w 573"/>
                <a:gd name="T1" fmla="*/ 71 h 508"/>
                <a:gd name="T2" fmla="*/ 28 w 573"/>
                <a:gd name="T3" fmla="*/ 188 h 508"/>
                <a:gd name="T4" fmla="*/ 6 w 573"/>
                <a:gd name="T5" fmla="*/ 298 h 508"/>
                <a:gd name="T6" fmla="*/ 64 w 573"/>
                <a:gd name="T7" fmla="*/ 390 h 508"/>
                <a:gd name="T8" fmla="*/ 174 w 573"/>
                <a:gd name="T9" fmla="*/ 402 h 508"/>
                <a:gd name="T10" fmla="*/ 267 w 573"/>
                <a:gd name="T11" fmla="*/ 498 h 508"/>
                <a:gd name="T12" fmla="*/ 476 w 573"/>
                <a:gd name="T13" fmla="*/ 468 h 508"/>
                <a:gd name="T14" fmla="*/ 571 w 573"/>
                <a:gd name="T15" fmla="*/ 299 h 508"/>
                <a:gd name="T16" fmla="*/ 486 w 573"/>
                <a:gd name="T17" fmla="*/ 57 h 508"/>
                <a:gd name="T18" fmla="*/ 394 w 573"/>
                <a:gd name="T19" fmla="*/ 2 h 508"/>
                <a:gd name="T20" fmla="*/ 175 w 573"/>
                <a:gd name="T21" fmla="*/ 71 h 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3" h="508">
                  <a:moveTo>
                    <a:pt x="175" y="71"/>
                  </a:moveTo>
                  <a:cubicBezTo>
                    <a:pt x="114" y="102"/>
                    <a:pt x="56" y="150"/>
                    <a:pt x="28" y="188"/>
                  </a:cubicBezTo>
                  <a:cubicBezTo>
                    <a:pt x="0" y="226"/>
                    <a:pt x="0" y="265"/>
                    <a:pt x="6" y="298"/>
                  </a:cubicBezTo>
                  <a:cubicBezTo>
                    <a:pt x="12" y="332"/>
                    <a:pt x="36" y="372"/>
                    <a:pt x="64" y="390"/>
                  </a:cubicBezTo>
                  <a:cubicBezTo>
                    <a:pt x="91" y="407"/>
                    <a:pt x="140" y="384"/>
                    <a:pt x="174" y="402"/>
                  </a:cubicBezTo>
                  <a:cubicBezTo>
                    <a:pt x="207" y="420"/>
                    <a:pt x="217" y="487"/>
                    <a:pt x="267" y="498"/>
                  </a:cubicBezTo>
                  <a:cubicBezTo>
                    <a:pt x="318" y="508"/>
                    <a:pt x="425" y="501"/>
                    <a:pt x="476" y="468"/>
                  </a:cubicBezTo>
                  <a:cubicBezTo>
                    <a:pt x="527" y="435"/>
                    <a:pt x="569" y="367"/>
                    <a:pt x="571" y="299"/>
                  </a:cubicBezTo>
                  <a:cubicBezTo>
                    <a:pt x="573" y="231"/>
                    <a:pt x="515" y="107"/>
                    <a:pt x="486" y="57"/>
                  </a:cubicBezTo>
                  <a:cubicBezTo>
                    <a:pt x="457" y="7"/>
                    <a:pt x="446" y="0"/>
                    <a:pt x="394" y="2"/>
                  </a:cubicBezTo>
                  <a:cubicBezTo>
                    <a:pt x="342" y="4"/>
                    <a:pt x="236" y="40"/>
                    <a:pt x="175" y="71"/>
                  </a:cubicBezTo>
                  <a:close/>
                </a:path>
              </a:pathLst>
            </a:custGeom>
            <a:solidFill>
              <a:srgbClr val="FF00FF"/>
            </a:solidFill>
            <a:ln>
              <a:noFill/>
            </a:ln>
            <a:effectLst/>
            <a:extLst>
              <a:ext uri="{91240B29-F687-4F45-9708-019B960494DF}">
                <a14:hiddenLine xmlns:a14="http://schemas.microsoft.com/office/drawing/2010/main" w="9525" cap="flat" cmpd="sng">
                  <a:solidFill>
                    <a:srgbClr val="00CC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48" name="Oval 12"/>
            <p:cNvSpPr>
              <a:spLocks noChangeArrowheads="1"/>
            </p:cNvSpPr>
            <p:nvPr/>
          </p:nvSpPr>
          <p:spPr bwMode="auto">
            <a:xfrm rot="6971370">
              <a:off x="1100" y="2135"/>
              <a:ext cx="143" cy="129"/>
            </a:xfrm>
            <a:prstGeom prst="ellipse">
              <a:avLst/>
            </a:prstGeom>
            <a:solidFill>
              <a:schemeClr val="bg1"/>
            </a:solidFill>
            <a:ln>
              <a:noFill/>
            </a:ln>
            <a:effectLst/>
            <a:extLst>
              <a:ext uri="{91240B29-F687-4F45-9708-019B960494DF}">
                <a14:hiddenLine xmlns:a14="http://schemas.microsoft.com/office/drawing/2010/main" w="9525">
                  <a:solidFill>
                    <a:srgbClr val="3399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49" name="Oval 13"/>
            <p:cNvSpPr>
              <a:spLocks noChangeArrowheads="1"/>
            </p:cNvSpPr>
            <p:nvPr/>
          </p:nvSpPr>
          <p:spPr bwMode="black">
            <a:xfrm rot="-1740904">
              <a:off x="916" y="2176"/>
              <a:ext cx="31" cy="34"/>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0" name="Oval 14"/>
            <p:cNvSpPr>
              <a:spLocks noChangeArrowheads="1"/>
            </p:cNvSpPr>
            <p:nvPr/>
          </p:nvSpPr>
          <p:spPr bwMode="black">
            <a:xfrm rot="-1740904">
              <a:off x="948" y="2239"/>
              <a:ext cx="30"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1" name="Oval 15"/>
            <p:cNvSpPr>
              <a:spLocks noChangeArrowheads="1"/>
            </p:cNvSpPr>
            <p:nvPr/>
          </p:nvSpPr>
          <p:spPr bwMode="black">
            <a:xfrm rot="-1740904">
              <a:off x="1032" y="2218"/>
              <a:ext cx="31" cy="34"/>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2" name="Oval 16"/>
            <p:cNvSpPr>
              <a:spLocks noChangeArrowheads="1"/>
            </p:cNvSpPr>
            <p:nvPr/>
          </p:nvSpPr>
          <p:spPr bwMode="black">
            <a:xfrm rot="-1740904">
              <a:off x="995" y="2135"/>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3" name="Oval 17"/>
            <p:cNvSpPr>
              <a:spLocks noChangeArrowheads="1"/>
            </p:cNvSpPr>
            <p:nvPr/>
          </p:nvSpPr>
          <p:spPr bwMode="black">
            <a:xfrm rot="-1740904">
              <a:off x="1070" y="2295"/>
              <a:ext cx="30"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4" name="Oval 18"/>
            <p:cNvSpPr>
              <a:spLocks noChangeArrowheads="1"/>
            </p:cNvSpPr>
            <p:nvPr/>
          </p:nvSpPr>
          <p:spPr bwMode="black">
            <a:xfrm rot="-1740904">
              <a:off x="1138" y="2363"/>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5" name="Oval 19"/>
            <p:cNvSpPr>
              <a:spLocks noChangeArrowheads="1"/>
            </p:cNvSpPr>
            <p:nvPr/>
          </p:nvSpPr>
          <p:spPr bwMode="black">
            <a:xfrm rot="-1740904">
              <a:off x="1213" y="2326"/>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6" name="Oval 20"/>
            <p:cNvSpPr>
              <a:spLocks noChangeArrowheads="1"/>
            </p:cNvSpPr>
            <p:nvPr/>
          </p:nvSpPr>
          <p:spPr bwMode="black">
            <a:xfrm rot="-1740904">
              <a:off x="1159" y="2293"/>
              <a:ext cx="31"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7" name="Oval 21"/>
            <p:cNvSpPr>
              <a:spLocks noChangeArrowheads="1"/>
            </p:cNvSpPr>
            <p:nvPr/>
          </p:nvSpPr>
          <p:spPr bwMode="black">
            <a:xfrm rot="-1740904">
              <a:off x="1295" y="2290"/>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8" name="Oval 22"/>
            <p:cNvSpPr>
              <a:spLocks noChangeArrowheads="1"/>
            </p:cNvSpPr>
            <p:nvPr/>
          </p:nvSpPr>
          <p:spPr bwMode="black">
            <a:xfrm rot="-1740904">
              <a:off x="1245" y="2264"/>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59" name="Oval 23"/>
            <p:cNvSpPr>
              <a:spLocks noChangeArrowheads="1"/>
            </p:cNvSpPr>
            <p:nvPr/>
          </p:nvSpPr>
          <p:spPr bwMode="black">
            <a:xfrm rot="-1740904">
              <a:off x="1273" y="2343"/>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0" name="Oval 24"/>
            <p:cNvSpPr>
              <a:spLocks noChangeArrowheads="1"/>
            </p:cNvSpPr>
            <p:nvPr/>
          </p:nvSpPr>
          <p:spPr bwMode="black">
            <a:xfrm rot="-1740904">
              <a:off x="1268" y="2186"/>
              <a:ext cx="32"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1" name="Oval 25"/>
            <p:cNvSpPr>
              <a:spLocks noChangeArrowheads="1"/>
            </p:cNvSpPr>
            <p:nvPr/>
          </p:nvSpPr>
          <p:spPr bwMode="black">
            <a:xfrm rot="-1740904">
              <a:off x="1322" y="2223"/>
              <a:ext cx="31" cy="34"/>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2" name="Oval 26"/>
            <p:cNvSpPr>
              <a:spLocks noChangeArrowheads="1"/>
            </p:cNvSpPr>
            <p:nvPr/>
          </p:nvSpPr>
          <p:spPr bwMode="black">
            <a:xfrm rot="-1740904">
              <a:off x="1269" y="2124"/>
              <a:ext cx="31" cy="34"/>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3" name="Oval 27"/>
            <p:cNvSpPr>
              <a:spLocks noChangeArrowheads="1"/>
            </p:cNvSpPr>
            <p:nvPr/>
          </p:nvSpPr>
          <p:spPr bwMode="black">
            <a:xfrm rot="-1740904">
              <a:off x="1226" y="2063"/>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4" name="Oval 28"/>
            <p:cNvSpPr>
              <a:spLocks noChangeArrowheads="1"/>
            </p:cNvSpPr>
            <p:nvPr/>
          </p:nvSpPr>
          <p:spPr bwMode="black">
            <a:xfrm rot="-1740904">
              <a:off x="1281" y="2076"/>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5" name="Oval 29"/>
            <p:cNvSpPr>
              <a:spLocks noChangeArrowheads="1"/>
            </p:cNvSpPr>
            <p:nvPr/>
          </p:nvSpPr>
          <p:spPr bwMode="black">
            <a:xfrm rot="-1740904">
              <a:off x="1142" y="2045"/>
              <a:ext cx="32"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6" name="Oval 30"/>
            <p:cNvSpPr>
              <a:spLocks noChangeArrowheads="1"/>
            </p:cNvSpPr>
            <p:nvPr/>
          </p:nvSpPr>
          <p:spPr bwMode="black">
            <a:xfrm rot="-1740904">
              <a:off x="1258" y="1985"/>
              <a:ext cx="31"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7" name="Oval 31"/>
            <p:cNvSpPr>
              <a:spLocks noChangeArrowheads="1"/>
            </p:cNvSpPr>
            <p:nvPr/>
          </p:nvSpPr>
          <p:spPr bwMode="black">
            <a:xfrm rot="-1740904">
              <a:off x="1090" y="2095"/>
              <a:ext cx="32"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8" name="Oval 32"/>
            <p:cNvSpPr>
              <a:spLocks noChangeArrowheads="1"/>
            </p:cNvSpPr>
            <p:nvPr/>
          </p:nvSpPr>
          <p:spPr bwMode="black">
            <a:xfrm rot="-1740904">
              <a:off x="1179" y="1996"/>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69" name="Rectangle 33"/>
            <p:cNvSpPr>
              <a:spLocks noChangeArrowheads="1"/>
            </p:cNvSpPr>
            <p:nvPr/>
          </p:nvSpPr>
          <p:spPr bwMode="auto">
            <a:xfrm rot="-4080235">
              <a:off x="924" y="2424"/>
              <a:ext cx="41" cy="124"/>
            </a:xfrm>
            <a:prstGeom prst="rect">
              <a:avLst/>
            </a:prstGeom>
            <a:solidFill>
              <a:srgbClr val="FF66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0" name="Rectangle 34"/>
            <p:cNvSpPr>
              <a:spLocks noChangeArrowheads="1"/>
            </p:cNvSpPr>
            <p:nvPr/>
          </p:nvSpPr>
          <p:spPr bwMode="auto">
            <a:xfrm rot="3547229">
              <a:off x="1040" y="1828"/>
              <a:ext cx="46" cy="78"/>
            </a:xfrm>
            <a:prstGeom prst="rect">
              <a:avLst/>
            </a:prstGeom>
            <a:solidFill>
              <a:srgbClr val="FF66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1" name="Rectangle 35"/>
            <p:cNvSpPr>
              <a:spLocks noChangeArrowheads="1"/>
            </p:cNvSpPr>
            <p:nvPr/>
          </p:nvSpPr>
          <p:spPr bwMode="auto">
            <a:xfrm rot="7809883">
              <a:off x="1383" y="1786"/>
              <a:ext cx="40" cy="89"/>
            </a:xfrm>
            <a:prstGeom prst="rect">
              <a:avLst/>
            </a:prstGeom>
            <a:solidFill>
              <a:srgbClr val="FF66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nvGrpSpPr>
            <p:cNvPr id="17472" name="Group 36"/>
            <p:cNvGrpSpPr>
              <a:grpSpLocks/>
            </p:cNvGrpSpPr>
            <p:nvPr/>
          </p:nvGrpSpPr>
          <p:grpSpPr bwMode="auto">
            <a:xfrm>
              <a:off x="1435" y="1905"/>
              <a:ext cx="196" cy="271"/>
              <a:chOff x="2013" y="1950"/>
              <a:chExt cx="221" cy="271"/>
            </a:xfrm>
          </p:grpSpPr>
          <p:sp>
            <p:nvSpPr>
              <p:cNvPr id="17477" name="Oval 37"/>
              <p:cNvSpPr>
                <a:spLocks noChangeArrowheads="1"/>
              </p:cNvSpPr>
              <p:nvPr/>
            </p:nvSpPr>
            <p:spPr bwMode="black">
              <a:xfrm rot="-2087726">
                <a:off x="2023" y="2014"/>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8" name="Oval 38"/>
              <p:cNvSpPr>
                <a:spLocks noChangeArrowheads="1"/>
              </p:cNvSpPr>
              <p:nvPr/>
            </p:nvSpPr>
            <p:spPr bwMode="black">
              <a:xfrm rot="-2087726">
                <a:off x="2095" y="1962"/>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9" name="Oval 39"/>
              <p:cNvSpPr>
                <a:spLocks noChangeArrowheads="1"/>
              </p:cNvSpPr>
              <p:nvPr/>
            </p:nvSpPr>
            <p:spPr bwMode="black">
              <a:xfrm rot="-2087726">
                <a:off x="2175" y="1950"/>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80" name="Oval 40"/>
              <p:cNvSpPr>
                <a:spLocks noChangeArrowheads="1"/>
              </p:cNvSpPr>
              <p:nvPr/>
            </p:nvSpPr>
            <p:spPr bwMode="black">
              <a:xfrm rot="-2087726">
                <a:off x="2171" y="2006"/>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81" name="Oval 41"/>
              <p:cNvSpPr>
                <a:spLocks noChangeArrowheads="1"/>
              </p:cNvSpPr>
              <p:nvPr/>
            </p:nvSpPr>
            <p:spPr bwMode="black">
              <a:xfrm rot="-2087726">
                <a:off x="2083" y="2064"/>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82" name="Oval 42"/>
              <p:cNvSpPr>
                <a:spLocks noChangeArrowheads="1"/>
              </p:cNvSpPr>
              <p:nvPr/>
            </p:nvSpPr>
            <p:spPr bwMode="black">
              <a:xfrm rot="-2087726">
                <a:off x="2013" y="2086"/>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83" name="Oval 43"/>
              <p:cNvSpPr>
                <a:spLocks noChangeArrowheads="1"/>
              </p:cNvSpPr>
              <p:nvPr/>
            </p:nvSpPr>
            <p:spPr bwMode="black">
              <a:xfrm rot="-2087726">
                <a:off x="2023" y="2172"/>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84" name="Oval 44"/>
              <p:cNvSpPr>
                <a:spLocks noChangeArrowheads="1"/>
              </p:cNvSpPr>
              <p:nvPr/>
            </p:nvSpPr>
            <p:spPr bwMode="black">
              <a:xfrm rot="-2087726">
                <a:off x="2155" y="2106"/>
                <a:ext cx="59" cy="49"/>
              </a:xfrm>
              <a:prstGeom prst="ellipse">
                <a:avLst/>
              </a:prstGeom>
              <a:solidFill>
                <a:srgbClr val="FF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sp>
          <p:nvSpPr>
            <p:cNvPr id="17473" name="Oval 45"/>
            <p:cNvSpPr>
              <a:spLocks noChangeArrowheads="1"/>
            </p:cNvSpPr>
            <p:nvPr/>
          </p:nvSpPr>
          <p:spPr bwMode="black">
            <a:xfrm rot="-1740904">
              <a:off x="957" y="2058"/>
              <a:ext cx="31"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4" name="Oval 46"/>
            <p:cNvSpPr>
              <a:spLocks noChangeArrowheads="1"/>
            </p:cNvSpPr>
            <p:nvPr/>
          </p:nvSpPr>
          <p:spPr bwMode="black">
            <a:xfrm rot="-1740904">
              <a:off x="1104" y="1968"/>
              <a:ext cx="32" cy="35"/>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5" name="Oval 47"/>
            <p:cNvSpPr>
              <a:spLocks noChangeArrowheads="1"/>
            </p:cNvSpPr>
            <p:nvPr/>
          </p:nvSpPr>
          <p:spPr bwMode="black">
            <a:xfrm rot="-1740904">
              <a:off x="1052" y="2018"/>
              <a:ext cx="32"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76" name="Oval 48"/>
            <p:cNvSpPr>
              <a:spLocks noChangeArrowheads="1"/>
            </p:cNvSpPr>
            <p:nvPr/>
          </p:nvSpPr>
          <p:spPr bwMode="black">
            <a:xfrm rot="-1740904">
              <a:off x="1344" y="2160"/>
              <a:ext cx="32" cy="36"/>
            </a:xfrm>
            <a:prstGeom prst="ellipse">
              <a:avLst/>
            </a:prstGeom>
            <a:solidFill>
              <a:srgbClr val="FFFF66"/>
            </a:solidFill>
            <a:ln>
              <a:noFill/>
            </a:ln>
            <a:effectLst/>
            <a:extLst>
              <a:ext uri="{91240B29-F687-4F45-9708-019B960494DF}">
                <a14:hiddenLine xmlns:a14="http://schemas.microsoft.com/office/drawing/2010/main" w="9525">
                  <a:solidFill>
                    <a:srgbClr val="66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sp>
        <p:nvSpPr>
          <p:cNvPr id="17413" name="Text Box 49"/>
          <p:cNvSpPr txBox="1">
            <a:spLocks noChangeArrowheads="1"/>
          </p:cNvSpPr>
          <p:nvPr/>
        </p:nvSpPr>
        <p:spPr bwMode="auto">
          <a:xfrm>
            <a:off x="5891213" y="1535113"/>
            <a:ext cx="1943100" cy="457200"/>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r>
              <a:rPr lang="ru-RU" sz="2400" b="1">
                <a:solidFill>
                  <a:srgbClr val="FFFFFF"/>
                </a:solidFill>
              </a:rPr>
              <a:t>Эозинофил</a:t>
            </a:r>
            <a:endParaRPr lang="en-US" sz="2400" b="1">
              <a:solidFill>
                <a:srgbClr val="FFFFFF"/>
              </a:solidFill>
            </a:endParaRPr>
          </a:p>
        </p:txBody>
      </p:sp>
      <p:grpSp>
        <p:nvGrpSpPr>
          <p:cNvPr id="17414" name="Group 50"/>
          <p:cNvGrpSpPr>
            <a:grpSpLocks/>
          </p:cNvGrpSpPr>
          <p:nvPr/>
        </p:nvGrpSpPr>
        <p:grpSpPr bwMode="auto">
          <a:xfrm>
            <a:off x="6096000" y="2286000"/>
            <a:ext cx="1447800" cy="704850"/>
            <a:chOff x="3679" y="1470"/>
            <a:chExt cx="414" cy="326"/>
          </a:xfrm>
        </p:grpSpPr>
        <p:sp>
          <p:nvSpPr>
            <p:cNvPr id="17435" name="Freeform 51"/>
            <p:cNvSpPr>
              <a:spLocks/>
            </p:cNvSpPr>
            <p:nvPr/>
          </p:nvSpPr>
          <p:spPr bwMode="blackWhite">
            <a:xfrm>
              <a:off x="3679" y="1470"/>
              <a:ext cx="414" cy="326"/>
            </a:xfrm>
            <a:custGeom>
              <a:avLst/>
              <a:gdLst>
                <a:gd name="T0" fmla="*/ 368 w 414"/>
                <a:gd name="T1" fmla="*/ 162 h 326"/>
                <a:gd name="T2" fmla="*/ 406 w 414"/>
                <a:gd name="T3" fmla="*/ 154 h 326"/>
                <a:gd name="T4" fmla="*/ 394 w 414"/>
                <a:gd name="T5" fmla="*/ 85 h 326"/>
                <a:gd name="T6" fmla="*/ 284 w 414"/>
                <a:gd name="T7" fmla="*/ 6 h 326"/>
                <a:gd name="T8" fmla="*/ 123 w 414"/>
                <a:gd name="T9" fmla="*/ 49 h 326"/>
                <a:gd name="T10" fmla="*/ 30 w 414"/>
                <a:gd name="T11" fmla="*/ 105 h 326"/>
                <a:gd name="T12" fmla="*/ 1 w 414"/>
                <a:gd name="T13" fmla="*/ 163 h 326"/>
                <a:gd name="T14" fmla="*/ 23 w 414"/>
                <a:gd name="T15" fmla="*/ 184 h 326"/>
                <a:gd name="T16" fmla="*/ 72 w 414"/>
                <a:gd name="T17" fmla="*/ 190 h 326"/>
                <a:gd name="T18" fmla="*/ 106 w 414"/>
                <a:gd name="T19" fmla="*/ 221 h 326"/>
                <a:gd name="T20" fmla="*/ 137 w 414"/>
                <a:gd name="T21" fmla="*/ 285 h 326"/>
                <a:gd name="T22" fmla="*/ 204 w 414"/>
                <a:gd name="T23" fmla="*/ 323 h 326"/>
                <a:gd name="T24" fmla="*/ 256 w 414"/>
                <a:gd name="T25" fmla="*/ 308 h 326"/>
                <a:gd name="T26" fmla="*/ 347 w 414"/>
                <a:gd name="T27" fmla="*/ 294 h 326"/>
                <a:gd name="T28" fmla="*/ 347 w 414"/>
                <a:gd name="T29" fmla="*/ 219 h 326"/>
                <a:gd name="T30" fmla="*/ 368 w 414"/>
                <a:gd name="T31" fmla="*/ 162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26">
                  <a:moveTo>
                    <a:pt x="368" y="162"/>
                  </a:moveTo>
                  <a:cubicBezTo>
                    <a:pt x="378" y="151"/>
                    <a:pt x="402" y="167"/>
                    <a:pt x="406" y="154"/>
                  </a:cubicBezTo>
                  <a:cubicBezTo>
                    <a:pt x="410" y="141"/>
                    <a:pt x="414" y="110"/>
                    <a:pt x="394" y="85"/>
                  </a:cubicBezTo>
                  <a:cubicBezTo>
                    <a:pt x="374" y="60"/>
                    <a:pt x="329" y="12"/>
                    <a:pt x="284" y="6"/>
                  </a:cubicBezTo>
                  <a:cubicBezTo>
                    <a:pt x="239" y="0"/>
                    <a:pt x="165" y="33"/>
                    <a:pt x="123" y="49"/>
                  </a:cubicBezTo>
                  <a:cubicBezTo>
                    <a:pt x="81" y="65"/>
                    <a:pt x="50" y="86"/>
                    <a:pt x="30" y="105"/>
                  </a:cubicBezTo>
                  <a:cubicBezTo>
                    <a:pt x="10" y="124"/>
                    <a:pt x="2" y="149"/>
                    <a:pt x="1" y="163"/>
                  </a:cubicBezTo>
                  <a:cubicBezTo>
                    <a:pt x="0" y="176"/>
                    <a:pt x="12" y="180"/>
                    <a:pt x="23" y="184"/>
                  </a:cubicBezTo>
                  <a:cubicBezTo>
                    <a:pt x="35" y="189"/>
                    <a:pt x="58" y="184"/>
                    <a:pt x="72" y="190"/>
                  </a:cubicBezTo>
                  <a:cubicBezTo>
                    <a:pt x="86" y="195"/>
                    <a:pt x="95" y="205"/>
                    <a:pt x="106" y="221"/>
                  </a:cubicBezTo>
                  <a:cubicBezTo>
                    <a:pt x="116" y="237"/>
                    <a:pt x="121" y="269"/>
                    <a:pt x="137" y="285"/>
                  </a:cubicBezTo>
                  <a:cubicBezTo>
                    <a:pt x="153" y="302"/>
                    <a:pt x="184" y="319"/>
                    <a:pt x="204" y="323"/>
                  </a:cubicBezTo>
                  <a:cubicBezTo>
                    <a:pt x="224" y="326"/>
                    <a:pt x="232" y="313"/>
                    <a:pt x="256" y="308"/>
                  </a:cubicBezTo>
                  <a:cubicBezTo>
                    <a:pt x="280" y="303"/>
                    <a:pt x="332" y="309"/>
                    <a:pt x="347" y="294"/>
                  </a:cubicBezTo>
                  <a:cubicBezTo>
                    <a:pt x="362" y="279"/>
                    <a:pt x="344" y="241"/>
                    <a:pt x="347" y="219"/>
                  </a:cubicBezTo>
                  <a:cubicBezTo>
                    <a:pt x="350" y="197"/>
                    <a:pt x="358" y="173"/>
                    <a:pt x="368" y="162"/>
                  </a:cubicBezTo>
                  <a:close/>
                </a:path>
              </a:pathLst>
            </a:custGeom>
            <a:solidFill>
              <a:srgbClr val="FF0000"/>
            </a:solidFill>
            <a:ln>
              <a:noFill/>
            </a:ln>
            <a:effectLst/>
            <a:extLst>
              <a:ext uri="{91240B29-F687-4F45-9708-019B960494DF}">
                <a14:hiddenLine xmlns:a14="http://schemas.microsoft.com/office/drawing/2010/main" w="9525" cap="flat" cmpd="sng">
                  <a:solidFill>
                    <a:srgbClr val="00CC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ru-RU">
                <a:solidFill>
                  <a:srgbClr val="FFFFFF"/>
                </a:solidFill>
              </a:endParaRPr>
            </a:p>
          </p:txBody>
        </p:sp>
        <p:sp>
          <p:nvSpPr>
            <p:cNvPr id="17436" name="Oval 52"/>
            <p:cNvSpPr>
              <a:spLocks noChangeArrowheads="1"/>
            </p:cNvSpPr>
            <p:nvPr/>
          </p:nvSpPr>
          <p:spPr bwMode="auto">
            <a:xfrm rot="-2449774">
              <a:off x="3809" y="1589"/>
              <a:ext cx="102" cy="63"/>
            </a:xfrm>
            <a:prstGeom prst="ellipse">
              <a:avLst/>
            </a:prstGeom>
            <a:solidFill>
              <a:schemeClr val="bg1"/>
            </a:solidFill>
            <a:ln>
              <a:noFill/>
            </a:ln>
            <a:effectLst/>
            <a:extLst>
              <a:ext uri="{91240B29-F687-4F45-9708-019B960494DF}">
                <a14:hiddenLine xmlns:a14="http://schemas.microsoft.com/office/drawing/2010/main" w="9525">
                  <a:solidFill>
                    <a:srgbClr val="3399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37" name="Oval 53"/>
            <p:cNvSpPr>
              <a:spLocks noChangeArrowheads="1"/>
            </p:cNvSpPr>
            <p:nvPr/>
          </p:nvSpPr>
          <p:spPr bwMode="black">
            <a:xfrm rot="-2449774">
              <a:off x="3911" y="1636"/>
              <a:ext cx="47" cy="33"/>
            </a:xfrm>
            <a:prstGeom prst="ellipse">
              <a:avLst/>
            </a:prstGeom>
            <a:solidFill>
              <a:srgbClr val="FFFF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38" name="Oval 54"/>
            <p:cNvSpPr>
              <a:spLocks noChangeArrowheads="1"/>
            </p:cNvSpPr>
            <p:nvPr/>
          </p:nvSpPr>
          <p:spPr bwMode="black">
            <a:xfrm rot="2449774" flipV="1">
              <a:off x="3814" y="1690"/>
              <a:ext cx="47" cy="33"/>
            </a:xfrm>
            <a:prstGeom prst="ellipse">
              <a:avLst/>
            </a:prstGeom>
            <a:solidFill>
              <a:srgbClr val="FFFF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39" name="Oval 55"/>
            <p:cNvSpPr>
              <a:spLocks noChangeArrowheads="1"/>
            </p:cNvSpPr>
            <p:nvPr/>
          </p:nvSpPr>
          <p:spPr bwMode="black">
            <a:xfrm rot="-2449774">
              <a:off x="3766" y="1582"/>
              <a:ext cx="46" cy="33"/>
            </a:xfrm>
            <a:prstGeom prst="ellipse">
              <a:avLst/>
            </a:prstGeom>
            <a:solidFill>
              <a:srgbClr val="FFFF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sp>
          <p:nvSpPr>
            <p:cNvPr id="17440" name="Oval 56"/>
            <p:cNvSpPr>
              <a:spLocks noChangeArrowheads="1"/>
            </p:cNvSpPr>
            <p:nvPr/>
          </p:nvSpPr>
          <p:spPr bwMode="black">
            <a:xfrm rot="2449774" flipH="1">
              <a:off x="3917" y="1528"/>
              <a:ext cx="45" cy="32"/>
            </a:xfrm>
            <a:prstGeom prst="ellipse">
              <a:avLst/>
            </a:prstGeom>
            <a:solidFill>
              <a:srgbClr val="FFFF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a:solidFill>
                  <a:srgbClr val="FFFFFF"/>
                </a:solidFill>
              </a:endParaRPr>
            </a:p>
          </p:txBody>
        </p:sp>
      </p:grpSp>
      <p:sp>
        <p:nvSpPr>
          <p:cNvPr id="17415" name="Text Box 62"/>
          <p:cNvSpPr txBox="1">
            <a:spLocks noChangeArrowheads="1"/>
          </p:cNvSpPr>
          <p:nvPr/>
        </p:nvSpPr>
        <p:spPr bwMode="auto">
          <a:xfrm>
            <a:off x="228600" y="5434013"/>
            <a:ext cx="1271588"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66FFFF"/>
                </a:solidFill>
              </a:rPr>
              <a:t>Гистамин</a:t>
            </a:r>
            <a:endParaRPr lang="en-US" b="1">
              <a:solidFill>
                <a:srgbClr val="66FFFF"/>
              </a:solidFill>
            </a:endParaRPr>
          </a:p>
        </p:txBody>
      </p:sp>
      <p:sp>
        <p:nvSpPr>
          <p:cNvPr id="17416" name="Text Box 63"/>
          <p:cNvSpPr txBox="1">
            <a:spLocks noChangeArrowheads="1"/>
          </p:cNvSpPr>
          <p:nvPr/>
        </p:nvSpPr>
        <p:spPr bwMode="auto">
          <a:xfrm>
            <a:off x="1373188" y="5084763"/>
            <a:ext cx="641350"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b="1">
                <a:solidFill>
                  <a:srgbClr val="FFFFFF"/>
                </a:solidFill>
              </a:rPr>
              <a:t>PAF</a:t>
            </a:r>
          </a:p>
        </p:txBody>
      </p:sp>
      <p:sp>
        <p:nvSpPr>
          <p:cNvPr id="17417" name="Text Box 65"/>
          <p:cNvSpPr txBox="1">
            <a:spLocks noChangeArrowheads="1"/>
          </p:cNvSpPr>
          <p:nvPr/>
        </p:nvSpPr>
        <p:spPr bwMode="auto">
          <a:xfrm>
            <a:off x="1212850" y="5770563"/>
            <a:ext cx="2119313"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66FFFF"/>
                </a:solidFill>
              </a:rPr>
              <a:t>Простагландины</a:t>
            </a:r>
            <a:endParaRPr lang="en-US" b="1">
              <a:solidFill>
                <a:srgbClr val="66FFFF"/>
              </a:solidFill>
            </a:endParaRPr>
          </a:p>
        </p:txBody>
      </p:sp>
      <p:sp>
        <p:nvSpPr>
          <p:cNvPr id="17418" name="Text Box 66"/>
          <p:cNvSpPr txBox="1">
            <a:spLocks noChangeArrowheads="1"/>
          </p:cNvSpPr>
          <p:nvPr/>
        </p:nvSpPr>
        <p:spPr bwMode="auto">
          <a:xfrm>
            <a:off x="2241550" y="5176838"/>
            <a:ext cx="1720850"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66FFFF"/>
                </a:solidFill>
              </a:rPr>
              <a:t>Лейкотриены</a:t>
            </a:r>
            <a:endParaRPr lang="en-US" b="1">
              <a:solidFill>
                <a:srgbClr val="66FFFF"/>
              </a:solidFill>
            </a:endParaRPr>
          </a:p>
        </p:txBody>
      </p:sp>
      <p:sp>
        <p:nvSpPr>
          <p:cNvPr id="17419" name="Text Box 67"/>
          <p:cNvSpPr txBox="1">
            <a:spLocks noChangeArrowheads="1"/>
          </p:cNvSpPr>
          <p:nvPr/>
        </p:nvSpPr>
        <p:spPr bwMode="auto">
          <a:xfrm>
            <a:off x="3282950" y="4748213"/>
            <a:ext cx="1077913"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Кинины</a:t>
            </a:r>
            <a:endParaRPr lang="en-US" b="1">
              <a:solidFill>
                <a:srgbClr val="FFFFFF"/>
              </a:solidFill>
            </a:endParaRPr>
          </a:p>
        </p:txBody>
      </p:sp>
      <p:sp>
        <p:nvSpPr>
          <p:cNvPr id="17420" name="Text Box 69"/>
          <p:cNvSpPr txBox="1">
            <a:spLocks noChangeArrowheads="1"/>
          </p:cNvSpPr>
          <p:nvPr/>
        </p:nvSpPr>
        <p:spPr bwMode="auto">
          <a:xfrm>
            <a:off x="5370513" y="4649788"/>
            <a:ext cx="641350"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b="1">
                <a:solidFill>
                  <a:srgbClr val="FFFFFF"/>
                </a:solidFill>
              </a:rPr>
              <a:t>PAF</a:t>
            </a:r>
          </a:p>
        </p:txBody>
      </p:sp>
      <p:sp>
        <p:nvSpPr>
          <p:cNvPr id="17421" name="Text Box 71"/>
          <p:cNvSpPr txBox="1">
            <a:spLocks noChangeArrowheads="1"/>
          </p:cNvSpPr>
          <p:nvPr/>
        </p:nvSpPr>
        <p:spPr bwMode="auto">
          <a:xfrm>
            <a:off x="6018213" y="5259388"/>
            <a:ext cx="1720850"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Лейкотриены</a:t>
            </a:r>
            <a:endParaRPr lang="en-US" b="1">
              <a:solidFill>
                <a:srgbClr val="FFFFFF"/>
              </a:solidFill>
            </a:endParaRPr>
          </a:p>
        </p:txBody>
      </p:sp>
      <p:grpSp>
        <p:nvGrpSpPr>
          <p:cNvPr id="17422" name="Group 77"/>
          <p:cNvGrpSpPr>
            <a:grpSpLocks/>
          </p:cNvGrpSpPr>
          <p:nvPr/>
        </p:nvGrpSpPr>
        <p:grpSpPr bwMode="auto">
          <a:xfrm>
            <a:off x="5715000" y="2933700"/>
            <a:ext cx="2438400" cy="2205038"/>
            <a:chOff x="3600" y="1848"/>
            <a:chExt cx="1536" cy="1656"/>
          </a:xfrm>
        </p:grpSpPr>
        <p:sp>
          <p:nvSpPr>
            <p:cNvPr id="17432" name="Line 68"/>
            <p:cNvSpPr>
              <a:spLocks noChangeShapeType="1"/>
            </p:cNvSpPr>
            <p:nvPr/>
          </p:nvSpPr>
          <p:spPr bwMode="auto">
            <a:xfrm flipH="1">
              <a:off x="3600" y="1848"/>
              <a:ext cx="468" cy="127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33" name="Line 70"/>
            <p:cNvSpPr>
              <a:spLocks noChangeShapeType="1"/>
            </p:cNvSpPr>
            <p:nvPr/>
          </p:nvSpPr>
          <p:spPr bwMode="auto">
            <a:xfrm>
              <a:off x="4320" y="1968"/>
              <a:ext cx="0" cy="1536"/>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34" name="Line 72"/>
            <p:cNvSpPr>
              <a:spLocks noChangeShapeType="1"/>
            </p:cNvSpPr>
            <p:nvPr/>
          </p:nvSpPr>
          <p:spPr bwMode="auto">
            <a:xfrm>
              <a:off x="4512" y="1920"/>
              <a:ext cx="624" cy="1296"/>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grpSp>
      <p:sp>
        <p:nvSpPr>
          <p:cNvPr id="17423" name="Text Box 73"/>
          <p:cNvSpPr txBox="1">
            <a:spLocks noChangeArrowheads="1"/>
          </p:cNvSpPr>
          <p:nvPr/>
        </p:nvSpPr>
        <p:spPr bwMode="auto">
          <a:xfrm>
            <a:off x="7275513" y="4802188"/>
            <a:ext cx="1893887"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Нейропептиды</a:t>
            </a:r>
            <a:endParaRPr lang="en-US" b="1">
              <a:solidFill>
                <a:srgbClr val="FFFFFF"/>
              </a:solidFill>
            </a:endParaRPr>
          </a:p>
        </p:txBody>
      </p:sp>
      <p:sp>
        <p:nvSpPr>
          <p:cNvPr id="17424" name="Line 57"/>
          <p:cNvSpPr>
            <a:spLocks noChangeShapeType="1"/>
          </p:cNvSpPr>
          <p:nvPr/>
        </p:nvSpPr>
        <p:spPr bwMode="auto">
          <a:xfrm flipH="1">
            <a:off x="1123950" y="3311525"/>
            <a:ext cx="628650" cy="2116138"/>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25" name="Line 58"/>
          <p:cNvSpPr>
            <a:spLocks noChangeShapeType="1"/>
          </p:cNvSpPr>
          <p:nvPr/>
        </p:nvSpPr>
        <p:spPr bwMode="auto">
          <a:xfrm flipH="1">
            <a:off x="1697038" y="3251200"/>
            <a:ext cx="284162" cy="1808163"/>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26" name="Line 59"/>
          <p:cNvSpPr>
            <a:spLocks noChangeShapeType="1"/>
          </p:cNvSpPr>
          <p:nvPr/>
        </p:nvSpPr>
        <p:spPr bwMode="auto">
          <a:xfrm flipH="1">
            <a:off x="2130425" y="3206750"/>
            <a:ext cx="3175" cy="255587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27" name="Line 60"/>
          <p:cNvSpPr>
            <a:spLocks noChangeShapeType="1"/>
          </p:cNvSpPr>
          <p:nvPr/>
        </p:nvSpPr>
        <p:spPr bwMode="auto">
          <a:xfrm>
            <a:off x="2247900" y="3214688"/>
            <a:ext cx="647700" cy="194151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28" name="Line 61"/>
          <p:cNvSpPr>
            <a:spLocks noChangeShapeType="1"/>
          </p:cNvSpPr>
          <p:nvPr/>
        </p:nvSpPr>
        <p:spPr bwMode="auto">
          <a:xfrm>
            <a:off x="2381250" y="3162300"/>
            <a:ext cx="1143000" cy="15621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29" name="Line 74"/>
          <p:cNvSpPr>
            <a:spLocks noChangeShapeType="1"/>
          </p:cNvSpPr>
          <p:nvPr/>
        </p:nvSpPr>
        <p:spPr bwMode="auto">
          <a:xfrm flipH="1">
            <a:off x="695325" y="3311525"/>
            <a:ext cx="752475" cy="115887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FFFFFF"/>
              </a:solidFill>
            </a:endParaRPr>
          </a:p>
        </p:txBody>
      </p:sp>
      <p:sp>
        <p:nvSpPr>
          <p:cNvPr id="17430" name="Text Box 75"/>
          <p:cNvSpPr txBox="1">
            <a:spLocks noChangeArrowheads="1"/>
          </p:cNvSpPr>
          <p:nvPr/>
        </p:nvSpPr>
        <p:spPr bwMode="auto">
          <a:xfrm>
            <a:off x="76200" y="4518025"/>
            <a:ext cx="1304925" cy="36671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ru-RU" b="1">
                <a:solidFill>
                  <a:srgbClr val="FFFFFF"/>
                </a:solidFill>
              </a:rPr>
              <a:t>Протеазы</a:t>
            </a:r>
            <a:endParaRPr lang="en-US" b="1">
              <a:solidFill>
                <a:srgbClr val="FFFFFF"/>
              </a:solidFill>
            </a:endParaRPr>
          </a:p>
        </p:txBody>
      </p:sp>
      <p:sp>
        <p:nvSpPr>
          <p:cNvPr id="17431" name="Text Box 79"/>
          <p:cNvSpPr txBox="1">
            <a:spLocks noChangeArrowheads="1"/>
          </p:cNvSpPr>
          <p:nvPr/>
        </p:nvSpPr>
        <p:spPr bwMode="black">
          <a:xfrm>
            <a:off x="238125" y="6118225"/>
            <a:ext cx="36528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25000"/>
              </a:spcAft>
            </a:pPr>
            <a:r>
              <a:rPr lang="en-US" sz="1400">
                <a:solidFill>
                  <a:srgbClr val="FFFFFF"/>
                </a:solidFill>
              </a:rPr>
              <a:t>PAF = platelet-activity factor.</a:t>
            </a:r>
          </a:p>
        </p:txBody>
      </p:sp>
    </p:spTree>
    <p:extLst>
      <p:ext uri="{BB962C8B-B14F-4D97-AF65-F5344CB8AC3E}">
        <p14:creationId xmlns:p14="http://schemas.microsoft.com/office/powerpoint/2010/main" val="928468871"/>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800" dirty="0">
                <a:solidFill>
                  <a:srgbClr val="C00000"/>
                </a:solidFill>
              </a:rPr>
              <a:t>Соотношение местных, системных ГКС и хирургического лечения при полипозном </a:t>
            </a:r>
            <a:r>
              <a:rPr lang="ru-RU" sz="2800" dirty="0" err="1">
                <a:solidFill>
                  <a:srgbClr val="C00000"/>
                </a:solidFill>
              </a:rPr>
              <a:t>риносинусите</a:t>
            </a:r>
            <a:endParaRPr lang="ru-RU" dirty="0"/>
          </a:p>
        </p:txBody>
      </p:sp>
      <p:sp>
        <p:nvSpPr>
          <p:cNvPr id="3" name="Объект 2"/>
          <p:cNvSpPr>
            <a:spLocks noGrp="1"/>
          </p:cNvSpPr>
          <p:nvPr>
            <p:ph idx="1"/>
          </p:nvPr>
        </p:nvSpPr>
        <p:spPr/>
        <p:txBody>
          <a:bodyPr/>
          <a:lstStyle/>
          <a:p>
            <a:pPr lvl="0" eaLnBrk="1" hangingPunct="1">
              <a:lnSpc>
                <a:spcPct val="80000"/>
              </a:lnSpc>
              <a:spcBef>
                <a:spcPct val="20000"/>
              </a:spcBef>
              <a:buClr>
                <a:srgbClr val="FFFF00"/>
              </a:buClr>
            </a:pPr>
            <a:r>
              <a:rPr lang="ru-RU" sz="1600" dirty="0">
                <a:solidFill>
                  <a:srgbClr val="FFFFFF"/>
                </a:solidFill>
              </a:rPr>
              <a:t>Начальные формы полипозного </a:t>
            </a:r>
            <a:r>
              <a:rPr lang="ru-RU" sz="1600" dirty="0" err="1">
                <a:solidFill>
                  <a:srgbClr val="FFFFFF"/>
                </a:solidFill>
              </a:rPr>
              <a:t>риносинусита</a:t>
            </a:r>
            <a:r>
              <a:rPr lang="ru-RU" sz="1600" dirty="0">
                <a:solidFill>
                  <a:srgbClr val="FFFFFF"/>
                </a:solidFill>
              </a:rPr>
              <a:t> с небольшими отечными полипами в верхнем и среднем носовом ходе можно лечить местными ГКС с хорошим результатом </a:t>
            </a:r>
          </a:p>
          <a:p>
            <a:pPr lvl="0" eaLnBrk="1" hangingPunct="1">
              <a:lnSpc>
                <a:spcPct val="80000"/>
              </a:lnSpc>
              <a:spcBef>
                <a:spcPct val="20000"/>
              </a:spcBef>
              <a:buClr>
                <a:srgbClr val="FFFF00"/>
              </a:buClr>
            </a:pPr>
            <a:endParaRPr lang="ru-RU" sz="1600" dirty="0">
              <a:solidFill>
                <a:srgbClr val="FFFFFF"/>
              </a:solidFill>
            </a:endParaRPr>
          </a:p>
          <a:p>
            <a:pPr lvl="0" eaLnBrk="1" hangingPunct="1">
              <a:lnSpc>
                <a:spcPct val="80000"/>
              </a:lnSpc>
              <a:spcBef>
                <a:spcPct val="20000"/>
              </a:spcBef>
              <a:buClr>
                <a:srgbClr val="FFFF00"/>
              </a:buClr>
            </a:pPr>
            <a:r>
              <a:rPr lang="ru-RU" sz="1600" dirty="0">
                <a:solidFill>
                  <a:srgbClr val="FFFFFF"/>
                </a:solidFill>
              </a:rPr>
              <a:t>Если полипы полностью блокируют носовые ходы, целесообразно их удалить, а затем назначить ГКС</a:t>
            </a:r>
          </a:p>
          <a:p>
            <a:pPr lvl="0" eaLnBrk="1" hangingPunct="1">
              <a:lnSpc>
                <a:spcPct val="80000"/>
              </a:lnSpc>
              <a:spcBef>
                <a:spcPct val="20000"/>
              </a:spcBef>
              <a:buClr>
                <a:srgbClr val="FFFF00"/>
              </a:buClr>
            </a:pPr>
            <a:endParaRPr lang="ru-RU" sz="1600" dirty="0">
              <a:solidFill>
                <a:srgbClr val="FFFFFF"/>
              </a:solidFill>
            </a:endParaRPr>
          </a:p>
          <a:p>
            <a:pPr lvl="0" eaLnBrk="1" hangingPunct="1">
              <a:lnSpc>
                <a:spcPct val="80000"/>
              </a:lnSpc>
              <a:spcBef>
                <a:spcPct val="20000"/>
              </a:spcBef>
              <a:buClr>
                <a:srgbClr val="FFFF00"/>
              </a:buClr>
            </a:pPr>
            <a:r>
              <a:rPr lang="ru-RU" sz="1600" dirty="0">
                <a:solidFill>
                  <a:srgbClr val="FFFFFF"/>
                </a:solidFill>
              </a:rPr>
              <a:t>Иногда, при длительном течении процесса и полной </a:t>
            </a:r>
            <a:r>
              <a:rPr lang="ru-RU" sz="1600" dirty="0" err="1">
                <a:solidFill>
                  <a:srgbClr val="FFFFFF"/>
                </a:solidFill>
              </a:rPr>
              <a:t>обтурации</a:t>
            </a:r>
            <a:r>
              <a:rPr lang="ru-RU" sz="1600" dirty="0">
                <a:solidFill>
                  <a:srgbClr val="FFFFFF"/>
                </a:solidFill>
              </a:rPr>
              <a:t> клеток решетчатого лабиринта полипозными массами (КТ и ЯМР) необходимо начинать с </a:t>
            </a:r>
            <a:r>
              <a:rPr lang="ru-RU" sz="1600" dirty="0" err="1">
                <a:solidFill>
                  <a:srgbClr val="FFFFFF"/>
                </a:solidFill>
              </a:rPr>
              <a:t>этмоидотомии</a:t>
            </a:r>
            <a:r>
              <a:rPr lang="ru-RU" sz="1600" dirty="0">
                <a:solidFill>
                  <a:srgbClr val="FFFFFF"/>
                </a:solidFill>
              </a:rPr>
              <a:t> с подключением ГКС в послеоперационном периоде</a:t>
            </a:r>
          </a:p>
          <a:p>
            <a:pPr lvl="0" eaLnBrk="1" hangingPunct="1">
              <a:lnSpc>
                <a:spcPct val="80000"/>
              </a:lnSpc>
              <a:spcBef>
                <a:spcPct val="20000"/>
              </a:spcBef>
              <a:buClr>
                <a:srgbClr val="FFFF00"/>
              </a:buClr>
            </a:pPr>
            <a:endParaRPr lang="ru-RU" sz="1600" dirty="0">
              <a:solidFill>
                <a:srgbClr val="FFFFFF"/>
              </a:solidFill>
            </a:endParaRPr>
          </a:p>
          <a:p>
            <a:pPr lvl="0" eaLnBrk="1" hangingPunct="1">
              <a:lnSpc>
                <a:spcPct val="80000"/>
              </a:lnSpc>
              <a:spcBef>
                <a:spcPct val="20000"/>
              </a:spcBef>
              <a:buClr>
                <a:srgbClr val="FFFF00"/>
              </a:buClr>
            </a:pPr>
            <a:r>
              <a:rPr lang="ru-RU" sz="1600" dirty="0" err="1">
                <a:solidFill>
                  <a:srgbClr val="FFFFFF"/>
                </a:solidFill>
              </a:rPr>
              <a:t>Нейтрофильные</a:t>
            </a:r>
            <a:r>
              <a:rPr lang="ru-RU" sz="1600" dirty="0">
                <a:solidFill>
                  <a:srgbClr val="FFFFFF"/>
                </a:solidFill>
              </a:rPr>
              <a:t> полипы – санация очага инфекции, антибиотики, затем ГКС</a:t>
            </a:r>
          </a:p>
          <a:p>
            <a:pPr lvl="0" eaLnBrk="1" hangingPunct="1">
              <a:lnSpc>
                <a:spcPct val="80000"/>
              </a:lnSpc>
              <a:spcBef>
                <a:spcPct val="20000"/>
              </a:spcBef>
              <a:buClr>
                <a:srgbClr val="FFFF00"/>
              </a:buClr>
            </a:pPr>
            <a:endParaRPr lang="ru-RU" sz="1600" dirty="0">
              <a:solidFill>
                <a:srgbClr val="FFFFFF"/>
              </a:solidFill>
            </a:endParaRPr>
          </a:p>
          <a:p>
            <a:pPr lvl="0" eaLnBrk="1" hangingPunct="1">
              <a:lnSpc>
                <a:spcPct val="80000"/>
              </a:lnSpc>
              <a:spcBef>
                <a:spcPct val="20000"/>
              </a:spcBef>
              <a:buClr>
                <a:srgbClr val="FFFF00"/>
              </a:buClr>
            </a:pPr>
            <a:r>
              <a:rPr lang="ru-RU" sz="1600" dirty="0">
                <a:solidFill>
                  <a:srgbClr val="FFFFFF"/>
                </a:solidFill>
              </a:rPr>
              <a:t>При грибковой инфекции – ликвидация грибковой инфекции (хирургически + местная</a:t>
            </a:r>
            <a:r>
              <a:rPr lang="en-US" sz="1600" dirty="0">
                <a:solidFill>
                  <a:srgbClr val="FFFFFF"/>
                </a:solidFill>
              </a:rPr>
              <a:t>/</a:t>
            </a:r>
            <a:r>
              <a:rPr lang="ru-RU" sz="1600" dirty="0">
                <a:solidFill>
                  <a:srgbClr val="FFFFFF"/>
                </a:solidFill>
              </a:rPr>
              <a:t>системная противогрибковая терапия), затем подключить ГКС</a:t>
            </a:r>
          </a:p>
          <a:p>
            <a:pPr lvl="0" eaLnBrk="1" hangingPunct="1">
              <a:lnSpc>
                <a:spcPct val="80000"/>
              </a:lnSpc>
              <a:spcBef>
                <a:spcPct val="20000"/>
              </a:spcBef>
              <a:buClr>
                <a:srgbClr val="FFFF00"/>
              </a:buClr>
            </a:pPr>
            <a:endParaRPr lang="ru-RU" sz="1600" dirty="0">
              <a:solidFill>
                <a:srgbClr val="FFFFFF"/>
              </a:solidFill>
            </a:endParaRPr>
          </a:p>
          <a:p>
            <a:pPr lvl="0" eaLnBrk="1" hangingPunct="1">
              <a:lnSpc>
                <a:spcPct val="80000"/>
              </a:lnSpc>
              <a:spcBef>
                <a:spcPct val="20000"/>
              </a:spcBef>
              <a:buClr>
                <a:srgbClr val="FFFF00"/>
              </a:buClr>
            </a:pPr>
            <a:r>
              <a:rPr lang="ru-RU" sz="1600" dirty="0" err="1">
                <a:solidFill>
                  <a:srgbClr val="FFFFFF"/>
                </a:solidFill>
              </a:rPr>
              <a:t>Аспириновая</a:t>
            </a:r>
            <a:r>
              <a:rPr lang="ru-RU" sz="1600" dirty="0">
                <a:solidFill>
                  <a:srgbClr val="FFFFFF"/>
                </a:solidFill>
              </a:rPr>
              <a:t> триада (непереносимость аспирина, астма, полипозный риносинусит) – как ГКС, так и хирургические методы терапии малоэффективны. Предпочтение – ГКС</a:t>
            </a:r>
          </a:p>
          <a:p>
            <a:pPr lvl="0" eaLnBrk="1" hangingPunct="1">
              <a:lnSpc>
                <a:spcPct val="80000"/>
              </a:lnSpc>
              <a:spcBef>
                <a:spcPct val="20000"/>
              </a:spcBef>
              <a:buClr>
                <a:srgbClr val="FFFF00"/>
              </a:buClr>
            </a:pPr>
            <a:r>
              <a:rPr lang="ru-RU" sz="1600" dirty="0">
                <a:solidFill>
                  <a:srgbClr val="FFFFFF"/>
                </a:solidFill>
              </a:rPr>
              <a:t>Длительность лечения ГКС </a:t>
            </a:r>
            <a:r>
              <a:rPr lang="ru-RU" sz="1600" dirty="0" err="1">
                <a:solidFill>
                  <a:srgbClr val="FFFFFF"/>
                </a:solidFill>
              </a:rPr>
              <a:t>зарубежом</a:t>
            </a:r>
            <a:r>
              <a:rPr lang="ru-RU" sz="1600" dirty="0">
                <a:solidFill>
                  <a:srgbClr val="FFFFFF"/>
                </a:solidFill>
              </a:rPr>
              <a:t> 3 </a:t>
            </a:r>
            <a:r>
              <a:rPr lang="ru-RU" sz="1600" dirty="0" err="1">
                <a:solidFill>
                  <a:srgbClr val="FFFFFF"/>
                </a:solidFill>
              </a:rPr>
              <a:t>мес</a:t>
            </a:r>
            <a:r>
              <a:rPr lang="ru-RU" sz="1600" dirty="0">
                <a:solidFill>
                  <a:srgbClr val="FFFFFF"/>
                </a:solidFill>
              </a:rPr>
              <a:t> -1 год. (В России – в среднем 1 </a:t>
            </a:r>
            <a:r>
              <a:rPr lang="ru-RU" sz="1600" dirty="0" err="1">
                <a:solidFill>
                  <a:srgbClr val="FFFFFF"/>
                </a:solidFill>
              </a:rPr>
              <a:t>мес</a:t>
            </a:r>
            <a:r>
              <a:rPr lang="ru-RU" sz="1600" dirty="0">
                <a:solidFill>
                  <a:srgbClr val="FFFFFF"/>
                </a:solidFill>
              </a:rPr>
              <a:t>).</a:t>
            </a:r>
          </a:p>
          <a:p>
            <a:pPr lvl="0" eaLnBrk="1" hangingPunct="1">
              <a:lnSpc>
                <a:spcPct val="80000"/>
              </a:lnSpc>
              <a:spcBef>
                <a:spcPct val="20000"/>
              </a:spcBef>
              <a:buClr>
                <a:srgbClr val="FFFF00"/>
              </a:buClr>
            </a:pPr>
            <a:endParaRPr lang="ru-RU" sz="1600" dirty="0">
              <a:solidFill>
                <a:srgbClr val="FFFFFF"/>
              </a:solidFill>
            </a:endParaRPr>
          </a:p>
          <a:p>
            <a:pPr marL="0" lvl="0" indent="0" algn="ctr" eaLnBrk="1" hangingPunct="1">
              <a:spcBef>
                <a:spcPct val="0"/>
              </a:spcBef>
              <a:buClrTx/>
              <a:buNone/>
            </a:pPr>
            <a:r>
              <a:rPr lang="ru-RU" sz="1200" kern="1200" dirty="0">
                <a:solidFill>
                  <a:srgbClr val="FFFFFF"/>
                </a:solidFill>
              </a:rPr>
              <a:t>Рязанцев С.В. , 2004</a:t>
            </a:r>
            <a:endParaRPr lang="ru-RU" sz="1200" b="1" kern="1200" dirty="0">
              <a:solidFill>
                <a:srgbClr val="FFFFFF"/>
              </a:solidFill>
            </a:endParaRPr>
          </a:p>
          <a:p>
            <a:endParaRPr lang="ru-RU" dirty="0"/>
          </a:p>
        </p:txBody>
      </p:sp>
    </p:spTree>
    <p:extLst>
      <p:ext uri="{BB962C8B-B14F-4D97-AF65-F5344CB8AC3E}">
        <p14:creationId xmlns:p14="http://schemas.microsoft.com/office/powerpoint/2010/main" val="2484345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algn="ctr" eaLnBrk="1" hangingPunct="1"/>
            <a:r>
              <a:rPr lang="ru-RU" dirty="0">
                <a:solidFill>
                  <a:srgbClr val="C00000"/>
                </a:solidFill>
              </a:rPr>
              <a:t>Показания к системным ГКС при полипозном </a:t>
            </a:r>
            <a:r>
              <a:rPr lang="ru-RU" dirty="0" err="1">
                <a:solidFill>
                  <a:srgbClr val="C00000"/>
                </a:solidFill>
              </a:rPr>
              <a:t>риносинусите</a:t>
            </a:r>
            <a:endParaRPr lang="ru-RU" dirty="0">
              <a:solidFill>
                <a:srgbClr val="C00000"/>
              </a:solidFill>
            </a:endParaRPr>
          </a:p>
        </p:txBody>
      </p:sp>
      <p:sp>
        <p:nvSpPr>
          <p:cNvPr id="164867" name="Rectangle 3"/>
          <p:cNvSpPr>
            <a:spLocks noGrp="1" noChangeArrowheads="1"/>
          </p:cNvSpPr>
          <p:nvPr>
            <p:ph type="body" idx="1"/>
          </p:nvPr>
        </p:nvSpPr>
        <p:spPr/>
        <p:txBody>
          <a:bodyPr/>
          <a:lstStyle/>
          <a:p>
            <a:pPr eaLnBrk="1" hangingPunct="1"/>
            <a:r>
              <a:rPr lang="ru-RU" sz="2800" dirty="0"/>
              <a:t>Системные ГКС </a:t>
            </a:r>
          </a:p>
          <a:p>
            <a:pPr lvl="1" eaLnBrk="1" hangingPunct="1"/>
            <a:r>
              <a:rPr lang="ru-RU" sz="2800" dirty="0"/>
              <a:t>большие размеры полипов, множественные полипы если противопоказано хирургическое вмешательство</a:t>
            </a:r>
          </a:p>
          <a:p>
            <a:pPr lvl="1" eaLnBrk="1" hangingPunct="1"/>
            <a:r>
              <a:rPr lang="ru-RU" sz="2800" dirty="0"/>
              <a:t>при рецидивах в короткие сроки </a:t>
            </a:r>
          </a:p>
          <a:p>
            <a:pPr lvl="1" eaLnBrk="1" hangingPunct="1"/>
            <a:r>
              <a:rPr lang="ru-RU" sz="2800" dirty="0"/>
              <a:t>Назначаются коротким курсом (2 курса в год): преднизолон 0,5-1 мг</a:t>
            </a:r>
            <a:r>
              <a:rPr lang="en-US" sz="2800" dirty="0"/>
              <a:t>/</a:t>
            </a:r>
            <a:r>
              <a:rPr lang="ru-RU" sz="2800" dirty="0"/>
              <a:t>кг 10 дней. 2</a:t>
            </a:r>
            <a:r>
              <a:rPr lang="en-US" sz="2800" dirty="0"/>
              <a:t>/3</a:t>
            </a:r>
            <a:r>
              <a:rPr lang="ru-RU" sz="2800" dirty="0"/>
              <a:t> дозы утром, 1</a:t>
            </a:r>
            <a:r>
              <a:rPr lang="en-US" sz="2800" dirty="0"/>
              <a:t>/</a:t>
            </a:r>
            <a:r>
              <a:rPr lang="ru-RU" sz="2800" dirty="0"/>
              <a:t>3 – в обед. С постепенной отменой препарата</a:t>
            </a:r>
          </a:p>
          <a:p>
            <a:pPr lvl="1" eaLnBrk="1" hangingPunct="1"/>
            <a:r>
              <a:rPr lang="ru-RU" sz="2800" dirty="0"/>
              <a:t>Российские ЛОР специалисты редко применяют системные ГКС (</a:t>
            </a:r>
            <a:r>
              <a:rPr lang="ru-RU" sz="2800" dirty="0" err="1"/>
              <a:t>стероидофобия</a:t>
            </a:r>
            <a:r>
              <a:rPr lang="ru-RU" sz="2800" dirty="0"/>
              <a:t>)</a:t>
            </a:r>
          </a:p>
        </p:txBody>
      </p:sp>
      <p:sp>
        <p:nvSpPr>
          <p:cNvPr id="164868" name="Text Box 4"/>
          <p:cNvSpPr txBox="1">
            <a:spLocks noChangeArrowheads="1"/>
          </p:cNvSpPr>
          <p:nvPr/>
        </p:nvSpPr>
        <p:spPr bwMode="auto">
          <a:xfrm>
            <a:off x="1173163" y="6369050"/>
            <a:ext cx="1663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r>
              <a:rPr lang="ru-RU" sz="1200">
                <a:solidFill>
                  <a:srgbClr val="FFFFFF"/>
                </a:solidFill>
              </a:rPr>
              <a:t>Рязанцев С.В. , 2004</a:t>
            </a:r>
          </a:p>
        </p:txBody>
      </p:sp>
    </p:spTree>
    <p:extLst>
      <p:ext uri="{BB962C8B-B14F-4D97-AF65-F5344CB8AC3E}">
        <p14:creationId xmlns:p14="http://schemas.microsoft.com/office/powerpoint/2010/main" val="767841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Глюкокортикостероиды</a:t>
            </a:r>
            <a:endParaRPr lang="ru-RU" dirty="0"/>
          </a:p>
        </p:txBody>
      </p:sp>
      <p:sp>
        <p:nvSpPr>
          <p:cNvPr id="3" name="Объект 2"/>
          <p:cNvSpPr>
            <a:spLocks noGrp="1"/>
          </p:cNvSpPr>
          <p:nvPr>
            <p:ph idx="1"/>
          </p:nvPr>
        </p:nvSpPr>
        <p:spPr>
          <a:xfrm>
            <a:off x="1115616" y="1412776"/>
            <a:ext cx="7687816" cy="4608512"/>
          </a:xfrm>
        </p:spPr>
        <p:txBody>
          <a:bodyPr>
            <a:normAutofit fontScale="85000" lnSpcReduction="10000"/>
          </a:bodyPr>
          <a:lstStyle/>
          <a:p>
            <a:r>
              <a:rPr lang="ru-RU" sz="2800" dirty="0"/>
              <a:t>ГКС являются эффективными противоаллергическими и противовоспалительными средствами.</a:t>
            </a:r>
          </a:p>
          <a:p>
            <a:r>
              <a:rPr lang="ru-RU" sz="2800" dirty="0"/>
              <a:t>Использование ГКС уменьшает секрецию слизистой оболочки и тканевой отек, а также уменьшают чувствительность рецепторов слизистой носа к гистамину и механическим раздражителям.</a:t>
            </a:r>
          </a:p>
          <a:p>
            <a:r>
              <a:rPr lang="ru-RU" sz="2800" u="sng" dirty="0"/>
              <a:t>ГКС не действуют на нейтрофилы и макрофаги, никак не изменяя иммунный ответ организма на бактериальную инфекцию.</a:t>
            </a:r>
          </a:p>
          <a:p>
            <a:r>
              <a:rPr lang="ru-RU" sz="2800" dirty="0">
                <a:solidFill>
                  <a:srgbClr val="7030A0"/>
                </a:solidFill>
              </a:rPr>
              <a:t>Максимальное лечебное действие топических ГКС наступает через</a:t>
            </a:r>
            <a:r>
              <a:rPr lang="ru-RU" sz="2800" b="1" dirty="0">
                <a:solidFill>
                  <a:srgbClr val="7030A0"/>
                </a:solidFill>
              </a:rPr>
              <a:t> </a:t>
            </a:r>
            <a:r>
              <a:rPr lang="ru-RU" sz="2800" b="1" dirty="0">
                <a:solidFill>
                  <a:srgbClr val="002060"/>
                </a:solidFill>
              </a:rPr>
              <a:t>7-10</a:t>
            </a:r>
            <a:r>
              <a:rPr lang="ru-RU" sz="2800" b="1" dirty="0">
                <a:solidFill>
                  <a:srgbClr val="7030A0"/>
                </a:solidFill>
              </a:rPr>
              <a:t> </a:t>
            </a:r>
            <a:r>
              <a:rPr lang="ru-RU" sz="2800" dirty="0">
                <a:solidFill>
                  <a:srgbClr val="7030A0"/>
                </a:solidFill>
              </a:rPr>
              <a:t>дней от начала регулярного использования.</a:t>
            </a:r>
          </a:p>
          <a:p>
            <a:endParaRPr lang="ru-RU" sz="2800" u="sng" dirty="0"/>
          </a:p>
        </p:txBody>
      </p:sp>
      <p:sp>
        <p:nvSpPr>
          <p:cNvPr id="8" name="Заголовок 1"/>
          <p:cNvSpPr txBox="1">
            <a:spLocks/>
          </p:cNvSpPr>
          <p:nvPr/>
        </p:nvSpPr>
        <p:spPr>
          <a:xfrm>
            <a:off x="1229258" y="6069479"/>
            <a:ext cx="7543800" cy="57532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ru-RU" sz="900" i="1" dirty="0" err="1">
                <a:solidFill>
                  <a:srgbClr val="4F271C">
                    <a:satMod val="130000"/>
                  </a:srgbClr>
                </a:solidFill>
              </a:rPr>
              <a:t>Туровский</a:t>
            </a:r>
            <a:r>
              <a:rPr lang="ru-RU" sz="900" i="1" dirty="0">
                <a:solidFill>
                  <a:srgbClr val="4F271C">
                    <a:satMod val="130000"/>
                  </a:srgbClr>
                </a:solidFill>
              </a:rPr>
              <a:t> А.Б., Мирошниченко Н.А., Кудрявцева Ю.С. Аллергический ринит. Диагностика и лечение. РМЖ  6/2011</a:t>
            </a:r>
          </a:p>
        </p:txBody>
      </p:sp>
    </p:spTree>
    <p:extLst>
      <p:ext uri="{BB962C8B-B14F-4D97-AF65-F5344CB8AC3E}">
        <p14:creationId xmlns:p14="http://schemas.microsoft.com/office/powerpoint/2010/main" val="741344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43" name="Group 43"/>
          <p:cNvGraphicFramePr>
            <a:graphicFrameLocks noGrp="1"/>
          </p:cNvGraphicFramePr>
          <p:nvPr>
            <p:extLst>
              <p:ext uri="{D42A27DB-BD31-4B8C-83A1-F6EECF244321}">
                <p14:modId xmlns:p14="http://schemas.microsoft.com/office/powerpoint/2010/main" val="3092731252"/>
              </p:ext>
            </p:extLst>
          </p:nvPr>
        </p:nvGraphicFramePr>
        <p:xfrm>
          <a:off x="179512" y="762567"/>
          <a:ext cx="8735888" cy="4964486"/>
        </p:xfrm>
        <a:graphic>
          <a:graphicData uri="http://schemas.openxmlformats.org/drawingml/2006/table">
            <a:tbl>
              <a:tblPr/>
              <a:tblGrid>
                <a:gridCol w="3240360">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00232">
                  <a:extLst>
                    <a:ext uri="{9D8B030D-6E8A-4147-A177-3AD203B41FA5}">
                      <a16:colId xmlns:a16="http://schemas.microsoft.com/office/drawing/2014/main" val="20002"/>
                    </a:ext>
                  </a:extLst>
                </a:gridCol>
                <a:gridCol w="1823088">
                  <a:extLst>
                    <a:ext uri="{9D8B030D-6E8A-4147-A177-3AD203B41FA5}">
                      <a16:colId xmlns:a16="http://schemas.microsoft.com/office/drawing/2014/main" val="20003"/>
                    </a:ext>
                  </a:extLst>
                </a:gridCol>
              </a:tblGrid>
              <a:tr h="956156">
                <a:tc>
                  <a:txBody>
                    <a:bodyPr/>
                    <a:lstStyle/>
                    <a:p>
                      <a:pPr marL="0" marR="0" lvl="0" indent="0" algn="ctr" defTabSz="914400" rtl="0" eaLnBrk="0" fontAlgn="base" latinLnBrk="0" hangingPunct="0">
                        <a:lnSpc>
                          <a:spcPct val="80000"/>
                        </a:lnSpc>
                        <a:spcBef>
                          <a:spcPct val="0"/>
                        </a:spcBef>
                        <a:spcAft>
                          <a:spcPct val="0"/>
                        </a:spcAft>
                        <a:buClr>
                          <a:schemeClr val="bg1"/>
                        </a:buClr>
                        <a:buSzTx/>
                        <a:buFontTx/>
                        <a:buNone/>
                        <a:tabLst/>
                      </a:pPr>
                      <a:r>
                        <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rPr>
                        <a:t>Препарат</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
                          <a:schemeClr val="bg1"/>
                        </a:buClr>
                        <a:buSzTx/>
                        <a:buFontTx/>
                        <a:buNone/>
                        <a:tabLst/>
                      </a:pPr>
                      <a:r>
                        <a:rPr kumimoji="0" lang="ru-RU" sz="1800" b="0" i="0" u="none" strike="noStrike" cap="none" normalizeH="0" baseline="0" dirty="0" err="1">
                          <a:ln>
                            <a:noFill/>
                          </a:ln>
                          <a:solidFill>
                            <a:schemeClr val="tx2"/>
                          </a:solidFill>
                          <a:effectLst>
                            <a:outerShdw blurRad="38100" dist="38100" dir="2700000" algn="tl">
                              <a:srgbClr val="000000"/>
                            </a:outerShdw>
                          </a:effectLst>
                          <a:latin typeface="Arial" pitchFamily="34" charset="0"/>
                        </a:rPr>
                        <a:t>Биодоступ</a:t>
                      </a:r>
                      <a:endPar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endParaRPr>
                    </a:p>
                    <a:p>
                      <a:pPr marL="0" marR="0" lvl="0" indent="0" algn="ctr" defTabSz="914400" rtl="0" eaLnBrk="0" fontAlgn="base" latinLnBrk="0" hangingPunct="0">
                        <a:lnSpc>
                          <a:spcPct val="80000"/>
                        </a:lnSpc>
                        <a:spcBef>
                          <a:spcPct val="0"/>
                        </a:spcBef>
                        <a:spcAft>
                          <a:spcPct val="0"/>
                        </a:spcAft>
                        <a:buClr>
                          <a:schemeClr val="bg1"/>
                        </a:buClr>
                        <a:buSzTx/>
                        <a:buFontTx/>
                        <a:buNone/>
                        <a:tabLst/>
                      </a:pPr>
                      <a:r>
                        <a:rPr kumimoji="0" lang="ru-RU" sz="1800" b="0" i="0" u="none" strike="noStrike" cap="none" normalizeH="0" baseline="0" dirty="0" err="1">
                          <a:ln>
                            <a:noFill/>
                          </a:ln>
                          <a:solidFill>
                            <a:schemeClr val="tx2"/>
                          </a:solidFill>
                          <a:effectLst>
                            <a:outerShdw blurRad="38100" dist="38100" dir="2700000" algn="tl">
                              <a:srgbClr val="000000"/>
                            </a:outerShdw>
                          </a:effectLst>
                          <a:latin typeface="Arial" pitchFamily="34" charset="0"/>
                        </a:rPr>
                        <a:t>ность</a:t>
                      </a:r>
                      <a:r>
                        <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rPr>
                        <a:t> при назальном введении (%)</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
                          <a:schemeClr val="bg1"/>
                        </a:buClr>
                        <a:buSzTx/>
                        <a:buFontTx/>
                        <a:buNone/>
                        <a:tabLst/>
                      </a:pPr>
                      <a:r>
                        <a:rPr kumimoji="0" lang="ru-RU" sz="1800" b="0" i="0" u="none" strike="noStrike" cap="none" normalizeH="0" baseline="0" dirty="0" err="1">
                          <a:ln>
                            <a:noFill/>
                          </a:ln>
                          <a:solidFill>
                            <a:schemeClr val="tx2"/>
                          </a:solidFill>
                          <a:effectLst>
                            <a:outerShdw blurRad="38100" dist="38100" dir="2700000" algn="tl">
                              <a:srgbClr val="000000"/>
                            </a:outerShdw>
                          </a:effectLst>
                          <a:latin typeface="Arial" pitchFamily="34" charset="0"/>
                        </a:rPr>
                        <a:t>Биодоступ</a:t>
                      </a:r>
                      <a:endPar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endParaRPr>
                    </a:p>
                    <a:p>
                      <a:pPr marL="0" marR="0" lvl="0" indent="0" algn="ctr" defTabSz="914400" rtl="0" eaLnBrk="0" fontAlgn="base" latinLnBrk="0" hangingPunct="0">
                        <a:lnSpc>
                          <a:spcPct val="80000"/>
                        </a:lnSpc>
                        <a:spcBef>
                          <a:spcPct val="0"/>
                        </a:spcBef>
                        <a:spcAft>
                          <a:spcPct val="0"/>
                        </a:spcAft>
                        <a:buClr>
                          <a:schemeClr val="bg1"/>
                        </a:buClr>
                        <a:buSzTx/>
                        <a:buFontTx/>
                        <a:buNone/>
                        <a:tabLst/>
                      </a:pPr>
                      <a:r>
                        <a:rPr kumimoji="0" lang="ru-RU" sz="1800" b="0" i="0" u="none" strike="noStrike" cap="none" normalizeH="0" baseline="0" dirty="0" err="1">
                          <a:ln>
                            <a:noFill/>
                          </a:ln>
                          <a:solidFill>
                            <a:schemeClr val="tx2"/>
                          </a:solidFill>
                          <a:effectLst>
                            <a:outerShdw blurRad="38100" dist="38100" dir="2700000" algn="tl">
                              <a:srgbClr val="000000"/>
                            </a:outerShdw>
                          </a:effectLst>
                          <a:latin typeface="Arial" pitchFamily="34" charset="0"/>
                        </a:rPr>
                        <a:t>ность</a:t>
                      </a:r>
                      <a:r>
                        <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rPr>
                        <a:t> при приеме </a:t>
                      </a:r>
                      <a:r>
                        <a:rPr kumimoji="0" lang="ru-RU" sz="1800" b="0" i="0" u="none" strike="noStrike" cap="none" normalizeH="0" baseline="0" dirty="0" err="1">
                          <a:ln>
                            <a:noFill/>
                          </a:ln>
                          <a:solidFill>
                            <a:schemeClr val="tx2"/>
                          </a:solidFill>
                          <a:effectLst>
                            <a:outerShdw blurRad="38100" dist="38100" dir="2700000" algn="tl">
                              <a:srgbClr val="000000"/>
                            </a:outerShdw>
                          </a:effectLst>
                          <a:latin typeface="Arial" pitchFamily="34" charset="0"/>
                        </a:rPr>
                        <a:t>per</a:t>
                      </a:r>
                      <a:r>
                        <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rPr>
                        <a:t> </a:t>
                      </a:r>
                      <a:r>
                        <a:rPr kumimoji="0" lang="ru-RU" sz="1800" b="0" i="0" u="none" strike="noStrike" cap="none" normalizeH="0" baseline="0" dirty="0" err="1">
                          <a:ln>
                            <a:noFill/>
                          </a:ln>
                          <a:solidFill>
                            <a:schemeClr val="tx2"/>
                          </a:solidFill>
                          <a:effectLst>
                            <a:outerShdw blurRad="38100" dist="38100" dir="2700000" algn="tl">
                              <a:srgbClr val="000000"/>
                            </a:outerShdw>
                          </a:effectLst>
                          <a:latin typeface="Arial" pitchFamily="34" charset="0"/>
                        </a:rPr>
                        <a:t>os</a:t>
                      </a:r>
                      <a:r>
                        <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rPr>
                        <a:t> (%)</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
                          <a:schemeClr val="bg1"/>
                        </a:buClr>
                        <a:buSzTx/>
                        <a:buFontTx/>
                        <a:buNone/>
                        <a:tabLst/>
                      </a:pPr>
                      <a:r>
                        <a:rPr kumimoji="0" lang="ru-RU" sz="1800" b="0" i="0" u="none" strike="noStrike" cap="none" normalizeH="0" baseline="0" dirty="0">
                          <a:ln>
                            <a:noFill/>
                          </a:ln>
                          <a:solidFill>
                            <a:schemeClr val="tx2"/>
                          </a:solidFill>
                          <a:effectLst>
                            <a:outerShdw blurRad="38100" dist="38100" dir="2700000" algn="tl">
                              <a:srgbClr val="000000"/>
                            </a:outerShdw>
                          </a:effectLst>
                          <a:latin typeface="Arial" pitchFamily="34" charset="0"/>
                        </a:rPr>
                        <a:t>Применение в детском возрасте</a:t>
                      </a:r>
                    </a:p>
                  </a:txBody>
                  <a:tcPr marT="45715" marB="91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2896">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err="1">
                          <a:ln>
                            <a:noFill/>
                          </a:ln>
                          <a:solidFill>
                            <a:schemeClr val="tx1"/>
                          </a:solidFill>
                          <a:effectLst>
                            <a:outerShdw blurRad="38100" dist="38100" dir="2700000" algn="tl">
                              <a:srgbClr val="FFFFFF"/>
                            </a:outerShdw>
                          </a:effectLst>
                          <a:latin typeface="Arial" pitchFamily="34" charset="0"/>
                        </a:rPr>
                        <a:t>Беклометазон</a:t>
                      </a:r>
                      <a:r>
                        <a:rPr kumimoji="0" lang="ru-RU" sz="1800" b="1"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r>
                        <a:rPr kumimoji="0" lang="ru-RU" sz="1800" b="1" i="0" u="none" strike="noStrike" cap="none" normalizeH="0" baseline="0" dirty="0" err="1">
                          <a:ln>
                            <a:noFill/>
                          </a:ln>
                          <a:solidFill>
                            <a:schemeClr val="tx1"/>
                          </a:solidFill>
                          <a:effectLst>
                            <a:outerShdw blurRad="38100" dist="38100" dir="2700000" algn="tl">
                              <a:srgbClr val="FFFFFF"/>
                            </a:outerShdw>
                          </a:effectLst>
                          <a:latin typeface="Arial" pitchFamily="34" charset="0"/>
                        </a:rPr>
                        <a:t>дипропионат</a:t>
                      </a:r>
                      <a:endParaRPr kumimoji="0" lang="ru-RU" sz="1800" b="1" i="0" u="none" strike="noStrike" cap="none" normalizeH="0" baseline="0" dirty="0">
                        <a:ln>
                          <a:noFill/>
                        </a:ln>
                        <a:solidFill>
                          <a:schemeClr val="tx1"/>
                        </a:solidFill>
                        <a:effectLst>
                          <a:outerShdw blurRad="38100" dist="38100" dir="2700000" algn="tl">
                            <a:srgbClr val="FFFFFF"/>
                          </a:outerShdw>
                        </a:effectLst>
                        <a:latin typeface="Arial" pitchFamily="34"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a:t>
                      </a:r>
                      <a:r>
                        <a:rPr kumimoji="0" lang="ru-RU" sz="1800" b="0" i="0" u="none" strike="noStrike" cap="none" normalizeH="0" baseline="0" dirty="0" err="1">
                          <a:ln>
                            <a:noFill/>
                          </a:ln>
                          <a:solidFill>
                            <a:schemeClr val="tx1"/>
                          </a:solidFill>
                          <a:effectLst>
                            <a:outerShdw blurRad="38100" dist="38100" dir="2700000" algn="tl">
                              <a:srgbClr val="FFFFFF"/>
                            </a:outerShdw>
                          </a:effectLst>
                          <a:latin typeface="Arial" pitchFamily="34" charset="0"/>
                        </a:rPr>
                        <a:t>альдецин</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r>
                        <a:rPr kumimoji="0" lang="ru-RU" sz="1800" b="0" i="0" u="none" strike="noStrike" cap="none" normalizeH="0" baseline="0" dirty="0" err="1">
                          <a:ln>
                            <a:noFill/>
                          </a:ln>
                          <a:solidFill>
                            <a:schemeClr val="tx1"/>
                          </a:solidFill>
                          <a:effectLst>
                            <a:outerShdw blurRad="38100" dist="38100" dir="2700000" algn="tl">
                              <a:srgbClr val="FFFFFF"/>
                            </a:outerShdw>
                          </a:effectLst>
                          <a:latin typeface="Arial" pitchFamily="34" charset="0"/>
                        </a:rPr>
                        <a:t>насобек</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r>
                        <a:rPr kumimoji="0" lang="ru-RU" sz="1800" b="0" i="0" u="none" strike="noStrike" cap="none" normalizeH="0" baseline="0" dirty="0" err="1">
                          <a:ln>
                            <a:noFill/>
                          </a:ln>
                          <a:solidFill>
                            <a:schemeClr val="tx1"/>
                          </a:solidFill>
                          <a:effectLst>
                            <a:outerShdw blurRad="38100" dist="38100" dir="2700000" algn="tl">
                              <a:srgbClr val="FFFFFF"/>
                            </a:outerShdw>
                          </a:effectLst>
                          <a:latin typeface="Arial" pitchFamily="34" charset="0"/>
                        </a:rPr>
                        <a:t>беконазе</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44</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20-25</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С 6 лет</a:t>
                      </a:r>
                    </a:p>
                  </a:txBody>
                  <a:tcPr marT="45715" marB="9143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2256">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err="1">
                          <a:ln>
                            <a:noFill/>
                          </a:ln>
                          <a:solidFill>
                            <a:schemeClr val="tx1"/>
                          </a:solidFill>
                          <a:effectLst>
                            <a:outerShdw blurRad="38100" dist="38100" dir="2700000" algn="tl">
                              <a:srgbClr val="FFFFFF"/>
                            </a:outerShdw>
                          </a:effectLst>
                          <a:latin typeface="Arial" pitchFamily="34" charset="0"/>
                        </a:rPr>
                        <a:t>Флунизолид</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40-50</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21</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С 6 лет</a:t>
                      </a:r>
                    </a:p>
                  </a:txBody>
                  <a:tcPr marT="45715" marB="9143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1262">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err="1">
                          <a:ln>
                            <a:noFill/>
                          </a:ln>
                          <a:solidFill>
                            <a:srgbClr val="002060"/>
                          </a:solidFill>
                          <a:effectLst>
                            <a:outerShdw blurRad="38100" dist="38100" dir="2700000" algn="tl">
                              <a:srgbClr val="FFFFFF"/>
                            </a:outerShdw>
                          </a:effectLst>
                          <a:latin typeface="Arial" pitchFamily="34" charset="0"/>
                        </a:rPr>
                        <a:t>Будесонид</a:t>
                      </a:r>
                      <a:r>
                        <a:rPr kumimoji="0" lang="ru-RU" sz="1800" b="1" i="0" u="none" strike="noStrike" cap="none" normalizeH="0" baseline="0" dirty="0">
                          <a:ln>
                            <a:noFill/>
                          </a:ln>
                          <a:solidFill>
                            <a:srgbClr val="002060"/>
                          </a:solidFill>
                          <a:effectLst>
                            <a:outerShdw blurRad="38100" dist="38100" dir="2700000" algn="tl">
                              <a:srgbClr val="FFFFFF"/>
                            </a:outerShdw>
                          </a:effectLst>
                          <a:latin typeface="Arial" pitchFamily="34" charset="0"/>
                        </a:rPr>
                        <a:t> </a:t>
                      </a: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a:t>
                      </a:r>
                      <a:r>
                        <a:rPr kumimoji="0" lang="ru-RU" sz="1800" b="1" i="0" u="none" strike="noStrike" cap="none" normalizeH="0" baseline="0" dirty="0" err="1">
                          <a:ln>
                            <a:noFill/>
                          </a:ln>
                          <a:solidFill>
                            <a:srgbClr val="0070C0"/>
                          </a:solidFill>
                          <a:effectLst>
                            <a:outerShdw blurRad="38100" dist="38100" dir="2700000" algn="tl">
                              <a:srgbClr val="FFFFFF"/>
                            </a:outerShdw>
                          </a:effectLst>
                          <a:latin typeface="Arial" pitchFamily="34" charset="0"/>
                        </a:rPr>
                        <a:t>будостер</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r>
                        <a:rPr kumimoji="0" lang="ru-RU" sz="1800" b="0" i="0" u="none" strike="noStrike" cap="none" normalizeH="0" baseline="0" dirty="0" err="1">
                          <a:ln>
                            <a:noFill/>
                          </a:ln>
                          <a:solidFill>
                            <a:srgbClr val="0070C0"/>
                          </a:solidFill>
                          <a:effectLst>
                            <a:outerShdw blurRad="38100" dist="38100" dir="2700000" algn="tl">
                              <a:srgbClr val="FFFFFF"/>
                            </a:outerShdw>
                          </a:effectLst>
                          <a:latin typeface="Arial" pitchFamily="34" charset="0"/>
                        </a:rPr>
                        <a:t>тафен-назаль</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a:ln>
                            <a:noFill/>
                          </a:ln>
                          <a:solidFill>
                            <a:schemeClr val="tx1"/>
                          </a:solidFill>
                          <a:effectLst>
                            <a:outerShdw blurRad="38100" dist="38100" dir="2700000" algn="tl">
                              <a:srgbClr val="FFFFFF"/>
                            </a:outerShdw>
                          </a:effectLst>
                          <a:latin typeface="Arial" pitchFamily="34" charset="0"/>
                        </a:rPr>
                        <a:t>34</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a:ln>
                            <a:noFill/>
                          </a:ln>
                          <a:solidFill>
                            <a:schemeClr val="tx1"/>
                          </a:solidFill>
                          <a:effectLst>
                            <a:outerShdw blurRad="38100" dist="38100" dir="2700000" algn="tl">
                              <a:srgbClr val="FFFFFF"/>
                            </a:outerShdw>
                          </a:effectLst>
                          <a:latin typeface="Arial" pitchFamily="34" charset="0"/>
                        </a:rPr>
                        <a:t>10</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С 6 лет</a:t>
                      </a:r>
                    </a:p>
                  </a:txBody>
                  <a:tcPr marT="45715" marB="9143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604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err="1">
                          <a:ln>
                            <a:noFill/>
                          </a:ln>
                          <a:solidFill>
                            <a:schemeClr val="tx1"/>
                          </a:solidFill>
                          <a:effectLst>
                            <a:outerShdw blurRad="38100" dist="38100" dir="2700000" algn="tl">
                              <a:srgbClr val="FFFFFF"/>
                            </a:outerShdw>
                          </a:effectLst>
                          <a:latin typeface="Arial" pitchFamily="34" charset="0"/>
                        </a:rPr>
                        <a:t>Флютиказон</a:t>
                      </a:r>
                      <a:r>
                        <a:rPr kumimoji="0" lang="ru-RU" sz="1800" b="1"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r>
                        <a:rPr kumimoji="0" lang="ru-RU" sz="1800" b="1" i="0" u="none" strike="noStrike" cap="none" normalizeH="0" baseline="0" dirty="0" err="1">
                          <a:ln>
                            <a:noFill/>
                          </a:ln>
                          <a:solidFill>
                            <a:schemeClr val="tx1"/>
                          </a:solidFill>
                          <a:effectLst>
                            <a:outerShdw blurRad="38100" dist="38100" dir="2700000" algn="tl">
                              <a:srgbClr val="FFFFFF"/>
                            </a:outerShdw>
                          </a:effectLst>
                          <a:latin typeface="Arial" pitchFamily="34" charset="0"/>
                        </a:rPr>
                        <a:t>пропионат</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 (</a:t>
                      </a:r>
                      <a:r>
                        <a:rPr kumimoji="0" lang="ru-RU" sz="1800" b="0" i="0" u="none" strike="noStrike" cap="none" normalizeH="0" baseline="0" dirty="0" err="1">
                          <a:ln>
                            <a:noFill/>
                          </a:ln>
                          <a:solidFill>
                            <a:schemeClr val="tx1"/>
                          </a:solidFill>
                          <a:effectLst>
                            <a:outerShdw blurRad="38100" dist="38100" dir="2700000" algn="tl">
                              <a:srgbClr val="FFFFFF"/>
                            </a:outerShdw>
                          </a:effectLst>
                          <a:latin typeface="Arial" pitchFamily="34" charset="0"/>
                        </a:rPr>
                        <a:t>фликсоназе</a:t>
                      </a:r>
                      <a:r>
                        <a:rPr kumimoji="0" lang="ru-RU" sz="1800" b="0" i="0" u="none" strike="noStrike" cap="none" normalizeH="0" baseline="0" dirty="0">
                          <a:ln>
                            <a:noFill/>
                          </a:ln>
                          <a:solidFill>
                            <a:schemeClr val="tx1"/>
                          </a:solidFill>
                          <a:effectLst>
                            <a:outerShdw blurRad="38100" dist="38100" dir="2700000" algn="tl">
                              <a:srgbClr val="FFFFFF"/>
                            </a:outerShdw>
                          </a:effectLst>
                          <a:latin typeface="Arial" pitchFamily="34" charset="0"/>
                        </a:rPr>
                        <a:t>)</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&lt;2</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&lt;1</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С 4-х лет</a:t>
                      </a:r>
                    </a:p>
                  </a:txBody>
                  <a:tcPr marT="45715" marB="9143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6047">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Мометазона фуроат</a:t>
                      </a:r>
                      <a:r>
                        <a:rPr kumimoji="0" lang="ru-RU" sz="1800" b="0" i="0" u="none" strike="noStrike" cap="none" normalizeH="0" baseline="0">
                          <a:ln>
                            <a:noFill/>
                          </a:ln>
                          <a:solidFill>
                            <a:schemeClr val="tx1"/>
                          </a:solidFill>
                          <a:effectLst>
                            <a:outerShdw blurRad="38100" dist="38100" dir="2700000" algn="tl">
                              <a:srgbClr val="FFFFFF"/>
                            </a:outerShdw>
                          </a:effectLst>
                          <a:latin typeface="Arial" pitchFamily="34" charset="0"/>
                        </a:rPr>
                        <a:t> (назонекс)</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&lt;0.1</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a:ln>
                            <a:noFill/>
                          </a:ln>
                          <a:solidFill>
                            <a:schemeClr val="tx1"/>
                          </a:solidFill>
                          <a:effectLst>
                            <a:outerShdw blurRad="38100" dist="38100" dir="2700000" algn="tl">
                              <a:srgbClr val="FFFFFF"/>
                            </a:outerShdw>
                          </a:effectLst>
                          <a:latin typeface="Arial" pitchFamily="34" charset="0"/>
                        </a:rPr>
                        <a:t>&lt;0,1</a:t>
                      </a:r>
                    </a:p>
                  </a:txBody>
                  <a:tcPr marT="45715" marB="914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a:ln>
                            <a:noFill/>
                          </a:ln>
                          <a:solidFill>
                            <a:schemeClr val="tx1"/>
                          </a:solidFill>
                          <a:effectLst>
                            <a:outerShdw blurRad="38100" dist="38100" dir="2700000" algn="tl">
                              <a:srgbClr val="FFFFFF"/>
                            </a:outerShdw>
                          </a:effectLst>
                          <a:latin typeface="Arial" pitchFamily="34" charset="0"/>
                        </a:rPr>
                        <a:t>С 2-х лет</a:t>
                      </a:r>
                    </a:p>
                  </a:txBody>
                  <a:tcPr marT="45715" marB="9143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65641" name="Text Box 41"/>
          <p:cNvSpPr txBox="1">
            <a:spLocks noChangeArrowheads="1"/>
          </p:cNvSpPr>
          <p:nvPr/>
        </p:nvSpPr>
        <p:spPr bwMode="auto">
          <a:xfrm>
            <a:off x="304800" y="152400"/>
            <a:ext cx="8610600" cy="610167"/>
          </a:xfrm>
          <a:prstGeom prst="rect">
            <a:avLst/>
          </a:prstGeom>
          <a:noFill/>
          <a:ln w="9525">
            <a:noFill/>
            <a:miter lim="800000"/>
            <a:headEnd/>
            <a:tailEnd/>
          </a:ln>
          <a:effectLst/>
        </p:spPr>
        <p:txBody>
          <a:bodyPr>
            <a:spAutoFit/>
          </a:bodyPr>
          <a:lstStyle/>
          <a:p>
            <a:pPr algn="ctr">
              <a:lnSpc>
                <a:spcPct val="75000"/>
              </a:lnSpc>
              <a:spcBef>
                <a:spcPct val="20000"/>
              </a:spcBef>
              <a:buClr>
                <a:srgbClr val="FEB80A"/>
              </a:buClr>
              <a:buSzPct val="80000"/>
              <a:buFont typeface="Wingdings" pitchFamily="2" charset="2"/>
              <a:buNone/>
              <a:defRPr/>
            </a:pPr>
            <a:r>
              <a:rPr lang="ru-RU" sz="4300" dirty="0">
                <a:solidFill>
                  <a:srgbClr val="4F271C">
                    <a:satMod val="130000"/>
                  </a:srgbClr>
                </a:solidFill>
                <a:effectLst>
                  <a:outerShdw blurRad="50000" dist="30000" dir="5400000" algn="tl" rotWithShape="0">
                    <a:srgbClr val="000000">
                      <a:alpha val="30000"/>
                    </a:srgbClr>
                  </a:outerShdw>
                </a:effectLst>
              </a:rPr>
              <a:t>Топические </a:t>
            </a:r>
            <a:r>
              <a:rPr lang="ru-RU" sz="4300" dirty="0" err="1">
                <a:solidFill>
                  <a:srgbClr val="4F271C">
                    <a:satMod val="130000"/>
                  </a:srgbClr>
                </a:solidFill>
                <a:effectLst>
                  <a:outerShdw blurRad="50000" dist="30000" dir="5400000" algn="tl" rotWithShape="0">
                    <a:srgbClr val="000000">
                      <a:alpha val="30000"/>
                    </a:srgbClr>
                  </a:outerShdw>
                </a:effectLst>
              </a:rPr>
              <a:t>глюкокортикоиды</a:t>
            </a:r>
            <a:endParaRPr lang="ru-RU" sz="4300" dirty="0">
              <a:solidFill>
                <a:srgbClr val="4F271C">
                  <a:satMod val="130000"/>
                </a:srgbClr>
              </a:solidFill>
              <a:effectLst>
                <a:outerShdw blurRad="50000" dist="30000" dir="5400000" algn="tl" rotWithShape="0">
                  <a:srgbClr val="000000">
                    <a:alpha val="30000"/>
                  </a:srgbClr>
                </a:outerShdw>
              </a:effectLst>
            </a:endParaRPr>
          </a:p>
        </p:txBody>
      </p:sp>
      <p:sp>
        <p:nvSpPr>
          <p:cNvPr id="4" name="Прямоугольник 3"/>
          <p:cNvSpPr/>
          <p:nvPr/>
        </p:nvSpPr>
        <p:spPr>
          <a:xfrm>
            <a:off x="1043608" y="5805264"/>
            <a:ext cx="7704856" cy="1015663"/>
          </a:xfrm>
          <a:prstGeom prst="rect">
            <a:avLst/>
          </a:prstGeom>
        </p:spPr>
        <p:txBody>
          <a:bodyPr wrap="square">
            <a:spAutoFit/>
          </a:bodyPr>
          <a:lstStyle/>
          <a:p>
            <a:r>
              <a:rPr lang="ru-RU" sz="2000" b="1" dirty="0">
                <a:solidFill>
                  <a:prstClr val="black"/>
                </a:solidFill>
              </a:rPr>
              <a:t>10% и 34%, 10% и 1%, 1% и 0,1%  - это много или мало? 1% и 10% - это в 10 раз меньше </a:t>
            </a:r>
            <a:r>
              <a:rPr lang="ru-RU" sz="2000" b="1" dirty="0" err="1">
                <a:solidFill>
                  <a:prstClr val="black"/>
                </a:solidFill>
              </a:rPr>
              <a:t>биодоступность</a:t>
            </a:r>
            <a:r>
              <a:rPr lang="ru-RU" sz="2000" b="1" dirty="0">
                <a:solidFill>
                  <a:prstClr val="black"/>
                </a:solidFill>
              </a:rPr>
              <a:t> (безопасность) или есть еще другие параметры, влияющие на системное действие?</a:t>
            </a:r>
          </a:p>
        </p:txBody>
      </p:sp>
    </p:spTree>
    <p:extLst>
      <p:ext uri="{BB962C8B-B14F-4D97-AF65-F5344CB8AC3E}">
        <p14:creationId xmlns:p14="http://schemas.microsoft.com/office/powerpoint/2010/main" val="90906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Rot="1" noChangeArrowheads="1"/>
          </p:cNvSpPr>
          <p:nvPr>
            <p:ph type="title"/>
          </p:nvPr>
        </p:nvSpPr>
        <p:spPr>
          <a:xfrm>
            <a:off x="1079500" y="228600"/>
            <a:ext cx="7732713" cy="824136"/>
          </a:xfrm>
        </p:spPr>
        <p:txBody>
          <a:bodyPr>
            <a:normAutofit fontScale="90000"/>
          </a:bodyPr>
          <a:lstStyle/>
          <a:p>
            <a:pPr algn="ctr" eaLnBrk="1" hangingPunct="1">
              <a:defRPr/>
            </a:pPr>
            <a:r>
              <a:rPr lang="ru-RU" sz="3200" dirty="0">
                <a:solidFill>
                  <a:srgbClr val="C00000"/>
                </a:solidFill>
              </a:rPr>
              <a:t>Безопасность ИНГКС</a:t>
            </a:r>
            <a:r>
              <a:rPr lang="en-US" sz="3200" dirty="0">
                <a:solidFill>
                  <a:srgbClr val="C00000"/>
                </a:solidFill>
              </a:rPr>
              <a:t>: </a:t>
            </a:r>
            <a:br>
              <a:rPr lang="en-US" sz="3200" dirty="0">
                <a:solidFill>
                  <a:srgbClr val="C00000"/>
                </a:solidFill>
              </a:rPr>
            </a:br>
            <a:r>
              <a:rPr lang="ru-RU" sz="3200" dirty="0">
                <a:solidFill>
                  <a:srgbClr val="C00000"/>
                </a:solidFill>
              </a:rPr>
              <a:t>Системная </a:t>
            </a:r>
            <a:r>
              <a:rPr lang="ru-RU" sz="3200" dirty="0" err="1">
                <a:solidFill>
                  <a:srgbClr val="C00000"/>
                </a:solidFill>
              </a:rPr>
              <a:t>биодоступность</a:t>
            </a:r>
            <a:endParaRPr lang="en-US" sz="3200" dirty="0">
              <a:solidFill>
                <a:srgbClr val="C00000"/>
              </a:solidFill>
            </a:endParaRPr>
          </a:p>
        </p:txBody>
      </p:sp>
      <p:graphicFrame>
        <p:nvGraphicFramePr>
          <p:cNvPr id="10243" name="Object 3"/>
          <p:cNvGraphicFramePr>
            <a:graphicFrameLocks noGrp="1" noChangeAspect="1"/>
          </p:cNvGraphicFramePr>
          <p:nvPr>
            <p:ph idx="4294967295"/>
          </p:nvPr>
        </p:nvGraphicFramePr>
        <p:xfrm>
          <a:off x="2673350" y="1752600"/>
          <a:ext cx="6003925" cy="2944813"/>
        </p:xfrm>
        <a:graphic>
          <a:graphicData uri="http://schemas.openxmlformats.org/presentationml/2006/ole">
            <mc:AlternateContent xmlns:mc="http://schemas.openxmlformats.org/markup-compatibility/2006">
              <mc:Choice xmlns:v="urn:schemas-microsoft-com:vml" Requires="v">
                <p:oleObj spid="_x0000_s122893" name="Chart" r:id="rId4" imgW="6086357" imgH="3524253" progId="MSGraph.Chart.8">
                  <p:embed followColorScheme="full"/>
                </p:oleObj>
              </mc:Choice>
              <mc:Fallback>
                <p:oleObj name="Chart" r:id="rId4" imgW="6086357" imgH="3524253" progId="MSGraph.Chart.8">
                  <p:embed followColorScheme="full"/>
                  <p:pic>
                    <p:nvPicPr>
                      <p:cNvPr id="0" name=""/>
                      <p:cNvPicPr>
                        <a:picLocks noChangeAspect="1" noChangeArrowheads="1"/>
                      </p:cNvPicPr>
                      <p:nvPr/>
                    </p:nvPicPr>
                    <p:blipFill>
                      <a:blip r:embed="rId5"/>
                      <a:srcRect/>
                      <a:stretch>
                        <a:fillRect/>
                      </a:stretch>
                    </p:blipFill>
                    <p:spPr bwMode="auto">
                      <a:xfrm>
                        <a:off x="2673350" y="1752600"/>
                        <a:ext cx="6003925" cy="2944813"/>
                      </a:xfrm>
                      <a:prstGeom prst="rect">
                        <a:avLst/>
                      </a:prstGeom>
                      <a:noFill/>
                      <a:ln>
                        <a:noFill/>
                      </a:ln>
                      <a:effectLst/>
                    </p:spPr>
                  </p:pic>
                </p:oleObj>
              </mc:Fallback>
            </mc:AlternateContent>
          </a:graphicData>
        </a:graphic>
      </p:graphicFrame>
      <p:sp>
        <p:nvSpPr>
          <p:cNvPr id="10244" name="Text Box 4"/>
          <p:cNvSpPr txBox="1">
            <a:spLocks noChangeArrowheads="1"/>
          </p:cNvSpPr>
          <p:nvPr/>
        </p:nvSpPr>
        <p:spPr bwMode="auto">
          <a:xfrm>
            <a:off x="7462838" y="1862138"/>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000" b="1">
                <a:solidFill>
                  <a:prstClr val="black"/>
                </a:solidFill>
                <a:latin typeface="Arial" pitchFamily="34" charset="0"/>
                <a:cs typeface="Arial" pitchFamily="34" charset="0"/>
              </a:rPr>
              <a:t>&gt;80%</a:t>
            </a:r>
          </a:p>
        </p:txBody>
      </p:sp>
      <p:sp>
        <p:nvSpPr>
          <p:cNvPr id="10245" name="Text Box 5"/>
          <p:cNvSpPr txBox="1">
            <a:spLocks noChangeArrowheads="1"/>
          </p:cNvSpPr>
          <p:nvPr/>
        </p:nvSpPr>
        <p:spPr bwMode="auto">
          <a:xfrm>
            <a:off x="2971800" y="4191000"/>
            <a:ext cx="101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000" b="1">
                <a:solidFill>
                  <a:prstClr val="black"/>
                </a:solidFill>
                <a:latin typeface="Symbol" pitchFamily="18" charset="2"/>
                <a:cs typeface="Arial" pitchFamily="34" charset="0"/>
              </a:rPr>
              <a:t>£</a:t>
            </a:r>
            <a:r>
              <a:rPr lang="en-US" sz="2000" b="1">
                <a:solidFill>
                  <a:prstClr val="black"/>
                </a:solidFill>
                <a:latin typeface="Arial" pitchFamily="34" charset="0"/>
                <a:cs typeface="Arial" pitchFamily="34" charset="0"/>
              </a:rPr>
              <a:t>0.1%</a:t>
            </a:r>
          </a:p>
        </p:txBody>
      </p:sp>
      <p:sp>
        <p:nvSpPr>
          <p:cNvPr id="10246" name="Text Box 6"/>
          <p:cNvSpPr txBox="1">
            <a:spLocks noChangeArrowheads="1"/>
          </p:cNvSpPr>
          <p:nvPr/>
        </p:nvSpPr>
        <p:spPr bwMode="auto">
          <a:xfrm>
            <a:off x="3505200" y="30480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000" b="1">
                <a:solidFill>
                  <a:prstClr val="black"/>
                </a:solidFill>
                <a:latin typeface="Arial" pitchFamily="34" charset="0"/>
                <a:cs typeface="Arial" pitchFamily="34" charset="0"/>
              </a:rPr>
              <a:t>10%</a:t>
            </a:r>
          </a:p>
        </p:txBody>
      </p:sp>
      <p:sp>
        <p:nvSpPr>
          <p:cNvPr id="10247" name="Text Box 7"/>
          <p:cNvSpPr txBox="1">
            <a:spLocks noChangeArrowheads="1"/>
          </p:cNvSpPr>
          <p:nvPr/>
        </p:nvSpPr>
        <p:spPr bwMode="auto">
          <a:xfrm>
            <a:off x="3124200" y="3581400"/>
            <a:ext cx="760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000" b="1">
                <a:solidFill>
                  <a:prstClr val="black"/>
                </a:solidFill>
                <a:latin typeface="Arial" pitchFamily="34" charset="0"/>
                <a:cs typeface="Arial" pitchFamily="34" charset="0"/>
              </a:rPr>
              <a:t>&lt;2%</a:t>
            </a:r>
          </a:p>
        </p:txBody>
      </p:sp>
      <p:sp>
        <p:nvSpPr>
          <p:cNvPr id="10248" name="Text Box 8"/>
          <p:cNvSpPr txBox="1">
            <a:spLocks noChangeArrowheads="1"/>
          </p:cNvSpPr>
          <p:nvPr/>
        </p:nvSpPr>
        <p:spPr bwMode="auto">
          <a:xfrm>
            <a:off x="5562600" y="25146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000" b="1" dirty="0">
                <a:solidFill>
                  <a:prstClr val="black"/>
                </a:solidFill>
                <a:latin typeface="Arial" pitchFamily="34" charset="0"/>
                <a:cs typeface="Arial" pitchFamily="34" charset="0"/>
              </a:rPr>
              <a:t>44%</a:t>
            </a:r>
          </a:p>
        </p:txBody>
      </p:sp>
      <p:sp>
        <p:nvSpPr>
          <p:cNvPr id="10249" name="Rectangle 9"/>
          <p:cNvSpPr>
            <a:spLocks noChangeArrowheads="1"/>
          </p:cNvSpPr>
          <p:nvPr/>
        </p:nvSpPr>
        <p:spPr bwMode="auto">
          <a:xfrm>
            <a:off x="1172170" y="1981200"/>
            <a:ext cx="1671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ru-RU" b="1">
                <a:solidFill>
                  <a:prstClr val="black"/>
                </a:solidFill>
                <a:latin typeface="Arial" pitchFamily="34" charset="0"/>
                <a:cs typeface="Arial" pitchFamily="34" charset="0"/>
              </a:rPr>
              <a:t>Дексаметазон</a:t>
            </a:r>
            <a:r>
              <a:rPr lang="en-US" b="1" baseline="30000">
                <a:solidFill>
                  <a:prstClr val="black"/>
                </a:solidFill>
                <a:latin typeface="Arial" pitchFamily="34" charset="0"/>
                <a:cs typeface="Arial" pitchFamily="34" charset="0"/>
              </a:rPr>
              <a:t>1</a:t>
            </a:r>
          </a:p>
        </p:txBody>
      </p:sp>
      <p:sp>
        <p:nvSpPr>
          <p:cNvPr id="10250" name="Rectangle 10"/>
          <p:cNvSpPr>
            <a:spLocks noChangeArrowheads="1"/>
          </p:cNvSpPr>
          <p:nvPr/>
        </p:nvSpPr>
        <p:spPr bwMode="auto">
          <a:xfrm>
            <a:off x="1371600" y="3048000"/>
            <a:ext cx="1338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ru-RU" b="1">
                <a:solidFill>
                  <a:prstClr val="black"/>
                </a:solidFill>
                <a:latin typeface="Arial" pitchFamily="34" charset="0"/>
                <a:cs typeface="Arial" pitchFamily="34" charset="0"/>
              </a:rPr>
              <a:t>Будесонид</a:t>
            </a:r>
            <a:r>
              <a:rPr lang="en-US" b="1" baseline="30000">
                <a:solidFill>
                  <a:prstClr val="black"/>
                </a:solidFill>
                <a:latin typeface="Arial" pitchFamily="34" charset="0"/>
                <a:cs typeface="Arial" pitchFamily="34" charset="0"/>
              </a:rPr>
              <a:t>3</a:t>
            </a:r>
          </a:p>
        </p:txBody>
      </p:sp>
      <p:sp>
        <p:nvSpPr>
          <p:cNvPr id="10251" name="Rectangle 11"/>
          <p:cNvSpPr>
            <a:spLocks noChangeArrowheads="1"/>
          </p:cNvSpPr>
          <p:nvPr/>
        </p:nvSpPr>
        <p:spPr bwMode="auto">
          <a:xfrm>
            <a:off x="1219200" y="3657600"/>
            <a:ext cx="1514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0" hangingPunct="0"/>
            <a:r>
              <a:rPr lang="ru-RU" b="1">
                <a:solidFill>
                  <a:prstClr val="black"/>
                </a:solidFill>
                <a:latin typeface="Arial" pitchFamily="34" charset="0"/>
                <a:cs typeface="Arial" pitchFamily="34" charset="0"/>
              </a:rPr>
              <a:t>Флутиказон</a:t>
            </a:r>
            <a:r>
              <a:rPr lang="en-US" b="1" baseline="30000">
                <a:solidFill>
                  <a:prstClr val="black"/>
                </a:solidFill>
                <a:latin typeface="Arial" pitchFamily="34" charset="0"/>
                <a:cs typeface="Arial" pitchFamily="34" charset="0"/>
              </a:rPr>
              <a:t>4</a:t>
            </a:r>
          </a:p>
        </p:txBody>
      </p:sp>
      <p:sp>
        <p:nvSpPr>
          <p:cNvPr id="10252" name="Rectangle 12"/>
          <p:cNvSpPr>
            <a:spLocks noChangeArrowheads="1"/>
          </p:cNvSpPr>
          <p:nvPr/>
        </p:nvSpPr>
        <p:spPr bwMode="auto">
          <a:xfrm>
            <a:off x="856184" y="2514600"/>
            <a:ext cx="198762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0" hangingPunct="0"/>
            <a:r>
              <a:rPr lang="ru-RU" b="1">
                <a:solidFill>
                  <a:prstClr val="black"/>
                </a:solidFill>
                <a:latin typeface="Arial" pitchFamily="34" charset="0"/>
                <a:cs typeface="Arial" pitchFamily="34" charset="0"/>
              </a:rPr>
              <a:t>Беклометазон</a:t>
            </a:r>
            <a:r>
              <a:rPr lang="en-US" b="1" baseline="30000">
                <a:solidFill>
                  <a:prstClr val="black"/>
                </a:solidFill>
                <a:latin typeface="Arial" pitchFamily="34" charset="0"/>
                <a:cs typeface="Arial" pitchFamily="34" charset="0"/>
              </a:rPr>
              <a:t>2</a:t>
            </a:r>
          </a:p>
        </p:txBody>
      </p:sp>
      <p:sp>
        <p:nvSpPr>
          <p:cNvPr id="10253" name="Rectangle 13"/>
          <p:cNvSpPr>
            <a:spLocks noChangeArrowheads="1"/>
          </p:cNvSpPr>
          <p:nvPr/>
        </p:nvSpPr>
        <p:spPr bwMode="auto">
          <a:xfrm>
            <a:off x="1219200" y="4267200"/>
            <a:ext cx="14684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0" hangingPunct="0"/>
            <a:r>
              <a:rPr lang="ru-RU" b="1">
                <a:solidFill>
                  <a:prstClr val="black"/>
                </a:solidFill>
                <a:latin typeface="Arial" pitchFamily="34" charset="0"/>
                <a:cs typeface="Arial" pitchFamily="34" charset="0"/>
              </a:rPr>
              <a:t>Мометазон</a:t>
            </a:r>
            <a:r>
              <a:rPr lang="en-US" b="1" baseline="30000">
                <a:solidFill>
                  <a:prstClr val="black"/>
                </a:solidFill>
                <a:latin typeface="Arial" pitchFamily="34" charset="0"/>
                <a:cs typeface="Arial" pitchFamily="34" charset="0"/>
              </a:rPr>
              <a:t>5</a:t>
            </a:r>
          </a:p>
        </p:txBody>
      </p:sp>
      <p:sp>
        <p:nvSpPr>
          <p:cNvPr id="10254" name="Text Box 14"/>
          <p:cNvSpPr txBox="1">
            <a:spLocks noChangeArrowheads="1"/>
          </p:cNvSpPr>
          <p:nvPr/>
        </p:nvSpPr>
        <p:spPr bwMode="auto">
          <a:xfrm>
            <a:off x="4410075" y="5029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ru-RU" sz="2000" b="1">
                <a:solidFill>
                  <a:prstClr val="black"/>
                </a:solidFill>
                <a:latin typeface="Arial" pitchFamily="34" charset="0"/>
                <a:cs typeface="Arial" pitchFamily="34" charset="0"/>
              </a:rPr>
              <a:t>Биодоступность</a:t>
            </a:r>
            <a:endParaRPr lang="en-US" sz="2000" b="1">
              <a:solidFill>
                <a:prstClr val="black"/>
              </a:solidFill>
              <a:latin typeface="Arial" pitchFamily="34" charset="0"/>
              <a:cs typeface="Arial" pitchFamily="34" charset="0"/>
            </a:endParaRPr>
          </a:p>
        </p:txBody>
      </p:sp>
      <p:sp>
        <p:nvSpPr>
          <p:cNvPr id="10255" name="Text Box 15"/>
          <p:cNvSpPr txBox="1">
            <a:spLocks noChangeArrowheads="1"/>
          </p:cNvSpPr>
          <p:nvPr/>
        </p:nvSpPr>
        <p:spPr bwMode="auto">
          <a:xfrm>
            <a:off x="1079500" y="6096000"/>
            <a:ext cx="79121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lg" len="med"/>
              </a14:hiddenLine>
            </a:ext>
          </a:extLst>
        </p:spPr>
        <p:txBody>
          <a:bodyPr lIns="0" rIns="0" bIns="0" anchor="b"/>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Aft>
                <a:spcPct val="25000"/>
              </a:spcAft>
            </a:pPr>
            <a:r>
              <a:rPr lang="en-US" sz="1000" dirty="0">
                <a:solidFill>
                  <a:prstClr val="black"/>
                </a:solidFill>
                <a:latin typeface="Arial" pitchFamily="34" charset="0"/>
                <a:cs typeface="Arial" pitchFamily="34" charset="0"/>
              </a:rPr>
              <a:t>  1. Brannan et al. </a:t>
            </a:r>
            <a:r>
              <a:rPr lang="en-US" sz="1000" i="1" dirty="0">
                <a:solidFill>
                  <a:prstClr val="black"/>
                </a:solidFill>
                <a:latin typeface="Arial" pitchFamily="34" charset="0"/>
                <a:cs typeface="Arial" pitchFamily="34" charset="0"/>
              </a:rPr>
              <a:t>J Allergy Clin </a:t>
            </a:r>
            <a:r>
              <a:rPr lang="en-US" sz="1000" i="1" dirty="0" err="1">
                <a:solidFill>
                  <a:prstClr val="black"/>
                </a:solidFill>
                <a:latin typeface="Arial" pitchFamily="34" charset="0"/>
                <a:cs typeface="Arial" pitchFamily="34" charset="0"/>
              </a:rPr>
              <a:t>Immunol</a:t>
            </a:r>
            <a:r>
              <a:rPr lang="en-US" sz="1000" i="1" dirty="0">
                <a:solidFill>
                  <a:prstClr val="black"/>
                </a:solidFill>
                <a:latin typeface="Arial" pitchFamily="34" charset="0"/>
                <a:cs typeface="Arial" pitchFamily="34" charset="0"/>
              </a:rPr>
              <a:t>. </a:t>
            </a:r>
            <a:r>
              <a:rPr lang="en-US" sz="1000" dirty="0">
                <a:solidFill>
                  <a:prstClr val="black"/>
                </a:solidFill>
                <a:latin typeface="Arial" pitchFamily="34" charset="0"/>
                <a:cs typeface="Arial" pitchFamily="34" charset="0"/>
              </a:rPr>
              <a:t>1996;97(</a:t>
            </a:r>
            <a:r>
              <a:rPr lang="en-US" sz="1000" dirty="0" err="1">
                <a:solidFill>
                  <a:prstClr val="black"/>
                </a:solidFill>
                <a:latin typeface="Arial" pitchFamily="34" charset="0"/>
                <a:cs typeface="Arial" pitchFamily="34" charset="0"/>
              </a:rPr>
              <a:t>pt</a:t>
            </a:r>
            <a:r>
              <a:rPr lang="en-US" sz="1000" dirty="0">
                <a:solidFill>
                  <a:prstClr val="black"/>
                </a:solidFill>
                <a:latin typeface="Arial" pitchFamily="34" charset="0"/>
                <a:cs typeface="Arial" pitchFamily="34" charset="0"/>
              </a:rPr>
              <a:t> 3):198; 2. </a:t>
            </a:r>
            <a:r>
              <a:rPr lang="en-US" sz="1000" dirty="0" err="1">
                <a:solidFill>
                  <a:prstClr val="black"/>
                </a:solidFill>
                <a:latin typeface="Arial" pitchFamily="34" charset="0"/>
                <a:cs typeface="Arial" pitchFamily="34" charset="0"/>
              </a:rPr>
              <a:t>Beconase</a:t>
            </a:r>
            <a:r>
              <a:rPr lang="en-US" sz="1000" baseline="30000" dirty="0">
                <a:solidFill>
                  <a:prstClr val="black"/>
                </a:solidFill>
                <a:latin typeface="Arial" pitchFamily="34" charset="0"/>
                <a:cs typeface="Arial" pitchFamily="34" charset="0"/>
              </a:rPr>
              <a:t>®</a:t>
            </a:r>
            <a:r>
              <a:rPr lang="en-US" sz="1000" dirty="0">
                <a:solidFill>
                  <a:prstClr val="black"/>
                </a:solidFill>
                <a:latin typeface="Arial" pitchFamily="34" charset="0"/>
                <a:cs typeface="Arial" pitchFamily="34" charset="0"/>
              </a:rPr>
              <a:t> PI. At: http://www.rxlist.com; 3. </a:t>
            </a:r>
            <a:r>
              <a:rPr lang="en-US" sz="1000" dirty="0" err="1">
                <a:solidFill>
                  <a:prstClr val="black"/>
                </a:solidFill>
                <a:latin typeface="Arial" pitchFamily="34" charset="0"/>
                <a:cs typeface="Arial" pitchFamily="34" charset="0"/>
              </a:rPr>
              <a:t>Rhinocort</a:t>
            </a:r>
            <a:r>
              <a:rPr lang="en-US" sz="1000" baseline="30000" dirty="0">
                <a:solidFill>
                  <a:prstClr val="black"/>
                </a:solidFill>
                <a:latin typeface="Arial" pitchFamily="34" charset="0"/>
                <a:cs typeface="Arial" pitchFamily="34" charset="0"/>
              </a:rPr>
              <a:t>®</a:t>
            </a:r>
            <a:r>
              <a:rPr lang="en-US" sz="1000" dirty="0">
                <a:solidFill>
                  <a:prstClr val="black"/>
                </a:solidFill>
                <a:latin typeface="Arial" pitchFamily="34" charset="0"/>
                <a:cs typeface="Arial" pitchFamily="34" charset="0"/>
              </a:rPr>
              <a:t> PI. At: http://www.az-air.com/phy_prod/rhinocort_prescribing_information.asp; 4. Flonase</a:t>
            </a:r>
            <a:r>
              <a:rPr lang="en-US" sz="1000" baseline="30000" dirty="0">
                <a:solidFill>
                  <a:prstClr val="black"/>
                </a:solidFill>
                <a:latin typeface="Arial" pitchFamily="34" charset="0"/>
                <a:cs typeface="Arial" pitchFamily="34" charset="0"/>
              </a:rPr>
              <a:t>®</a:t>
            </a:r>
            <a:r>
              <a:rPr lang="en-US" sz="1000" dirty="0">
                <a:solidFill>
                  <a:prstClr val="black"/>
                </a:solidFill>
                <a:latin typeface="Arial" pitchFamily="34" charset="0"/>
                <a:cs typeface="Arial" pitchFamily="34" charset="0"/>
              </a:rPr>
              <a:t> PI. At: http://www.flonase.com;   5. </a:t>
            </a:r>
            <a:r>
              <a:rPr lang="en-US" sz="1000" dirty="0" err="1">
                <a:solidFill>
                  <a:prstClr val="black"/>
                </a:solidFill>
                <a:latin typeface="Arial" pitchFamily="34" charset="0"/>
                <a:cs typeface="Arial" pitchFamily="34" charset="0"/>
              </a:rPr>
              <a:t>Nasonex</a:t>
            </a:r>
            <a:r>
              <a:rPr lang="en-US" sz="1000" baseline="30000" dirty="0">
                <a:solidFill>
                  <a:prstClr val="black"/>
                </a:solidFill>
                <a:latin typeface="Arial" pitchFamily="34" charset="0"/>
                <a:cs typeface="Arial" pitchFamily="34" charset="0"/>
              </a:rPr>
              <a:t>®</a:t>
            </a:r>
            <a:r>
              <a:rPr lang="en-US" sz="1000" dirty="0">
                <a:solidFill>
                  <a:prstClr val="black"/>
                </a:solidFill>
                <a:latin typeface="Arial" pitchFamily="34" charset="0"/>
                <a:cs typeface="Arial" pitchFamily="34" charset="0"/>
              </a:rPr>
              <a:t> PI. At: http://www.nasonex.com. </a:t>
            </a:r>
          </a:p>
        </p:txBody>
      </p:sp>
      <p:sp>
        <p:nvSpPr>
          <p:cNvPr id="10256" name="Text Box 16"/>
          <p:cNvSpPr txBox="1">
            <a:spLocks noChangeArrowheads="1"/>
          </p:cNvSpPr>
          <p:nvPr/>
        </p:nvSpPr>
        <p:spPr bwMode="auto">
          <a:xfrm>
            <a:off x="2667000" y="46482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b="1">
                <a:solidFill>
                  <a:prstClr val="black"/>
                </a:solidFill>
                <a:latin typeface="Arial" pitchFamily="34" charset="0"/>
                <a:cs typeface="Arial" pitchFamily="34" charset="0"/>
              </a:rPr>
              <a:t>0</a:t>
            </a:r>
          </a:p>
        </p:txBody>
      </p:sp>
      <p:sp>
        <p:nvSpPr>
          <p:cNvPr id="10257" name="Text Box 17"/>
          <p:cNvSpPr txBox="1">
            <a:spLocks noChangeArrowheads="1"/>
          </p:cNvSpPr>
          <p:nvPr/>
        </p:nvSpPr>
        <p:spPr bwMode="auto">
          <a:xfrm>
            <a:off x="3657600" y="464820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b="1" dirty="0">
                <a:solidFill>
                  <a:prstClr val="black"/>
                </a:solidFill>
                <a:latin typeface="Arial" pitchFamily="34" charset="0"/>
                <a:cs typeface="Arial" pitchFamily="34" charset="0"/>
              </a:rPr>
              <a:t>20</a:t>
            </a:r>
          </a:p>
        </p:txBody>
      </p:sp>
      <p:sp>
        <p:nvSpPr>
          <p:cNvPr id="10258" name="Text Box 18"/>
          <p:cNvSpPr txBox="1">
            <a:spLocks noChangeArrowheads="1"/>
          </p:cNvSpPr>
          <p:nvPr/>
        </p:nvSpPr>
        <p:spPr bwMode="auto">
          <a:xfrm>
            <a:off x="4724400" y="464820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b="1">
                <a:solidFill>
                  <a:prstClr val="black"/>
                </a:solidFill>
                <a:latin typeface="Arial" pitchFamily="34" charset="0"/>
                <a:cs typeface="Arial" pitchFamily="34" charset="0"/>
              </a:rPr>
              <a:t>40</a:t>
            </a:r>
          </a:p>
        </p:txBody>
      </p:sp>
      <p:sp>
        <p:nvSpPr>
          <p:cNvPr id="10259" name="Text Box 19"/>
          <p:cNvSpPr txBox="1">
            <a:spLocks noChangeArrowheads="1"/>
          </p:cNvSpPr>
          <p:nvPr/>
        </p:nvSpPr>
        <p:spPr bwMode="auto">
          <a:xfrm>
            <a:off x="5791200" y="464820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b="1">
                <a:solidFill>
                  <a:prstClr val="black"/>
                </a:solidFill>
                <a:latin typeface="Arial" pitchFamily="34" charset="0"/>
                <a:cs typeface="Arial" pitchFamily="34" charset="0"/>
              </a:rPr>
              <a:t>60</a:t>
            </a:r>
          </a:p>
        </p:txBody>
      </p:sp>
      <p:sp>
        <p:nvSpPr>
          <p:cNvPr id="10260" name="Text Box 20"/>
          <p:cNvSpPr txBox="1">
            <a:spLocks noChangeArrowheads="1"/>
          </p:cNvSpPr>
          <p:nvPr/>
        </p:nvSpPr>
        <p:spPr bwMode="auto">
          <a:xfrm>
            <a:off x="6858000" y="464820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b="1">
                <a:solidFill>
                  <a:prstClr val="black"/>
                </a:solidFill>
                <a:latin typeface="Arial" pitchFamily="34" charset="0"/>
                <a:cs typeface="Arial" pitchFamily="34" charset="0"/>
              </a:rPr>
              <a:t>80</a:t>
            </a:r>
          </a:p>
        </p:txBody>
      </p:sp>
      <p:sp>
        <p:nvSpPr>
          <p:cNvPr id="10261" name="Text Box 21"/>
          <p:cNvSpPr txBox="1">
            <a:spLocks noChangeArrowheads="1"/>
          </p:cNvSpPr>
          <p:nvPr/>
        </p:nvSpPr>
        <p:spPr bwMode="auto">
          <a:xfrm>
            <a:off x="7848600" y="46482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b="1">
                <a:solidFill>
                  <a:prstClr val="black"/>
                </a:solidFill>
                <a:latin typeface="Arial" pitchFamily="34" charset="0"/>
                <a:cs typeface="Arial" pitchFamily="34" charset="0"/>
              </a:rPr>
              <a:t>100</a:t>
            </a:r>
          </a:p>
        </p:txBody>
      </p:sp>
      <p:sp>
        <p:nvSpPr>
          <p:cNvPr id="10262" name="Rectangle 22"/>
          <p:cNvSpPr>
            <a:spLocks noChangeArrowheads="1"/>
          </p:cNvSpPr>
          <p:nvPr/>
        </p:nvSpPr>
        <p:spPr bwMode="auto">
          <a:xfrm>
            <a:off x="8305800" y="4648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prstClr val="black"/>
                </a:solidFill>
                <a:latin typeface="Arial" pitchFamily="34" charset="0"/>
                <a:cs typeface="Arial" pitchFamily="34" charset="0"/>
              </a:rPr>
              <a:t>(%)</a:t>
            </a:r>
            <a:endParaRPr lang="ru-RU" b="1">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96015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778416"/>
          </a:xfrm>
        </p:spPr>
        <p:txBody>
          <a:bodyPr>
            <a:noAutofit/>
          </a:bodyPr>
          <a:lstStyle/>
          <a:p>
            <a:pPr algn="ctr"/>
            <a:r>
              <a:rPr lang="ru-RU" sz="3600" dirty="0">
                <a:solidFill>
                  <a:srgbClr val="C00000"/>
                </a:solidFill>
              </a:rPr>
              <a:t>Судьба интраназальных кортикостероидов</a:t>
            </a:r>
            <a:r>
              <a:rPr lang="ru-RU" sz="3600" baseline="30000" dirty="0">
                <a:solidFill>
                  <a:srgbClr val="C00000"/>
                </a:solidFill>
              </a:rPr>
              <a:t>1</a:t>
            </a:r>
          </a:p>
        </p:txBody>
      </p:sp>
      <p:sp>
        <p:nvSpPr>
          <p:cNvPr id="3" name="Скругленный прямоугольник 2"/>
          <p:cNvSpPr/>
          <p:nvPr/>
        </p:nvSpPr>
        <p:spPr>
          <a:xfrm>
            <a:off x="3419872" y="1268760"/>
            <a:ext cx="2952328"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Интраназальный </a:t>
            </a:r>
          </a:p>
          <a:p>
            <a:pPr algn="ctr"/>
            <a:r>
              <a:rPr lang="ru-RU" b="1" dirty="0">
                <a:solidFill>
                  <a:prstClr val="black"/>
                </a:solidFill>
              </a:rPr>
              <a:t>ГКС</a:t>
            </a:r>
          </a:p>
        </p:txBody>
      </p:sp>
      <p:sp>
        <p:nvSpPr>
          <p:cNvPr id="4" name="Скругленный прямоугольник 3"/>
          <p:cNvSpPr/>
          <p:nvPr/>
        </p:nvSpPr>
        <p:spPr>
          <a:xfrm>
            <a:off x="1331640" y="2329090"/>
            <a:ext cx="2443907"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Слизистая оболочка носа</a:t>
            </a:r>
          </a:p>
        </p:txBody>
      </p:sp>
      <p:sp>
        <p:nvSpPr>
          <p:cNvPr id="5" name="Скругленный прямоугольник 4"/>
          <p:cNvSpPr/>
          <p:nvPr/>
        </p:nvSpPr>
        <p:spPr>
          <a:xfrm>
            <a:off x="6309493" y="2136285"/>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Нос и носоглотка</a:t>
            </a:r>
          </a:p>
        </p:txBody>
      </p:sp>
      <p:cxnSp>
        <p:nvCxnSpPr>
          <p:cNvPr id="12" name="Прямая со стрелкой 11"/>
          <p:cNvCxnSpPr>
            <a:stCxn id="4" idx="2"/>
          </p:cNvCxnSpPr>
          <p:nvPr/>
        </p:nvCxnSpPr>
        <p:spPr>
          <a:xfrm flipH="1">
            <a:off x="2488950" y="2977162"/>
            <a:ext cx="64644" cy="95589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2987824" y="1571301"/>
            <a:ext cx="972108" cy="7413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5741507" y="1556792"/>
            <a:ext cx="1134749" cy="755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Скругленный прямоугольник 18"/>
          <p:cNvSpPr/>
          <p:nvPr/>
        </p:nvSpPr>
        <p:spPr>
          <a:xfrm>
            <a:off x="1070657" y="3737534"/>
            <a:ext cx="2952328"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Системная циркуляция</a:t>
            </a:r>
          </a:p>
        </p:txBody>
      </p:sp>
      <p:sp>
        <p:nvSpPr>
          <p:cNvPr id="25" name="Скругленный прямоугольник 24"/>
          <p:cNvSpPr/>
          <p:nvPr/>
        </p:nvSpPr>
        <p:spPr>
          <a:xfrm>
            <a:off x="6173555" y="3742563"/>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ЖКТ</a:t>
            </a:r>
          </a:p>
        </p:txBody>
      </p:sp>
      <p:sp>
        <p:nvSpPr>
          <p:cNvPr id="26" name="Скругленный прямоугольник 25"/>
          <p:cNvSpPr/>
          <p:nvPr/>
        </p:nvSpPr>
        <p:spPr>
          <a:xfrm>
            <a:off x="1338516" y="3044778"/>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black"/>
                </a:solidFill>
              </a:rPr>
              <a:t>Абсорбция</a:t>
            </a:r>
          </a:p>
        </p:txBody>
      </p:sp>
      <p:sp>
        <p:nvSpPr>
          <p:cNvPr id="27" name="Скругленный прямоугольник 26"/>
          <p:cNvSpPr/>
          <p:nvPr/>
        </p:nvSpPr>
        <p:spPr>
          <a:xfrm>
            <a:off x="3633428" y="4688319"/>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black"/>
                </a:solidFill>
              </a:rPr>
              <a:t>Печень</a:t>
            </a:r>
          </a:p>
          <a:p>
            <a:pPr algn="ctr"/>
            <a:r>
              <a:rPr lang="ru-RU" b="1" dirty="0">
                <a:solidFill>
                  <a:prstClr val="black"/>
                </a:solidFill>
              </a:rPr>
              <a:t>Эффект первого прохождения</a:t>
            </a:r>
          </a:p>
        </p:txBody>
      </p:sp>
      <p:sp>
        <p:nvSpPr>
          <p:cNvPr id="28" name="Прямоугольник 27"/>
          <p:cNvSpPr/>
          <p:nvPr/>
        </p:nvSpPr>
        <p:spPr>
          <a:xfrm>
            <a:off x="1229258" y="5457998"/>
            <a:ext cx="7572420" cy="923330"/>
          </a:xfrm>
          <a:prstGeom prst="rect">
            <a:avLst/>
          </a:prstGeom>
        </p:spPr>
        <p:txBody>
          <a:bodyPr wrap="square">
            <a:spAutoFit/>
          </a:bodyPr>
          <a:lstStyle/>
          <a:p>
            <a:r>
              <a:rPr lang="ru-RU" b="1" dirty="0">
                <a:solidFill>
                  <a:srgbClr val="E0A8AD">
                    <a:lumMod val="50000"/>
                  </a:srgbClr>
                </a:solidFill>
              </a:rPr>
              <a:t>Для БУДОСТЕРА  - около 20% </a:t>
            </a:r>
            <a:r>
              <a:rPr lang="ru-RU" b="1" dirty="0" err="1">
                <a:solidFill>
                  <a:srgbClr val="E0A8AD">
                    <a:lumMod val="50000"/>
                  </a:srgbClr>
                </a:solidFill>
              </a:rPr>
              <a:t>интраназально</a:t>
            </a:r>
            <a:r>
              <a:rPr lang="ru-RU" b="1" dirty="0">
                <a:solidFill>
                  <a:srgbClr val="E0A8AD">
                    <a:lumMod val="50000"/>
                  </a:srgbClr>
                </a:solidFill>
              </a:rPr>
              <a:t> введенной дозы попадает в системный кровоток. И более 90% абсорбировавшегося препарата инактивируется в печени</a:t>
            </a:r>
            <a:r>
              <a:rPr lang="ru-RU" b="1" baseline="30000" dirty="0">
                <a:solidFill>
                  <a:srgbClr val="E0A8AD">
                    <a:lumMod val="50000"/>
                  </a:srgbClr>
                </a:solidFill>
              </a:rPr>
              <a:t>2</a:t>
            </a:r>
            <a:r>
              <a:rPr lang="ru-RU" b="1" dirty="0">
                <a:solidFill>
                  <a:srgbClr val="E0A8AD">
                    <a:lumMod val="50000"/>
                  </a:srgbClr>
                </a:solidFill>
              </a:rPr>
              <a:t>.</a:t>
            </a:r>
          </a:p>
        </p:txBody>
      </p:sp>
      <p:cxnSp>
        <p:nvCxnSpPr>
          <p:cNvPr id="34" name="Прямая со стрелкой 33"/>
          <p:cNvCxnSpPr/>
          <p:nvPr/>
        </p:nvCxnSpPr>
        <p:spPr>
          <a:xfrm flipH="1" flipV="1">
            <a:off x="2771800" y="4313598"/>
            <a:ext cx="1296144" cy="771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endCxn id="25" idx="0"/>
          </p:cNvCxnSpPr>
          <p:nvPr/>
        </p:nvCxnSpPr>
        <p:spPr>
          <a:xfrm flipH="1">
            <a:off x="7217671" y="2736956"/>
            <a:ext cx="32322" cy="100560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a:off x="5364088" y="4390635"/>
            <a:ext cx="1512168" cy="694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Скругленный прямоугольник 38"/>
          <p:cNvSpPr/>
          <p:nvPr/>
        </p:nvSpPr>
        <p:spPr>
          <a:xfrm>
            <a:off x="5129439" y="4375355"/>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black"/>
                </a:solidFill>
              </a:rPr>
              <a:t>Абсорбция</a:t>
            </a:r>
          </a:p>
        </p:txBody>
      </p:sp>
      <p:sp>
        <p:nvSpPr>
          <p:cNvPr id="40" name="Скругленный прямоугольник 39"/>
          <p:cNvSpPr/>
          <p:nvPr/>
        </p:nvSpPr>
        <p:spPr>
          <a:xfrm>
            <a:off x="6328839" y="2797391"/>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prstClr val="black"/>
                </a:solidFill>
              </a:rPr>
              <a:t>Проглоченная фракция (&gt;50% номинальной дозы)</a:t>
            </a:r>
          </a:p>
        </p:txBody>
      </p:sp>
      <p:sp>
        <p:nvSpPr>
          <p:cNvPr id="44" name="Скругленный прямоугольник 43"/>
          <p:cNvSpPr/>
          <p:nvPr/>
        </p:nvSpPr>
        <p:spPr>
          <a:xfrm>
            <a:off x="1979712" y="4390635"/>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prstClr val="black"/>
                </a:solidFill>
              </a:rPr>
              <a:t>Активная форма препарата</a:t>
            </a:r>
          </a:p>
        </p:txBody>
      </p:sp>
      <p:sp>
        <p:nvSpPr>
          <p:cNvPr id="46" name="Заголовок 1"/>
          <p:cNvSpPr txBox="1">
            <a:spLocks/>
          </p:cNvSpPr>
          <p:nvPr/>
        </p:nvSpPr>
        <p:spPr>
          <a:xfrm>
            <a:off x="1229258" y="6238056"/>
            <a:ext cx="7543800" cy="57532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228600" indent="-228600">
              <a:buFontTx/>
              <a:buAutoNum type="arabicPeriod"/>
            </a:pPr>
            <a:r>
              <a:rPr lang="en-US" sz="1100" i="1" dirty="0">
                <a:solidFill>
                  <a:srgbClr val="4F271C">
                    <a:satMod val="130000"/>
                  </a:srgbClr>
                </a:solidFill>
              </a:rPr>
              <a:t>Intranasal Corticosteroid. Siriraj Med J, Volume 60, Number 2, March-April 2008</a:t>
            </a:r>
          </a:p>
          <a:p>
            <a:pPr marL="228600" indent="-228600">
              <a:buFontTx/>
              <a:buAutoNum type="arabicPeriod"/>
            </a:pPr>
            <a:r>
              <a:rPr lang="ru-RU" sz="1100" i="1" dirty="0">
                <a:solidFill>
                  <a:srgbClr val="4F271C">
                    <a:satMod val="130000"/>
                  </a:srgbClr>
                </a:solidFill>
              </a:rPr>
              <a:t>Инструкция по медицинскому применению препарата Будостер</a:t>
            </a:r>
          </a:p>
        </p:txBody>
      </p:sp>
    </p:spTree>
    <p:extLst>
      <p:ext uri="{BB962C8B-B14F-4D97-AF65-F5344CB8AC3E}">
        <p14:creationId xmlns:p14="http://schemas.microsoft.com/office/powerpoint/2010/main" val="1139465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4978" y="125760"/>
            <a:ext cx="7498080" cy="638944"/>
          </a:xfrm>
        </p:spPr>
        <p:txBody>
          <a:bodyPr>
            <a:noAutofit/>
          </a:bodyPr>
          <a:lstStyle/>
          <a:p>
            <a:r>
              <a:rPr lang="ru-RU" sz="3600" dirty="0"/>
              <a:t>Системная </a:t>
            </a:r>
            <a:r>
              <a:rPr lang="ru-RU" sz="3600" dirty="0" err="1"/>
              <a:t>биодоступность</a:t>
            </a:r>
            <a:r>
              <a:rPr lang="ru-RU" sz="3600" dirty="0"/>
              <a:t> различных интраназальных ГКС</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964" y="980728"/>
            <a:ext cx="5472608" cy="450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txBox="1">
            <a:spLocks/>
          </p:cNvSpPr>
          <p:nvPr/>
        </p:nvSpPr>
        <p:spPr>
          <a:xfrm>
            <a:off x="1229258" y="6239233"/>
            <a:ext cx="7543800" cy="502135"/>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ru-RU" sz="1200" i="1" dirty="0">
                <a:solidFill>
                  <a:srgbClr val="4F271C">
                    <a:satMod val="130000"/>
                  </a:srgbClr>
                </a:solidFill>
              </a:rPr>
              <a:t>Вознесенский Н.А. К вопросу о безопасности ингаляционных и интраназальных </a:t>
            </a:r>
            <a:r>
              <a:rPr lang="ru-RU" sz="1200" i="1" dirty="0" err="1">
                <a:solidFill>
                  <a:srgbClr val="4F271C">
                    <a:satMod val="130000"/>
                  </a:srgbClr>
                </a:solidFill>
              </a:rPr>
              <a:t>глюкокортикостероидов</a:t>
            </a:r>
            <a:r>
              <a:rPr lang="ru-RU" sz="1200" i="1" dirty="0">
                <a:solidFill>
                  <a:srgbClr val="4F271C">
                    <a:satMod val="130000"/>
                  </a:srgbClr>
                </a:solidFill>
              </a:rPr>
              <a:t>.</a:t>
            </a:r>
          </a:p>
          <a:p>
            <a:r>
              <a:rPr lang="ru-RU" sz="1200" i="1" dirty="0">
                <a:solidFill>
                  <a:srgbClr val="4F271C">
                    <a:satMod val="130000"/>
                  </a:srgbClr>
                </a:solidFill>
              </a:rPr>
              <a:t>Атмосфера. Пульмонология и Аллергология 2/2005</a:t>
            </a:r>
          </a:p>
        </p:txBody>
      </p:sp>
      <p:sp>
        <p:nvSpPr>
          <p:cNvPr id="3" name="Прямоугольник 2"/>
          <p:cNvSpPr/>
          <p:nvPr/>
        </p:nvSpPr>
        <p:spPr>
          <a:xfrm>
            <a:off x="1200638" y="5373216"/>
            <a:ext cx="7572420" cy="923330"/>
          </a:xfrm>
          <a:prstGeom prst="rect">
            <a:avLst/>
          </a:prstGeom>
        </p:spPr>
        <p:txBody>
          <a:bodyPr wrap="square">
            <a:spAutoFit/>
          </a:bodyPr>
          <a:lstStyle/>
          <a:p>
            <a:r>
              <a:rPr lang="ru-RU" b="1" dirty="0">
                <a:solidFill>
                  <a:srgbClr val="00682F"/>
                </a:solidFill>
              </a:rPr>
              <a:t>В системный кровоток  при расчетной дозе 200 мкг попадает 61,4 мкг </a:t>
            </a:r>
            <a:r>
              <a:rPr lang="ru-RU" b="1" dirty="0" err="1">
                <a:solidFill>
                  <a:srgbClr val="00682F"/>
                </a:solidFill>
              </a:rPr>
              <a:t>флутиказона</a:t>
            </a:r>
            <a:r>
              <a:rPr lang="ru-RU" b="1" dirty="0">
                <a:solidFill>
                  <a:srgbClr val="00682F"/>
                </a:solidFill>
              </a:rPr>
              <a:t> </a:t>
            </a:r>
            <a:r>
              <a:rPr lang="ru-RU" b="1" dirty="0" err="1">
                <a:solidFill>
                  <a:srgbClr val="00682F"/>
                </a:solidFill>
              </a:rPr>
              <a:t>пропионата</a:t>
            </a:r>
            <a:r>
              <a:rPr lang="ru-RU" b="1" dirty="0">
                <a:solidFill>
                  <a:srgbClr val="00682F"/>
                </a:solidFill>
              </a:rPr>
              <a:t> / </a:t>
            </a:r>
            <a:r>
              <a:rPr lang="ru-RU" b="1" dirty="0" err="1">
                <a:solidFill>
                  <a:srgbClr val="00682F"/>
                </a:solidFill>
              </a:rPr>
              <a:t>мометазона</a:t>
            </a:r>
            <a:r>
              <a:rPr lang="ru-RU" b="1" dirty="0">
                <a:solidFill>
                  <a:srgbClr val="00682F"/>
                </a:solidFill>
              </a:rPr>
              <a:t> </a:t>
            </a:r>
            <a:r>
              <a:rPr lang="ru-RU" b="1" dirty="0" err="1">
                <a:solidFill>
                  <a:srgbClr val="00682F"/>
                </a:solidFill>
              </a:rPr>
              <a:t>фуроата</a:t>
            </a:r>
            <a:r>
              <a:rPr lang="ru-RU" b="1" dirty="0">
                <a:solidFill>
                  <a:srgbClr val="00682F"/>
                </a:solidFill>
              </a:rPr>
              <a:t> или 74 мкг </a:t>
            </a:r>
            <a:r>
              <a:rPr lang="ru-RU" b="1" dirty="0" err="1">
                <a:solidFill>
                  <a:srgbClr val="00682F"/>
                </a:solidFill>
              </a:rPr>
              <a:t>будесонида</a:t>
            </a:r>
            <a:r>
              <a:rPr lang="ru-RU" b="1" dirty="0">
                <a:solidFill>
                  <a:srgbClr val="00682F"/>
                </a:solidFill>
              </a:rPr>
              <a:t> /</a:t>
            </a:r>
            <a:r>
              <a:rPr lang="ru-RU" b="1" dirty="0" err="1">
                <a:solidFill>
                  <a:srgbClr val="00682F"/>
                </a:solidFill>
              </a:rPr>
              <a:t>триамцинолона</a:t>
            </a:r>
            <a:r>
              <a:rPr lang="ru-RU" b="1" dirty="0">
                <a:solidFill>
                  <a:srgbClr val="00682F"/>
                </a:solidFill>
              </a:rPr>
              <a:t>. 74 и 61,4 – велика ли разница?</a:t>
            </a:r>
          </a:p>
        </p:txBody>
      </p:sp>
    </p:spTree>
    <p:extLst>
      <p:ext uri="{BB962C8B-B14F-4D97-AF65-F5344CB8AC3E}">
        <p14:creationId xmlns:p14="http://schemas.microsoft.com/office/powerpoint/2010/main" val="4250235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74638"/>
            <a:ext cx="7458032" cy="850106"/>
          </a:xfrm>
        </p:spPr>
        <p:txBody>
          <a:bodyPr>
            <a:normAutofit/>
          </a:bodyPr>
          <a:lstStyle/>
          <a:p>
            <a:pPr algn="ctr"/>
            <a:r>
              <a:rPr lang="ru-RU" sz="3600" dirty="0">
                <a:solidFill>
                  <a:srgbClr val="C00000"/>
                </a:solidFill>
              </a:rPr>
              <a:t>Сравнение </a:t>
            </a:r>
            <a:r>
              <a:rPr lang="ru-RU" sz="3600" dirty="0" err="1">
                <a:solidFill>
                  <a:srgbClr val="C00000"/>
                </a:solidFill>
              </a:rPr>
              <a:t>ИнГКС</a:t>
            </a:r>
            <a:endParaRPr lang="ru-RU" sz="3600" dirty="0">
              <a:solidFill>
                <a:srgbClr val="C00000"/>
              </a:solidFill>
            </a:endParaRPr>
          </a:p>
        </p:txBody>
      </p:sp>
      <p:sp>
        <p:nvSpPr>
          <p:cNvPr id="3" name="Объект 2"/>
          <p:cNvSpPr>
            <a:spLocks noGrp="1"/>
          </p:cNvSpPr>
          <p:nvPr>
            <p:ph idx="1"/>
          </p:nvPr>
        </p:nvSpPr>
        <p:spPr>
          <a:xfrm>
            <a:off x="1259632" y="1052736"/>
            <a:ext cx="7498080" cy="5195664"/>
          </a:xfrm>
        </p:spPr>
        <p:txBody>
          <a:bodyPr>
            <a:normAutofit fontScale="92500" lnSpcReduction="20000"/>
          </a:bodyPr>
          <a:lstStyle/>
          <a:p>
            <a:r>
              <a:rPr lang="ru-RU" dirty="0" err="1"/>
              <a:t>Интраназальные</a:t>
            </a:r>
            <a:r>
              <a:rPr lang="ru-RU" dirty="0"/>
              <a:t> </a:t>
            </a:r>
            <a:r>
              <a:rPr lang="ru-RU" dirty="0" err="1"/>
              <a:t>глюкокортикостероиды</a:t>
            </a:r>
            <a:r>
              <a:rPr lang="ru-RU" dirty="0"/>
              <a:t> </a:t>
            </a:r>
            <a:r>
              <a:rPr lang="ru-RU" dirty="0">
                <a:solidFill>
                  <a:srgbClr val="00B0F0"/>
                </a:solidFill>
              </a:rPr>
              <a:t>(</a:t>
            </a:r>
            <a:r>
              <a:rPr lang="ru-RU" dirty="0" err="1">
                <a:solidFill>
                  <a:srgbClr val="00B0F0"/>
                </a:solidFill>
              </a:rPr>
              <a:t>ИнГКС</a:t>
            </a:r>
            <a:r>
              <a:rPr lang="ru-RU" dirty="0">
                <a:solidFill>
                  <a:srgbClr val="00B0F0"/>
                </a:solidFill>
              </a:rPr>
              <a:t>) – препараты первой линии в лечении АР.</a:t>
            </a:r>
          </a:p>
          <a:p>
            <a:r>
              <a:rPr lang="ru-RU" dirty="0"/>
              <a:t>Молекулы оценивались </a:t>
            </a:r>
            <a:r>
              <a:rPr lang="ru-RU" dirty="0">
                <a:solidFill>
                  <a:srgbClr val="00B0F0"/>
                </a:solidFill>
              </a:rPr>
              <a:t>по сумме результатов различных клинических параметров.</a:t>
            </a:r>
          </a:p>
          <a:p>
            <a:r>
              <a:rPr lang="ru-RU" dirty="0"/>
              <a:t>Результаты по каждому параметру были </a:t>
            </a:r>
            <a:r>
              <a:rPr lang="ru-RU" dirty="0">
                <a:solidFill>
                  <a:srgbClr val="00B0F0"/>
                </a:solidFill>
              </a:rPr>
              <a:t>получены из объединенных результатов </a:t>
            </a:r>
            <a:r>
              <a:rPr lang="ru-RU" dirty="0"/>
              <a:t>клинических исследований.</a:t>
            </a:r>
          </a:p>
          <a:p>
            <a:r>
              <a:rPr lang="ru-RU" dirty="0"/>
              <a:t>Были включены </a:t>
            </a:r>
            <a:r>
              <a:rPr lang="ru-RU" dirty="0">
                <a:solidFill>
                  <a:srgbClr val="00B0F0"/>
                </a:solidFill>
              </a:rPr>
              <a:t>исследования по критериям: не менее 100 пациентов, контрольная группа (плацебо), показания (САР или КАР) и др.</a:t>
            </a:r>
          </a:p>
        </p:txBody>
      </p:sp>
      <p:sp>
        <p:nvSpPr>
          <p:cNvPr id="4" name="Заголовок 1"/>
          <p:cNvSpPr txBox="1">
            <a:spLocks/>
          </p:cNvSpPr>
          <p:nvPr/>
        </p:nvSpPr>
        <p:spPr>
          <a:xfrm>
            <a:off x="1115615" y="6021288"/>
            <a:ext cx="8028383" cy="811161"/>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Therapeutic Index (TIX) for intranasal corticosteroids in the treatment of allergic rhinitis. Rhinology 49</a:t>
            </a:r>
            <a:r>
              <a:rPr lang="ru-RU" sz="1400" i="1" dirty="0">
                <a:solidFill>
                  <a:srgbClr val="4F271C">
                    <a:satMod val="130000"/>
                  </a:srgbClr>
                </a:solidFill>
              </a:rPr>
              <a:t>: 272-280,2011</a:t>
            </a:r>
          </a:p>
        </p:txBody>
      </p:sp>
    </p:spTree>
    <p:extLst>
      <p:ext uri="{BB962C8B-B14F-4D97-AF65-F5344CB8AC3E}">
        <p14:creationId xmlns:p14="http://schemas.microsoft.com/office/powerpoint/2010/main" val="4230419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4624"/>
            <a:ext cx="7674056" cy="1143000"/>
          </a:xfrm>
        </p:spPr>
        <p:txBody>
          <a:bodyPr>
            <a:normAutofit fontScale="90000"/>
          </a:bodyPr>
          <a:lstStyle/>
          <a:p>
            <a:r>
              <a:rPr lang="ru-RU" sz="3200" dirty="0">
                <a:solidFill>
                  <a:srgbClr val="C00000"/>
                </a:solidFill>
              </a:rPr>
              <a:t>Эффективность  </a:t>
            </a:r>
            <a:r>
              <a:rPr lang="ru-RU" sz="3200" dirty="0" err="1">
                <a:solidFill>
                  <a:srgbClr val="C00000"/>
                </a:solidFill>
              </a:rPr>
              <a:t>Будесонида</a:t>
            </a:r>
            <a:r>
              <a:rPr lang="ru-RU" sz="3200" dirty="0">
                <a:solidFill>
                  <a:srgbClr val="C00000"/>
                </a:solidFill>
              </a:rPr>
              <a:t>  в устранении назальных симптомов</a:t>
            </a:r>
            <a:r>
              <a:rPr lang="en-US" sz="3200" dirty="0">
                <a:solidFill>
                  <a:srgbClr val="C00000"/>
                </a:solidFill>
              </a:rPr>
              <a:t> (TNSS*)</a:t>
            </a:r>
            <a:endParaRPr lang="ru-RU" sz="3200" dirty="0">
              <a:solidFill>
                <a:srgbClr val="C00000"/>
              </a:solidFill>
            </a:endParaRPr>
          </a:p>
        </p:txBody>
      </p:sp>
      <p:graphicFrame>
        <p:nvGraphicFramePr>
          <p:cNvPr id="4" name="Диаграмма 3"/>
          <p:cNvGraphicFramePr>
            <a:graphicFrameLocks/>
          </p:cNvGraphicFramePr>
          <p:nvPr>
            <p:extLst>
              <p:ext uri="{D42A27DB-BD31-4B8C-83A1-F6EECF244321}">
                <p14:modId xmlns:p14="http://schemas.microsoft.com/office/powerpoint/2010/main" val="3413664541"/>
              </p:ext>
            </p:extLst>
          </p:nvPr>
        </p:nvGraphicFramePr>
        <p:xfrm>
          <a:off x="1115616" y="1059273"/>
          <a:ext cx="7200800"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5" name="Заголовок 1"/>
          <p:cNvSpPr txBox="1">
            <a:spLocks/>
          </p:cNvSpPr>
          <p:nvPr/>
        </p:nvSpPr>
        <p:spPr>
          <a:xfrm>
            <a:off x="1115615" y="6021288"/>
            <a:ext cx="8028383" cy="811161"/>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*TNSS – Total nasal symptom scores</a:t>
            </a:r>
          </a:p>
          <a:p>
            <a:r>
              <a:rPr lang="en-US" sz="1400" i="1" dirty="0">
                <a:solidFill>
                  <a:srgbClr val="4F271C">
                    <a:satMod val="130000"/>
                  </a:srgbClr>
                </a:solidFill>
              </a:rPr>
              <a:t>Therapeutic Index (TIX) for intranasal corticosteroids in the treatment of allergic rhinitis. Rhinology 49</a:t>
            </a:r>
            <a:r>
              <a:rPr lang="ru-RU" sz="1400" i="1" dirty="0">
                <a:solidFill>
                  <a:srgbClr val="4F271C">
                    <a:satMod val="130000"/>
                  </a:srgbClr>
                </a:solidFill>
              </a:rPr>
              <a:t>: 272-280,2011</a:t>
            </a:r>
          </a:p>
        </p:txBody>
      </p:sp>
      <p:sp>
        <p:nvSpPr>
          <p:cNvPr id="6" name="Заголовок 1"/>
          <p:cNvSpPr txBox="1">
            <a:spLocks/>
          </p:cNvSpPr>
          <p:nvPr/>
        </p:nvSpPr>
        <p:spPr>
          <a:xfrm>
            <a:off x="6514522" y="1412776"/>
            <a:ext cx="2448272"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sp>
        <p:nvSpPr>
          <p:cNvPr id="7" name="Прямоугольник 6"/>
          <p:cNvSpPr/>
          <p:nvPr/>
        </p:nvSpPr>
        <p:spPr>
          <a:xfrm>
            <a:off x="1115616" y="5085184"/>
            <a:ext cx="8028383" cy="1015663"/>
          </a:xfrm>
          <a:prstGeom prst="rect">
            <a:avLst/>
          </a:prstGeom>
        </p:spPr>
        <p:txBody>
          <a:bodyPr wrap="square">
            <a:spAutoFit/>
          </a:bodyPr>
          <a:lstStyle/>
          <a:p>
            <a:r>
              <a:rPr lang="ru-RU" sz="2000" b="1" dirty="0" err="1">
                <a:solidFill>
                  <a:srgbClr val="E0A8AD">
                    <a:lumMod val="75000"/>
                  </a:srgbClr>
                </a:solidFill>
              </a:rPr>
              <a:t>Будесонид</a:t>
            </a:r>
            <a:r>
              <a:rPr lang="ru-RU" sz="2000" b="1" dirty="0">
                <a:solidFill>
                  <a:srgbClr val="E0A8AD">
                    <a:lumMod val="75000"/>
                  </a:srgbClr>
                </a:solidFill>
              </a:rPr>
              <a:t> превосходит по эффективности </a:t>
            </a:r>
            <a:r>
              <a:rPr lang="ru-RU" sz="2000" b="1" dirty="0" err="1">
                <a:solidFill>
                  <a:srgbClr val="E0A8AD">
                    <a:lumMod val="75000"/>
                  </a:srgbClr>
                </a:solidFill>
              </a:rPr>
              <a:t>флутиказона</a:t>
            </a:r>
            <a:r>
              <a:rPr lang="ru-RU" sz="2000" b="1" dirty="0">
                <a:solidFill>
                  <a:srgbClr val="E0A8AD">
                    <a:lumMod val="75000"/>
                  </a:srgbClr>
                </a:solidFill>
              </a:rPr>
              <a:t> </a:t>
            </a:r>
            <a:r>
              <a:rPr lang="ru-RU" sz="2000" b="1" dirty="0" err="1">
                <a:solidFill>
                  <a:srgbClr val="E0A8AD">
                    <a:lumMod val="75000"/>
                  </a:srgbClr>
                </a:solidFill>
              </a:rPr>
              <a:t>фуроат</a:t>
            </a:r>
            <a:r>
              <a:rPr lang="ru-RU" sz="2000" b="1" dirty="0">
                <a:solidFill>
                  <a:srgbClr val="E0A8AD">
                    <a:lumMod val="75000"/>
                  </a:srgbClr>
                </a:solidFill>
              </a:rPr>
              <a:t> и </a:t>
            </a:r>
            <a:r>
              <a:rPr lang="ru-RU" sz="2000" b="1" dirty="0" err="1">
                <a:solidFill>
                  <a:srgbClr val="E0A8AD">
                    <a:lumMod val="75000"/>
                  </a:srgbClr>
                </a:solidFill>
              </a:rPr>
              <a:t>триамцинолон</a:t>
            </a:r>
            <a:r>
              <a:rPr lang="ru-RU" sz="2000" b="1" dirty="0">
                <a:solidFill>
                  <a:srgbClr val="E0A8AD">
                    <a:lumMod val="75000"/>
                  </a:srgbClr>
                </a:solidFill>
              </a:rPr>
              <a:t> и не уступает по эффективности </a:t>
            </a:r>
            <a:r>
              <a:rPr lang="ru-RU" sz="2000" b="1" dirty="0" err="1">
                <a:solidFill>
                  <a:srgbClr val="E0A8AD">
                    <a:lumMod val="75000"/>
                  </a:srgbClr>
                </a:solidFill>
              </a:rPr>
              <a:t>беклометазону</a:t>
            </a:r>
            <a:r>
              <a:rPr lang="ru-RU" sz="2000" b="1" dirty="0">
                <a:solidFill>
                  <a:srgbClr val="E0A8AD">
                    <a:lumMod val="75000"/>
                  </a:srgbClr>
                </a:solidFill>
              </a:rPr>
              <a:t> и </a:t>
            </a:r>
            <a:r>
              <a:rPr lang="ru-RU" sz="2000" b="1" dirty="0" err="1">
                <a:solidFill>
                  <a:srgbClr val="E0A8AD">
                    <a:lumMod val="75000"/>
                  </a:srgbClr>
                </a:solidFill>
              </a:rPr>
              <a:t>флутиказону</a:t>
            </a:r>
            <a:r>
              <a:rPr lang="ru-RU" sz="2000" b="1" dirty="0">
                <a:solidFill>
                  <a:srgbClr val="E0A8AD">
                    <a:lumMod val="75000"/>
                  </a:srgbClr>
                </a:solidFill>
              </a:rPr>
              <a:t> </a:t>
            </a:r>
            <a:r>
              <a:rPr lang="ru-RU" sz="2000" b="1" dirty="0" err="1">
                <a:solidFill>
                  <a:srgbClr val="E0A8AD">
                    <a:lumMod val="75000"/>
                  </a:srgbClr>
                </a:solidFill>
              </a:rPr>
              <a:t>пропионату</a:t>
            </a:r>
            <a:r>
              <a:rPr lang="ru-RU" sz="2000" b="1" dirty="0">
                <a:solidFill>
                  <a:srgbClr val="E0A8AD">
                    <a:lumMod val="75000"/>
                  </a:srgbClr>
                </a:solidFill>
              </a:rPr>
              <a:t>.</a:t>
            </a:r>
          </a:p>
        </p:txBody>
      </p:sp>
      <p:cxnSp>
        <p:nvCxnSpPr>
          <p:cNvPr id="8" name="Прямая со стрелкой 7"/>
          <p:cNvCxnSpPr/>
          <p:nvPr/>
        </p:nvCxnSpPr>
        <p:spPr>
          <a:xfrm flipH="1">
            <a:off x="3491880" y="2204864"/>
            <a:ext cx="3022642" cy="792088"/>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5940152" y="2996952"/>
            <a:ext cx="64807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4139952" y="2348880"/>
            <a:ext cx="2448273" cy="2160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flipV="1">
            <a:off x="4283968" y="4653136"/>
            <a:ext cx="2304256" cy="504056"/>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flipV="1">
            <a:off x="2699792" y="3789040"/>
            <a:ext cx="4608512" cy="1803975"/>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2771800" y="4509120"/>
            <a:ext cx="1944216" cy="1368152"/>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877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5008" y="0"/>
            <a:ext cx="7498080" cy="1143000"/>
          </a:xfrm>
        </p:spPr>
        <p:txBody>
          <a:bodyPr>
            <a:normAutofit/>
          </a:bodyPr>
          <a:lstStyle/>
          <a:p>
            <a:r>
              <a:rPr lang="ru-RU" sz="3200" dirty="0">
                <a:solidFill>
                  <a:srgbClr val="C00000"/>
                </a:solidFill>
              </a:rPr>
              <a:t>Эффективность </a:t>
            </a:r>
            <a:r>
              <a:rPr lang="ru-RU" sz="3200" dirty="0" err="1">
                <a:solidFill>
                  <a:srgbClr val="C00000"/>
                </a:solidFill>
              </a:rPr>
              <a:t>Будесонида</a:t>
            </a:r>
            <a:r>
              <a:rPr lang="ru-RU" sz="3200" dirty="0">
                <a:solidFill>
                  <a:srgbClr val="C00000"/>
                </a:solidFill>
              </a:rPr>
              <a:t> в устранении глазных симптомов (</a:t>
            </a:r>
            <a:r>
              <a:rPr lang="en-US" sz="3200" dirty="0">
                <a:solidFill>
                  <a:srgbClr val="C00000"/>
                </a:solidFill>
              </a:rPr>
              <a:t>TOSS*)</a:t>
            </a:r>
            <a:endParaRPr lang="ru-RU" sz="3200" dirty="0">
              <a:solidFill>
                <a:srgbClr val="C00000"/>
              </a:solidFill>
            </a:endParaRPr>
          </a:p>
        </p:txBody>
      </p:sp>
      <p:sp>
        <p:nvSpPr>
          <p:cNvPr id="5" name="Заголовок 1"/>
          <p:cNvSpPr txBox="1">
            <a:spLocks/>
          </p:cNvSpPr>
          <p:nvPr/>
        </p:nvSpPr>
        <p:spPr>
          <a:xfrm>
            <a:off x="1115616" y="6054864"/>
            <a:ext cx="8028384"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*TOSS – Total Ocular Symptom Scores</a:t>
            </a:r>
          </a:p>
          <a:p>
            <a:r>
              <a:rPr lang="en-US" sz="1400" i="1" dirty="0">
                <a:solidFill>
                  <a:srgbClr val="4F271C">
                    <a:satMod val="130000"/>
                  </a:srgbClr>
                </a:solidFill>
              </a:rPr>
              <a:t>Therapeutic Index (TIX) for intranasal corticosteroids in the treatment of allergic rhinitis. Rhinology 49</a:t>
            </a:r>
            <a:r>
              <a:rPr lang="ru-RU" sz="1400" i="1" dirty="0">
                <a:solidFill>
                  <a:srgbClr val="4F271C">
                    <a:satMod val="130000"/>
                  </a:srgbClr>
                </a:solidFill>
              </a:rPr>
              <a:t>: 272-280,211</a:t>
            </a:r>
          </a:p>
        </p:txBody>
      </p:sp>
      <p:graphicFrame>
        <p:nvGraphicFramePr>
          <p:cNvPr id="6" name="Диаграмма 5"/>
          <p:cNvGraphicFramePr>
            <a:graphicFrameLocks/>
          </p:cNvGraphicFramePr>
          <p:nvPr>
            <p:extLst>
              <p:ext uri="{D42A27DB-BD31-4B8C-83A1-F6EECF244321}">
                <p14:modId xmlns:p14="http://schemas.microsoft.com/office/powerpoint/2010/main" val="1759167612"/>
              </p:ext>
            </p:extLst>
          </p:nvPr>
        </p:nvGraphicFramePr>
        <p:xfrm>
          <a:off x="827584" y="980728"/>
          <a:ext cx="7383042"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угольник 6"/>
          <p:cNvSpPr/>
          <p:nvPr/>
        </p:nvSpPr>
        <p:spPr>
          <a:xfrm>
            <a:off x="1115615" y="5284133"/>
            <a:ext cx="8028383" cy="400110"/>
          </a:xfrm>
          <a:prstGeom prst="rect">
            <a:avLst/>
          </a:prstGeom>
        </p:spPr>
        <p:txBody>
          <a:bodyPr wrap="square">
            <a:spAutoFit/>
          </a:bodyPr>
          <a:lstStyle/>
          <a:p>
            <a:r>
              <a:rPr lang="ru-RU" sz="2000" b="1" dirty="0" err="1">
                <a:solidFill>
                  <a:srgbClr val="E0A8AD">
                    <a:lumMod val="75000"/>
                  </a:srgbClr>
                </a:solidFill>
              </a:rPr>
              <a:t>Будесонид</a:t>
            </a:r>
            <a:r>
              <a:rPr lang="ru-RU" sz="2000" b="1" dirty="0">
                <a:solidFill>
                  <a:srgbClr val="E0A8AD">
                    <a:lumMod val="75000"/>
                  </a:srgbClr>
                </a:solidFill>
              </a:rPr>
              <a:t> превосходит другие ГКС по эффективности. </a:t>
            </a:r>
          </a:p>
        </p:txBody>
      </p:sp>
      <p:sp>
        <p:nvSpPr>
          <p:cNvPr id="8" name="Заголовок 1"/>
          <p:cNvSpPr txBox="1">
            <a:spLocks/>
          </p:cNvSpPr>
          <p:nvPr/>
        </p:nvSpPr>
        <p:spPr>
          <a:xfrm>
            <a:off x="6732240" y="1412776"/>
            <a:ext cx="2448272"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cxnSp>
        <p:nvCxnSpPr>
          <p:cNvPr id="4" name="Прямая со стрелкой 3"/>
          <p:cNvCxnSpPr/>
          <p:nvPr/>
        </p:nvCxnSpPr>
        <p:spPr>
          <a:xfrm flipH="1">
            <a:off x="3275856" y="2132856"/>
            <a:ext cx="3456384" cy="324036"/>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5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Тучные клетки </a:t>
            </a:r>
          </a:p>
        </p:txBody>
      </p:sp>
      <p:sp>
        <p:nvSpPr>
          <p:cNvPr id="3" name="Нижний колонтитул 2"/>
          <p:cNvSpPr>
            <a:spLocks noGrp="1"/>
          </p:cNvSpPr>
          <p:nvPr>
            <p:ph type="ftr" sz="quarter" idx="11"/>
          </p:nvPr>
        </p:nvSpPr>
        <p:spPr/>
        <p:txBody>
          <a:bodyPr/>
          <a:lstStyle/>
          <a:p>
            <a:r>
              <a:rPr lang="ru-RU">
                <a:solidFill>
                  <a:prstClr val="black">
                    <a:tint val="75000"/>
                  </a:prstClr>
                </a:solidFill>
              </a:rPr>
              <a:t>2013/02-118</a:t>
            </a:r>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102E5804-5406-49C9-99B1-2BCBE394186E}" type="slidenum">
              <a:rPr lang="ru-RU" smtClean="0">
                <a:solidFill>
                  <a:prstClr val="black">
                    <a:tint val="75000"/>
                  </a:prstClr>
                </a:solidFill>
              </a:rPr>
              <a:pPr/>
              <a:t>8</a:t>
            </a:fld>
            <a:endParaRPr lang="ru-RU" dirty="0">
              <a:solidFill>
                <a:prstClr val="black">
                  <a:tint val="75000"/>
                </a:prstClr>
              </a:solidFill>
            </a:endParaRPr>
          </a:p>
        </p:txBody>
      </p:sp>
      <p:sp>
        <p:nvSpPr>
          <p:cNvPr id="5" name="Прямоугольник 4"/>
          <p:cNvSpPr/>
          <p:nvPr/>
        </p:nvSpPr>
        <p:spPr>
          <a:xfrm>
            <a:off x="539552" y="1166843"/>
            <a:ext cx="8352928" cy="6278642"/>
          </a:xfrm>
          <a:prstGeom prst="rect">
            <a:avLst/>
          </a:prstGeom>
        </p:spPr>
        <p:txBody>
          <a:bodyPr wrap="square">
            <a:spAutoFit/>
          </a:bodyPr>
          <a:lstStyle/>
          <a:p>
            <a:pPr algn="ctr"/>
            <a:r>
              <a:rPr lang="ru-RU" sz="2400" b="1" dirty="0">
                <a:solidFill>
                  <a:prstClr val="black"/>
                </a:solidFill>
              </a:rPr>
              <a:t>Связывание аллергена с </a:t>
            </a:r>
            <a:r>
              <a:rPr lang="ru-RU" sz="2400" b="1" dirty="0" err="1">
                <a:solidFill>
                  <a:prstClr val="black"/>
                </a:solidFill>
              </a:rPr>
              <a:t>аллергенспецифическим</a:t>
            </a:r>
            <a:r>
              <a:rPr lang="ru-RU" sz="2400" b="1" dirty="0">
                <a:solidFill>
                  <a:prstClr val="black"/>
                </a:solidFill>
              </a:rPr>
              <a:t> </a:t>
            </a:r>
            <a:r>
              <a:rPr lang="ru-RU" sz="2400" b="1" dirty="0" err="1">
                <a:solidFill>
                  <a:prstClr val="black"/>
                </a:solidFill>
              </a:rPr>
              <a:t>IgE</a:t>
            </a:r>
            <a:r>
              <a:rPr lang="ru-RU" sz="2400" b="1" dirty="0">
                <a:solidFill>
                  <a:prstClr val="black"/>
                </a:solidFill>
              </a:rPr>
              <a:t> </a:t>
            </a:r>
          </a:p>
          <a:p>
            <a:pPr algn="ctr"/>
            <a:r>
              <a:rPr lang="ru-RU" sz="2400" b="1" dirty="0">
                <a:solidFill>
                  <a:prstClr val="black"/>
                </a:solidFill>
              </a:rPr>
              <a:t>активацию тучных клеток. </a:t>
            </a:r>
          </a:p>
          <a:p>
            <a:pPr algn="ctr"/>
            <a:r>
              <a:rPr lang="ru-RU" sz="2400" b="1" dirty="0" err="1">
                <a:solidFill>
                  <a:prstClr val="black"/>
                </a:solidFill>
              </a:rPr>
              <a:t>Дегрануляция</a:t>
            </a:r>
            <a:r>
              <a:rPr lang="ru-RU" sz="2400" b="1" dirty="0">
                <a:solidFill>
                  <a:prstClr val="black"/>
                </a:solidFill>
              </a:rPr>
              <a:t> этих клеток </a:t>
            </a:r>
          </a:p>
          <a:p>
            <a:pPr algn="ctr"/>
            <a:endParaRPr lang="ru-RU" sz="2400" b="1" dirty="0">
              <a:solidFill>
                <a:prstClr val="black"/>
              </a:solidFill>
            </a:endParaRPr>
          </a:p>
          <a:p>
            <a:pPr algn="ctr"/>
            <a:r>
              <a:rPr lang="ru-RU" sz="2400" b="1" dirty="0">
                <a:solidFill>
                  <a:prstClr val="black"/>
                </a:solidFill>
              </a:rPr>
              <a:t>выделение в межклеточное  вещество медиаторов воспаления </a:t>
            </a:r>
          </a:p>
          <a:p>
            <a:pPr algn="ctr"/>
            <a:r>
              <a:rPr lang="ru-RU" sz="2400" b="1" dirty="0">
                <a:solidFill>
                  <a:prstClr val="black"/>
                </a:solidFill>
              </a:rPr>
              <a:t>(гистамин, </a:t>
            </a:r>
            <a:r>
              <a:rPr lang="ru-RU" sz="2400" b="1" dirty="0" err="1">
                <a:solidFill>
                  <a:prstClr val="black"/>
                </a:solidFill>
              </a:rPr>
              <a:t>триптазы</a:t>
            </a:r>
            <a:r>
              <a:rPr lang="ru-RU" sz="2400" b="1" dirty="0">
                <a:solidFill>
                  <a:prstClr val="black"/>
                </a:solidFill>
              </a:rPr>
              <a:t>, простагландин D2, </a:t>
            </a:r>
            <a:r>
              <a:rPr lang="ru-RU" sz="2400" b="1" dirty="0" err="1">
                <a:solidFill>
                  <a:prstClr val="black"/>
                </a:solidFill>
              </a:rPr>
              <a:t>лейкотриены</a:t>
            </a:r>
            <a:r>
              <a:rPr lang="ru-RU" sz="2400" b="1" dirty="0">
                <a:solidFill>
                  <a:prstClr val="black"/>
                </a:solidFill>
              </a:rPr>
              <a:t> B4 и C4, </a:t>
            </a:r>
            <a:r>
              <a:rPr lang="ru-RU" sz="2400" b="1" dirty="0" err="1">
                <a:solidFill>
                  <a:prstClr val="black"/>
                </a:solidFill>
              </a:rPr>
              <a:t>кинины</a:t>
            </a:r>
            <a:r>
              <a:rPr lang="ru-RU" sz="2400" b="1" dirty="0">
                <a:solidFill>
                  <a:prstClr val="black"/>
                </a:solidFill>
              </a:rPr>
              <a:t>) </a:t>
            </a:r>
          </a:p>
          <a:p>
            <a:pPr algn="ctr"/>
            <a:r>
              <a:rPr lang="ru-RU" sz="2400" b="1" dirty="0">
                <a:solidFill>
                  <a:prstClr val="black"/>
                </a:solidFill>
              </a:rPr>
              <a:t>общеизвестные симптомы ринита. </a:t>
            </a:r>
          </a:p>
          <a:p>
            <a:pPr algn="ctr"/>
            <a:endParaRPr lang="ru-RU" sz="2400" b="1" dirty="0">
              <a:solidFill>
                <a:prstClr val="black"/>
              </a:solidFill>
            </a:endParaRPr>
          </a:p>
          <a:p>
            <a:r>
              <a:rPr lang="ru-RU" sz="2400" b="1" dirty="0">
                <a:solidFill>
                  <a:srgbClr val="002060"/>
                </a:solidFill>
              </a:rPr>
              <a:t>Именно действием медиаторов на </a:t>
            </a:r>
            <a:r>
              <a:rPr lang="ru-RU" sz="2400" b="1" dirty="0" err="1">
                <a:solidFill>
                  <a:srgbClr val="002060"/>
                </a:solidFill>
              </a:rPr>
              <a:t>нейрорецепторы</a:t>
            </a:r>
            <a:r>
              <a:rPr lang="ru-RU" sz="2400" b="1" dirty="0">
                <a:solidFill>
                  <a:srgbClr val="002060"/>
                </a:solidFill>
              </a:rPr>
              <a:t> и сосуды можно объяснить возникновение симптомов ринита в ранней фазе аллергического ответа.</a:t>
            </a:r>
          </a:p>
          <a:p>
            <a:endParaRPr lang="ru-RU" sz="2400" dirty="0">
              <a:solidFill>
                <a:prstClr val="black"/>
              </a:solidFill>
            </a:endParaRPr>
          </a:p>
          <a:p>
            <a:r>
              <a:rPr lang="ru-RU" sz="1200" i="1" dirty="0" err="1">
                <a:solidFill>
                  <a:prstClr val="black"/>
                </a:solidFill>
              </a:rPr>
              <a:t>А.С.Лопатин</a:t>
            </a:r>
            <a:endParaRPr lang="ru-RU" sz="1200" i="1" dirty="0">
              <a:solidFill>
                <a:prstClr val="black"/>
              </a:solidFill>
            </a:endParaRPr>
          </a:p>
          <a:p>
            <a:r>
              <a:rPr lang="ru-RU" sz="1200" i="1" dirty="0" err="1">
                <a:solidFill>
                  <a:prstClr val="black"/>
                </a:solidFill>
              </a:rPr>
              <a:t>Персистирующий</a:t>
            </a:r>
            <a:r>
              <a:rPr lang="ru-RU" sz="1200" i="1" dirty="0">
                <a:solidFill>
                  <a:prstClr val="black"/>
                </a:solidFill>
              </a:rPr>
              <a:t> аллергический ринит Отделение оториноларингологии ЦКБ МЦ УД Президента РФ, Москва</a:t>
            </a:r>
          </a:p>
          <a:p>
            <a:endParaRPr lang="ru-RU" sz="1200" b="1" i="1" dirty="0">
              <a:solidFill>
                <a:prstClr val="black"/>
              </a:solidFill>
            </a:endParaRPr>
          </a:p>
          <a:p>
            <a:endParaRPr lang="ru-RU" dirty="0">
              <a:solidFill>
                <a:prstClr val="black"/>
              </a:solidFill>
            </a:endParaRPr>
          </a:p>
        </p:txBody>
      </p:sp>
      <p:cxnSp>
        <p:nvCxnSpPr>
          <p:cNvPr id="7" name="Прямая со стрелкой 6"/>
          <p:cNvCxnSpPr/>
          <p:nvPr/>
        </p:nvCxnSpPr>
        <p:spPr>
          <a:xfrm>
            <a:off x="4631610" y="133765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4644008" y="2387788"/>
            <a:ext cx="0" cy="321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667455" y="1951874"/>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4644008" y="4509120"/>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6024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16632"/>
            <a:ext cx="7498080" cy="1143000"/>
          </a:xfrm>
        </p:spPr>
        <p:txBody>
          <a:bodyPr>
            <a:noAutofit/>
          </a:bodyPr>
          <a:lstStyle/>
          <a:p>
            <a:r>
              <a:rPr lang="ru-RU" sz="3200" dirty="0">
                <a:solidFill>
                  <a:srgbClr val="C00000"/>
                </a:solidFill>
              </a:rPr>
              <a:t>Безопасность </a:t>
            </a:r>
            <a:r>
              <a:rPr lang="ru-RU" sz="3200" dirty="0" err="1">
                <a:solidFill>
                  <a:srgbClr val="C00000"/>
                </a:solidFill>
              </a:rPr>
              <a:t>Будесонида</a:t>
            </a:r>
            <a:r>
              <a:rPr lang="ru-RU" sz="3200" dirty="0">
                <a:solidFill>
                  <a:srgbClr val="C00000"/>
                </a:solidFill>
              </a:rPr>
              <a:t> в отношении побочных глазных симптомов</a:t>
            </a:r>
            <a:r>
              <a:rPr lang="en-US" sz="3200" dirty="0">
                <a:solidFill>
                  <a:srgbClr val="C00000"/>
                </a:solidFill>
              </a:rPr>
              <a:t>*</a:t>
            </a:r>
            <a:endParaRPr lang="ru-RU" sz="1800" dirty="0">
              <a:solidFill>
                <a:srgbClr val="C00000"/>
              </a:solidFill>
            </a:endParaRPr>
          </a:p>
        </p:txBody>
      </p:sp>
      <p:sp>
        <p:nvSpPr>
          <p:cNvPr id="5" name="Заголовок 1"/>
          <p:cNvSpPr txBox="1">
            <a:spLocks/>
          </p:cNvSpPr>
          <p:nvPr/>
        </p:nvSpPr>
        <p:spPr>
          <a:xfrm>
            <a:off x="1043608" y="6094040"/>
            <a:ext cx="8100392"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*Systemic Ocular Side effects</a:t>
            </a:r>
          </a:p>
          <a:p>
            <a:r>
              <a:rPr lang="en-US" sz="1400" i="1" dirty="0">
                <a:solidFill>
                  <a:srgbClr val="4F271C">
                    <a:satMod val="130000"/>
                  </a:srgbClr>
                </a:solidFill>
              </a:rPr>
              <a:t>Therapeutic Index (TIX) for intranasal corticosteroids in the treatment of allergic rhinitis. Rhinology 49</a:t>
            </a:r>
            <a:r>
              <a:rPr lang="ru-RU" sz="1400" i="1" dirty="0">
                <a:solidFill>
                  <a:srgbClr val="4F271C">
                    <a:satMod val="130000"/>
                  </a:srgbClr>
                </a:solidFill>
              </a:rPr>
              <a:t>: 272-280,211</a:t>
            </a:r>
          </a:p>
        </p:txBody>
      </p:sp>
      <p:graphicFrame>
        <p:nvGraphicFramePr>
          <p:cNvPr id="7" name="Диаграмма 6"/>
          <p:cNvGraphicFramePr>
            <a:graphicFrameLocks/>
          </p:cNvGraphicFramePr>
          <p:nvPr>
            <p:extLst>
              <p:ext uri="{D42A27DB-BD31-4B8C-83A1-F6EECF244321}">
                <p14:modId xmlns:p14="http://schemas.microsoft.com/office/powerpoint/2010/main" val="4224261536"/>
              </p:ext>
            </p:extLst>
          </p:nvPr>
        </p:nvGraphicFramePr>
        <p:xfrm>
          <a:off x="611560" y="1340768"/>
          <a:ext cx="7687816"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6" name="Заголовок 1"/>
          <p:cNvSpPr txBox="1">
            <a:spLocks/>
          </p:cNvSpPr>
          <p:nvPr/>
        </p:nvSpPr>
        <p:spPr>
          <a:xfrm>
            <a:off x="6732240" y="1412776"/>
            <a:ext cx="2448272"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sp>
        <p:nvSpPr>
          <p:cNvPr id="8" name="Прямоугольник 7"/>
          <p:cNvSpPr/>
          <p:nvPr/>
        </p:nvSpPr>
        <p:spPr>
          <a:xfrm>
            <a:off x="1152129" y="5157192"/>
            <a:ext cx="8028383" cy="1015663"/>
          </a:xfrm>
          <a:prstGeom prst="rect">
            <a:avLst/>
          </a:prstGeom>
        </p:spPr>
        <p:txBody>
          <a:bodyPr wrap="square">
            <a:spAutoFit/>
          </a:bodyPr>
          <a:lstStyle/>
          <a:p>
            <a:r>
              <a:rPr lang="ru-RU" sz="2000" b="1" dirty="0" err="1">
                <a:solidFill>
                  <a:srgbClr val="E0A8AD">
                    <a:lumMod val="75000"/>
                  </a:srgbClr>
                </a:solidFill>
              </a:rPr>
              <a:t>Будесонид</a:t>
            </a:r>
            <a:r>
              <a:rPr lang="ru-RU" sz="2000" b="1" dirty="0">
                <a:solidFill>
                  <a:srgbClr val="E0A8AD">
                    <a:lumMod val="75000"/>
                  </a:srgbClr>
                </a:solidFill>
              </a:rPr>
              <a:t> безопасен и не оказывает влияния на внутриглазное давление и развитие катаракты у детей 6-11 лет после лечения </a:t>
            </a:r>
            <a:r>
              <a:rPr lang="ru-RU" sz="2000" b="1" dirty="0" err="1">
                <a:solidFill>
                  <a:srgbClr val="E0A8AD">
                    <a:lumMod val="75000"/>
                  </a:srgbClr>
                </a:solidFill>
              </a:rPr>
              <a:t>Будесонидом</a:t>
            </a:r>
            <a:r>
              <a:rPr lang="ru-RU" sz="2000" b="1" dirty="0">
                <a:solidFill>
                  <a:srgbClr val="E0A8AD">
                    <a:lumMod val="75000"/>
                  </a:srgbClr>
                </a:solidFill>
              </a:rPr>
              <a:t> 1 раз в день (168 мкг) в течение 12 месяцев. </a:t>
            </a:r>
          </a:p>
        </p:txBody>
      </p:sp>
    </p:spTree>
    <p:extLst>
      <p:ext uri="{BB962C8B-B14F-4D97-AF65-F5344CB8AC3E}">
        <p14:creationId xmlns:p14="http://schemas.microsoft.com/office/powerpoint/2010/main" val="1914834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16632"/>
            <a:ext cx="7498080" cy="994440"/>
          </a:xfrm>
        </p:spPr>
        <p:txBody>
          <a:bodyPr>
            <a:noAutofit/>
          </a:bodyPr>
          <a:lstStyle/>
          <a:p>
            <a:r>
              <a:rPr lang="ru-RU" sz="3600" dirty="0">
                <a:solidFill>
                  <a:srgbClr val="C00000"/>
                </a:solidFill>
              </a:rPr>
              <a:t>Оценка пациентами эффективности </a:t>
            </a:r>
            <a:r>
              <a:rPr lang="ru-RU" sz="3600" dirty="0" err="1">
                <a:solidFill>
                  <a:srgbClr val="C00000"/>
                </a:solidFill>
              </a:rPr>
              <a:t>Будесонида</a:t>
            </a:r>
            <a:r>
              <a:rPr lang="ru-RU" sz="3600" dirty="0">
                <a:solidFill>
                  <a:srgbClr val="C00000"/>
                </a:solidFill>
              </a:rPr>
              <a:t> </a:t>
            </a:r>
            <a:r>
              <a:rPr lang="en-US" sz="3600" dirty="0">
                <a:solidFill>
                  <a:srgbClr val="C00000"/>
                </a:solidFill>
              </a:rPr>
              <a:t>PGA*</a:t>
            </a:r>
            <a:endParaRPr lang="ru-RU" sz="3600" dirty="0">
              <a:solidFill>
                <a:srgbClr val="C00000"/>
              </a:solidFill>
            </a:endParaRPr>
          </a:p>
        </p:txBody>
      </p:sp>
      <p:sp>
        <p:nvSpPr>
          <p:cNvPr id="5" name="Заголовок 1"/>
          <p:cNvSpPr txBox="1">
            <a:spLocks/>
          </p:cNvSpPr>
          <p:nvPr/>
        </p:nvSpPr>
        <p:spPr>
          <a:xfrm>
            <a:off x="1043608" y="6165304"/>
            <a:ext cx="8100392"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*Patients‘ Global </a:t>
            </a:r>
            <a:r>
              <a:rPr lang="en-US" sz="1600" i="1" dirty="0" err="1">
                <a:solidFill>
                  <a:srgbClr val="4F271C">
                    <a:satMod val="130000"/>
                  </a:srgbClr>
                </a:solidFill>
              </a:rPr>
              <a:t>Assesment</a:t>
            </a:r>
            <a:endParaRPr lang="en-US" sz="1600" i="1" dirty="0">
              <a:solidFill>
                <a:srgbClr val="4F271C">
                  <a:satMod val="130000"/>
                </a:srgbClr>
              </a:solidFill>
            </a:endParaRPr>
          </a:p>
          <a:p>
            <a:r>
              <a:rPr lang="en-US" sz="1400" i="1" dirty="0">
                <a:solidFill>
                  <a:srgbClr val="4F271C">
                    <a:satMod val="130000"/>
                  </a:srgbClr>
                </a:solidFill>
              </a:rPr>
              <a:t> Therapeutic Index (TIX) for intranasal corticosteroids in the treatment of allergic rhinitis. Rhinology 49</a:t>
            </a:r>
            <a:r>
              <a:rPr lang="ru-RU" sz="1400" i="1" dirty="0">
                <a:solidFill>
                  <a:srgbClr val="4F271C">
                    <a:satMod val="130000"/>
                  </a:srgbClr>
                </a:solidFill>
              </a:rPr>
              <a:t>: 272-280,211</a:t>
            </a:r>
          </a:p>
        </p:txBody>
      </p:sp>
      <p:graphicFrame>
        <p:nvGraphicFramePr>
          <p:cNvPr id="7" name="Диаграмма 6"/>
          <p:cNvGraphicFramePr>
            <a:graphicFrameLocks/>
          </p:cNvGraphicFramePr>
          <p:nvPr>
            <p:extLst>
              <p:ext uri="{D42A27DB-BD31-4B8C-83A1-F6EECF244321}">
                <p14:modId xmlns:p14="http://schemas.microsoft.com/office/powerpoint/2010/main" val="3847446835"/>
              </p:ext>
            </p:extLst>
          </p:nvPr>
        </p:nvGraphicFramePr>
        <p:xfrm>
          <a:off x="539552" y="1196752"/>
          <a:ext cx="8335888"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6" name="Заголовок 1"/>
          <p:cNvSpPr txBox="1">
            <a:spLocks/>
          </p:cNvSpPr>
          <p:nvPr/>
        </p:nvSpPr>
        <p:spPr>
          <a:xfrm>
            <a:off x="7020272" y="1412776"/>
            <a:ext cx="2304256"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sp>
        <p:nvSpPr>
          <p:cNvPr id="8" name="Прямоугольник 7"/>
          <p:cNvSpPr/>
          <p:nvPr/>
        </p:nvSpPr>
        <p:spPr>
          <a:xfrm>
            <a:off x="1281397" y="5537810"/>
            <a:ext cx="8028383" cy="400110"/>
          </a:xfrm>
          <a:prstGeom prst="rect">
            <a:avLst/>
          </a:prstGeom>
        </p:spPr>
        <p:txBody>
          <a:bodyPr wrap="square">
            <a:spAutoFit/>
          </a:bodyPr>
          <a:lstStyle/>
          <a:p>
            <a:r>
              <a:rPr lang="ru-RU" sz="2000" b="1" dirty="0" err="1">
                <a:solidFill>
                  <a:srgbClr val="E0A8AD">
                    <a:lumMod val="75000"/>
                  </a:srgbClr>
                </a:solidFill>
              </a:rPr>
              <a:t>Будесонид</a:t>
            </a:r>
            <a:r>
              <a:rPr lang="ru-RU" sz="2000" b="1" dirty="0">
                <a:solidFill>
                  <a:srgbClr val="E0A8AD">
                    <a:lumMod val="75000"/>
                  </a:srgbClr>
                </a:solidFill>
              </a:rPr>
              <a:t> показывает наибольшую эффективность.</a:t>
            </a:r>
          </a:p>
        </p:txBody>
      </p:sp>
    </p:spTree>
    <p:extLst>
      <p:ext uri="{BB962C8B-B14F-4D97-AF65-F5344CB8AC3E}">
        <p14:creationId xmlns:p14="http://schemas.microsoft.com/office/powerpoint/2010/main" val="3917161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4624"/>
            <a:ext cx="7746064" cy="1143000"/>
          </a:xfrm>
        </p:spPr>
        <p:txBody>
          <a:bodyPr>
            <a:noAutofit/>
          </a:bodyPr>
          <a:lstStyle/>
          <a:p>
            <a:r>
              <a:rPr lang="ru-RU" sz="2800" dirty="0">
                <a:solidFill>
                  <a:srgbClr val="C00000"/>
                </a:solidFill>
              </a:rPr>
              <a:t>Безопасность применения кортикостероидов по риску возникновения носового кровотечения*</a:t>
            </a:r>
          </a:p>
        </p:txBody>
      </p:sp>
      <p:graphicFrame>
        <p:nvGraphicFramePr>
          <p:cNvPr id="4" name="Диаграмма 3"/>
          <p:cNvGraphicFramePr>
            <a:graphicFrameLocks/>
          </p:cNvGraphicFramePr>
          <p:nvPr>
            <p:extLst>
              <p:ext uri="{D42A27DB-BD31-4B8C-83A1-F6EECF244321}">
                <p14:modId xmlns:p14="http://schemas.microsoft.com/office/powerpoint/2010/main" val="1242863541"/>
              </p:ext>
            </p:extLst>
          </p:nvPr>
        </p:nvGraphicFramePr>
        <p:xfrm>
          <a:off x="755576" y="1196752"/>
          <a:ext cx="6192688"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5" name="Заголовок 1"/>
          <p:cNvSpPr txBox="1">
            <a:spLocks/>
          </p:cNvSpPr>
          <p:nvPr/>
        </p:nvSpPr>
        <p:spPr>
          <a:xfrm>
            <a:off x="1043608" y="6165304"/>
            <a:ext cx="8100392"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*Epistaxis</a:t>
            </a:r>
          </a:p>
          <a:p>
            <a:r>
              <a:rPr lang="en-US" sz="1400" i="1" dirty="0">
                <a:solidFill>
                  <a:srgbClr val="4F271C">
                    <a:satMod val="130000"/>
                  </a:srgbClr>
                </a:solidFill>
              </a:rPr>
              <a:t> Therapeutic Index (TIX) for intranasal corticosteroids in the treatment of allergic rhinitis. Rhinology 49</a:t>
            </a:r>
            <a:r>
              <a:rPr lang="ru-RU" sz="1400" i="1" dirty="0">
                <a:solidFill>
                  <a:srgbClr val="4F271C">
                    <a:satMod val="130000"/>
                  </a:srgbClr>
                </a:solidFill>
              </a:rPr>
              <a:t>: 272-280,211</a:t>
            </a:r>
          </a:p>
        </p:txBody>
      </p:sp>
      <p:sp>
        <p:nvSpPr>
          <p:cNvPr id="6" name="Прямоугольник 5"/>
          <p:cNvSpPr/>
          <p:nvPr/>
        </p:nvSpPr>
        <p:spPr>
          <a:xfrm>
            <a:off x="1088691" y="4797152"/>
            <a:ext cx="8028383" cy="1477328"/>
          </a:xfrm>
          <a:prstGeom prst="rect">
            <a:avLst/>
          </a:prstGeom>
        </p:spPr>
        <p:txBody>
          <a:bodyPr wrap="square">
            <a:spAutoFit/>
          </a:bodyPr>
          <a:lstStyle/>
          <a:p>
            <a:r>
              <a:rPr lang="ru-RU" b="1" dirty="0" err="1">
                <a:solidFill>
                  <a:srgbClr val="E0A8AD">
                    <a:lumMod val="75000"/>
                  </a:srgbClr>
                </a:solidFill>
              </a:rPr>
              <a:t>Будесонид</a:t>
            </a:r>
            <a:r>
              <a:rPr lang="ru-RU" b="1" dirty="0">
                <a:solidFill>
                  <a:srgbClr val="E0A8AD">
                    <a:lumMod val="75000"/>
                  </a:srgbClr>
                </a:solidFill>
              </a:rPr>
              <a:t> более безопасен по данному показателю, чем </a:t>
            </a:r>
            <a:r>
              <a:rPr lang="ru-RU" b="1" dirty="0" err="1">
                <a:solidFill>
                  <a:srgbClr val="E0A8AD">
                    <a:lumMod val="75000"/>
                  </a:srgbClr>
                </a:solidFill>
              </a:rPr>
              <a:t>флутиказона</a:t>
            </a:r>
            <a:r>
              <a:rPr lang="ru-RU" b="1" dirty="0">
                <a:solidFill>
                  <a:srgbClr val="E0A8AD">
                    <a:lumMod val="75000"/>
                  </a:srgbClr>
                </a:solidFill>
              </a:rPr>
              <a:t> </a:t>
            </a:r>
            <a:r>
              <a:rPr lang="ru-RU" b="1" dirty="0" err="1">
                <a:solidFill>
                  <a:srgbClr val="E0A8AD">
                    <a:lumMod val="75000"/>
                  </a:srgbClr>
                </a:solidFill>
              </a:rPr>
              <a:t>фуроат</a:t>
            </a:r>
            <a:r>
              <a:rPr lang="ru-RU" b="1" dirty="0">
                <a:solidFill>
                  <a:srgbClr val="E0A8AD">
                    <a:lumMod val="75000"/>
                  </a:srgbClr>
                </a:solidFill>
              </a:rPr>
              <a:t> и сравним с </a:t>
            </a:r>
            <a:r>
              <a:rPr lang="ru-RU" b="1" dirty="0" err="1">
                <a:solidFill>
                  <a:srgbClr val="E0A8AD">
                    <a:lumMod val="75000"/>
                  </a:srgbClr>
                </a:solidFill>
              </a:rPr>
              <a:t>беклометазоном</a:t>
            </a:r>
            <a:r>
              <a:rPr lang="ru-RU" b="1" dirty="0">
                <a:solidFill>
                  <a:srgbClr val="E0A8AD">
                    <a:lumMod val="75000"/>
                  </a:srgbClr>
                </a:solidFill>
              </a:rPr>
              <a:t>. </a:t>
            </a:r>
          </a:p>
          <a:p>
            <a:r>
              <a:rPr lang="ru-RU" b="1" u="sng" dirty="0">
                <a:solidFill>
                  <a:srgbClr val="E0A8AD">
                    <a:lumMod val="75000"/>
                  </a:srgbClr>
                </a:solidFill>
              </a:rPr>
              <a:t>Наиболее частой причиной данного побочного эффекта является неправильное использование спрея и направление его на </a:t>
            </a:r>
            <a:r>
              <a:rPr lang="ru-RU" b="1" u="sng" dirty="0">
                <a:solidFill>
                  <a:srgbClr val="7030A0"/>
                </a:solidFill>
              </a:rPr>
              <a:t>носовую перегородку.</a:t>
            </a:r>
          </a:p>
        </p:txBody>
      </p:sp>
      <p:sp>
        <p:nvSpPr>
          <p:cNvPr id="7" name="Заголовок 1"/>
          <p:cNvSpPr txBox="1">
            <a:spLocks/>
          </p:cNvSpPr>
          <p:nvPr/>
        </p:nvSpPr>
        <p:spPr>
          <a:xfrm>
            <a:off x="6948264" y="1412776"/>
            <a:ext cx="2304256"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cxnSp>
        <p:nvCxnSpPr>
          <p:cNvPr id="8" name="Прямая со стрелкой 7"/>
          <p:cNvCxnSpPr/>
          <p:nvPr/>
        </p:nvCxnSpPr>
        <p:spPr>
          <a:xfrm flipV="1">
            <a:off x="2699792" y="2276872"/>
            <a:ext cx="288032" cy="360040"/>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2195736" y="2636912"/>
            <a:ext cx="288032" cy="0"/>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319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611" y="116632"/>
            <a:ext cx="8028383" cy="1143000"/>
          </a:xfrm>
        </p:spPr>
        <p:txBody>
          <a:bodyPr>
            <a:noAutofit/>
          </a:bodyPr>
          <a:lstStyle/>
          <a:p>
            <a:r>
              <a:rPr lang="ru-RU" sz="3200" dirty="0"/>
              <a:t>Суммарная безопасность применения кортикостероидов А</a:t>
            </a:r>
            <a:r>
              <a:rPr lang="en-US" sz="3200" dirty="0"/>
              <a:t>ES</a:t>
            </a:r>
            <a:r>
              <a:rPr lang="ru-RU" sz="3200" dirty="0"/>
              <a:t>*</a:t>
            </a:r>
            <a:br>
              <a:rPr lang="ru-RU" sz="3200" dirty="0"/>
            </a:br>
            <a:endParaRPr lang="ru-RU" sz="3200" dirty="0"/>
          </a:p>
        </p:txBody>
      </p:sp>
      <p:graphicFrame>
        <p:nvGraphicFramePr>
          <p:cNvPr id="3" name="Диаграмма 2"/>
          <p:cNvGraphicFramePr>
            <a:graphicFrameLocks/>
          </p:cNvGraphicFramePr>
          <p:nvPr>
            <p:extLst>
              <p:ext uri="{D42A27DB-BD31-4B8C-83A1-F6EECF244321}">
                <p14:modId xmlns:p14="http://schemas.microsoft.com/office/powerpoint/2010/main" val="3399067151"/>
              </p:ext>
            </p:extLst>
          </p:nvPr>
        </p:nvGraphicFramePr>
        <p:xfrm>
          <a:off x="755576" y="836712"/>
          <a:ext cx="6768752"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1079612" y="4462080"/>
            <a:ext cx="8028383" cy="1631216"/>
          </a:xfrm>
          <a:prstGeom prst="rect">
            <a:avLst/>
          </a:prstGeom>
        </p:spPr>
        <p:txBody>
          <a:bodyPr wrap="square">
            <a:spAutoFit/>
          </a:bodyPr>
          <a:lstStyle/>
          <a:p>
            <a:r>
              <a:rPr lang="ru-RU" sz="2000" b="1" dirty="0" err="1">
                <a:solidFill>
                  <a:srgbClr val="E0A8AD">
                    <a:lumMod val="75000"/>
                  </a:srgbClr>
                </a:solidFill>
              </a:rPr>
              <a:t>Беклометазон</a:t>
            </a:r>
            <a:r>
              <a:rPr lang="ru-RU" sz="2000" b="1" dirty="0">
                <a:solidFill>
                  <a:srgbClr val="E0A8AD">
                    <a:lumMod val="75000"/>
                  </a:srgbClr>
                </a:solidFill>
              </a:rPr>
              <a:t> - 7 баллов, </a:t>
            </a:r>
            <a:r>
              <a:rPr lang="ru-RU" sz="2000" b="1" dirty="0" err="1">
                <a:solidFill>
                  <a:srgbClr val="E0A8AD">
                    <a:lumMod val="75000"/>
                  </a:srgbClr>
                </a:solidFill>
              </a:rPr>
              <a:t>Будесонид</a:t>
            </a:r>
            <a:r>
              <a:rPr lang="ru-RU" sz="2000" b="1" dirty="0">
                <a:solidFill>
                  <a:srgbClr val="E0A8AD">
                    <a:lumMod val="75000"/>
                  </a:srgbClr>
                </a:solidFill>
              </a:rPr>
              <a:t> – 4 балла, </a:t>
            </a:r>
            <a:r>
              <a:rPr lang="ru-RU" sz="2000" b="1" dirty="0" err="1">
                <a:solidFill>
                  <a:srgbClr val="E0A8AD">
                    <a:lumMod val="75000"/>
                  </a:srgbClr>
                </a:solidFill>
              </a:rPr>
              <a:t>Флутиказона</a:t>
            </a:r>
            <a:r>
              <a:rPr lang="ru-RU" sz="2000" b="1" dirty="0">
                <a:solidFill>
                  <a:srgbClr val="E0A8AD">
                    <a:lumMod val="75000"/>
                  </a:srgbClr>
                </a:solidFill>
              </a:rPr>
              <a:t> </a:t>
            </a:r>
            <a:r>
              <a:rPr lang="ru-RU" sz="2000" b="1" dirty="0" err="1">
                <a:solidFill>
                  <a:srgbClr val="E0A8AD">
                    <a:lumMod val="75000"/>
                  </a:srgbClr>
                </a:solidFill>
              </a:rPr>
              <a:t>Фуроат</a:t>
            </a:r>
            <a:r>
              <a:rPr lang="ru-RU" sz="2000" b="1" dirty="0">
                <a:solidFill>
                  <a:srgbClr val="E0A8AD">
                    <a:lumMod val="75000"/>
                  </a:srgbClr>
                </a:solidFill>
              </a:rPr>
              <a:t> – 3 балла, остальные молекулы 2 и 1 балл.</a:t>
            </a:r>
          </a:p>
          <a:p>
            <a:r>
              <a:rPr lang="ru-RU" sz="2000" b="1" dirty="0">
                <a:solidFill>
                  <a:srgbClr val="E0A8AD">
                    <a:lumMod val="75000"/>
                  </a:srgbClr>
                </a:solidFill>
              </a:rPr>
              <a:t>Пример побочного действия </a:t>
            </a:r>
            <a:r>
              <a:rPr lang="ru-RU" sz="2000" b="1" dirty="0" err="1">
                <a:solidFill>
                  <a:srgbClr val="E0A8AD">
                    <a:lumMod val="75000"/>
                  </a:srgbClr>
                </a:solidFill>
              </a:rPr>
              <a:t>Будесонида</a:t>
            </a:r>
            <a:r>
              <a:rPr lang="ru-RU" sz="2000" b="1" dirty="0">
                <a:solidFill>
                  <a:srgbClr val="E0A8AD">
                    <a:lumMod val="75000"/>
                  </a:srgbClr>
                </a:solidFill>
              </a:rPr>
              <a:t> из результатов исследования – ребенок 9-ти лет получал дозу 800 мкг в день в течение 4,2 лет (!)</a:t>
            </a:r>
          </a:p>
        </p:txBody>
      </p:sp>
      <p:sp>
        <p:nvSpPr>
          <p:cNvPr id="5" name="Заголовок 1"/>
          <p:cNvSpPr txBox="1">
            <a:spLocks/>
          </p:cNvSpPr>
          <p:nvPr/>
        </p:nvSpPr>
        <p:spPr>
          <a:xfrm>
            <a:off x="6659723" y="1052736"/>
            <a:ext cx="2448272"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sp>
        <p:nvSpPr>
          <p:cNvPr id="6" name="Заголовок 1"/>
          <p:cNvSpPr txBox="1">
            <a:spLocks/>
          </p:cNvSpPr>
          <p:nvPr/>
        </p:nvSpPr>
        <p:spPr>
          <a:xfrm>
            <a:off x="1043608" y="6165304"/>
            <a:ext cx="8100392"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*AES – Sum side effects</a:t>
            </a:r>
          </a:p>
          <a:p>
            <a:r>
              <a:rPr lang="en-US" sz="1400" i="1" dirty="0">
                <a:solidFill>
                  <a:srgbClr val="4F271C">
                    <a:satMod val="130000"/>
                  </a:srgbClr>
                </a:solidFill>
              </a:rPr>
              <a:t> Therapeutic Index (TIX) for intranasal corticosteroids in the treatment of allergic rhinitis. Rhinology 49</a:t>
            </a:r>
            <a:r>
              <a:rPr lang="ru-RU" sz="1400" i="1" dirty="0">
                <a:solidFill>
                  <a:srgbClr val="4F271C">
                    <a:satMod val="130000"/>
                  </a:srgbClr>
                </a:solidFill>
              </a:rPr>
              <a:t>: 272-280,211</a:t>
            </a:r>
          </a:p>
        </p:txBody>
      </p:sp>
    </p:spTree>
    <p:extLst>
      <p:ext uri="{BB962C8B-B14F-4D97-AF65-F5344CB8AC3E}">
        <p14:creationId xmlns:p14="http://schemas.microsoft.com/office/powerpoint/2010/main" val="2543105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8640"/>
            <a:ext cx="7498080" cy="1143000"/>
          </a:xfrm>
        </p:spPr>
        <p:txBody>
          <a:bodyPr>
            <a:noAutofit/>
          </a:bodyPr>
          <a:lstStyle/>
          <a:p>
            <a:r>
              <a:rPr lang="ru-RU" sz="3600" dirty="0">
                <a:solidFill>
                  <a:srgbClr val="C00000"/>
                </a:solidFill>
              </a:rPr>
              <a:t>Суммарная  эффективность  </a:t>
            </a:r>
            <a:r>
              <a:rPr lang="en-US" sz="3600" dirty="0">
                <a:solidFill>
                  <a:srgbClr val="C00000"/>
                </a:solidFill>
              </a:rPr>
              <a:t>ES</a:t>
            </a:r>
            <a:r>
              <a:rPr lang="ru-RU" sz="3600" dirty="0">
                <a:solidFill>
                  <a:srgbClr val="C00000"/>
                </a:solidFill>
              </a:rPr>
              <a:t>*</a:t>
            </a:r>
            <a:br>
              <a:rPr lang="ru-RU" sz="3600" dirty="0">
                <a:solidFill>
                  <a:srgbClr val="C00000"/>
                </a:solidFill>
              </a:rPr>
            </a:br>
            <a:endParaRPr lang="ru-RU" sz="3600" dirty="0">
              <a:solidFill>
                <a:srgbClr val="C00000"/>
              </a:solidFill>
            </a:endParaRPr>
          </a:p>
        </p:txBody>
      </p:sp>
      <p:graphicFrame>
        <p:nvGraphicFramePr>
          <p:cNvPr id="3" name="Диаграмма 2"/>
          <p:cNvGraphicFramePr>
            <a:graphicFrameLocks/>
          </p:cNvGraphicFramePr>
          <p:nvPr>
            <p:extLst>
              <p:ext uri="{D42A27DB-BD31-4B8C-83A1-F6EECF244321}">
                <p14:modId xmlns:p14="http://schemas.microsoft.com/office/powerpoint/2010/main" val="3144875130"/>
              </p:ext>
            </p:extLst>
          </p:nvPr>
        </p:nvGraphicFramePr>
        <p:xfrm>
          <a:off x="611560" y="980728"/>
          <a:ext cx="6840760"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4" name="Заголовок 1"/>
          <p:cNvSpPr txBox="1">
            <a:spLocks/>
          </p:cNvSpPr>
          <p:nvPr/>
        </p:nvSpPr>
        <p:spPr>
          <a:xfrm>
            <a:off x="6516216" y="1124744"/>
            <a:ext cx="2448272"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sp>
        <p:nvSpPr>
          <p:cNvPr id="5" name="Прямоугольник 4"/>
          <p:cNvSpPr/>
          <p:nvPr/>
        </p:nvSpPr>
        <p:spPr>
          <a:xfrm>
            <a:off x="1104317" y="5137700"/>
            <a:ext cx="8028383" cy="707886"/>
          </a:xfrm>
          <a:prstGeom prst="rect">
            <a:avLst/>
          </a:prstGeom>
        </p:spPr>
        <p:txBody>
          <a:bodyPr wrap="square">
            <a:spAutoFit/>
          </a:bodyPr>
          <a:lstStyle/>
          <a:p>
            <a:r>
              <a:rPr lang="ru-RU" sz="2000" b="1" dirty="0" err="1">
                <a:solidFill>
                  <a:srgbClr val="E0A8AD">
                    <a:lumMod val="75000"/>
                  </a:srgbClr>
                </a:solidFill>
              </a:rPr>
              <a:t>Будесонид</a:t>
            </a:r>
            <a:r>
              <a:rPr lang="ru-RU" sz="2000" b="1" dirty="0">
                <a:solidFill>
                  <a:srgbClr val="E0A8AD">
                    <a:lumMod val="75000"/>
                  </a:srgbClr>
                </a:solidFill>
              </a:rPr>
              <a:t> превосходит другие молекулы, представленные в сравнении, по итоговой эффективности.</a:t>
            </a:r>
          </a:p>
        </p:txBody>
      </p:sp>
      <p:sp>
        <p:nvSpPr>
          <p:cNvPr id="6" name="Заголовок 1"/>
          <p:cNvSpPr txBox="1">
            <a:spLocks/>
          </p:cNvSpPr>
          <p:nvPr/>
        </p:nvSpPr>
        <p:spPr>
          <a:xfrm>
            <a:off x="1068312" y="6151034"/>
            <a:ext cx="8100392"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i="1" dirty="0">
                <a:solidFill>
                  <a:srgbClr val="4F271C">
                    <a:satMod val="130000"/>
                  </a:srgbClr>
                </a:solidFill>
              </a:rPr>
              <a:t>*ES – Sum Efficacy</a:t>
            </a:r>
          </a:p>
          <a:p>
            <a:r>
              <a:rPr lang="en-US" sz="1400" i="1" dirty="0">
                <a:solidFill>
                  <a:srgbClr val="4F271C">
                    <a:satMod val="130000"/>
                  </a:srgbClr>
                </a:solidFill>
              </a:rPr>
              <a:t> Therapeutic Index (TIX) for intranasal corticosteroids in the treatment of allergic rhinitis. Rhinology 49</a:t>
            </a:r>
            <a:r>
              <a:rPr lang="ru-RU" sz="1400" i="1" dirty="0">
                <a:solidFill>
                  <a:srgbClr val="4F271C">
                    <a:satMod val="130000"/>
                  </a:srgbClr>
                </a:solidFill>
              </a:rPr>
              <a:t>: 272-280,211</a:t>
            </a:r>
          </a:p>
        </p:txBody>
      </p:sp>
      <p:cxnSp>
        <p:nvCxnSpPr>
          <p:cNvPr id="8" name="Прямая со стрелкой 7"/>
          <p:cNvCxnSpPr/>
          <p:nvPr/>
        </p:nvCxnSpPr>
        <p:spPr>
          <a:xfrm flipV="1">
            <a:off x="1979712" y="4221088"/>
            <a:ext cx="576064" cy="1080120"/>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752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7689" y="116632"/>
            <a:ext cx="7568703" cy="1008112"/>
          </a:xfrm>
        </p:spPr>
        <p:txBody>
          <a:bodyPr>
            <a:noAutofit/>
          </a:bodyPr>
          <a:lstStyle/>
          <a:p>
            <a:pPr algn="ctr"/>
            <a:r>
              <a:rPr lang="ru-RU" sz="3600" dirty="0">
                <a:solidFill>
                  <a:srgbClr val="C00000"/>
                </a:solidFill>
              </a:rPr>
              <a:t>Как выбрать ГКС?</a:t>
            </a:r>
            <a:br>
              <a:rPr lang="ru-RU" sz="3600" dirty="0">
                <a:solidFill>
                  <a:srgbClr val="C00000"/>
                </a:solidFill>
              </a:rPr>
            </a:br>
            <a:r>
              <a:rPr lang="ru-RU" sz="3600" dirty="0">
                <a:solidFill>
                  <a:srgbClr val="C00000"/>
                </a:solidFill>
              </a:rPr>
              <a:t>Терапевтический индекс *</a:t>
            </a:r>
          </a:p>
        </p:txBody>
      </p:sp>
      <p:graphicFrame>
        <p:nvGraphicFramePr>
          <p:cNvPr id="3" name="Диаграмма 2"/>
          <p:cNvGraphicFramePr>
            <a:graphicFrameLocks/>
          </p:cNvGraphicFramePr>
          <p:nvPr>
            <p:extLst>
              <p:ext uri="{D42A27DB-BD31-4B8C-83A1-F6EECF244321}">
                <p14:modId xmlns:p14="http://schemas.microsoft.com/office/powerpoint/2010/main" val="1061064185"/>
              </p:ext>
            </p:extLst>
          </p:nvPr>
        </p:nvGraphicFramePr>
        <p:xfrm>
          <a:off x="683568" y="1119941"/>
          <a:ext cx="6624736"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4" name="Заголовок 1"/>
          <p:cNvSpPr txBox="1">
            <a:spLocks/>
          </p:cNvSpPr>
          <p:nvPr/>
        </p:nvSpPr>
        <p:spPr>
          <a:xfrm>
            <a:off x="6516216" y="1124744"/>
            <a:ext cx="2448272" cy="208823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400" i="1" dirty="0">
                <a:solidFill>
                  <a:srgbClr val="4F271C">
                    <a:satMod val="130000"/>
                  </a:srgbClr>
                </a:solidFill>
              </a:rPr>
              <a:t>BDP –</a:t>
            </a:r>
            <a:r>
              <a:rPr lang="ru-RU" sz="1400" i="1" dirty="0">
                <a:solidFill>
                  <a:srgbClr val="4F271C">
                    <a:satMod val="130000"/>
                  </a:srgbClr>
                </a:solidFill>
              </a:rPr>
              <a:t> </a:t>
            </a:r>
            <a:r>
              <a:rPr lang="ru-RU" sz="1400" i="1" dirty="0" err="1">
                <a:solidFill>
                  <a:srgbClr val="4F271C">
                    <a:satMod val="130000"/>
                  </a:srgbClr>
                </a:solidFill>
              </a:rPr>
              <a:t>беклометазона</a:t>
            </a:r>
            <a:r>
              <a:rPr lang="ru-RU" sz="1400" i="1" dirty="0">
                <a:solidFill>
                  <a:srgbClr val="4F271C">
                    <a:satMod val="130000"/>
                  </a:srgbClr>
                </a:solidFill>
              </a:rPr>
              <a:t> </a:t>
            </a:r>
            <a:r>
              <a:rPr lang="ru-RU" sz="1400" i="1" dirty="0" err="1">
                <a:solidFill>
                  <a:srgbClr val="4F271C">
                    <a:satMod val="130000"/>
                  </a:srgbClr>
                </a:solidFill>
              </a:rPr>
              <a:t>дипропионат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BUD</a:t>
            </a:r>
            <a:r>
              <a:rPr lang="ru-RU" sz="1400" i="1" dirty="0">
                <a:solidFill>
                  <a:srgbClr val="4F271C">
                    <a:satMod val="130000"/>
                  </a:srgbClr>
                </a:solidFill>
              </a:rPr>
              <a:t> - БУДЕСОНИД, </a:t>
            </a:r>
            <a:endParaRPr lang="en-US" sz="1400" i="1" dirty="0">
              <a:solidFill>
                <a:srgbClr val="4F271C">
                  <a:satMod val="130000"/>
                </a:srgbClr>
              </a:solidFill>
            </a:endParaRPr>
          </a:p>
          <a:p>
            <a:r>
              <a:rPr lang="en-US" sz="1400" i="1" dirty="0">
                <a:solidFill>
                  <a:srgbClr val="4F271C">
                    <a:satMod val="130000"/>
                  </a:srgbClr>
                </a:solidFill>
              </a:rPr>
              <a:t>FF </a:t>
            </a:r>
            <a:r>
              <a:rPr lang="ru-RU" sz="1400" i="1" dirty="0">
                <a:solidFill>
                  <a:srgbClr val="4F271C">
                    <a:satMod val="130000"/>
                  </a:srgbClr>
                </a:solidFill>
              </a:rPr>
              <a:t>-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a:t>
            </a:r>
            <a:endParaRPr lang="en-US" sz="1400" i="1" dirty="0">
              <a:solidFill>
                <a:srgbClr val="4F271C">
                  <a:satMod val="130000"/>
                </a:srgbClr>
              </a:solidFill>
            </a:endParaRPr>
          </a:p>
          <a:p>
            <a:r>
              <a:rPr lang="en-US" sz="1400" i="1" dirty="0">
                <a:solidFill>
                  <a:srgbClr val="4F271C">
                    <a:satMod val="130000"/>
                  </a:srgbClr>
                </a:solidFill>
              </a:rPr>
              <a:t>FP - </a:t>
            </a:r>
            <a:r>
              <a:rPr lang="ru-RU" sz="1400" i="1" dirty="0" err="1">
                <a:solidFill>
                  <a:srgbClr val="4F271C">
                    <a:satMod val="130000"/>
                  </a:srgbClr>
                </a:solidFill>
              </a:rPr>
              <a:t>флутиказона</a:t>
            </a:r>
            <a:r>
              <a:rPr lang="ru-RU" sz="1400" i="1" dirty="0">
                <a:solidFill>
                  <a:srgbClr val="4F271C">
                    <a:satMod val="130000"/>
                  </a:srgbClr>
                </a:solidFill>
              </a:rPr>
              <a:t> </a:t>
            </a:r>
            <a:r>
              <a:rPr lang="ru-RU" sz="1400" i="1" dirty="0" err="1">
                <a:solidFill>
                  <a:srgbClr val="4F271C">
                    <a:satMod val="130000"/>
                  </a:srgbClr>
                </a:solidFill>
              </a:rPr>
              <a:t>пропионат</a:t>
            </a:r>
            <a:r>
              <a:rPr lang="ru-RU" sz="1400" i="1" dirty="0">
                <a:solidFill>
                  <a:srgbClr val="4F271C">
                    <a:satMod val="130000"/>
                  </a:srgbClr>
                </a:solidFill>
              </a:rPr>
              <a:t>, </a:t>
            </a:r>
            <a:endParaRPr lang="en-US" sz="1400" i="1" dirty="0">
              <a:solidFill>
                <a:srgbClr val="4F271C">
                  <a:satMod val="130000"/>
                </a:srgbClr>
              </a:solidFill>
            </a:endParaRPr>
          </a:p>
          <a:p>
            <a:r>
              <a:rPr lang="en-US" sz="1400" i="1" dirty="0">
                <a:solidFill>
                  <a:srgbClr val="4F271C">
                    <a:satMod val="130000"/>
                  </a:srgbClr>
                </a:solidFill>
              </a:rPr>
              <a:t>MF </a:t>
            </a:r>
            <a:r>
              <a:rPr lang="ru-RU" sz="1400" i="1" dirty="0">
                <a:solidFill>
                  <a:srgbClr val="4F271C">
                    <a:satMod val="130000"/>
                  </a:srgbClr>
                </a:solidFill>
              </a:rPr>
              <a:t>- </a:t>
            </a:r>
            <a:r>
              <a:rPr lang="ru-RU" sz="1400" i="1" dirty="0" err="1">
                <a:solidFill>
                  <a:srgbClr val="4F271C">
                    <a:satMod val="130000"/>
                  </a:srgbClr>
                </a:solidFill>
              </a:rPr>
              <a:t>мометазона</a:t>
            </a:r>
            <a:r>
              <a:rPr lang="ru-RU" sz="1400" i="1" dirty="0">
                <a:solidFill>
                  <a:srgbClr val="4F271C">
                    <a:satMod val="130000"/>
                  </a:srgbClr>
                </a:solidFill>
              </a:rPr>
              <a:t> </a:t>
            </a:r>
            <a:r>
              <a:rPr lang="ru-RU" sz="1400" i="1" dirty="0" err="1">
                <a:solidFill>
                  <a:srgbClr val="4F271C">
                    <a:satMod val="130000"/>
                  </a:srgbClr>
                </a:solidFill>
              </a:rPr>
              <a:t>фуроат</a:t>
            </a:r>
            <a:r>
              <a:rPr lang="ru-RU" sz="1400" i="1" dirty="0">
                <a:solidFill>
                  <a:srgbClr val="4F271C">
                    <a:satMod val="130000"/>
                  </a:srgbClr>
                </a:solidFill>
              </a:rPr>
              <a:t>, </a:t>
            </a:r>
            <a:r>
              <a:rPr lang="en-US" sz="1400" i="1" dirty="0">
                <a:solidFill>
                  <a:srgbClr val="4F271C">
                    <a:satMod val="130000"/>
                  </a:srgbClr>
                </a:solidFill>
              </a:rPr>
              <a:t>TRIAM </a:t>
            </a:r>
            <a:r>
              <a:rPr lang="ru-RU" sz="1400" i="1" dirty="0">
                <a:solidFill>
                  <a:srgbClr val="4F271C">
                    <a:satMod val="130000"/>
                  </a:srgbClr>
                </a:solidFill>
              </a:rPr>
              <a:t>- </a:t>
            </a:r>
            <a:r>
              <a:rPr lang="ru-RU" sz="1400" i="1" dirty="0" err="1">
                <a:solidFill>
                  <a:srgbClr val="4F271C">
                    <a:satMod val="130000"/>
                  </a:srgbClr>
                </a:solidFill>
              </a:rPr>
              <a:t>триамцинолон</a:t>
            </a:r>
            <a:r>
              <a:rPr lang="en-US" sz="1400" i="1" dirty="0">
                <a:solidFill>
                  <a:srgbClr val="4F271C">
                    <a:satMod val="130000"/>
                  </a:srgbClr>
                </a:solidFill>
              </a:rPr>
              <a:t> </a:t>
            </a:r>
            <a:endParaRPr lang="ru-RU" sz="1400" i="1" dirty="0">
              <a:solidFill>
                <a:srgbClr val="4F271C">
                  <a:satMod val="130000"/>
                </a:srgbClr>
              </a:solidFill>
            </a:endParaRPr>
          </a:p>
        </p:txBody>
      </p:sp>
      <p:sp>
        <p:nvSpPr>
          <p:cNvPr id="6" name="Прямоугольник 5"/>
          <p:cNvSpPr/>
          <p:nvPr/>
        </p:nvSpPr>
        <p:spPr>
          <a:xfrm>
            <a:off x="997689" y="4581128"/>
            <a:ext cx="8398847" cy="1631216"/>
          </a:xfrm>
          <a:prstGeom prst="rect">
            <a:avLst/>
          </a:prstGeom>
        </p:spPr>
        <p:txBody>
          <a:bodyPr wrap="square">
            <a:spAutoFit/>
          </a:bodyPr>
          <a:lstStyle/>
          <a:p>
            <a:r>
              <a:rPr lang="ru-RU" b="1" dirty="0">
                <a:solidFill>
                  <a:srgbClr val="E0A8AD">
                    <a:lumMod val="75000"/>
                  </a:srgbClr>
                </a:solidFill>
              </a:rPr>
              <a:t>1-е место </a:t>
            </a:r>
            <a:r>
              <a:rPr lang="ru-RU" sz="2000" b="1" dirty="0">
                <a:solidFill>
                  <a:srgbClr val="E0A8AD">
                    <a:lumMod val="75000"/>
                  </a:srgbClr>
                </a:solidFill>
              </a:rPr>
              <a:t>– </a:t>
            </a:r>
            <a:r>
              <a:rPr lang="ru-RU" sz="2000" b="1" dirty="0" err="1">
                <a:solidFill>
                  <a:srgbClr val="E0A8AD">
                    <a:lumMod val="75000"/>
                  </a:srgbClr>
                </a:solidFill>
              </a:rPr>
              <a:t>мометазон</a:t>
            </a:r>
            <a:r>
              <a:rPr lang="ru-RU" sz="2000" b="1" dirty="0">
                <a:solidFill>
                  <a:srgbClr val="E0A8AD">
                    <a:lumMod val="75000"/>
                  </a:srgbClr>
                </a:solidFill>
              </a:rPr>
              <a:t> (7:1)</a:t>
            </a:r>
          </a:p>
          <a:p>
            <a:r>
              <a:rPr lang="ru-RU" b="1" dirty="0">
                <a:solidFill>
                  <a:srgbClr val="E0A8AD">
                    <a:lumMod val="75000"/>
                  </a:srgbClr>
                </a:solidFill>
              </a:rPr>
              <a:t>2-е место </a:t>
            </a:r>
            <a:r>
              <a:rPr lang="ru-RU" sz="2000" b="1" dirty="0">
                <a:solidFill>
                  <a:srgbClr val="E0A8AD">
                    <a:lumMod val="75000"/>
                  </a:srgbClr>
                </a:solidFill>
              </a:rPr>
              <a:t>- </a:t>
            </a:r>
            <a:r>
              <a:rPr lang="ru-RU" sz="2000" b="1" dirty="0" err="1">
                <a:solidFill>
                  <a:srgbClr val="E0A8AD">
                    <a:lumMod val="75000"/>
                  </a:srgbClr>
                </a:solidFill>
              </a:rPr>
              <a:t>триамцинолон</a:t>
            </a:r>
            <a:r>
              <a:rPr lang="ru-RU" sz="2000" b="1" dirty="0">
                <a:solidFill>
                  <a:srgbClr val="E0A8AD">
                    <a:lumMod val="75000"/>
                  </a:srgbClr>
                </a:solidFill>
              </a:rPr>
              <a:t> (5:1), не представлен в РФ.</a:t>
            </a:r>
          </a:p>
          <a:p>
            <a:r>
              <a:rPr lang="ru-RU" b="1" dirty="0">
                <a:solidFill>
                  <a:srgbClr val="E0A8AD">
                    <a:lumMod val="75000"/>
                  </a:srgbClr>
                </a:solidFill>
              </a:rPr>
              <a:t>3-е место </a:t>
            </a:r>
            <a:r>
              <a:rPr lang="ru-RU" sz="2000" b="1" dirty="0">
                <a:solidFill>
                  <a:srgbClr val="E0A8AD">
                    <a:lumMod val="75000"/>
                  </a:srgbClr>
                </a:solidFill>
              </a:rPr>
              <a:t>– БУДЕСОНИД (8:4) и </a:t>
            </a:r>
            <a:r>
              <a:rPr lang="ru-RU" sz="2000" b="1" dirty="0" err="1">
                <a:solidFill>
                  <a:srgbClr val="E0A8AD">
                    <a:lumMod val="75000"/>
                  </a:srgbClr>
                </a:solidFill>
              </a:rPr>
              <a:t>флутиказона</a:t>
            </a:r>
            <a:r>
              <a:rPr lang="ru-RU" sz="2000" b="1" dirty="0">
                <a:solidFill>
                  <a:srgbClr val="E0A8AD">
                    <a:lumMod val="75000"/>
                  </a:srgbClr>
                </a:solidFill>
              </a:rPr>
              <a:t> </a:t>
            </a:r>
            <a:r>
              <a:rPr lang="ru-RU" sz="2000" b="1" dirty="0" err="1">
                <a:solidFill>
                  <a:srgbClr val="E0A8AD">
                    <a:lumMod val="75000"/>
                  </a:srgbClr>
                </a:solidFill>
              </a:rPr>
              <a:t>пропионат</a:t>
            </a:r>
            <a:r>
              <a:rPr lang="ru-RU" sz="2000" b="1" dirty="0">
                <a:solidFill>
                  <a:srgbClr val="E0A8AD">
                    <a:lumMod val="75000"/>
                  </a:srgbClr>
                </a:solidFill>
              </a:rPr>
              <a:t> (4:2) </a:t>
            </a:r>
            <a:r>
              <a:rPr lang="ru-RU" b="1" dirty="0">
                <a:solidFill>
                  <a:srgbClr val="E0A8AD">
                    <a:lumMod val="75000"/>
                  </a:srgbClr>
                </a:solidFill>
              </a:rPr>
              <a:t>(по 2 балла).</a:t>
            </a:r>
          </a:p>
          <a:p>
            <a:r>
              <a:rPr lang="ru-RU" b="1" dirty="0">
                <a:solidFill>
                  <a:srgbClr val="E0A8AD">
                    <a:lumMod val="75000"/>
                  </a:srgbClr>
                </a:solidFill>
              </a:rPr>
              <a:t>4-е место </a:t>
            </a:r>
            <a:r>
              <a:rPr lang="ru-RU" sz="2000" b="1" dirty="0">
                <a:solidFill>
                  <a:srgbClr val="E0A8AD">
                    <a:lumMod val="75000"/>
                  </a:srgbClr>
                </a:solidFill>
              </a:rPr>
              <a:t>– </a:t>
            </a:r>
            <a:r>
              <a:rPr lang="ru-RU" sz="2000" b="1" dirty="0" err="1">
                <a:solidFill>
                  <a:srgbClr val="E0A8AD">
                    <a:lumMod val="75000"/>
                  </a:srgbClr>
                </a:solidFill>
              </a:rPr>
              <a:t>беклометазон</a:t>
            </a:r>
            <a:r>
              <a:rPr lang="ru-RU" sz="2000" b="1" dirty="0">
                <a:solidFill>
                  <a:srgbClr val="E0A8AD">
                    <a:lumMod val="75000"/>
                  </a:srgbClr>
                </a:solidFill>
              </a:rPr>
              <a:t> (4:7) (0,57 балла).</a:t>
            </a:r>
          </a:p>
          <a:p>
            <a:r>
              <a:rPr lang="ru-RU" b="1" dirty="0">
                <a:solidFill>
                  <a:srgbClr val="E0A8AD">
                    <a:lumMod val="75000"/>
                  </a:srgbClr>
                </a:solidFill>
              </a:rPr>
              <a:t>5</a:t>
            </a:r>
            <a:r>
              <a:rPr lang="ru-RU" sz="2000" b="1" dirty="0">
                <a:solidFill>
                  <a:srgbClr val="E0A8AD">
                    <a:lumMod val="75000"/>
                  </a:srgbClr>
                </a:solidFill>
              </a:rPr>
              <a:t> - </a:t>
            </a:r>
            <a:r>
              <a:rPr lang="ru-RU" sz="2000" b="1" dirty="0" err="1">
                <a:solidFill>
                  <a:srgbClr val="E0A8AD">
                    <a:lumMod val="75000"/>
                  </a:srgbClr>
                </a:solidFill>
              </a:rPr>
              <a:t>флутиказона</a:t>
            </a:r>
            <a:r>
              <a:rPr lang="ru-RU" sz="2000" b="1" dirty="0">
                <a:solidFill>
                  <a:srgbClr val="E0A8AD">
                    <a:lumMod val="75000"/>
                  </a:srgbClr>
                </a:solidFill>
              </a:rPr>
              <a:t> </a:t>
            </a:r>
            <a:r>
              <a:rPr lang="ru-RU" sz="2000" b="1" dirty="0" err="1">
                <a:solidFill>
                  <a:srgbClr val="E0A8AD">
                    <a:lumMod val="75000"/>
                  </a:srgbClr>
                </a:solidFill>
              </a:rPr>
              <a:t>фуроат</a:t>
            </a:r>
            <a:r>
              <a:rPr lang="ru-RU" sz="2000" b="1" dirty="0">
                <a:solidFill>
                  <a:srgbClr val="E0A8AD">
                    <a:lumMod val="75000"/>
                  </a:srgbClr>
                </a:solidFill>
              </a:rPr>
              <a:t> (1:3) (0,33 балла).</a:t>
            </a:r>
          </a:p>
        </p:txBody>
      </p:sp>
      <p:sp>
        <p:nvSpPr>
          <p:cNvPr id="7" name="Заголовок 1"/>
          <p:cNvSpPr txBox="1">
            <a:spLocks/>
          </p:cNvSpPr>
          <p:nvPr/>
        </p:nvSpPr>
        <p:spPr>
          <a:xfrm>
            <a:off x="1068312" y="6151034"/>
            <a:ext cx="8100392" cy="57532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i="1" dirty="0">
                <a:solidFill>
                  <a:srgbClr val="4F271C">
                    <a:satMod val="130000"/>
                  </a:srgbClr>
                </a:solidFill>
              </a:rPr>
              <a:t>*TIX – Therapeutic index. TIX = ES (Sum Efficacy)/AES (Sum side effects)</a:t>
            </a:r>
          </a:p>
          <a:p>
            <a:r>
              <a:rPr lang="en-US" sz="1400" i="1" dirty="0">
                <a:solidFill>
                  <a:srgbClr val="4F271C">
                    <a:satMod val="130000"/>
                  </a:srgbClr>
                </a:solidFill>
              </a:rPr>
              <a:t> Therapeutic Index (TIX) for intranasal corticosteroids in the treatment of allergic rhinitis. Rhinology 49</a:t>
            </a:r>
            <a:r>
              <a:rPr lang="ru-RU" sz="1400" i="1" dirty="0">
                <a:solidFill>
                  <a:srgbClr val="4F271C">
                    <a:satMod val="130000"/>
                  </a:srgbClr>
                </a:solidFill>
              </a:rPr>
              <a:t>: 272-280,2011</a:t>
            </a:r>
          </a:p>
        </p:txBody>
      </p:sp>
    </p:spTree>
    <p:extLst>
      <p:ext uri="{BB962C8B-B14F-4D97-AF65-F5344CB8AC3E}">
        <p14:creationId xmlns:p14="http://schemas.microsoft.com/office/powerpoint/2010/main" val="2182005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a:solidFill>
                  <a:srgbClr val="C00000"/>
                </a:solidFill>
              </a:rPr>
              <a:t>Так какой же ГКС выбрать?</a:t>
            </a:r>
          </a:p>
        </p:txBody>
      </p:sp>
      <p:sp>
        <p:nvSpPr>
          <p:cNvPr id="3" name="Объект 2"/>
          <p:cNvSpPr txBox="1">
            <a:spLocks/>
          </p:cNvSpPr>
          <p:nvPr/>
        </p:nvSpPr>
        <p:spPr>
          <a:xfrm>
            <a:off x="1259632" y="1447800"/>
            <a:ext cx="7498080" cy="48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pPr>
            <a:r>
              <a:rPr lang="ru-RU" sz="2800" dirty="0">
                <a:solidFill>
                  <a:prstClr val="black"/>
                </a:solidFill>
              </a:rPr>
              <a:t>При выборе препарата важно учитывать соотношение эффективности/безопасности. Примером такого оптимального соотношения является </a:t>
            </a:r>
            <a:r>
              <a:rPr lang="ru-RU" sz="2800" b="1" dirty="0" err="1">
                <a:solidFill>
                  <a:schemeClr val="bg2">
                    <a:lumMod val="75000"/>
                  </a:schemeClr>
                </a:solidFill>
              </a:rPr>
              <a:t>Будесонид</a:t>
            </a:r>
            <a:r>
              <a:rPr lang="ru-RU" sz="2800" dirty="0">
                <a:solidFill>
                  <a:schemeClr val="bg2">
                    <a:lumMod val="75000"/>
                  </a:schemeClr>
                </a:solidFill>
              </a:rPr>
              <a:t>.</a:t>
            </a:r>
          </a:p>
          <a:p>
            <a:pPr>
              <a:buClr>
                <a:srgbClr val="3891A7"/>
              </a:buClr>
            </a:pPr>
            <a:r>
              <a:rPr lang="ru-RU" sz="2800" dirty="0" err="1">
                <a:solidFill>
                  <a:prstClr val="black"/>
                </a:solidFill>
              </a:rPr>
              <a:t>Интраназальные</a:t>
            </a:r>
            <a:r>
              <a:rPr lang="ru-RU" sz="2800" dirty="0">
                <a:solidFill>
                  <a:prstClr val="black"/>
                </a:solidFill>
              </a:rPr>
              <a:t> </a:t>
            </a:r>
            <a:r>
              <a:rPr lang="ru-RU" sz="2800" dirty="0" err="1">
                <a:solidFill>
                  <a:prstClr val="black"/>
                </a:solidFill>
              </a:rPr>
              <a:t>глюкокортикостероиды</a:t>
            </a:r>
            <a:r>
              <a:rPr lang="ru-RU" sz="2800" dirty="0">
                <a:solidFill>
                  <a:prstClr val="black"/>
                </a:solidFill>
              </a:rPr>
              <a:t> (</a:t>
            </a:r>
            <a:r>
              <a:rPr lang="ru-RU" sz="2800" dirty="0" err="1">
                <a:solidFill>
                  <a:prstClr val="black"/>
                </a:solidFill>
              </a:rPr>
              <a:t>ИнГКС</a:t>
            </a:r>
            <a:r>
              <a:rPr lang="ru-RU" sz="2800" dirty="0">
                <a:solidFill>
                  <a:prstClr val="black"/>
                </a:solidFill>
              </a:rPr>
              <a:t>) являются причиной значительный затрат при лечении АР. В этом отношении стоимость дозы </a:t>
            </a:r>
            <a:r>
              <a:rPr lang="ru-RU" sz="2800" b="1" dirty="0" err="1">
                <a:solidFill>
                  <a:srgbClr val="FF0000"/>
                </a:solidFill>
              </a:rPr>
              <a:t>Будостера</a:t>
            </a:r>
            <a:r>
              <a:rPr lang="ru-RU" sz="2800" dirty="0">
                <a:solidFill>
                  <a:prstClr val="black"/>
                </a:solidFill>
              </a:rPr>
              <a:t> наряду с эффективностью/безопасностью представляются одними из наиболее оптимальных.</a:t>
            </a:r>
          </a:p>
        </p:txBody>
      </p:sp>
    </p:spTree>
    <p:extLst>
      <p:ext uri="{BB962C8B-B14F-4D97-AF65-F5344CB8AC3E}">
        <p14:creationId xmlns:p14="http://schemas.microsoft.com/office/powerpoint/2010/main" val="10592230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320"/>
            <a:ext cx="7890080" cy="1143000"/>
          </a:xfrm>
        </p:spPr>
        <p:txBody>
          <a:bodyPr>
            <a:noAutofit/>
          </a:bodyPr>
          <a:lstStyle/>
          <a:p>
            <a:pPr algn="ctr"/>
            <a:r>
              <a:rPr lang="ru-RU" sz="3600" dirty="0">
                <a:solidFill>
                  <a:srgbClr val="C00000"/>
                </a:solidFill>
              </a:rPr>
              <a:t>Безопасность использования назального спрея </a:t>
            </a:r>
            <a:r>
              <a:rPr lang="ru-RU" sz="3600" dirty="0" err="1">
                <a:solidFill>
                  <a:srgbClr val="C00000"/>
                </a:solidFill>
              </a:rPr>
              <a:t>Будесонида</a:t>
            </a:r>
            <a:r>
              <a:rPr lang="ru-RU" sz="3600" dirty="0">
                <a:solidFill>
                  <a:srgbClr val="C00000"/>
                </a:solidFill>
              </a:rPr>
              <a:t> у детей</a:t>
            </a:r>
          </a:p>
        </p:txBody>
      </p:sp>
      <p:sp>
        <p:nvSpPr>
          <p:cNvPr id="3" name="Заголовок 1"/>
          <p:cNvSpPr txBox="1">
            <a:spLocks/>
          </p:cNvSpPr>
          <p:nvPr/>
        </p:nvSpPr>
        <p:spPr>
          <a:xfrm>
            <a:off x="1068312" y="5908576"/>
            <a:ext cx="6095976" cy="760784"/>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i="1" dirty="0">
                <a:solidFill>
                  <a:srgbClr val="4F271C">
                    <a:satMod val="130000"/>
                  </a:srgbClr>
                </a:solidFill>
              </a:rPr>
              <a:t>*Safety of intranasal budesonide in the long-term treatment of children with </a:t>
            </a:r>
            <a:r>
              <a:rPr lang="en-US" sz="1800" i="1" dirty="0" err="1">
                <a:solidFill>
                  <a:srgbClr val="4F271C">
                    <a:satMod val="130000"/>
                  </a:srgbClr>
                </a:solidFill>
              </a:rPr>
              <a:t>parennial</a:t>
            </a:r>
            <a:r>
              <a:rPr lang="en-US" sz="1800" i="1" dirty="0">
                <a:solidFill>
                  <a:srgbClr val="4F271C">
                    <a:satMod val="130000"/>
                  </a:srgbClr>
                </a:solidFill>
              </a:rPr>
              <a:t> rhinitis. Clin </a:t>
            </a:r>
            <a:r>
              <a:rPr lang="en-US" sz="1800" i="1" dirty="0" err="1">
                <a:solidFill>
                  <a:srgbClr val="4F271C">
                    <a:satMod val="130000"/>
                  </a:srgbClr>
                </a:solidFill>
              </a:rPr>
              <a:t>Exp</a:t>
            </a:r>
            <a:r>
              <a:rPr lang="en-US" sz="1800" i="1" dirty="0">
                <a:solidFill>
                  <a:srgbClr val="4F271C">
                    <a:satMod val="130000"/>
                  </a:srgbClr>
                </a:solidFill>
              </a:rPr>
              <a:t> Allergy 2003</a:t>
            </a:r>
            <a:r>
              <a:rPr lang="ru-RU" sz="1800" i="1" dirty="0">
                <a:solidFill>
                  <a:srgbClr val="4F271C">
                    <a:satMod val="130000"/>
                  </a:srgbClr>
                </a:solidFill>
              </a:rPr>
              <a:t>;33(6): 816-822</a:t>
            </a:r>
          </a:p>
          <a:p>
            <a:r>
              <a:rPr lang="en-US" sz="1800" i="1" dirty="0">
                <a:solidFill>
                  <a:srgbClr val="4F271C">
                    <a:satMod val="130000"/>
                  </a:srgbClr>
                </a:solidFill>
              </a:rPr>
              <a:t>Moller C, Ahlstrom H </a:t>
            </a:r>
            <a:r>
              <a:rPr lang="en-US" sz="1800" i="1" dirty="0" err="1">
                <a:solidFill>
                  <a:srgbClr val="4F271C">
                    <a:satMod val="130000"/>
                  </a:srgbClr>
                </a:solidFill>
              </a:rPr>
              <a:t>etc</a:t>
            </a:r>
            <a:r>
              <a:rPr lang="en-US" sz="1800" i="1" dirty="0">
                <a:solidFill>
                  <a:srgbClr val="4F271C">
                    <a:satMod val="130000"/>
                  </a:srgbClr>
                </a:solidFill>
              </a:rPr>
              <a:t>, Sweden.</a:t>
            </a:r>
            <a:endParaRPr lang="ru-RU" sz="1400" i="1" dirty="0">
              <a:solidFill>
                <a:srgbClr val="4F271C">
                  <a:satMod val="130000"/>
                </a:srgbClr>
              </a:solidFill>
            </a:endParaRPr>
          </a:p>
        </p:txBody>
      </p:sp>
      <p:sp>
        <p:nvSpPr>
          <p:cNvPr id="4" name="Объект 2"/>
          <p:cNvSpPr txBox="1">
            <a:spLocks/>
          </p:cNvSpPr>
          <p:nvPr/>
        </p:nvSpPr>
        <p:spPr>
          <a:xfrm>
            <a:off x="1259632" y="1447800"/>
            <a:ext cx="7498080" cy="48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pitchFamily="2" charset="2"/>
              <a:buChar char="Ø"/>
            </a:pPr>
            <a:r>
              <a:rPr lang="ru-RU" sz="2400" dirty="0">
                <a:solidFill>
                  <a:prstClr val="black"/>
                </a:solidFill>
              </a:rPr>
              <a:t>Цель – исследовать безопасность длительного </a:t>
            </a:r>
            <a:r>
              <a:rPr lang="ru-RU" sz="2400" dirty="0" err="1">
                <a:solidFill>
                  <a:prstClr val="black"/>
                </a:solidFill>
              </a:rPr>
              <a:t>интраназального</a:t>
            </a:r>
            <a:r>
              <a:rPr lang="ru-RU" sz="2400" dirty="0">
                <a:solidFill>
                  <a:prstClr val="black"/>
                </a:solidFill>
              </a:rPr>
              <a:t> применения </a:t>
            </a:r>
            <a:r>
              <a:rPr lang="ru-RU" sz="2400" dirty="0" err="1">
                <a:solidFill>
                  <a:prstClr val="black"/>
                </a:solidFill>
              </a:rPr>
              <a:t>Будесонида</a:t>
            </a:r>
            <a:r>
              <a:rPr lang="ru-RU" sz="2400" dirty="0">
                <a:solidFill>
                  <a:prstClr val="black"/>
                </a:solidFill>
              </a:rPr>
              <a:t> у детей.</a:t>
            </a:r>
          </a:p>
          <a:p>
            <a:pPr>
              <a:buClr>
                <a:srgbClr val="3891A7"/>
              </a:buClr>
              <a:buFont typeface="Wingdings" pitchFamily="2" charset="2"/>
              <a:buChar char="Ø"/>
            </a:pPr>
            <a:r>
              <a:rPr lang="ru-RU" sz="2400" dirty="0">
                <a:solidFill>
                  <a:prstClr val="black"/>
                </a:solidFill>
              </a:rPr>
              <a:t>Открытое исследование</a:t>
            </a:r>
            <a:r>
              <a:rPr lang="ru-RU" sz="2400" dirty="0">
                <a:solidFill>
                  <a:srgbClr val="00682F"/>
                </a:solidFill>
              </a:rPr>
              <a:t>, 78 детей (5-15 лет) с КАР </a:t>
            </a:r>
            <a:r>
              <a:rPr lang="ru-RU" sz="2400" dirty="0">
                <a:solidFill>
                  <a:prstClr val="black"/>
                </a:solidFill>
              </a:rPr>
              <a:t>получали </a:t>
            </a:r>
            <a:r>
              <a:rPr lang="ru-RU" sz="2400" dirty="0" err="1">
                <a:solidFill>
                  <a:prstClr val="black"/>
                </a:solidFill>
              </a:rPr>
              <a:t>будесонид</a:t>
            </a:r>
            <a:r>
              <a:rPr lang="ru-RU" sz="2400" dirty="0">
                <a:solidFill>
                  <a:prstClr val="black"/>
                </a:solidFill>
              </a:rPr>
              <a:t> дозированный прессованный в ингаляторе </a:t>
            </a:r>
            <a:r>
              <a:rPr lang="ru-RU" sz="2400" dirty="0">
                <a:solidFill>
                  <a:srgbClr val="00682F"/>
                </a:solidFill>
              </a:rPr>
              <a:t>200 мкг 2 раза в день </a:t>
            </a:r>
            <a:r>
              <a:rPr lang="ru-RU" sz="2400" dirty="0">
                <a:solidFill>
                  <a:prstClr val="black"/>
                </a:solidFill>
              </a:rPr>
              <a:t>(доставляемая дневная доза 256 мкг) в течение </a:t>
            </a:r>
            <a:r>
              <a:rPr lang="ru-RU" sz="2400" dirty="0">
                <a:solidFill>
                  <a:srgbClr val="00682F"/>
                </a:solidFill>
              </a:rPr>
              <a:t>12 месяцев.</a:t>
            </a:r>
          </a:p>
          <a:p>
            <a:pPr>
              <a:buClr>
                <a:srgbClr val="3891A7"/>
              </a:buClr>
              <a:buFont typeface="Wingdings" pitchFamily="2" charset="2"/>
              <a:buChar char="Ø"/>
            </a:pPr>
            <a:r>
              <a:rPr lang="ru-RU" sz="2400" dirty="0">
                <a:solidFill>
                  <a:srgbClr val="00682F"/>
                </a:solidFill>
              </a:rPr>
              <a:t>43 ребенка </a:t>
            </a:r>
            <a:r>
              <a:rPr lang="ru-RU" sz="2400" dirty="0">
                <a:solidFill>
                  <a:prstClr val="black"/>
                </a:solidFill>
              </a:rPr>
              <a:t>оставались в исследовании на 12 дополнительных месяцев, лечение было изменено на водную суспензию </a:t>
            </a:r>
            <a:r>
              <a:rPr lang="ru-RU" sz="2400" dirty="0">
                <a:solidFill>
                  <a:srgbClr val="00682F"/>
                </a:solidFill>
              </a:rPr>
              <a:t>(400 мкг доставляемая дневная доза) на 6 месяцев.</a:t>
            </a:r>
          </a:p>
        </p:txBody>
      </p:sp>
      <p:pic>
        <p:nvPicPr>
          <p:cNvPr id="5122" name="Picture 2" descr="C:\Users\e_kolkina\Documents\БУДОСТЕР\Budoster_presentation\cov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5" y="4944031"/>
            <a:ext cx="1475656" cy="191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5456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320"/>
            <a:ext cx="7890080" cy="1143000"/>
          </a:xfrm>
        </p:spPr>
        <p:txBody>
          <a:bodyPr>
            <a:noAutofit/>
          </a:bodyPr>
          <a:lstStyle/>
          <a:p>
            <a:pPr algn="ctr"/>
            <a:r>
              <a:rPr lang="ru-RU" sz="3600" dirty="0">
                <a:solidFill>
                  <a:srgbClr val="C00000"/>
                </a:solidFill>
              </a:rPr>
              <a:t>Безопасность использования назального спрея </a:t>
            </a:r>
            <a:r>
              <a:rPr lang="ru-RU" sz="3600" dirty="0" err="1">
                <a:solidFill>
                  <a:srgbClr val="C00000"/>
                </a:solidFill>
              </a:rPr>
              <a:t>Будесонида</a:t>
            </a:r>
            <a:r>
              <a:rPr lang="ru-RU" sz="3600" dirty="0">
                <a:solidFill>
                  <a:srgbClr val="C00000"/>
                </a:solidFill>
              </a:rPr>
              <a:t> у детей</a:t>
            </a:r>
          </a:p>
        </p:txBody>
      </p:sp>
      <p:sp>
        <p:nvSpPr>
          <p:cNvPr id="3" name="Заголовок 1"/>
          <p:cNvSpPr txBox="1">
            <a:spLocks/>
          </p:cNvSpPr>
          <p:nvPr/>
        </p:nvSpPr>
        <p:spPr>
          <a:xfrm>
            <a:off x="1068312" y="5908576"/>
            <a:ext cx="8100392" cy="760784"/>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i="1" dirty="0">
                <a:solidFill>
                  <a:srgbClr val="4F271C">
                    <a:satMod val="130000"/>
                  </a:srgbClr>
                </a:solidFill>
              </a:rPr>
              <a:t>*Safety of intranasal budesonide in the long-term treatment of children with </a:t>
            </a:r>
            <a:r>
              <a:rPr lang="en-US" sz="1800" i="1" dirty="0" err="1">
                <a:solidFill>
                  <a:srgbClr val="4F271C">
                    <a:satMod val="130000"/>
                  </a:srgbClr>
                </a:solidFill>
              </a:rPr>
              <a:t>parennial</a:t>
            </a:r>
            <a:r>
              <a:rPr lang="en-US" sz="1800" i="1" dirty="0">
                <a:solidFill>
                  <a:srgbClr val="4F271C">
                    <a:satMod val="130000"/>
                  </a:srgbClr>
                </a:solidFill>
              </a:rPr>
              <a:t> rhinitis. Clin </a:t>
            </a:r>
            <a:r>
              <a:rPr lang="en-US" sz="1800" i="1" dirty="0" err="1">
                <a:solidFill>
                  <a:srgbClr val="4F271C">
                    <a:satMod val="130000"/>
                  </a:srgbClr>
                </a:solidFill>
              </a:rPr>
              <a:t>Exp</a:t>
            </a:r>
            <a:r>
              <a:rPr lang="en-US" sz="1800" i="1" dirty="0">
                <a:solidFill>
                  <a:srgbClr val="4F271C">
                    <a:satMod val="130000"/>
                  </a:srgbClr>
                </a:solidFill>
              </a:rPr>
              <a:t> Allergy 2003</a:t>
            </a:r>
            <a:r>
              <a:rPr lang="ru-RU" sz="1800" i="1" dirty="0">
                <a:solidFill>
                  <a:srgbClr val="4F271C">
                    <a:satMod val="130000"/>
                  </a:srgbClr>
                </a:solidFill>
              </a:rPr>
              <a:t>;33(6): 816-822</a:t>
            </a:r>
          </a:p>
          <a:p>
            <a:r>
              <a:rPr lang="en-US" sz="1800" i="1" dirty="0">
                <a:solidFill>
                  <a:srgbClr val="4F271C">
                    <a:satMod val="130000"/>
                  </a:srgbClr>
                </a:solidFill>
              </a:rPr>
              <a:t>Moller C, Ahlstrom H </a:t>
            </a:r>
            <a:r>
              <a:rPr lang="en-US" sz="1800" i="1" dirty="0" err="1">
                <a:solidFill>
                  <a:srgbClr val="4F271C">
                    <a:satMod val="130000"/>
                  </a:srgbClr>
                </a:solidFill>
              </a:rPr>
              <a:t>etc</a:t>
            </a:r>
            <a:r>
              <a:rPr lang="en-US" sz="1800" i="1" dirty="0">
                <a:solidFill>
                  <a:srgbClr val="4F271C">
                    <a:satMod val="130000"/>
                  </a:srgbClr>
                </a:solidFill>
              </a:rPr>
              <a:t>, Sweden.</a:t>
            </a:r>
            <a:endParaRPr lang="ru-RU" sz="1400" i="1" dirty="0">
              <a:solidFill>
                <a:srgbClr val="4F271C">
                  <a:satMod val="130000"/>
                </a:srgbClr>
              </a:solidFill>
            </a:endParaRPr>
          </a:p>
        </p:txBody>
      </p:sp>
      <p:sp>
        <p:nvSpPr>
          <p:cNvPr id="4" name="Объект 2"/>
          <p:cNvSpPr txBox="1">
            <a:spLocks/>
          </p:cNvSpPr>
          <p:nvPr/>
        </p:nvSpPr>
        <p:spPr>
          <a:xfrm>
            <a:off x="1259632" y="1447800"/>
            <a:ext cx="7498080" cy="48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pitchFamily="2" charset="2"/>
              <a:buChar char="Ø"/>
            </a:pPr>
            <a:r>
              <a:rPr lang="ru-RU" sz="2400" dirty="0">
                <a:solidFill>
                  <a:prstClr val="black"/>
                </a:solidFill>
              </a:rPr>
              <a:t>Не было выявлено воздействия </a:t>
            </a:r>
            <a:r>
              <a:rPr lang="ru-RU" sz="2400" dirty="0">
                <a:solidFill>
                  <a:srgbClr val="00682F"/>
                </a:solidFill>
              </a:rPr>
              <a:t>на рост </a:t>
            </a:r>
            <a:r>
              <a:rPr lang="ru-RU" sz="2400" dirty="0">
                <a:solidFill>
                  <a:prstClr val="black"/>
                </a:solidFill>
              </a:rPr>
              <a:t>в сравнении с </a:t>
            </a:r>
            <a:r>
              <a:rPr lang="ru-RU" sz="2400" dirty="0" err="1">
                <a:solidFill>
                  <a:prstClr val="black"/>
                </a:solidFill>
              </a:rPr>
              <a:t>референсными</a:t>
            </a:r>
            <a:r>
              <a:rPr lang="ru-RU" sz="2400" dirty="0">
                <a:solidFill>
                  <a:prstClr val="black"/>
                </a:solidFill>
              </a:rPr>
              <a:t> значениями. Утренний </a:t>
            </a:r>
            <a:r>
              <a:rPr lang="ru-RU" sz="2400" dirty="0">
                <a:solidFill>
                  <a:srgbClr val="00682F"/>
                </a:solidFill>
              </a:rPr>
              <a:t>кортизол плазмы и 24-часовой кортизол в моче не изменялся в течение лечения.</a:t>
            </a:r>
          </a:p>
          <a:p>
            <a:pPr>
              <a:buClr>
                <a:srgbClr val="3891A7"/>
              </a:buClr>
              <a:buFont typeface="Wingdings" pitchFamily="2" charset="2"/>
              <a:buChar char="Ø"/>
            </a:pPr>
            <a:r>
              <a:rPr lang="ru-RU" sz="2400" dirty="0">
                <a:solidFill>
                  <a:prstClr val="black"/>
                </a:solidFill>
              </a:rPr>
              <a:t>Риноскопия не выявила признаков </a:t>
            </a:r>
            <a:r>
              <a:rPr lang="ru-RU" sz="2400" dirty="0">
                <a:solidFill>
                  <a:srgbClr val="00682F"/>
                </a:solidFill>
              </a:rPr>
              <a:t>атрофии </a:t>
            </a:r>
            <a:r>
              <a:rPr lang="ru-RU" sz="2400" dirty="0">
                <a:solidFill>
                  <a:prstClr val="black"/>
                </a:solidFill>
              </a:rPr>
              <a:t>слизистой оболочки</a:t>
            </a:r>
            <a:r>
              <a:rPr lang="ru-RU" sz="2400" dirty="0">
                <a:solidFill>
                  <a:srgbClr val="00682F"/>
                </a:solidFill>
              </a:rPr>
              <a:t>, изъязвлений или кандидоза, </a:t>
            </a:r>
            <a:r>
              <a:rPr lang="ru-RU" sz="2400" dirty="0">
                <a:solidFill>
                  <a:prstClr val="black"/>
                </a:solidFill>
              </a:rPr>
              <a:t>но были выявлены </a:t>
            </a:r>
            <a:r>
              <a:rPr lang="ru-RU" sz="2400" dirty="0">
                <a:solidFill>
                  <a:srgbClr val="00B0F0"/>
                </a:solidFill>
              </a:rPr>
              <a:t>признаки сухости в некоторых случаях.</a:t>
            </a:r>
          </a:p>
          <a:p>
            <a:pPr>
              <a:buClr>
                <a:srgbClr val="3891A7"/>
              </a:buClr>
              <a:buFont typeface="Wingdings" pitchFamily="2" charset="2"/>
              <a:buChar char="Ø"/>
            </a:pPr>
            <a:r>
              <a:rPr lang="ru-RU" sz="2400" dirty="0">
                <a:solidFill>
                  <a:prstClr val="black"/>
                </a:solidFill>
              </a:rPr>
              <a:t>Не было выявлено связанных с лечением </a:t>
            </a:r>
            <a:r>
              <a:rPr lang="ru-RU" sz="2400" dirty="0">
                <a:solidFill>
                  <a:srgbClr val="00682F"/>
                </a:solidFill>
              </a:rPr>
              <a:t>офтальмологических или биохимических отклонений</a:t>
            </a:r>
            <a:r>
              <a:rPr lang="ru-RU" sz="2400" dirty="0">
                <a:solidFill>
                  <a:prstClr val="black"/>
                </a:solidFill>
              </a:rPr>
              <a:t>.</a:t>
            </a:r>
          </a:p>
        </p:txBody>
      </p:sp>
    </p:spTree>
    <p:extLst>
      <p:ext uri="{BB962C8B-B14F-4D97-AF65-F5344CB8AC3E}">
        <p14:creationId xmlns:p14="http://schemas.microsoft.com/office/powerpoint/2010/main" val="3800839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320"/>
            <a:ext cx="7890080" cy="1143000"/>
          </a:xfrm>
        </p:spPr>
        <p:txBody>
          <a:bodyPr>
            <a:noAutofit/>
          </a:bodyPr>
          <a:lstStyle/>
          <a:p>
            <a:pPr algn="ctr"/>
            <a:r>
              <a:rPr lang="ru-RU" sz="3600" dirty="0">
                <a:solidFill>
                  <a:srgbClr val="C00000"/>
                </a:solidFill>
              </a:rPr>
              <a:t>Безопасность использования назального спрея </a:t>
            </a:r>
            <a:r>
              <a:rPr lang="ru-RU" sz="3600" dirty="0" err="1">
                <a:solidFill>
                  <a:srgbClr val="C00000"/>
                </a:solidFill>
              </a:rPr>
              <a:t>Будесонида</a:t>
            </a:r>
            <a:r>
              <a:rPr lang="ru-RU" sz="3600" dirty="0">
                <a:solidFill>
                  <a:srgbClr val="C00000"/>
                </a:solidFill>
              </a:rPr>
              <a:t> у детей</a:t>
            </a:r>
          </a:p>
        </p:txBody>
      </p:sp>
      <p:sp>
        <p:nvSpPr>
          <p:cNvPr id="3" name="Заголовок 1"/>
          <p:cNvSpPr txBox="1">
            <a:spLocks/>
          </p:cNvSpPr>
          <p:nvPr/>
        </p:nvSpPr>
        <p:spPr>
          <a:xfrm>
            <a:off x="1068312" y="5908576"/>
            <a:ext cx="8100392" cy="760784"/>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i="1" dirty="0">
                <a:solidFill>
                  <a:srgbClr val="4F271C">
                    <a:satMod val="130000"/>
                  </a:srgbClr>
                </a:solidFill>
              </a:rPr>
              <a:t>*Safety of intranasal budesonide in the long-term treatment of children with </a:t>
            </a:r>
            <a:r>
              <a:rPr lang="en-US" sz="1800" i="1" dirty="0" err="1">
                <a:solidFill>
                  <a:srgbClr val="4F271C">
                    <a:satMod val="130000"/>
                  </a:srgbClr>
                </a:solidFill>
              </a:rPr>
              <a:t>parennial</a:t>
            </a:r>
            <a:r>
              <a:rPr lang="en-US" sz="1800" i="1" dirty="0">
                <a:solidFill>
                  <a:srgbClr val="4F271C">
                    <a:satMod val="130000"/>
                  </a:srgbClr>
                </a:solidFill>
              </a:rPr>
              <a:t> rhinitis. Clin </a:t>
            </a:r>
            <a:r>
              <a:rPr lang="en-US" sz="1800" i="1" dirty="0" err="1">
                <a:solidFill>
                  <a:srgbClr val="4F271C">
                    <a:satMod val="130000"/>
                  </a:srgbClr>
                </a:solidFill>
              </a:rPr>
              <a:t>Exp</a:t>
            </a:r>
            <a:r>
              <a:rPr lang="en-US" sz="1800" i="1" dirty="0">
                <a:solidFill>
                  <a:srgbClr val="4F271C">
                    <a:satMod val="130000"/>
                  </a:srgbClr>
                </a:solidFill>
              </a:rPr>
              <a:t> Allergy 2003</a:t>
            </a:r>
            <a:r>
              <a:rPr lang="ru-RU" sz="1800" i="1" dirty="0">
                <a:solidFill>
                  <a:srgbClr val="4F271C">
                    <a:satMod val="130000"/>
                  </a:srgbClr>
                </a:solidFill>
              </a:rPr>
              <a:t>;33(6): 816-822</a:t>
            </a:r>
          </a:p>
          <a:p>
            <a:r>
              <a:rPr lang="en-US" sz="1800" i="1" dirty="0">
                <a:solidFill>
                  <a:srgbClr val="4F271C">
                    <a:satMod val="130000"/>
                  </a:srgbClr>
                </a:solidFill>
              </a:rPr>
              <a:t>Moller C, Ahlstrom H </a:t>
            </a:r>
            <a:r>
              <a:rPr lang="en-US" sz="1800" i="1" dirty="0" err="1">
                <a:solidFill>
                  <a:srgbClr val="4F271C">
                    <a:satMod val="130000"/>
                  </a:srgbClr>
                </a:solidFill>
              </a:rPr>
              <a:t>etc</a:t>
            </a:r>
            <a:r>
              <a:rPr lang="en-US" sz="1800" i="1" dirty="0">
                <a:solidFill>
                  <a:srgbClr val="4F271C">
                    <a:satMod val="130000"/>
                  </a:srgbClr>
                </a:solidFill>
              </a:rPr>
              <a:t>, Sweden.</a:t>
            </a:r>
            <a:endParaRPr lang="ru-RU" sz="1400" i="1" dirty="0">
              <a:solidFill>
                <a:srgbClr val="4F271C">
                  <a:satMod val="130000"/>
                </a:srgbClr>
              </a:solidFill>
            </a:endParaRPr>
          </a:p>
        </p:txBody>
      </p:sp>
      <p:sp>
        <p:nvSpPr>
          <p:cNvPr id="4" name="Объект 2"/>
          <p:cNvSpPr txBox="1">
            <a:spLocks/>
          </p:cNvSpPr>
          <p:nvPr/>
        </p:nvSpPr>
        <p:spPr>
          <a:xfrm>
            <a:off x="1259632" y="1447800"/>
            <a:ext cx="7498080" cy="48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pitchFamily="2" charset="2"/>
              <a:buChar char="Ø"/>
            </a:pPr>
            <a:r>
              <a:rPr lang="ru-RU" sz="2400" dirty="0">
                <a:solidFill>
                  <a:prstClr val="black"/>
                </a:solidFill>
              </a:rPr>
              <a:t>Длительное лечение в </a:t>
            </a:r>
            <a:r>
              <a:rPr lang="ru-RU" sz="2400" dirty="0">
                <a:solidFill>
                  <a:srgbClr val="00682F"/>
                </a:solidFill>
              </a:rPr>
              <a:t>течение 1-2 лет с </a:t>
            </a:r>
            <a:r>
              <a:rPr lang="ru-RU" sz="2400" dirty="0" err="1">
                <a:solidFill>
                  <a:prstClr val="black"/>
                </a:solidFill>
              </a:rPr>
              <a:t>интраназальным</a:t>
            </a:r>
            <a:r>
              <a:rPr lang="ru-RU" sz="2400" dirty="0">
                <a:solidFill>
                  <a:prstClr val="black"/>
                </a:solidFill>
              </a:rPr>
              <a:t> применением </a:t>
            </a:r>
            <a:r>
              <a:rPr lang="ru-RU" sz="2400" dirty="0" err="1">
                <a:solidFill>
                  <a:prstClr val="black"/>
                </a:solidFill>
              </a:rPr>
              <a:t>будесонида</a:t>
            </a:r>
            <a:r>
              <a:rPr lang="ru-RU" sz="2400" dirty="0">
                <a:solidFill>
                  <a:prstClr val="black"/>
                </a:solidFill>
              </a:rPr>
              <a:t> </a:t>
            </a:r>
            <a:r>
              <a:rPr lang="ru-RU" sz="2400" dirty="0">
                <a:solidFill>
                  <a:srgbClr val="00682F"/>
                </a:solidFill>
              </a:rPr>
              <a:t>256-400 мкг</a:t>
            </a:r>
            <a:r>
              <a:rPr lang="ru-RU" sz="2400" dirty="0">
                <a:solidFill>
                  <a:prstClr val="black"/>
                </a:solidFill>
              </a:rPr>
              <a:t> ежедневно у детей с КАР не оказывало негативного воздействия на рост или эндогенную выработку кортизола. Местные побочные эффекты проявлялись в легкой форме наряду со снижением симптомов КАР у пациентов*.</a:t>
            </a:r>
          </a:p>
          <a:p>
            <a:pPr>
              <a:buClr>
                <a:srgbClr val="3891A7"/>
              </a:buClr>
              <a:buFont typeface="Wingdings" pitchFamily="2" charset="2"/>
              <a:buChar char="Ø"/>
            </a:pPr>
            <a:r>
              <a:rPr lang="ru-RU" sz="2400" dirty="0">
                <a:solidFill>
                  <a:srgbClr val="00682F"/>
                </a:solidFill>
              </a:rPr>
              <a:t>Для сокращения частоты побочных эффектов необходимо правильное использование назального спрея </a:t>
            </a:r>
            <a:r>
              <a:rPr lang="ru-RU" sz="2400" dirty="0" err="1">
                <a:solidFill>
                  <a:srgbClr val="00682F"/>
                </a:solidFill>
              </a:rPr>
              <a:t>Будесонида</a:t>
            </a:r>
            <a:r>
              <a:rPr lang="ru-RU" sz="2400" dirty="0">
                <a:solidFill>
                  <a:srgbClr val="00682F"/>
                </a:solidFill>
              </a:rPr>
              <a:t> и соблюдение рекомендованных доз.</a:t>
            </a:r>
          </a:p>
        </p:txBody>
      </p:sp>
    </p:spTree>
    <p:extLst>
      <p:ext uri="{BB962C8B-B14F-4D97-AF65-F5344CB8AC3E}">
        <p14:creationId xmlns:p14="http://schemas.microsoft.com/office/powerpoint/2010/main" val="157079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20072" y="4149080"/>
            <a:ext cx="3923928" cy="2708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109538" y="1235546"/>
            <a:ext cx="8924925" cy="4857750"/>
          </a:xfrm>
          <a:prstGeom prst="rect">
            <a:avLst/>
          </a:prstGeom>
          <a:noFill/>
          <a:ln w="9525">
            <a:noFill/>
            <a:miter lim="800000"/>
            <a:headEnd/>
            <a:tailEnd/>
          </a:ln>
        </p:spPr>
      </p:pic>
      <p:sp>
        <p:nvSpPr>
          <p:cNvPr id="5" name="Rectangle 4"/>
          <p:cNvSpPr/>
          <p:nvPr/>
        </p:nvSpPr>
        <p:spPr>
          <a:xfrm>
            <a:off x="35496" y="1216149"/>
            <a:ext cx="2483768"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Rectangle 5"/>
          <p:cNvSpPr/>
          <p:nvPr/>
        </p:nvSpPr>
        <p:spPr>
          <a:xfrm>
            <a:off x="6552728" y="1216149"/>
            <a:ext cx="2483768"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itle 6"/>
          <p:cNvSpPr>
            <a:spLocks noGrp="1"/>
          </p:cNvSpPr>
          <p:nvPr>
            <p:ph type="title"/>
          </p:nvPr>
        </p:nvSpPr>
        <p:spPr/>
        <p:txBody>
          <a:bodyPr>
            <a:normAutofit/>
          </a:bodyPr>
          <a:lstStyle/>
          <a:p>
            <a:r>
              <a:rPr lang="ru-RU" sz="2800" b="1" dirty="0">
                <a:solidFill>
                  <a:srgbClr val="C00000"/>
                </a:solidFill>
              </a:rPr>
              <a:t>Развитие аллергического воспалительного каскада</a:t>
            </a:r>
            <a:endParaRPr lang="ru-RU" sz="2800" dirty="0">
              <a:solidFill>
                <a:srgbClr val="C00000"/>
              </a:solidFill>
            </a:endParaRPr>
          </a:p>
        </p:txBody>
      </p:sp>
      <p:sp>
        <p:nvSpPr>
          <p:cNvPr id="11" name="Номер слайда 10"/>
          <p:cNvSpPr>
            <a:spLocks noGrp="1"/>
          </p:cNvSpPr>
          <p:nvPr>
            <p:ph type="sldNum" sz="quarter" idx="12"/>
          </p:nvPr>
        </p:nvSpPr>
        <p:spPr/>
        <p:txBody>
          <a:bodyPr/>
          <a:lstStyle/>
          <a:p>
            <a:fld id="{102E5804-5406-49C9-99B1-2BCBE394186E}" type="slidenum">
              <a:rPr lang="ru-RU" smtClean="0">
                <a:solidFill>
                  <a:prstClr val="black">
                    <a:tint val="75000"/>
                  </a:prstClr>
                </a:solidFill>
              </a:rPr>
              <a:pPr/>
              <a:t>9</a:t>
            </a:fld>
            <a:endParaRPr lang="ru-RU">
              <a:solidFill>
                <a:prstClr val="black">
                  <a:tint val="75000"/>
                </a:prstClr>
              </a:solidFill>
            </a:endParaRPr>
          </a:p>
        </p:txBody>
      </p:sp>
      <p:sp>
        <p:nvSpPr>
          <p:cNvPr id="2" name="TextBox 1"/>
          <p:cNvSpPr txBox="1"/>
          <p:nvPr/>
        </p:nvSpPr>
        <p:spPr>
          <a:xfrm>
            <a:off x="109538" y="6093296"/>
            <a:ext cx="9034462" cy="584775"/>
          </a:xfrm>
          <a:prstGeom prst="rect">
            <a:avLst/>
          </a:prstGeom>
          <a:noFill/>
        </p:spPr>
        <p:txBody>
          <a:bodyPr wrap="square" rtlCol="0">
            <a:spAutoFit/>
          </a:bodyPr>
          <a:lstStyle/>
          <a:p>
            <a:pPr marL="228600" indent="-228600"/>
            <a:endParaRPr lang="es-ES" sz="800" dirty="0">
              <a:solidFill>
                <a:prstClr val="black"/>
              </a:solidFill>
            </a:endParaRPr>
          </a:p>
          <a:p>
            <a:pPr marL="228600" indent="-228600">
              <a:buFont typeface="+mj-lt"/>
              <a:buAutoNum type="arabicPeriod"/>
            </a:pPr>
            <a:r>
              <a:rPr lang="ru-RU" sz="800" dirty="0">
                <a:solidFill>
                  <a:prstClr val="black"/>
                </a:solidFill>
              </a:rPr>
              <a:t>Гущин И.С. Аллергическое воспаление и его фармакологический контроль. – М. 1998</a:t>
            </a:r>
          </a:p>
          <a:p>
            <a:pPr marL="228600" indent="-228600">
              <a:buFont typeface="+mj-lt"/>
              <a:buAutoNum type="arabicPeriod"/>
            </a:pPr>
            <a:r>
              <a:rPr lang="es-ES" sz="800" dirty="0">
                <a:solidFill>
                  <a:prstClr val="black"/>
                </a:solidFill>
              </a:rPr>
              <a:t>Izquierdo I et al. </a:t>
            </a:r>
            <a:r>
              <a:rPr lang="es-ES" sz="800" dirty="0" err="1">
                <a:solidFill>
                  <a:prstClr val="black"/>
                </a:solidFill>
              </a:rPr>
              <a:t>Rupatadine</a:t>
            </a:r>
            <a:r>
              <a:rPr lang="es-ES" sz="800" dirty="0">
                <a:solidFill>
                  <a:prstClr val="black"/>
                </a:solidFill>
              </a:rPr>
              <a:t>, a new </a:t>
            </a:r>
            <a:r>
              <a:rPr lang="es-ES" sz="800" dirty="0" err="1">
                <a:solidFill>
                  <a:prstClr val="black"/>
                </a:solidFill>
              </a:rPr>
              <a:t>selective</a:t>
            </a:r>
            <a:r>
              <a:rPr lang="es-ES" sz="800" dirty="0">
                <a:solidFill>
                  <a:prstClr val="black"/>
                </a:solidFill>
              </a:rPr>
              <a:t> </a:t>
            </a:r>
            <a:r>
              <a:rPr lang="es-ES" sz="800" dirty="0" err="1">
                <a:solidFill>
                  <a:prstClr val="black"/>
                </a:solidFill>
              </a:rPr>
              <a:t>histamine</a:t>
            </a:r>
            <a:r>
              <a:rPr lang="es-ES" sz="800" dirty="0">
                <a:solidFill>
                  <a:prstClr val="black"/>
                </a:solidFill>
              </a:rPr>
              <a:t> HI receptor and </a:t>
            </a:r>
            <a:r>
              <a:rPr lang="es-ES" sz="800" dirty="0" err="1">
                <a:solidFill>
                  <a:prstClr val="black"/>
                </a:solidFill>
              </a:rPr>
              <a:t>plateletactivating</a:t>
            </a:r>
            <a:r>
              <a:rPr lang="es-ES" sz="800" dirty="0">
                <a:solidFill>
                  <a:prstClr val="black"/>
                </a:solidFill>
              </a:rPr>
              <a:t> factor (PAF) </a:t>
            </a:r>
            <a:r>
              <a:rPr lang="es-ES" sz="800" dirty="0" err="1">
                <a:solidFill>
                  <a:prstClr val="black"/>
                </a:solidFill>
              </a:rPr>
              <a:t>antagonist</a:t>
            </a:r>
            <a:r>
              <a:rPr lang="es-ES" sz="800" dirty="0">
                <a:solidFill>
                  <a:prstClr val="black"/>
                </a:solidFill>
              </a:rPr>
              <a:t>: a </a:t>
            </a:r>
            <a:r>
              <a:rPr lang="es-ES" sz="800" dirty="0" err="1">
                <a:solidFill>
                  <a:prstClr val="black"/>
                </a:solidFill>
              </a:rPr>
              <a:t>review</a:t>
            </a:r>
            <a:r>
              <a:rPr lang="es-ES" sz="800" dirty="0">
                <a:solidFill>
                  <a:prstClr val="black"/>
                </a:solidFill>
              </a:rPr>
              <a:t> of </a:t>
            </a:r>
            <a:r>
              <a:rPr lang="es-ES" sz="800" dirty="0" err="1">
                <a:solidFill>
                  <a:prstClr val="black"/>
                </a:solidFill>
              </a:rPr>
              <a:t>pharmacological</a:t>
            </a:r>
            <a:r>
              <a:rPr lang="es-ES" sz="800" dirty="0">
                <a:solidFill>
                  <a:prstClr val="black"/>
                </a:solidFill>
              </a:rPr>
              <a:t> </a:t>
            </a:r>
            <a:r>
              <a:rPr lang="es-ES" sz="800" dirty="0" err="1">
                <a:solidFill>
                  <a:prstClr val="black"/>
                </a:solidFill>
              </a:rPr>
              <a:t>profile</a:t>
            </a:r>
            <a:r>
              <a:rPr lang="es-ES" sz="800" dirty="0">
                <a:solidFill>
                  <a:prstClr val="black"/>
                </a:solidFill>
              </a:rPr>
              <a:t> and </a:t>
            </a:r>
            <a:r>
              <a:rPr lang="es-ES" sz="800" dirty="0" err="1">
                <a:solidFill>
                  <a:prstClr val="black"/>
                </a:solidFill>
              </a:rPr>
              <a:t>clinical</a:t>
            </a:r>
            <a:r>
              <a:rPr lang="es-ES" sz="800" dirty="0">
                <a:solidFill>
                  <a:prstClr val="black"/>
                </a:solidFill>
              </a:rPr>
              <a:t> </a:t>
            </a:r>
            <a:r>
              <a:rPr lang="es-ES" sz="800" dirty="0" err="1">
                <a:solidFill>
                  <a:prstClr val="black"/>
                </a:solidFill>
              </a:rPr>
              <a:t>management</a:t>
            </a:r>
            <a:r>
              <a:rPr lang="es-ES" sz="800" dirty="0">
                <a:solidFill>
                  <a:prstClr val="black"/>
                </a:solidFill>
              </a:rPr>
              <a:t> of </a:t>
            </a:r>
            <a:r>
              <a:rPr lang="es-ES" sz="800" dirty="0" err="1">
                <a:solidFill>
                  <a:prstClr val="black"/>
                </a:solidFill>
              </a:rPr>
              <a:t>allergic</a:t>
            </a:r>
            <a:r>
              <a:rPr lang="es-ES" sz="800" dirty="0">
                <a:solidFill>
                  <a:prstClr val="black"/>
                </a:solidFill>
              </a:rPr>
              <a:t> </a:t>
            </a:r>
            <a:r>
              <a:rPr lang="es-ES" sz="800" dirty="0" err="1">
                <a:solidFill>
                  <a:prstClr val="black"/>
                </a:solidFill>
              </a:rPr>
              <a:t>rhinitis</a:t>
            </a:r>
            <a:r>
              <a:rPr lang="es-ES" sz="800" dirty="0">
                <a:solidFill>
                  <a:prstClr val="black"/>
                </a:solidFill>
              </a:rPr>
              <a:t>. </a:t>
            </a:r>
            <a:r>
              <a:rPr lang="es-ES" sz="800" dirty="0" err="1">
                <a:solidFill>
                  <a:prstClr val="black"/>
                </a:solidFill>
              </a:rPr>
              <a:t>Drugs</a:t>
            </a:r>
            <a:r>
              <a:rPr lang="es-ES" sz="800" dirty="0">
                <a:solidFill>
                  <a:prstClr val="black"/>
                </a:solidFill>
              </a:rPr>
              <a:t> </a:t>
            </a:r>
            <a:r>
              <a:rPr lang="es-ES" sz="800" dirty="0" err="1">
                <a:solidFill>
                  <a:prstClr val="black"/>
                </a:solidFill>
              </a:rPr>
              <a:t>Today</a:t>
            </a:r>
            <a:r>
              <a:rPr lang="es-ES" sz="800" dirty="0">
                <a:solidFill>
                  <a:prstClr val="black"/>
                </a:solidFill>
              </a:rPr>
              <a:t> (</a:t>
            </a:r>
            <a:r>
              <a:rPr lang="es-ES" sz="800" dirty="0" err="1">
                <a:solidFill>
                  <a:prstClr val="black"/>
                </a:solidFill>
              </a:rPr>
              <a:t>Barc</a:t>
            </a:r>
            <a:r>
              <a:rPr lang="es-ES" sz="800" dirty="0">
                <a:solidFill>
                  <a:prstClr val="black"/>
                </a:solidFill>
              </a:rPr>
              <a:t>) 2003; 39: 451-468</a:t>
            </a:r>
            <a:endParaRPr lang="ru-RU" sz="800" dirty="0">
              <a:solidFill>
                <a:prstClr val="black"/>
              </a:solidFill>
            </a:endParaRPr>
          </a:p>
        </p:txBody>
      </p:sp>
      <p:sp>
        <p:nvSpPr>
          <p:cNvPr id="9" name="Rounded Rectangle 8"/>
          <p:cNvSpPr/>
          <p:nvPr/>
        </p:nvSpPr>
        <p:spPr>
          <a:xfrm>
            <a:off x="6804248" y="1628800"/>
            <a:ext cx="2016224" cy="86409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063E98"/>
                </a:solidFill>
              </a:rPr>
              <a:t>ТАФ </a:t>
            </a:r>
            <a:br>
              <a:rPr lang="ru-RU" sz="2000" b="1" dirty="0">
                <a:solidFill>
                  <a:srgbClr val="063E98"/>
                </a:solidFill>
              </a:rPr>
            </a:br>
            <a:r>
              <a:rPr lang="ru-RU" sz="1200" b="1" dirty="0">
                <a:solidFill>
                  <a:srgbClr val="063E98"/>
                </a:solidFill>
              </a:rPr>
              <a:t>(</a:t>
            </a:r>
            <a:r>
              <a:rPr lang="ru-RU" sz="1200" b="1" dirty="0" err="1">
                <a:solidFill>
                  <a:srgbClr val="063E98"/>
                </a:solidFill>
              </a:rPr>
              <a:t>тромбоцит-активирующий</a:t>
            </a:r>
            <a:r>
              <a:rPr lang="ru-RU" sz="1200" b="1" dirty="0">
                <a:solidFill>
                  <a:srgbClr val="063E98"/>
                </a:solidFill>
              </a:rPr>
              <a:t> фактор)</a:t>
            </a:r>
            <a:endParaRPr lang="ru-RU" sz="1600" b="1" dirty="0">
              <a:solidFill>
                <a:srgbClr val="063E98"/>
              </a:solidFill>
            </a:endParaRPr>
          </a:p>
        </p:txBody>
      </p:sp>
      <p:sp>
        <p:nvSpPr>
          <p:cNvPr id="10" name="Rounded Rectangle 9"/>
          <p:cNvSpPr/>
          <p:nvPr/>
        </p:nvSpPr>
        <p:spPr>
          <a:xfrm>
            <a:off x="251520" y="1628800"/>
            <a:ext cx="2016224" cy="86409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063E98"/>
                </a:solidFill>
              </a:rPr>
              <a:t>Гистамин</a:t>
            </a:r>
            <a:endParaRPr lang="ru-RU" sz="1600" b="1" dirty="0">
              <a:solidFill>
                <a:srgbClr val="063E98"/>
              </a:solidFill>
            </a:endParaRPr>
          </a:p>
        </p:txBody>
      </p:sp>
    </p:spTree>
    <p:extLst>
      <p:ext uri="{BB962C8B-B14F-4D97-AF65-F5344CB8AC3E}">
        <p14:creationId xmlns:p14="http://schemas.microsoft.com/office/powerpoint/2010/main" val="36151496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4490" y="188640"/>
            <a:ext cx="7647238" cy="634400"/>
          </a:xfrm>
        </p:spPr>
        <p:txBody>
          <a:bodyPr>
            <a:noAutofit/>
          </a:bodyPr>
          <a:lstStyle/>
          <a:p>
            <a:pPr algn="ctr"/>
            <a:r>
              <a:rPr lang="ru-RU" sz="3600" dirty="0">
                <a:solidFill>
                  <a:srgbClr val="C00000"/>
                </a:solidFill>
              </a:rPr>
              <a:t>Информация по безопасности</a:t>
            </a:r>
            <a:r>
              <a:rPr lang="en-US" sz="3600" dirty="0">
                <a:solidFill>
                  <a:srgbClr val="C00000"/>
                </a:solidFill>
              </a:rPr>
              <a:t> </a:t>
            </a:r>
            <a:r>
              <a:rPr lang="ru-RU" sz="3600" dirty="0" err="1">
                <a:solidFill>
                  <a:srgbClr val="C00000"/>
                </a:solidFill>
              </a:rPr>
              <a:t>Будесонида</a:t>
            </a:r>
            <a:endParaRPr lang="ru-RU" sz="3600" dirty="0">
              <a:solidFill>
                <a:srgbClr val="C0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546675813"/>
              </p:ext>
            </p:extLst>
          </p:nvPr>
        </p:nvGraphicFramePr>
        <p:xfrm>
          <a:off x="1403648" y="1071632"/>
          <a:ext cx="6096000" cy="1925320"/>
        </p:xfrm>
        <a:graphic>
          <a:graphicData uri="http://schemas.openxmlformats.org/drawingml/2006/table">
            <a:tbl>
              <a:tblPr firstRow="1" bandRow="1">
                <a:tableStyleId>{F5AB1C69-6EDB-4FF4-983F-18BD219EF322}</a:tableStyleId>
              </a:tblPr>
              <a:tblGrid>
                <a:gridCol w="3408040">
                  <a:extLst>
                    <a:ext uri="{9D8B030D-6E8A-4147-A177-3AD203B41FA5}">
                      <a16:colId xmlns:a16="http://schemas.microsoft.com/office/drawing/2014/main" val="20000"/>
                    </a:ext>
                  </a:extLst>
                </a:gridCol>
                <a:gridCol w="2687960">
                  <a:extLst>
                    <a:ext uri="{9D8B030D-6E8A-4147-A177-3AD203B41FA5}">
                      <a16:colId xmlns:a16="http://schemas.microsoft.com/office/drawing/2014/main" val="20001"/>
                    </a:ext>
                  </a:extLst>
                </a:gridCol>
              </a:tblGrid>
              <a:tr h="370840">
                <a:tc>
                  <a:txBody>
                    <a:bodyPr/>
                    <a:lstStyle/>
                    <a:p>
                      <a:r>
                        <a:rPr lang="en-US" sz="1600" dirty="0"/>
                        <a:t>Drug</a:t>
                      </a:r>
                      <a:endParaRPr lang="ru-RU" sz="1600" dirty="0"/>
                    </a:p>
                  </a:txBody>
                  <a:tcPr/>
                </a:tc>
                <a:tc>
                  <a:txBody>
                    <a:bodyPr/>
                    <a:lstStyle/>
                    <a:p>
                      <a:r>
                        <a:rPr lang="en-US" sz="1600" dirty="0"/>
                        <a:t>Pregnancy</a:t>
                      </a:r>
                      <a:r>
                        <a:rPr lang="en-US" sz="1600" baseline="0" dirty="0"/>
                        <a:t> category</a:t>
                      </a:r>
                      <a:endParaRPr lang="ru-RU" sz="1600" dirty="0"/>
                    </a:p>
                  </a:txBody>
                  <a:tcPr/>
                </a:tc>
                <a:extLst>
                  <a:ext uri="{0D108BD9-81ED-4DB2-BD59-A6C34878D82A}">
                    <a16:rowId xmlns:a16="http://schemas.microsoft.com/office/drawing/2014/main" val="10000"/>
                  </a:ext>
                </a:extLst>
              </a:tr>
              <a:tr h="370840">
                <a:tc>
                  <a:txBody>
                    <a:bodyPr/>
                    <a:lstStyle/>
                    <a:p>
                      <a:r>
                        <a:rPr lang="en-US" sz="1600" dirty="0"/>
                        <a:t>Budesonide</a:t>
                      </a:r>
                    </a:p>
                    <a:p>
                      <a:r>
                        <a:rPr lang="en-US" sz="1600" dirty="0" err="1"/>
                        <a:t>Beclomethasone</a:t>
                      </a:r>
                      <a:r>
                        <a:rPr lang="en-US" sz="1600" dirty="0"/>
                        <a:t> </a:t>
                      </a:r>
                      <a:r>
                        <a:rPr lang="en-US" sz="1600" dirty="0" err="1"/>
                        <a:t>Dipropionate</a:t>
                      </a:r>
                      <a:endParaRPr lang="ru-RU" sz="1600" dirty="0"/>
                    </a:p>
                    <a:p>
                      <a:r>
                        <a:rPr lang="en-US" sz="1600" dirty="0" err="1"/>
                        <a:t>Mometasone</a:t>
                      </a:r>
                      <a:endParaRPr lang="ru-RU" sz="1600" dirty="0"/>
                    </a:p>
                    <a:p>
                      <a:r>
                        <a:rPr lang="en-US" sz="1600" dirty="0"/>
                        <a:t>Fluticasone Propionate</a:t>
                      </a:r>
                      <a:endParaRPr lang="ru-RU" sz="1600" dirty="0"/>
                    </a:p>
                    <a:p>
                      <a:r>
                        <a:rPr lang="en-US" sz="1600" dirty="0"/>
                        <a:t>Fluticasone </a:t>
                      </a:r>
                      <a:r>
                        <a:rPr lang="en-US" sz="1600" dirty="0" err="1"/>
                        <a:t>furoate</a:t>
                      </a:r>
                      <a:endParaRPr lang="ru-RU" sz="1600" dirty="0"/>
                    </a:p>
                    <a:p>
                      <a:r>
                        <a:rPr lang="en-US" sz="1600" dirty="0" err="1"/>
                        <a:t>Flunisolide</a:t>
                      </a:r>
                      <a:endParaRPr lang="ru-RU" sz="1600" dirty="0"/>
                    </a:p>
                  </a:txBody>
                  <a:tcPr/>
                </a:tc>
                <a:tc>
                  <a:txBody>
                    <a:bodyPr/>
                    <a:lstStyle/>
                    <a:p>
                      <a:r>
                        <a:rPr lang="en-US" sz="1600" dirty="0"/>
                        <a:t>B</a:t>
                      </a:r>
                    </a:p>
                    <a:p>
                      <a:r>
                        <a:rPr lang="en-US" sz="1600" dirty="0"/>
                        <a:t>C</a:t>
                      </a:r>
                      <a:endParaRPr lang="ru-RU"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a:t>
                      </a:r>
                      <a:endParaRPr lang="ru-RU"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a:t>
                      </a:r>
                      <a:endParaRPr lang="ru-RU"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a:t>
                      </a:r>
                      <a:endParaRPr lang="ru-RU"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a:t>
                      </a:r>
                      <a:endParaRPr lang="ru-RU" sz="1600" dirty="0"/>
                    </a:p>
                  </a:txBody>
                  <a:tcPr/>
                </a:tc>
                <a:extLst>
                  <a:ext uri="{0D108BD9-81ED-4DB2-BD59-A6C34878D82A}">
                    <a16:rowId xmlns:a16="http://schemas.microsoft.com/office/drawing/2014/main" val="10001"/>
                  </a:ext>
                </a:extLst>
              </a:tr>
            </a:tbl>
          </a:graphicData>
        </a:graphic>
      </p:graphicFrame>
      <p:sp>
        <p:nvSpPr>
          <p:cNvPr id="5" name="Объект 2"/>
          <p:cNvSpPr txBox="1">
            <a:spLocks/>
          </p:cNvSpPr>
          <p:nvPr/>
        </p:nvSpPr>
        <p:spPr>
          <a:xfrm>
            <a:off x="980230" y="2996952"/>
            <a:ext cx="8172400" cy="3384376"/>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pitchFamily="2" charset="2"/>
              <a:buChar char="Ø"/>
            </a:pPr>
            <a:r>
              <a:rPr lang="en-US" sz="2000" b="1" dirty="0">
                <a:solidFill>
                  <a:prstClr val="black"/>
                </a:solidFill>
              </a:rPr>
              <a:t>FDA </a:t>
            </a:r>
            <a:r>
              <a:rPr lang="ru-RU" sz="2000" b="1" dirty="0">
                <a:solidFill>
                  <a:prstClr val="black"/>
                </a:solidFill>
              </a:rPr>
              <a:t>выделяет 5 категорий для определения потенциального риска при использовании в период беременности. Категории определены согласно достоверности документации и соотношению риск/польза.</a:t>
            </a:r>
          </a:p>
          <a:p>
            <a:pPr>
              <a:buClr>
                <a:srgbClr val="3891A7"/>
              </a:buClr>
              <a:buFont typeface="Wingdings" pitchFamily="2" charset="2"/>
              <a:buChar char="Ø"/>
            </a:pPr>
            <a:r>
              <a:rPr lang="ru-RU" sz="1400" dirty="0">
                <a:solidFill>
                  <a:prstClr val="black"/>
                </a:solidFill>
              </a:rPr>
              <a:t>А – адекватные и контролируемые исследования не выявили риска для плода в первом и последующем триместрах</a:t>
            </a:r>
          </a:p>
          <a:p>
            <a:pPr>
              <a:buClr>
                <a:srgbClr val="3891A7"/>
              </a:buClr>
              <a:buFont typeface="Wingdings" pitchFamily="2" charset="2"/>
              <a:buChar char="Ø"/>
            </a:pPr>
            <a:r>
              <a:rPr lang="ru-RU" sz="1400" dirty="0">
                <a:solidFill>
                  <a:prstClr val="black"/>
                </a:solidFill>
              </a:rPr>
              <a:t>В – воспроизведенные на животных исследования не выявили риска для плода и не проводилось адекватных и контролируемых исследований на беременных женщинах.</a:t>
            </a:r>
          </a:p>
          <a:p>
            <a:pPr>
              <a:buClr>
                <a:srgbClr val="3891A7"/>
              </a:buClr>
              <a:buFont typeface="Wingdings" pitchFamily="2" charset="2"/>
              <a:buChar char="Ø"/>
            </a:pPr>
            <a:r>
              <a:rPr lang="ru-RU" sz="1400" dirty="0">
                <a:solidFill>
                  <a:prstClr val="black"/>
                </a:solidFill>
              </a:rPr>
              <a:t>С - воспроизведенные на животных исследования выявили побочное действие на плод и не проводилось адекватных и контролируемых исследований на людях, но потенциальная выгода может служить оправданием для использования препарата у беременных женщин несмотря на потенциальный риск. Также выделяют категории </a:t>
            </a:r>
            <a:r>
              <a:rPr lang="en-US" sz="1400" dirty="0">
                <a:solidFill>
                  <a:prstClr val="black"/>
                </a:solidFill>
              </a:rPr>
              <a:t>D, X.</a:t>
            </a:r>
            <a:endParaRPr lang="ru-RU" sz="1400" dirty="0">
              <a:solidFill>
                <a:prstClr val="black"/>
              </a:solidFill>
            </a:endParaRPr>
          </a:p>
          <a:p>
            <a:pPr marL="82296" indent="0">
              <a:buClr>
                <a:srgbClr val="3891A7"/>
              </a:buClr>
              <a:buFont typeface="Wingdings 2"/>
              <a:buNone/>
            </a:pPr>
            <a:endParaRPr lang="ru-RU" sz="2000" dirty="0">
              <a:solidFill>
                <a:prstClr val="black"/>
              </a:solidFill>
            </a:endParaRPr>
          </a:p>
        </p:txBody>
      </p:sp>
    </p:spTree>
    <p:extLst>
      <p:ext uri="{BB962C8B-B14F-4D97-AF65-F5344CB8AC3E}">
        <p14:creationId xmlns:p14="http://schemas.microsoft.com/office/powerpoint/2010/main" val="2281097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4490" y="274320"/>
            <a:ext cx="7647238" cy="634400"/>
          </a:xfrm>
        </p:spPr>
        <p:txBody>
          <a:bodyPr>
            <a:noAutofit/>
          </a:bodyPr>
          <a:lstStyle/>
          <a:p>
            <a:pPr algn="ctr"/>
            <a:r>
              <a:rPr lang="ru-RU" sz="3600" dirty="0">
                <a:solidFill>
                  <a:srgbClr val="C00000"/>
                </a:solidFill>
              </a:rPr>
              <a:t>Информация по безопасности</a:t>
            </a:r>
            <a:r>
              <a:rPr lang="en-US" sz="3600" dirty="0">
                <a:solidFill>
                  <a:srgbClr val="C00000"/>
                </a:solidFill>
              </a:rPr>
              <a:t> </a:t>
            </a:r>
            <a:r>
              <a:rPr lang="ru-RU" sz="3600" dirty="0" err="1">
                <a:solidFill>
                  <a:srgbClr val="C00000"/>
                </a:solidFill>
              </a:rPr>
              <a:t>Будесонида</a:t>
            </a:r>
            <a:endParaRPr lang="ru-RU" sz="3600" dirty="0">
              <a:solidFill>
                <a:srgbClr val="C00000"/>
              </a:solidFill>
            </a:endParaRPr>
          </a:p>
        </p:txBody>
      </p:sp>
      <p:sp>
        <p:nvSpPr>
          <p:cNvPr id="5" name="Объект 2"/>
          <p:cNvSpPr txBox="1">
            <a:spLocks/>
          </p:cNvSpPr>
          <p:nvPr/>
        </p:nvSpPr>
        <p:spPr>
          <a:xfrm>
            <a:off x="980230" y="1268760"/>
            <a:ext cx="7912250" cy="4536504"/>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pitchFamily="2" charset="2"/>
              <a:buChar char="Ø"/>
            </a:pPr>
            <a:r>
              <a:rPr lang="ru-RU" sz="2400" dirty="0" err="1">
                <a:solidFill>
                  <a:srgbClr val="E0A8AD">
                    <a:lumMod val="75000"/>
                  </a:srgbClr>
                </a:solidFill>
              </a:rPr>
              <a:t>Будесонид</a:t>
            </a:r>
            <a:r>
              <a:rPr lang="ru-RU" sz="2400" dirty="0">
                <a:solidFill>
                  <a:srgbClr val="E0A8AD">
                    <a:lumMod val="75000"/>
                  </a:srgbClr>
                </a:solidFill>
              </a:rPr>
              <a:t> был отнесен </a:t>
            </a:r>
            <a:r>
              <a:rPr lang="en-US" sz="2400" dirty="0">
                <a:solidFill>
                  <a:srgbClr val="E0A8AD">
                    <a:lumMod val="75000"/>
                  </a:srgbClr>
                </a:solidFill>
              </a:rPr>
              <a:t>FDA </a:t>
            </a:r>
            <a:r>
              <a:rPr lang="ru-RU" sz="2400" dirty="0">
                <a:solidFill>
                  <a:srgbClr val="E0A8AD">
                    <a:lumMod val="75000"/>
                  </a:srgbClr>
                </a:solidFill>
              </a:rPr>
              <a:t>к категории В (все остальные ГКС относят к категории С) на основании данных 3-х обзоров, зарегистрированных в Швеции и охватывающих более 2000 новорожденных в период с 1995 по 2001 год.</a:t>
            </a:r>
          </a:p>
          <a:p>
            <a:pPr>
              <a:buClr>
                <a:srgbClr val="3891A7"/>
              </a:buClr>
              <a:buFont typeface="Wingdings" pitchFamily="2" charset="2"/>
              <a:buChar char="Ø"/>
            </a:pPr>
            <a:r>
              <a:rPr lang="ru-RU" sz="2400" dirty="0">
                <a:solidFill>
                  <a:srgbClr val="00682F"/>
                </a:solidFill>
              </a:rPr>
              <a:t>Согласно этим данным </a:t>
            </a:r>
            <a:r>
              <a:rPr lang="ru-RU" sz="2400" b="1" dirty="0">
                <a:solidFill>
                  <a:srgbClr val="00682F"/>
                </a:solidFill>
              </a:rPr>
              <a:t>не было выявлено увеличения риска </a:t>
            </a:r>
            <a:r>
              <a:rPr lang="ru-RU" sz="2400" dirty="0">
                <a:solidFill>
                  <a:srgbClr val="00682F"/>
                </a:solidFill>
              </a:rPr>
              <a:t>по всем врожденным нарушениям развития после использования </a:t>
            </a:r>
            <a:r>
              <a:rPr lang="ru-RU" sz="2400" dirty="0" err="1">
                <a:solidFill>
                  <a:srgbClr val="00682F"/>
                </a:solidFill>
              </a:rPr>
              <a:t>интраназально</a:t>
            </a:r>
            <a:r>
              <a:rPr lang="ru-RU" sz="2400" dirty="0">
                <a:solidFill>
                  <a:srgbClr val="00682F"/>
                </a:solidFill>
              </a:rPr>
              <a:t> </a:t>
            </a:r>
            <a:r>
              <a:rPr lang="ru-RU" sz="2400" dirty="0" err="1">
                <a:solidFill>
                  <a:srgbClr val="00682F"/>
                </a:solidFill>
              </a:rPr>
              <a:t>Будесонида</a:t>
            </a:r>
            <a:r>
              <a:rPr lang="ru-RU" sz="2400" dirty="0">
                <a:solidFill>
                  <a:srgbClr val="00682F"/>
                </a:solidFill>
              </a:rPr>
              <a:t> в течение раннего периода беременности.</a:t>
            </a:r>
          </a:p>
          <a:p>
            <a:pPr>
              <a:buClr>
                <a:srgbClr val="3891A7"/>
              </a:buClr>
              <a:buFont typeface="Wingdings" pitchFamily="2" charset="2"/>
              <a:buChar char="Ø"/>
            </a:pPr>
            <a:r>
              <a:rPr lang="ru-RU" sz="2400" dirty="0">
                <a:solidFill>
                  <a:prstClr val="black"/>
                </a:solidFill>
              </a:rPr>
              <a:t> </a:t>
            </a:r>
            <a:r>
              <a:rPr lang="ru-RU" sz="2400" i="1" dirty="0">
                <a:solidFill>
                  <a:prstClr val="black"/>
                </a:solidFill>
              </a:rPr>
              <a:t>Решение о назначении препарата ГКС принимает врач в каждом конкретном случае.</a:t>
            </a:r>
          </a:p>
          <a:p>
            <a:pPr>
              <a:buClr>
                <a:srgbClr val="3891A7"/>
              </a:buClr>
              <a:buFont typeface="Wingdings" pitchFamily="2" charset="2"/>
              <a:buChar char="Ø"/>
            </a:pPr>
            <a:endParaRPr lang="ru-RU" sz="2400" dirty="0">
              <a:solidFill>
                <a:prstClr val="black"/>
              </a:solidFill>
            </a:endParaRPr>
          </a:p>
        </p:txBody>
      </p:sp>
      <p:sp>
        <p:nvSpPr>
          <p:cNvPr id="6" name="Заголовок 1"/>
          <p:cNvSpPr txBox="1">
            <a:spLocks/>
          </p:cNvSpPr>
          <p:nvPr/>
        </p:nvSpPr>
        <p:spPr>
          <a:xfrm>
            <a:off x="1068312" y="6237312"/>
            <a:ext cx="8100392" cy="432048"/>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i="1" dirty="0">
                <a:solidFill>
                  <a:srgbClr val="4F271C">
                    <a:satMod val="130000"/>
                  </a:srgbClr>
                </a:solidFill>
              </a:rPr>
              <a:t>Local and Systemic Safety of Intranasal Corticosteroids. </a:t>
            </a:r>
          </a:p>
          <a:p>
            <a:r>
              <a:rPr lang="en-US" sz="1800" i="1" dirty="0">
                <a:solidFill>
                  <a:srgbClr val="4F271C">
                    <a:satMod val="130000"/>
                  </a:srgbClr>
                </a:solidFill>
              </a:rPr>
              <a:t>J </a:t>
            </a:r>
            <a:r>
              <a:rPr lang="en-US" sz="1800" i="1" dirty="0" err="1">
                <a:solidFill>
                  <a:srgbClr val="4F271C">
                    <a:satMod val="130000"/>
                  </a:srgbClr>
                </a:solidFill>
              </a:rPr>
              <a:t>Investig</a:t>
            </a:r>
            <a:r>
              <a:rPr lang="en-US" sz="1800" i="1" dirty="0">
                <a:solidFill>
                  <a:srgbClr val="4F271C">
                    <a:satMod val="130000"/>
                  </a:srgbClr>
                </a:solidFill>
              </a:rPr>
              <a:t> </a:t>
            </a:r>
            <a:r>
              <a:rPr lang="en-US" sz="1800" i="1" dirty="0" err="1">
                <a:solidFill>
                  <a:srgbClr val="4F271C">
                    <a:satMod val="130000"/>
                  </a:srgbClr>
                </a:solidFill>
              </a:rPr>
              <a:t>Allergol</a:t>
            </a:r>
            <a:r>
              <a:rPr lang="en-US" sz="1800" i="1" dirty="0">
                <a:solidFill>
                  <a:srgbClr val="4F271C">
                    <a:satMod val="130000"/>
                  </a:srgbClr>
                </a:solidFill>
              </a:rPr>
              <a:t> Clin </a:t>
            </a:r>
            <a:r>
              <a:rPr lang="en-US" sz="1800" i="1" dirty="0" err="1">
                <a:solidFill>
                  <a:srgbClr val="4F271C">
                    <a:satMod val="130000"/>
                  </a:srgbClr>
                </a:solidFill>
              </a:rPr>
              <a:t>Immunol</a:t>
            </a:r>
            <a:r>
              <a:rPr lang="en-US" sz="1800" i="1" dirty="0">
                <a:solidFill>
                  <a:srgbClr val="4F271C">
                    <a:satMod val="130000"/>
                  </a:srgbClr>
                </a:solidFill>
              </a:rPr>
              <a:t> 2012, Vol. 22(1)</a:t>
            </a:r>
            <a:r>
              <a:rPr lang="ru-RU" sz="1800" i="1" dirty="0">
                <a:solidFill>
                  <a:srgbClr val="4F271C">
                    <a:satMod val="130000"/>
                  </a:srgbClr>
                </a:solidFill>
              </a:rPr>
              <a:t>: 1-12</a:t>
            </a:r>
          </a:p>
        </p:txBody>
      </p:sp>
    </p:spTree>
    <p:extLst>
      <p:ext uri="{BB962C8B-B14F-4D97-AF65-F5344CB8AC3E}">
        <p14:creationId xmlns:p14="http://schemas.microsoft.com/office/powerpoint/2010/main" val="1852988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3972" y="188640"/>
            <a:ext cx="7296460" cy="850424"/>
          </a:xfrm>
        </p:spPr>
        <p:txBody>
          <a:bodyPr>
            <a:noAutofit/>
          </a:bodyPr>
          <a:lstStyle/>
          <a:p>
            <a:pPr algn="ctr"/>
            <a:r>
              <a:rPr lang="ru-RU" sz="3600" dirty="0">
                <a:solidFill>
                  <a:srgbClr val="C00000"/>
                </a:solidFill>
              </a:rPr>
              <a:t>Использование спрея </a:t>
            </a:r>
            <a:r>
              <a:rPr lang="ru-RU" sz="3600" dirty="0" err="1">
                <a:solidFill>
                  <a:srgbClr val="C00000"/>
                </a:solidFill>
              </a:rPr>
              <a:t>Будесонида</a:t>
            </a:r>
            <a:r>
              <a:rPr lang="ru-RU" sz="3600" dirty="0">
                <a:solidFill>
                  <a:srgbClr val="C00000"/>
                </a:solidFill>
              </a:rPr>
              <a:t>  1 раз в день у взрослых и детей</a:t>
            </a:r>
          </a:p>
        </p:txBody>
      </p:sp>
      <p:sp>
        <p:nvSpPr>
          <p:cNvPr id="3" name="Объект 2"/>
          <p:cNvSpPr txBox="1">
            <a:spLocks/>
          </p:cNvSpPr>
          <p:nvPr/>
        </p:nvSpPr>
        <p:spPr>
          <a:xfrm>
            <a:off x="899592" y="1196752"/>
            <a:ext cx="8136904" cy="48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3891A7"/>
              </a:buClr>
              <a:buFont typeface="Wingdings" pitchFamily="2" charset="2"/>
              <a:buChar char="Ø"/>
            </a:pPr>
            <a:r>
              <a:rPr lang="ru-RU" sz="2400" dirty="0">
                <a:solidFill>
                  <a:prstClr val="black"/>
                </a:solidFill>
              </a:rPr>
              <a:t>Терапевтическая эффективность </a:t>
            </a:r>
            <a:r>
              <a:rPr lang="ru-RU" sz="2400" dirty="0" err="1">
                <a:solidFill>
                  <a:srgbClr val="C00000"/>
                </a:solidFill>
              </a:rPr>
              <a:t>Будесонида</a:t>
            </a:r>
            <a:r>
              <a:rPr lang="ru-RU" sz="2400" dirty="0">
                <a:solidFill>
                  <a:srgbClr val="C00000"/>
                </a:solidFill>
              </a:rPr>
              <a:t> </a:t>
            </a:r>
            <a:r>
              <a:rPr lang="ru-RU" sz="2400" dirty="0">
                <a:solidFill>
                  <a:prstClr val="black"/>
                </a:solidFill>
              </a:rPr>
              <a:t>оценивалась в плацебо-контролируемых клинических исследованиях КАР и САР в течение </a:t>
            </a:r>
            <a:r>
              <a:rPr lang="ru-RU" sz="2400" dirty="0">
                <a:solidFill>
                  <a:srgbClr val="00682F"/>
                </a:solidFill>
              </a:rPr>
              <a:t>3-6 недель.</a:t>
            </a:r>
          </a:p>
          <a:p>
            <a:pPr>
              <a:buClr>
                <a:srgbClr val="3891A7"/>
              </a:buClr>
              <a:buFont typeface="Wingdings" pitchFamily="2" charset="2"/>
              <a:buChar char="Ø"/>
            </a:pPr>
            <a:r>
              <a:rPr lang="ru-RU" sz="2400" dirty="0">
                <a:solidFill>
                  <a:prstClr val="black"/>
                </a:solidFill>
              </a:rPr>
              <a:t>Число пациентов: </a:t>
            </a:r>
            <a:r>
              <a:rPr lang="ru-RU" sz="2400" b="1" u="sng" dirty="0">
                <a:solidFill>
                  <a:srgbClr val="00682F"/>
                </a:solidFill>
              </a:rPr>
              <a:t>141</a:t>
            </a:r>
            <a:r>
              <a:rPr lang="ru-RU" sz="2400" b="1" u="sng" dirty="0">
                <a:solidFill>
                  <a:prstClr val="black"/>
                </a:solidFill>
              </a:rPr>
              <a:t> пациент в возрасте 6-12 лет </a:t>
            </a:r>
            <a:r>
              <a:rPr lang="ru-RU" sz="2400" u="sng" dirty="0">
                <a:solidFill>
                  <a:prstClr val="black"/>
                </a:solidFill>
              </a:rPr>
              <a:t>и </a:t>
            </a:r>
            <a:r>
              <a:rPr lang="ru-RU" sz="2400" b="1" u="sng" dirty="0">
                <a:solidFill>
                  <a:srgbClr val="00682F"/>
                </a:solidFill>
              </a:rPr>
              <a:t>1385</a:t>
            </a:r>
            <a:r>
              <a:rPr lang="ru-RU" sz="2400" b="1" u="sng" dirty="0">
                <a:solidFill>
                  <a:prstClr val="black"/>
                </a:solidFill>
              </a:rPr>
              <a:t> пациентов</a:t>
            </a:r>
            <a:r>
              <a:rPr lang="ru-RU" sz="2400" u="sng" dirty="0">
                <a:solidFill>
                  <a:prstClr val="black"/>
                </a:solidFill>
              </a:rPr>
              <a:t> в возрасте 12 лет и старше.</a:t>
            </a:r>
          </a:p>
          <a:p>
            <a:pPr>
              <a:buClr>
                <a:srgbClr val="3891A7"/>
              </a:buClr>
              <a:buFont typeface="Wingdings" pitchFamily="2" charset="2"/>
              <a:buChar char="Ø"/>
            </a:pPr>
            <a:r>
              <a:rPr lang="ru-RU" sz="2400" dirty="0">
                <a:solidFill>
                  <a:prstClr val="black"/>
                </a:solidFill>
              </a:rPr>
              <a:t>По результатам </a:t>
            </a:r>
            <a:r>
              <a:rPr lang="ru-RU" sz="2400" b="1" dirty="0">
                <a:solidFill>
                  <a:srgbClr val="E0A8AD">
                    <a:lumMod val="75000"/>
                  </a:srgbClr>
                </a:solidFill>
              </a:rPr>
              <a:t>использование назального спрея </a:t>
            </a:r>
            <a:r>
              <a:rPr lang="ru-RU" sz="2400" b="1" dirty="0" err="1">
                <a:solidFill>
                  <a:srgbClr val="E0A8AD">
                    <a:lumMod val="75000"/>
                  </a:srgbClr>
                </a:solidFill>
              </a:rPr>
              <a:t>Будесонида</a:t>
            </a:r>
            <a:r>
              <a:rPr lang="ru-RU" sz="2400" b="1" dirty="0">
                <a:solidFill>
                  <a:srgbClr val="E0A8AD">
                    <a:lumMod val="75000"/>
                  </a:srgbClr>
                </a:solidFill>
              </a:rPr>
              <a:t> 1 раз в день обеспечивает статистически значимое уменьшение тяжести назальных симптомов КАР и САР</a:t>
            </a:r>
            <a:r>
              <a:rPr lang="ru-RU" sz="2400" dirty="0">
                <a:solidFill>
                  <a:prstClr val="black"/>
                </a:solidFill>
              </a:rPr>
              <a:t> включая выделения из носа, чихание и заложенность носа.</a:t>
            </a:r>
            <a:endParaRPr lang="en-US" sz="2400" dirty="0">
              <a:solidFill>
                <a:prstClr val="black"/>
              </a:solidFill>
            </a:endParaRPr>
          </a:p>
          <a:p>
            <a:pPr>
              <a:buClr>
                <a:srgbClr val="3891A7"/>
              </a:buClr>
              <a:buFont typeface="Wingdings" pitchFamily="2" charset="2"/>
              <a:buChar char="Ø"/>
            </a:pPr>
            <a:r>
              <a:rPr lang="ru-RU" sz="2400" dirty="0">
                <a:solidFill>
                  <a:srgbClr val="00682F"/>
                </a:solidFill>
              </a:rPr>
              <a:t>Наибольшая эффективность будет достигнута при использовании спрея </a:t>
            </a:r>
            <a:r>
              <a:rPr lang="ru-RU" sz="2400" dirty="0" err="1">
                <a:solidFill>
                  <a:srgbClr val="00682F"/>
                </a:solidFill>
              </a:rPr>
              <a:t>Будесонида</a:t>
            </a:r>
            <a:r>
              <a:rPr lang="ru-RU" sz="2400" dirty="0">
                <a:solidFill>
                  <a:srgbClr val="00682F"/>
                </a:solidFill>
              </a:rPr>
              <a:t> в течение как минимум 2-х недель.</a:t>
            </a:r>
          </a:p>
        </p:txBody>
      </p:sp>
      <p:sp>
        <p:nvSpPr>
          <p:cNvPr id="4" name="Заголовок 1"/>
          <p:cNvSpPr txBox="1">
            <a:spLocks/>
          </p:cNvSpPr>
          <p:nvPr/>
        </p:nvSpPr>
        <p:spPr>
          <a:xfrm>
            <a:off x="1068312" y="6237312"/>
            <a:ext cx="8100392" cy="432048"/>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600" i="1" dirty="0">
                <a:solidFill>
                  <a:srgbClr val="4F271C">
                    <a:satMod val="130000"/>
                  </a:srgbClr>
                </a:solidFill>
              </a:rPr>
              <a:t>Prescribing information for </a:t>
            </a:r>
            <a:r>
              <a:rPr lang="en-US" sz="1600" i="1" dirty="0" err="1">
                <a:solidFill>
                  <a:srgbClr val="4F271C">
                    <a:satMod val="130000"/>
                  </a:srgbClr>
                </a:solidFill>
              </a:rPr>
              <a:t>Rhinocort</a:t>
            </a:r>
            <a:r>
              <a:rPr lang="en-US" sz="1600" i="1" dirty="0">
                <a:solidFill>
                  <a:srgbClr val="4F271C">
                    <a:satMod val="130000"/>
                  </a:srgbClr>
                </a:solidFill>
              </a:rPr>
              <a:t>  Aqua Nasal Spray.</a:t>
            </a:r>
            <a:endParaRPr lang="ru-RU" sz="1600" i="1" dirty="0">
              <a:solidFill>
                <a:srgbClr val="4F271C">
                  <a:satMod val="130000"/>
                </a:srgbClr>
              </a:solidFill>
            </a:endParaRPr>
          </a:p>
        </p:txBody>
      </p:sp>
    </p:spTree>
    <p:extLst>
      <p:ext uri="{BB962C8B-B14F-4D97-AF65-F5344CB8AC3E}">
        <p14:creationId xmlns:p14="http://schemas.microsoft.com/office/powerpoint/2010/main" val="1597587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0000"/>
                </a:solidFill>
              </a:rPr>
              <a:t>БУДОСТЕР</a:t>
            </a:r>
          </a:p>
        </p:txBody>
      </p:sp>
      <p:sp>
        <p:nvSpPr>
          <p:cNvPr id="3" name="Объект 2"/>
          <p:cNvSpPr>
            <a:spLocks noGrp="1"/>
          </p:cNvSpPr>
          <p:nvPr>
            <p:ph idx="1"/>
          </p:nvPr>
        </p:nvSpPr>
        <p:spPr>
          <a:xfrm>
            <a:off x="971600" y="1527629"/>
            <a:ext cx="5414686" cy="4931229"/>
          </a:xfrm>
        </p:spPr>
        <p:txBody>
          <a:bodyPr>
            <a:normAutofit fontScale="92500" lnSpcReduction="10000"/>
          </a:bodyPr>
          <a:lstStyle/>
          <a:p>
            <a:r>
              <a:rPr lang="ru-RU" dirty="0"/>
              <a:t>РУ: ЛП 001115-031111</a:t>
            </a:r>
          </a:p>
          <a:p>
            <a:r>
              <a:rPr lang="ru-RU" dirty="0"/>
              <a:t>МНН: </a:t>
            </a:r>
            <a:r>
              <a:rPr lang="ru-RU" dirty="0" err="1"/>
              <a:t>будесонид</a:t>
            </a:r>
            <a:endParaRPr lang="ru-RU" dirty="0"/>
          </a:p>
          <a:p>
            <a:r>
              <a:rPr lang="ru-RU" dirty="0"/>
              <a:t>Форма выпуска: спрей назальный дозированный</a:t>
            </a:r>
          </a:p>
          <a:p>
            <a:endParaRPr lang="ru-RU" dirty="0"/>
          </a:p>
          <a:p>
            <a:pPr marL="82296" indent="0">
              <a:buNone/>
            </a:pPr>
            <a:r>
              <a:rPr lang="ru-RU" dirty="0"/>
              <a:t>Каждая </a:t>
            </a:r>
            <a:r>
              <a:rPr lang="ru-RU" dirty="0">
                <a:solidFill>
                  <a:srgbClr val="00682F"/>
                </a:solidFill>
              </a:rPr>
              <a:t>доза</a:t>
            </a:r>
            <a:r>
              <a:rPr lang="ru-RU" dirty="0"/>
              <a:t> (одно распыление) препарата </a:t>
            </a:r>
            <a:r>
              <a:rPr lang="ru-RU" dirty="0">
                <a:solidFill>
                  <a:srgbClr val="00682F"/>
                </a:solidFill>
              </a:rPr>
              <a:t>100 мкг в дозе содержит:</a:t>
            </a:r>
          </a:p>
          <a:p>
            <a:r>
              <a:rPr lang="ru-RU" dirty="0"/>
              <a:t>Активное вещество – </a:t>
            </a:r>
            <a:r>
              <a:rPr lang="ru-RU" b="1" dirty="0" err="1">
                <a:solidFill>
                  <a:srgbClr val="00682F"/>
                </a:solidFill>
              </a:rPr>
              <a:t>будесонид</a:t>
            </a:r>
            <a:r>
              <a:rPr lang="ru-RU" b="1" dirty="0">
                <a:solidFill>
                  <a:srgbClr val="00682F"/>
                </a:solidFill>
              </a:rPr>
              <a:t> 100 мкг </a:t>
            </a:r>
          </a:p>
          <a:p>
            <a:endParaRPr lang="ru-RU" dirty="0"/>
          </a:p>
          <a:p>
            <a:endParaRPr lang="ru-RU" dirty="0"/>
          </a:p>
          <a:p>
            <a:endParaRPr lang="ru-RU" dirty="0"/>
          </a:p>
          <a:p>
            <a:endParaRPr lang="ru-RU" dirty="0"/>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93</a:t>
            </a:fld>
            <a:endParaRPr lang="en-US">
              <a:solidFill>
                <a:srgbClr val="E0A8AD">
                  <a:shade val="50000"/>
                  <a:satMod val="200000"/>
                </a:srgb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966" y="-175340"/>
            <a:ext cx="221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C:\Users\e_kolkina\Documents\НСМ\НСМ октябрь 2013\upak-small-Budesoni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718331"/>
            <a:ext cx="2303571" cy="411198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_kolkina\Documents\НСМ\НСМ октябрь 2013\budesonid-A5-rose - копия светлая.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9936" y="-246552"/>
            <a:ext cx="2348594" cy="234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005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C00000"/>
                </a:solidFill>
              </a:rPr>
              <a:t>БУДОСТЕР</a:t>
            </a:r>
          </a:p>
        </p:txBody>
      </p:sp>
      <p:sp>
        <p:nvSpPr>
          <p:cNvPr id="3" name="Объект 2"/>
          <p:cNvSpPr>
            <a:spLocks noGrp="1"/>
          </p:cNvSpPr>
          <p:nvPr>
            <p:ph idx="1"/>
          </p:nvPr>
        </p:nvSpPr>
        <p:spPr>
          <a:xfrm>
            <a:off x="1115616" y="1600200"/>
            <a:ext cx="5038441" cy="4525963"/>
          </a:xfrm>
        </p:spPr>
        <p:txBody>
          <a:bodyPr>
            <a:normAutofit fontScale="70000" lnSpcReduction="20000"/>
          </a:bodyPr>
          <a:lstStyle/>
          <a:p>
            <a:r>
              <a:rPr lang="ru-RU" b="1" dirty="0"/>
              <a:t>Вспомогательные вещества </a:t>
            </a:r>
            <a:r>
              <a:rPr lang="ru-RU" dirty="0"/>
              <a:t>– декстроза 2,38 мг; </a:t>
            </a:r>
            <a:r>
              <a:rPr lang="ru-RU" dirty="0" err="1"/>
              <a:t>Авицел</a:t>
            </a:r>
            <a:r>
              <a:rPr lang="ru-RU" dirty="0"/>
              <a:t> (целлюлоза микрокристаллическая и </a:t>
            </a:r>
            <a:r>
              <a:rPr lang="ru-RU" dirty="0" err="1"/>
              <a:t>кармеллоза</a:t>
            </a:r>
            <a:r>
              <a:rPr lang="ru-RU" dirty="0"/>
              <a:t> натрия в соотношении </a:t>
            </a:r>
            <a:r>
              <a:rPr lang="ru-RU" dirty="0" err="1"/>
              <a:t>in</a:t>
            </a:r>
            <a:r>
              <a:rPr lang="ru-RU" dirty="0"/>
              <a:t> 9:1) 0,63 мг; калия </a:t>
            </a:r>
            <a:r>
              <a:rPr lang="ru-RU" dirty="0" err="1"/>
              <a:t>сорбат</a:t>
            </a:r>
            <a:r>
              <a:rPr lang="ru-RU" dirty="0"/>
              <a:t> 0,06 мг; </a:t>
            </a:r>
            <a:r>
              <a:rPr lang="ru-RU" dirty="0" err="1"/>
              <a:t>полисорбат</a:t>
            </a:r>
            <a:r>
              <a:rPr lang="ru-RU" dirty="0"/>
              <a:t> 80   0,01 мг; </a:t>
            </a:r>
            <a:r>
              <a:rPr lang="ru-RU" dirty="0" err="1"/>
              <a:t>динатрия</a:t>
            </a:r>
            <a:r>
              <a:rPr lang="ru-RU" dirty="0"/>
              <a:t> </a:t>
            </a:r>
            <a:r>
              <a:rPr lang="ru-RU" dirty="0" err="1"/>
              <a:t>эдетат</a:t>
            </a:r>
            <a:r>
              <a:rPr lang="ru-RU" dirty="0"/>
              <a:t> 0,005мг; хлористоводородная кислота до </a:t>
            </a:r>
            <a:r>
              <a:rPr lang="ru-RU" dirty="0" err="1"/>
              <a:t>pH</a:t>
            </a:r>
            <a:r>
              <a:rPr lang="ru-RU" dirty="0"/>
              <a:t> 4,5, вода очищенная 47,8 мг</a:t>
            </a:r>
          </a:p>
          <a:p>
            <a:endParaRPr lang="ru-RU" dirty="0"/>
          </a:p>
          <a:p>
            <a:r>
              <a:rPr lang="ru-RU" dirty="0"/>
              <a:t>Описание: белая или почти белая гомогенная суспензия.</a:t>
            </a:r>
          </a:p>
          <a:p>
            <a:r>
              <a:rPr lang="ru-RU" dirty="0"/>
              <a:t>Фармакотерапевтическая группа: </a:t>
            </a:r>
            <a:r>
              <a:rPr lang="ru-RU" dirty="0" err="1">
                <a:solidFill>
                  <a:srgbClr val="00682F"/>
                </a:solidFill>
              </a:rPr>
              <a:t>глюкокортикостериод</a:t>
            </a:r>
            <a:r>
              <a:rPr lang="ru-RU" dirty="0">
                <a:solidFill>
                  <a:srgbClr val="00682F"/>
                </a:solidFill>
              </a:rPr>
              <a:t> для местного применения.</a:t>
            </a:r>
          </a:p>
          <a:p>
            <a:endParaRPr lang="ru-RU" dirty="0"/>
          </a:p>
          <a:p>
            <a:endParaRPr lang="ru-RU" dirty="0"/>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94</a:t>
            </a:fld>
            <a:endParaRPr lang="en-US">
              <a:solidFill>
                <a:srgbClr val="E0A8AD">
                  <a:shade val="50000"/>
                  <a:satMod val="200000"/>
                </a:srgb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966" y="-175340"/>
            <a:ext cx="221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e_kolkina\Documents\НСМ\НСМ октябрь 2013\budesonid-A5-ro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289" y="-208336"/>
            <a:ext cx="2285316" cy="22853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e_kolkina\Documents\НСМ\НСМ октябрь 2013\upak-small-Budesoni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286" y="1718331"/>
            <a:ext cx="2461305" cy="439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835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C00000"/>
                </a:solidFill>
              </a:rPr>
              <a:t>БУДОСТЕР</a:t>
            </a:r>
          </a:p>
        </p:txBody>
      </p:sp>
      <p:sp>
        <p:nvSpPr>
          <p:cNvPr id="3" name="Объект 2"/>
          <p:cNvSpPr>
            <a:spLocks noGrp="1"/>
          </p:cNvSpPr>
          <p:nvPr>
            <p:ph idx="1"/>
          </p:nvPr>
        </p:nvSpPr>
        <p:spPr>
          <a:xfrm>
            <a:off x="1115616" y="1600200"/>
            <a:ext cx="7273641" cy="4525963"/>
          </a:xfrm>
        </p:spPr>
        <p:txBody>
          <a:bodyPr>
            <a:normAutofit/>
          </a:bodyPr>
          <a:lstStyle/>
          <a:p>
            <a:r>
              <a:rPr lang="ru-RU" sz="3400" b="1" dirty="0"/>
              <a:t>Показания к применению:</a:t>
            </a:r>
          </a:p>
          <a:p>
            <a:pPr marL="82296" indent="0">
              <a:buNone/>
            </a:pPr>
            <a:r>
              <a:rPr lang="ru-RU" sz="3400" dirty="0"/>
              <a:t>-  профилактика и лечение сезонных и круглогодичных </a:t>
            </a:r>
            <a:r>
              <a:rPr lang="ru-RU" sz="3400" dirty="0">
                <a:solidFill>
                  <a:srgbClr val="00682F"/>
                </a:solidFill>
              </a:rPr>
              <a:t>аллергических ринитов,</a:t>
            </a:r>
          </a:p>
          <a:p>
            <a:pPr marL="82296" indent="0">
              <a:buNone/>
            </a:pPr>
            <a:r>
              <a:rPr lang="ru-RU" sz="3400" dirty="0"/>
              <a:t>- </a:t>
            </a:r>
            <a:r>
              <a:rPr lang="ru-RU" sz="3400" u="sng" dirty="0">
                <a:solidFill>
                  <a:srgbClr val="00682F"/>
                </a:solidFill>
              </a:rPr>
              <a:t>вазомоторный ринит</a:t>
            </a:r>
            <a:r>
              <a:rPr lang="ru-RU" sz="3400" dirty="0"/>
              <a:t>,</a:t>
            </a:r>
          </a:p>
          <a:p>
            <a:pPr marL="82296" indent="0">
              <a:buNone/>
            </a:pPr>
            <a:r>
              <a:rPr lang="ru-RU" sz="3400" dirty="0">
                <a:solidFill>
                  <a:srgbClr val="00682F"/>
                </a:solidFill>
              </a:rPr>
              <a:t>- </a:t>
            </a:r>
            <a:r>
              <a:rPr lang="ru-RU" sz="3400" u="sng" dirty="0">
                <a:solidFill>
                  <a:srgbClr val="00682F"/>
                </a:solidFill>
              </a:rPr>
              <a:t>полипы носа</a:t>
            </a:r>
            <a:r>
              <a:rPr lang="ru-RU" sz="3400" dirty="0">
                <a:solidFill>
                  <a:srgbClr val="00682F"/>
                </a:solidFill>
              </a:rPr>
              <a:t>.</a:t>
            </a:r>
          </a:p>
          <a:p>
            <a:endParaRPr lang="ru-RU" dirty="0"/>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95</a:t>
            </a:fld>
            <a:endParaRPr lang="en-US">
              <a:solidFill>
                <a:srgbClr val="E0A8AD">
                  <a:shade val="50000"/>
                  <a:satMod val="20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966" y="-175340"/>
            <a:ext cx="221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e_kolkina\Documents\НСМ\НСМ октябрь 2013\budesonid-A5-rose - копия светла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936" y="-246552"/>
            <a:ext cx="2348594" cy="234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715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C00000"/>
                </a:solidFill>
              </a:rPr>
              <a:t>БУДОСТЕР</a:t>
            </a:r>
          </a:p>
        </p:txBody>
      </p:sp>
      <p:sp>
        <p:nvSpPr>
          <p:cNvPr id="3" name="Объект 2"/>
          <p:cNvSpPr>
            <a:spLocks noGrp="1"/>
          </p:cNvSpPr>
          <p:nvPr>
            <p:ph idx="1"/>
          </p:nvPr>
        </p:nvSpPr>
        <p:spPr>
          <a:xfrm>
            <a:off x="1115616" y="1600200"/>
            <a:ext cx="7273641" cy="4525963"/>
          </a:xfrm>
        </p:spPr>
        <p:txBody>
          <a:bodyPr>
            <a:normAutofit lnSpcReduction="10000"/>
          </a:bodyPr>
          <a:lstStyle/>
          <a:p>
            <a:pPr marL="82296" indent="0">
              <a:buNone/>
            </a:pPr>
            <a:r>
              <a:rPr lang="ru-RU" b="1" dirty="0"/>
              <a:t>Противопоказания:</a:t>
            </a:r>
          </a:p>
          <a:p>
            <a:r>
              <a:rPr lang="ru-RU" dirty="0">
                <a:solidFill>
                  <a:srgbClr val="00682F"/>
                </a:solidFill>
              </a:rPr>
              <a:t>грибковые, бактериальные и вирусные инфекции дыхательных путей,</a:t>
            </a:r>
          </a:p>
          <a:p>
            <a:r>
              <a:rPr lang="ru-RU" dirty="0"/>
              <a:t>активная форма </a:t>
            </a:r>
            <a:r>
              <a:rPr lang="ru-RU" dirty="0">
                <a:solidFill>
                  <a:srgbClr val="00682F"/>
                </a:solidFill>
              </a:rPr>
              <a:t>туберкулеза л</a:t>
            </a:r>
            <a:r>
              <a:rPr lang="ru-RU" dirty="0"/>
              <a:t>егких,</a:t>
            </a:r>
          </a:p>
          <a:p>
            <a:r>
              <a:rPr lang="ru-RU" dirty="0">
                <a:solidFill>
                  <a:srgbClr val="00682F"/>
                </a:solidFill>
              </a:rPr>
              <a:t>повышенная чувствительность </a:t>
            </a:r>
            <a:r>
              <a:rPr lang="ru-RU" dirty="0"/>
              <a:t>к </a:t>
            </a:r>
            <a:r>
              <a:rPr lang="ru-RU" dirty="0" err="1"/>
              <a:t>будесониду</a:t>
            </a:r>
            <a:r>
              <a:rPr lang="ru-RU" dirty="0"/>
              <a:t> или другим компонентам препарата,</a:t>
            </a:r>
          </a:p>
          <a:p>
            <a:r>
              <a:rPr lang="ru-RU" dirty="0"/>
              <a:t>детский возраст </a:t>
            </a:r>
            <a:r>
              <a:rPr lang="ru-RU" b="1" dirty="0">
                <a:solidFill>
                  <a:srgbClr val="00682F"/>
                </a:solidFill>
              </a:rPr>
              <a:t>до 6 лет</a:t>
            </a:r>
            <a:r>
              <a:rPr lang="ru-RU" dirty="0"/>
              <a:t>.</a:t>
            </a:r>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96</a:t>
            </a:fld>
            <a:endParaRPr lang="en-US">
              <a:solidFill>
                <a:srgbClr val="E0A8AD">
                  <a:shade val="50000"/>
                  <a:satMod val="20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966" y="-175340"/>
            <a:ext cx="221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e_kolkina\Documents\НСМ\НСМ октябрь 2013\budesonid-A5-rose - копия светла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936" y="-246552"/>
            <a:ext cx="2348594" cy="234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03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C00000"/>
                </a:solidFill>
              </a:rPr>
              <a:t>БУДОСТЕР</a:t>
            </a:r>
          </a:p>
        </p:txBody>
      </p:sp>
      <p:sp>
        <p:nvSpPr>
          <p:cNvPr id="3" name="Объект 2"/>
          <p:cNvSpPr>
            <a:spLocks noGrp="1"/>
          </p:cNvSpPr>
          <p:nvPr>
            <p:ph idx="1"/>
          </p:nvPr>
        </p:nvSpPr>
        <p:spPr>
          <a:xfrm>
            <a:off x="1043608" y="1600200"/>
            <a:ext cx="7480897" cy="4728029"/>
          </a:xfrm>
        </p:spPr>
        <p:txBody>
          <a:bodyPr>
            <a:normAutofit fontScale="77500" lnSpcReduction="20000"/>
          </a:bodyPr>
          <a:lstStyle/>
          <a:p>
            <a:r>
              <a:rPr lang="ru-RU" sz="3400" b="1" dirty="0"/>
              <a:t>Способ применения и дозы:</a:t>
            </a:r>
          </a:p>
          <a:p>
            <a:r>
              <a:rPr lang="ru-RU" sz="3400" b="1" dirty="0"/>
              <a:t>Взрослым и детям </a:t>
            </a:r>
            <a:r>
              <a:rPr lang="ru-RU" sz="3400" b="1" dirty="0">
                <a:solidFill>
                  <a:srgbClr val="00682F"/>
                </a:solidFill>
              </a:rPr>
              <a:t>старше 6 лет </a:t>
            </a:r>
            <a:r>
              <a:rPr lang="ru-RU" sz="3400" b="1" dirty="0">
                <a:solidFill>
                  <a:srgbClr val="993300"/>
                </a:solidFill>
              </a:rPr>
              <a:t>в начале терапии</a:t>
            </a:r>
            <a:r>
              <a:rPr lang="ru-RU" sz="3400" b="1" dirty="0"/>
              <a:t> </a:t>
            </a:r>
            <a:r>
              <a:rPr lang="ru-RU" sz="3400" b="1" dirty="0">
                <a:solidFill>
                  <a:srgbClr val="00682F"/>
                </a:solidFill>
              </a:rPr>
              <a:t>по 100 мкг в каждый носовой проход 2 раза в день</a:t>
            </a:r>
            <a:r>
              <a:rPr lang="ru-RU" sz="3400" b="1" dirty="0"/>
              <a:t>. Обычная </a:t>
            </a:r>
            <a:r>
              <a:rPr lang="ru-RU" sz="3400" b="1" dirty="0">
                <a:solidFill>
                  <a:srgbClr val="993300"/>
                </a:solidFill>
              </a:rPr>
              <a:t>поддерживающая доза составляет 100 мкг в каждую ноздрю 1 раз в день утром.</a:t>
            </a:r>
          </a:p>
          <a:p>
            <a:r>
              <a:rPr lang="ru-RU" sz="3400" dirty="0"/>
              <a:t>Поддерживающая доза должна быть </a:t>
            </a:r>
            <a:r>
              <a:rPr lang="ru-RU" sz="3400" dirty="0">
                <a:solidFill>
                  <a:srgbClr val="993300"/>
                </a:solidFill>
              </a:rPr>
              <a:t>самой низкой эффективной дозой, устраняющей симптомы ринита.</a:t>
            </a:r>
          </a:p>
          <a:p>
            <a:r>
              <a:rPr lang="ru-RU" sz="3400" b="1" dirty="0">
                <a:solidFill>
                  <a:srgbClr val="00682F"/>
                </a:solidFill>
              </a:rPr>
              <a:t>Максимальная разовая доза </a:t>
            </a:r>
            <a:r>
              <a:rPr lang="ru-RU" sz="3400" dirty="0"/>
              <a:t>составляет </a:t>
            </a:r>
            <a:r>
              <a:rPr lang="ru-RU" sz="3400" dirty="0">
                <a:solidFill>
                  <a:srgbClr val="00682F"/>
                </a:solidFill>
              </a:rPr>
              <a:t>200 мкг (по 100 мкг в каждую ноздрю), </a:t>
            </a:r>
            <a:r>
              <a:rPr lang="ru-RU" sz="3400" dirty="0"/>
              <a:t>максимальная </a:t>
            </a:r>
            <a:r>
              <a:rPr lang="ru-RU" sz="3400" dirty="0">
                <a:solidFill>
                  <a:srgbClr val="00682F"/>
                </a:solidFill>
              </a:rPr>
              <a:t>суточная доза - 400 мкг </a:t>
            </a:r>
            <a:r>
              <a:rPr lang="ru-RU" sz="3400" dirty="0"/>
              <a:t>в течение </a:t>
            </a:r>
            <a:r>
              <a:rPr lang="ru-RU" sz="3400" b="1" dirty="0">
                <a:solidFill>
                  <a:srgbClr val="7030A0"/>
                </a:solidFill>
              </a:rPr>
              <a:t>не более 3 месяцев.</a:t>
            </a:r>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97</a:t>
            </a:fld>
            <a:endParaRPr lang="en-US">
              <a:solidFill>
                <a:srgbClr val="E0A8AD">
                  <a:shade val="50000"/>
                  <a:satMod val="20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966" y="-175340"/>
            <a:ext cx="221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e_kolkina\Documents\НСМ\НСМ октябрь 2013\budesonid-A5-rose - копия светла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936" y="-246552"/>
            <a:ext cx="2348594" cy="234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209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a:solidFill>
                  <a:srgbClr val="C00000"/>
                </a:solidFill>
              </a:rPr>
              <a:t>БУДОСТЕР</a:t>
            </a:r>
          </a:p>
        </p:txBody>
      </p:sp>
      <p:sp>
        <p:nvSpPr>
          <p:cNvPr id="3" name="Объект 2"/>
          <p:cNvSpPr>
            <a:spLocks noGrp="1"/>
          </p:cNvSpPr>
          <p:nvPr>
            <p:ph idx="1"/>
          </p:nvPr>
        </p:nvSpPr>
        <p:spPr>
          <a:xfrm>
            <a:off x="1043608" y="1600200"/>
            <a:ext cx="7480897" cy="4728029"/>
          </a:xfrm>
        </p:spPr>
        <p:txBody>
          <a:bodyPr>
            <a:normAutofit fontScale="70000" lnSpcReduction="20000"/>
          </a:bodyPr>
          <a:lstStyle/>
          <a:p>
            <a:r>
              <a:rPr lang="ru-RU" sz="3400" dirty="0"/>
              <a:t>Для полного терапевтического эффекта препарата Будостер требуется </a:t>
            </a:r>
            <a:r>
              <a:rPr lang="ru-RU" sz="3400" dirty="0">
                <a:solidFill>
                  <a:srgbClr val="993300"/>
                </a:solidFill>
              </a:rPr>
              <a:t>регулярное и правильное применение.</a:t>
            </a:r>
          </a:p>
          <a:p>
            <a:r>
              <a:rPr lang="ru-RU" sz="3400" dirty="0"/>
              <a:t>Если прием дозы был пропущен, ее следует принять как можно скорее</a:t>
            </a:r>
            <a:r>
              <a:rPr lang="ru-RU" sz="3400" dirty="0">
                <a:solidFill>
                  <a:srgbClr val="993300"/>
                </a:solidFill>
              </a:rPr>
              <a:t>, но не менее чем за 1ч до принятия следующей дозы.</a:t>
            </a:r>
          </a:p>
          <a:p>
            <a:r>
              <a:rPr lang="ru-RU" sz="3400" dirty="0"/>
              <a:t>Дети применяют препарат под руководством взрослых.</a:t>
            </a:r>
          </a:p>
          <a:p>
            <a:r>
              <a:rPr lang="ru-RU" sz="3400" dirty="0"/>
              <a:t>Особые указания: </a:t>
            </a:r>
            <a:r>
              <a:rPr lang="ru-RU" sz="3400" dirty="0">
                <a:solidFill>
                  <a:srgbClr val="993300"/>
                </a:solidFill>
              </a:rPr>
              <a:t>пациенты должны быть проинформированы, что эффект от применения достигается </a:t>
            </a:r>
            <a:r>
              <a:rPr lang="ru-RU" sz="4100" b="1" dirty="0">
                <a:solidFill>
                  <a:srgbClr val="7030A0"/>
                </a:solidFill>
              </a:rPr>
              <a:t>в среднем через 5-7 дней.</a:t>
            </a:r>
          </a:p>
          <a:p>
            <a:pPr>
              <a:lnSpc>
                <a:spcPct val="115000"/>
              </a:lnSpc>
              <a:spcAft>
                <a:spcPts val="1000"/>
              </a:spcAft>
            </a:pPr>
            <a:r>
              <a:rPr lang="ru-RU" sz="3800" b="1" dirty="0" err="1">
                <a:solidFill>
                  <a:srgbClr val="7030A0"/>
                </a:solidFill>
                <a:latin typeface="Calibri"/>
                <a:ea typeface="Calibri"/>
                <a:cs typeface="Times New Roman"/>
              </a:rPr>
              <a:t>Будесонид</a:t>
            </a:r>
            <a:r>
              <a:rPr lang="ru-RU" sz="3800" b="1" dirty="0">
                <a:solidFill>
                  <a:srgbClr val="7030A0"/>
                </a:solidFill>
                <a:latin typeface="Calibri"/>
                <a:ea typeface="Calibri"/>
                <a:cs typeface="Times New Roman"/>
              </a:rPr>
              <a:t>* (</a:t>
            </a:r>
            <a:r>
              <a:rPr lang="ru-RU" sz="3800" b="1" dirty="0" err="1">
                <a:solidFill>
                  <a:srgbClr val="7030A0"/>
                </a:solidFill>
                <a:latin typeface="Calibri"/>
                <a:ea typeface="Calibri"/>
                <a:cs typeface="Times New Roman"/>
              </a:rPr>
              <a:t>Budesonide</a:t>
            </a:r>
            <a:r>
              <a:rPr lang="ru-RU" sz="3800" b="1" dirty="0">
                <a:solidFill>
                  <a:srgbClr val="7030A0"/>
                </a:solidFill>
                <a:latin typeface="Calibri"/>
                <a:ea typeface="Calibri"/>
                <a:cs typeface="Times New Roman"/>
              </a:rPr>
              <a:t>*)</a:t>
            </a:r>
            <a:r>
              <a:rPr lang="ru-RU" sz="3800" b="1" dirty="0">
                <a:solidFill>
                  <a:srgbClr val="FF0000"/>
                </a:solidFill>
                <a:latin typeface="Calibri"/>
                <a:ea typeface="Calibri"/>
                <a:cs typeface="Times New Roman"/>
              </a:rPr>
              <a:t> </a:t>
            </a:r>
            <a:r>
              <a:rPr lang="ru-RU" sz="3800" b="1" dirty="0" err="1">
                <a:solidFill>
                  <a:srgbClr val="FF0000"/>
                </a:solidFill>
                <a:highlight>
                  <a:srgbClr val="FFFF00"/>
                </a:highlight>
                <a:latin typeface="Calibri"/>
                <a:ea typeface="Calibri"/>
                <a:cs typeface="Times New Roman"/>
              </a:rPr>
              <a:t>Будостер</a:t>
            </a:r>
            <a:r>
              <a:rPr lang="ru-RU" sz="3800" b="1" dirty="0">
                <a:solidFill>
                  <a:srgbClr val="FF0000"/>
                </a:solidFill>
                <a:highlight>
                  <a:srgbClr val="FFFF00"/>
                </a:highlight>
                <a:latin typeface="Calibri"/>
                <a:ea typeface="Calibri"/>
                <a:cs typeface="Times New Roman"/>
              </a:rPr>
              <a:t> </a:t>
            </a:r>
            <a:r>
              <a:rPr lang="ru-RU" sz="3800" b="1" dirty="0">
                <a:solidFill>
                  <a:srgbClr val="7030A0"/>
                </a:solidFill>
                <a:highlight>
                  <a:srgbClr val="FFFF00"/>
                </a:highlight>
                <a:latin typeface="Calibri"/>
                <a:ea typeface="Calibri"/>
                <a:cs typeface="Times New Roman"/>
              </a:rPr>
              <a:t>в Государственном реестре цен на ЖНВЛП</a:t>
            </a:r>
            <a:endParaRPr lang="ru-RU" sz="3800" b="1" dirty="0">
              <a:solidFill>
                <a:srgbClr val="7030A0"/>
              </a:solidFill>
              <a:latin typeface="Calibri"/>
              <a:ea typeface="Calibri"/>
              <a:cs typeface="Times New Roman"/>
            </a:endParaRPr>
          </a:p>
          <a:p>
            <a:endParaRPr lang="ru-RU" sz="4100" b="1" dirty="0">
              <a:solidFill>
                <a:srgbClr val="7030A0"/>
              </a:solidFill>
            </a:endParaRPr>
          </a:p>
        </p:txBody>
      </p:sp>
      <p:sp>
        <p:nvSpPr>
          <p:cNvPr id="4" name="Номер слайда 3"/>
          <p:cNvSpPr>
            <a:spLocks noGrp="1"/>
          </p:cNvSpPr>
          <p:nvPr>
            <p:ph type="sldNum" sz="quarter" idx="4294967295"/>
          </p:nvPr>
        </p:nvSpPr>
        <p:spPr>
          <a:xfrm>
            <a:off x="8524505" y="0"/>
            <a:ext cx="619495" cy="365125"/>
          </a:xfrm>
          <a:prstGeom prst="rect">
            <a:avLst/>
          </a:prstGeom>
        </p:spPr>
        <p:txBody>
          <a:bodyPr/>
          <a:lstStyle/>
          <a:p>
            <a:fld id="{7B354D8B-FEC7-4BDA-BB09-1324E22A017B}" type="slidenum">
              <a:rPr lang="en-US" smtClean="0">
                <a:solidFill>
                  <a:srgbClr val="E0A8AD">
                    <a:shade val="50000"/>
                    <a:satMod val="200000"/>
                  </a:srgbClr>
                </a:solidFill>
              </a:rPr>
              <a:pPr/>
              <a:t>98</a:t>
            </a:fld>
            <a:endParaRPr lang="en-US">
              <a:solidFill>
                <a:srgbClr val="E0A8AD">
                  <a:shade val="50000"/>
                  <a:satMod val="20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966" y="-175340"/>
            <a:ext cx="221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e_kolkina\Documents\НСМ\НСМ октябрь 2013\budesonid-A5-rose - копия светла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68" t="18633" r="18467" b="21513"/>
          <a:stretch/>
        </p:blipFill>
        <p:spPr bwMode="auto">
          <a:xfrm>
            <a:off x="7492621" y="191068"/>
            <a:ext cx="1542197" cy="140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652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1066130"/>
          </a:xfrm>
        </p:spPr>
        <p:txBody>
          <a:bodyPr>
            <a:noAutofit/>
          </a:bodyPr>
          <a:lstStyle/>
          <a:p>
            <a:pPr algn="ctr"/>
            <a:r>
              <a:rPr lang="ru-RU" sz="3600" dirty="0">
                <a:solidFill>
                  <a:srgbClr val="C00000"/>
                </a:solidFill>
              </a:rPr>
              <a:t>Возможности применения назального спрея Будостер</a:t>
            </a:r>
          </a:p>
        </p:txBody>
      </p:sp>
      <p:sp>
        <p:nvSpPr>
          <p:cNvPr id="4" name="Скругленный прямоугольник 3"/>
          <p:cNvSpPr/>
          <p:nvPr/>
        </p:nvSpPr>
        <p:spPr>
          <a:xfrm>
            <a:off x="1259632" y="1556792"/>
            <a:ext cx="3636404" cy="144016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prstClr val="white"/>
                </a:solidFill>
                <a:latin typeface="Arial Narrow" pitchFamily="34" charset="0"/>
              </a:rPr>
              <a:t>Используется 1 раз в день.</a:t>
            </a:r>
          </a:p>
          <a:p>
            <a:pPr algn="ctr"/>
            <a:r>
              <a:rPr lang="ru-RU" sz="2000" b="1" dirty="0">
                <a:solidFill>
                  <a:prstClr val="white"/>
                </a:solidFill>
                <a:latin typeface="Arial Narrow" pitchFamily="34" charset="0"/>
              </a:rPr>
              <a:t>Удобный для пациентов режим использования</a:t>
            </a:r>
          </a:p>
        </p:txBody>
      </p:sp>
      <p:sp>
        <p:nvSpPr>
          <p:cNvPr id="5" name="Скругленный прямоугольник 4"/>
          <p:cNvSpPr/>
          <p:nvPr/>
        </p:nvSpPr>
        <p:spPr>
          <a:xfrm>
            <a:off x="4427984" y="5301208"/>
            <a:ext cx="4570405" cy="144016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prstClr val="white"/>
                </a:solidFill>
                <a:latin typeface="Arial Narrow" pitchFamily="34" charset="0"/>
              </a:rPr>
              <a:t>Зарегистрированные показания:</a:t>
            </a:r>
          </a:p>
          <a:p>
            <a:pPr marL="342900" indent="-342900">
              <a:buFont typeface="Arial" pitchFamily="34" charset="0"/>
              <a:buChar char="•"/>
            </a:pPr>
            <a:r>
              <a:rPr lang="ru-RU" sz="2000" b="1" dirty="0">
                <a:solidFill>
                  <a:prstClr val="white"/>
                </a:solidFill>
                <a:latin typeface="Arial Narrow" pitchFamily="34" charset="0"/>
              </a:rPr>
              <a:t>профилактика и лечение САР и КАР,</a:t>
            </a:r>
          </a:p>
          <a:p>
            <a:pPr marL="342900" indent="-342900">
              <a:buFont typeface="Arial" pitchFamily="34" charset="0"/>
              <a:buChar char="•"/>
            </a:pPr>
            <a:r>
              <a:rPr lang="ru-RU" sz="2000" b="1" dirty="0">
                <a:solidFill>
                  <a:prstClr val="white"/>
                </a:solidFill>
                <a:latin typeface="Arial Narrow" pitchFamily="34" charset="0"/>
              </a:rPr>
              <a:t>вазомоторный ринит,</a:t>
            </a:r>
          </a:p>
          <a:p>
            <a:pPr marL="342900" indent="-342900">
              <a:buFont typeface="Arial" pitchFamily="34" charset="0"/>
              <a:buChar char="•"/>
            </a:pPr>
            <a:r>
              <a:rPr lang="ru-RU" sz="2000" b="1" dirty="0">
                <a:solidFill>
                  <a:prstClr val="white"/>
                </a:solidFill>
                <a:latin typeface="Arial Narrow" pitchFamily="34" charset="0"/>
              </a:rPr>
              <a:t>полипы носа</a:t>
            </a:r>
          </a:p>
        </p:txBody>
      </p:sp>
      <p:sp>
        <p:nvSpPr>
          <p:cNvPr id="7" name="Скругленный прямоугольник 6"/>
          <p:cNvSpPr/>
          <p:nvPr/>
        </p:nvSpPr>
        <p:spPr>
          <a:xfrm>
            <a:off x="2699792" y="3491900"/>
            <a:ext cx="3456384" cy="115212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prstClr val="white"/>
                </a:solidFill>
                <a:latin typeface="Arial Narrow" pitchFamily="34" charset="0"/>
              </a:rPr>
              <a:t>Оптимальное соотношение эффективность/ безопасность/ цена</a:t>
            </a:r>
          </a:p>
        </p:txBody>
      </p:sp>
      <p:sp>
        <p:nvSpPr>
          <p:cNvPr id="9" name="Крест 8"/>
          <p:cNvSpPr/>
          <p:nvPr/>
        </p:nvSpPr>
        <p:spPr>
          <a:xfrm>
            <a:off x="3808960" y="3068960"/>
            <a:ext cx="360040" cy="36004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Крест 10"/>
          <p:cNvSpPr/>
          <p:nvPr/>
        </p:nvSpPr>
        <p:spPr>
          <a:xfrm>
            <a:off x="5220072" y="4797152"/>
            <a:ext cx="360040" cy="36004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9103" y="2002297"/>
            <a:ext cx="1552761" cy="277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083682"/>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5.jpeg"/></Relationships>
</file>

<file path=ppt/theme/_rels/theme20.xml.rels><?xml version="1.0" encoding="UTF-8" standalone="yes"?>
<Relationships xmlns="http://schemas.openxmlformats.org/package/2006/relationships"><Relationship Id="rId1" Type="http://schemas.openxmlformats.org/officeDocument/2006/relationships/image" Target="../media/image5.jpeg"/></Relationships>
</file>

<file path=ppt/theme/_rels/theme21.xml.rels><?xml version="1.0" encoding="UTF-8" standalone="yes"?>
<Relationships xmlns="http://schemas.openxmlformats.org/package/2006/relationships"><Relationship Id="rId1" Type="http://schemas.openxmlformats.org/officeDocument/2006/relationships/image" Target="../media/image5.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1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БУДОСТЕР_для врачей">
  <a:themeElements>
    <a:clrScheme name="Другая 19">
      <a:dk1>
        <a:sysClr val="windowText" lastClr="000000"/>
      </a:dk1>
      <a:lt1>
        <a:sysClr val="window" lastClr="FFFFFF"/>
      </a:lt1>
      <a:dk2>
        <a:srgbClr val="4F271C"/>
      </a:dk2>
      <a:lt2>
        <a:srgbClr val="E0A8AD"/>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БУДОСТЕР_для врачей">
  <a:themeElements>
    <a:clrScheme name="Другая 19">
      <a:dk1>
        <a:sysClr val="windowText" lastClr="000000"/>
      </a:dk1>
      <a:lt1>
        <a:sysClr val="window" lastClr="FFFFFF"/>
      </a:lt1>
      <a:dk2>
        <a:srgbClr val="4F271C"/>
      </a:dk2>
      <a:lt2>
        <a:srgbClr val="E0A8AD"/>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1.xml><?xml version="1.0" encoding="utf-8"?>
<a:theme xmlns:a="http://schemas.openxmlformats.org/drawingml/2006/main" name="2_БУДОСТЕР_для врачей">
  <a:themeElements>
    <a:clrScheme name="Другая 19">
      <a:dk1>
        <a:sysClr val="windowText" lastClr="000000"/>
      </a:dk1>
      <a:lt1>
        <a:sysClr val="window" lastClr="FFFFFF"/>
      </a:lt1>
      <a:dk2>
        <a:srgbClr val="4F271C"/>
      </a:dk2>
      <a:lt2>
        <a:srgbClr val="E0A8AD"/>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3_БУДОСТЕР_для врачей">
  <a:themeElements>
    <a:clrScheme name="Другая 19">
      <a:dk1>
        <a:sysClr val="windowText" lastClr="000000"/>
      </a:dk1>
      <a:lt1>
        <a:sysClr val="window" lastClr="FFFFFF"/>
      </a:lt1>
      <a:dk2>
        <a:srgbClr val="4F271C"/>
      </a:dk2>
      <a:lt2>
        <a:srgbClr val="E0A8AD"/>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3.xml><?xml version="1.0" encoding="utf-8"?>
<a:theme xmlns:a="http://schemas.openxmlformats.org/drawingml/2006/main" name="4_БУДОСТЕР_для врачей">
  <a:themeElements>
    <a:clrScheme name="Другая 19">
      <a:dk1>
        <a:sysClr val="windowText" lastClr="000000"/>
      </a:dk1>
      <a:lt1>
        <a:sysClr val="window" lastClr="FFFFFF"/>
      </a:lt1>
      <a:dk2>
        <a:srgbClr val="4F271C"/>
      </a:dk2>
      <a:lt2>
        <a:srgbClr val="E0A8AD"/>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4.xml><?xml version="1.0" encoding="utf-8"?>
<a:theme xmlns:a="http://schemas.openxmlformats.org/drawingml/2006/main" name="5_БУДОСТЕР_для врачей">
  <a:themeElements>
    <a:clrScheme name="Другая 19">
      <a:dk1>
        <a:sysClr val="windowText" lastClr="000000"/>
      </a:dk1>
      <a:lt1>
        <a:sysClr val="window" lastClr="FFFFFF"/>
      </a:lt1>
      <a:dk2>
        <a:srgbClr val="4F271C"/>
      </a:dk2>
      <a:lt2>
        <a:srgbClr val="E0A8AD"/>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5.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Blank Presentation">
  <a:themeElements>
    <a:clrScheme name="Другая 2">
      <a:dk1>
        <a:srgbClr val="808080"/>
      </a:dk1>
      <a:lt1>
        <a:srgbClr val="FFFFFF"/>
      </a:lt1>
      <a:dk2>
        <a:srgbClr val="000018"/>
      </a:dk2>
      <a:lt2>
        <a:srgbClr val="000000"/>
      </a:lt2>
      <a:accent1>
        <a:srgbClr val="98D0D4"/>
      </a:accent1>
      <a:accent2>
        <a:srgbClr val="00B0F0"/>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ank Presentation">
  <a:themeElements>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fontScheme name="1_Blank Presentation">
      <a:majorFont>
        <a:latin typeface="Arial"/>
        <a:ea typeface="ＭＳ Ｐゴシック"/>
        <a:cs typeface="Arial"/>
      </a:majorFont>
      <a:minorFont>
        <a:latin typeface="Arial"/>
        <a:ea typeface="ＭＳ Ｐゴシック"/>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808080"/>
        </a:dk1>
        <a:lt1>
          <a:srgbClr val="FFFFFF"/>
        </a:lt1>
        <a:dk2>
          <a:srgbClr val="000018"/>
        </a:dk2>
        <a:lt2>
          <a:srgbClr val="000000"/>
        </a:lt2>
        <a:accent1>
          <a:srgbClr val="98D0D4"/>
        </a:accent1>
        <a:accent2>
          <a:srgbClr val="66FFFF"/>
        </a:accent2>
        <a:accent3>
          <a:srgbClr val="AAAAAB"/>
        </a:accent3>
        <a:accent4>
          <a:srgbClr val="DADADA"/>
        </a:accent4>
        <a:accent5>
          <a:srgbClr val="CAE4E6"/>
        </a:accent5>
        <a:accent6>
          <a:srgbClr val="5CE7E7"/>
        </a:accent6>
        <a:hlink>
          <a:srgbClr val="00FEBB"/>
        </a:hlink>
        <a:folHlink>
          <a:srgbClr val="E9FFAB"/>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936</TotalTime>
  <Words>9553</Words>
  <Application>Microsoft Office PowerPoint</Application>
  <PresentationFormat>Экран (4:3)</PresentationFormat>
  <Paragraphs>1228</Paragraphs>
  <Slides>100</Slides>
  <Notes>26</Notes>
  <HiddenSlides>3</HiddenSlides>
  <MMClips>0</MMClips>
  <ScaleCrop>false</ScaleCrop>
  <HeadingPairs>
    <vt:vector size="8" baseType="variant">
      <vt:variant>
        <vt:lpstr>Использованные шрифты</vt:lpstr>
      </vt:variant>
      <vt:variant>
        <vt:i4>12</vt:i4>
      </vt:variant>
      <vt:variant>
        <vt:lpstr>Тема</vt:lpstr>
      </vt:variant>
      <vt:variant>
        <vt:i4>25</vt:i4>
      </vt:variant>
      <vt:variant>
        <vt:lpstr>Внедренные серверы OLE</vt:lpstr>
      </vt:variant>
      <vt:variant>
        <vt:i4>3</vt:i4>
      </vt:variant>
      <vt:variant>
        <vt:lpstr>Заголовки слайдов</vt:lpstr>
      </vt:variant>
      <vt:variant>
        <vt:i4>100</vt:i4>
      </vt:variant>
    </vt:vector>
  </HeadingPairs>
  <TitlesOfParts>
    <vt:vector size="140" baseType="lpstr">
      <vt:lpstr>ＭＳ Ｐゴシック</vt:lpstr>
      <vt:lpstr>Arial</vt:lpstr>
      <vt:lpstr>Arial Black</vt:lpstr>
      <vt:lpstr>Arial Narrow</vt:lpstr>
      <vt:lpstr>Calibri</vt:lpstr>
      <vt:lpstr>Corbel</vt:lpstr>
      <vt:lpstr>Gill Sans MT</vt:lpstr>
      <vt:lpstr>Symbol</vt:lpstr>
      <vt:lpstr>Times New Roman</vt:lpstr>
      <vt:lpstr>Verdana</vt:lpstr>
      <vt:lpstr>Wingdings</vt:lpstr>
      <vt:lpstr>Wingdings 2</vt:lpstr>
      <vt:lpstr>Тема Office</vt:lpstr>
      <vt:lpstr>1_Blank Presentation</vt:lpstr>
      <vt:lpstr>2_Blank Presentation</vt:lpstr>
      <vt:lpstr>3_Blank Presentation</vt:lpstr>
      <vt:lpstr>4_Blank Presentation</vt:lpstr>
      <vt:lpstr>5_Blank Presentation</vt:lpstr>
      <vt:lpstr>7_Blank Presentation</vt:lpstr>
      <vt:lpstr>9_Blank Presentation</vt:lpstr>
      <vt:lpstr>14_Blank Presentation</vt:lpstr>
      <vt:lpstr>Default Design</vt:lpstr>
      <vt:lpstr>17_Blank Presentation</vt:lpstr>
      <vt:lpstr>18_Blank Presentation</vt:lpstr>
      <vt:lpstr>Главная</vt:lpstr>
      <vt:lpstr>1_Тема Office</vt:lpstr>
      <vt:lpstr>2_Тема Office</vt:lpstr>
      <vt:lpstr>3_Тема Office</vt:lpstr>
      <vt:lpstr>4_Тема Office</vt:lpstr>
      <vt:lpstr>6_Тема Office</vt:lpstr>
      <vt:lpstr>БУДОСТЕР_для врачей</vt:lpstr>
      <vt:lpstr>1_БУДОСТЕР_для врачей</vt:lpstr>
      <vt:lpstr>2_БУДОСТЕР_для врачей</vt:lpstr>
      <vt:lpstr>3_БУДОСТЕР_для врачей</vt:lpstr>
      <vt:lpstr>4_БУДОСТЕР_для врачей</vt:lpstr>
      <vt:lpstr>5_БУДОСТЕР_для врачей</vt:lpstr>
      <vt:lpstr>5_Тема Office</vt:lpstr>
      <vt:lpstr>Photo Editor Photo</vt:lpstr>
      <vt:lpstr>Fotografia Photo Editor</vt:lpstr>
      <vt:lpstr>Chart</vt:lpstr>
      <vt:lpstr>Назальная обструкция</vt:lpstr>
      <vt:lpstr>Назальная обструкция:  Основные причины</vt:lpstr>
      <vt:lpstr>Воспаление слизистой при заболеваниях верхних дыхательных путей – главная причина назальной обструкции</vt:lpstr>
      <vt:lpstr>Алгоритм дифференциальной диагностики различных форм ринита</vt:lpstr>
      <vt:lpstr>Этиопатогенетическая классификация ринита:</vt:lpstr>
      <vt:lpstr>Ринит аллергический: качество жизни – качество лечения?</vt:lpstr>
      <vt:lpstr>Медиаторы воспаления при назальной обструкции у больных АР</vt:lpstr>
      <vt:lpstr>Тучные клетки </vt:lpstr>
      <vt:lpstr>Развитие аллергического воспалительного каскада</vt:lpstr>
      <vt:lpstr>Факторы риска обострения АР зимой</vt:lpstr>
      <vt:lpstr>Классификация АР</vt:lpstr>
      <vt:lpstr>Персистирующий аллергический ринит </vt:lpstr>
      <vt:lpstr>Аллергия к домашней пылью </vt:lpstr>
      <vt:lpstr>Грибковая сенсибилизация </vt:lpstr>
      <vt:lpstr>Клиника</vt:lpstr>
      <vt:lpstr>Классические симптомы ПАР</vt:lpstr>
      <vt:lpstr>Передняя риноскопия и эндоскопическое исследование  в момент обострения </vt:lpstr>
      <vt:lpstr>Методы диагностики аллергии </vt:lpstr>
      <vt:lpstr>Воспаление = развитие тканевого отека</vt:lpstr>
      <vt:lpstr>Аллергический ринит часто осложняется риносинуситом…</vt:lpstr>
      <vt:lpstr>Презентация PowerPoint</vt:lpstr>
      <vt:lpstr>Клиника</vt:lpstr>
      <vt:lpstr>Классические симптомы ПАР</vt:lpstr>
      <vt:lpstr>Передняя риноскопия и эндоскопическое исследование  в момент обострения </vt:lpstr>
      <vt:lpstr>АР: назальные и глазные симптомы </vt:lpstr>
      <vt:lpstr>Назально-глазные рефлексы</vt:lpstr>
      <vt:lpstr>Презентация PowerPoint</vt:lpstr>
      <vt:lpstr> Дифференциальная диагностика </vt:lpstr>
      <vt:lpstr>Вазомоторный ринит беременных</vt:lpstr>
      <vt:lpstr>Алгоритм  лечения ринита беременных</vt:lpstr>
      <vt:lpstr>В 1979г. Федеральное Управление контроля пищевых продуктов и лекарственных средств США-FDA разработало критерии риска применения лекарственных средств при беременности. FDA выделило 5 групп риска потенциално побочного действия на плод, включая врожденные уродства </vt:lpstr>
      <vt:lpstr>Чем лечат аллергический  ринит?</vt:lpstr>
      <vt:lpstr>Презентация PowerPoint</vt:lpstr>
      <vt:lpstr>Воспаление лежит в основе развития симптомов риносинусита</vt:lpstr>
      <vt:lpstr>Риносинусит Симптомы</vt:lpstr>
      <vt:lpstr>Риносинусит:  Клиническое определение</vt:lpstr>
      <vt:lpstr>Риносинуситы: тяжесть и продолжительность</vt:lpstr>
      <vt:lpstr>EP3OS Диагностический алгоритм  (для врачей общей практики)</vt:lpstr>
      <vt:lpstr>дифференциальная диагностика </vt:lpstr>
      <vt:lpstr>ARIA</vt:lpstr>
      <vt:lpstr>Гипертрофия аденоидов</vt:lpstr>
      <vt:lpstr>Аденоиды Клинические симптомы</vt:lpstr>
      <vt:lpstr>Взаимоотношения между АР и аденоидами</vt:lpstr>
      <vt:lpstr>Лечение</vt:lpstr>
      <vt:lpstr>Сегодня хирургическое лечение – золотой стандарт</vt:lpstr>
      <vt:lpstr>Полипозный риносинусит -  разновидность ХРС</vt:lpstr>
      <vt:lpstr>Полипы</vt:lpstr>
      <vt:lpstr>Полипозный риносинусит Распространенность</vt:lpstr>
      <vt:lpstr>Презентация PowerPoint</vt:lpstr>
      <vt:lpstr>Презентация PowerPoint</vt:lpstr>
      <vt:lpstr>Полипозный риносинусит  Причины и механизмы</vt:lpstr>
      <vt:lpstr>Полипозный риносинусит  Причины и механизмы </vt:lpstr>
      <vt:lpstr>Пейтца - Егерса синдром (Peutz - Jeghers)</vt:lpstr>
      <vt:lpstr>Полипозный риносинусит Механизмы </vt:lpstr>
      <vt:lpstr>Полипозный риносинусит:  Клинические проявления</vt:lpstr>
      <vt:lpstr>Стадии полипов по данным эндоскопии</vt:lpstr>
      <vt:lpstr>Презентация PowerPoint</vt:lpstr>
      <vt:lpstr>Аллергический ринит  Рекомендации ARIA</vt:lpstr>
      <vt:lpstr>Ступенчатая терапия аллергического ринита у детей</vt:lpstr>
      <vt:lpstr>Основные группы ЛС для лечения АР</vt:lpstr>
      <vt:lpstr>Медикаментозное лечение АР</vt:lpstr>
      <vt:lpstr>Основные группы ЛС для лечения АР</vt:lpstr>
      <vt:lpstr>Клинические эффекты препаратов, применяемых для лечения АР</vt:lpstr>
      <vt:lpstr>EP3OS - Европейский Согласительный документ по риносинуситу и полипозному риносинуситу, </vt:lpstr>
      <vt:lpstr>Лечение хронического риносинусита врачами общей практики (EP3OS 2007)</vt:lpstr>
      <vt:lpstr>Лечение хронического риносинусита ЛОР специалистами (EPOS 2007)</vt:lpstr>
      <vt:lpstr>EP3OS </vt:lpstr>
      <vt:lpstr>EP3OS – высокий уровень доказательств при лечении полиповa имеют только ГКС</vt:lpstr>
      <vt:lpstr>Механизм действия ГКС при полипозном риносинусите</vt:lpstr>
      <vt:lpstr>Соотношение местных, системных ГКС и хирургического лечения при полипозном риносинусите</vt:lpstr>
      <vt:lpstr>Показания к системным ГКС при полипозном риносинусите</vt:lpstr>
      <vt:lpstr>Глюкокортикостероиды</vt:lpstr>
      <vt:lpstr>Презентация PowerPoint</vt:lpstr>
      <vt:lpstr>Безопасность ИНГКС:  Системная биодоступность</vt:lpstr>
      <vt:lpstr>Судьба интраназальных кортикостероидов1</vt:lpstr>
      <vt:lpstr>Системная биодоступность различных интраназальных ГКС</vt:lpstr>
      <vt:lpstr>Сравнение ИнГКС</vt:lpstr>
      <vt:lpstr>Эффективность  Будесонида  в устранении назальных симптомов (TNSS*)</vt:lpstr>
      <vt:lpstr>Эффективность Будесонида в устранении глазных симптомов (TOSS*)</vt:lpstr>
      <vt:lpstr>Безопасность Будесонида в отношении побочных глазных симптомов*</vt:lpstr>
      <vt:lpstr>Оценка пациентами эффективности Будесонида PGA*</vt:lpstr>
      <vt:lpstr>Безопасность применения кортикостероидов по риску возникновения носового кровотечения*</vt:lpstr>
      <vt:lpstr>Суммарная безопасность применения кортикостероидов АES* </vt:lpstr>
      <vt:lpstr>Суммарная  эффективность  ES* </vt:lpstr>
      <vt:lpstr>Как выбрать ГКС? Терапевтический индекс *</vt:lpstr>
      <vt:lpstr>Так какой же ГКС выбрать?</vt:lpstr>
      <vt:lpstr>Безопасность использования назального спрея Будесонида у детей</vt:lpstr>
      <vt:lpstr>Безопасность использования назального спрея Будесонида у детей</vt:lpstr>
      <vt:lpstr>Безопасность использования назального спрея Будесонида у детей</vt:lpstr>
      <vt:lpstr>Информация по безопасности Будесонида</vt:lpstr>
      <vt:lpstr>Информация по безопасности Будесонида</vt:lpstr>
      <vt:lpstr>Использование спрея Будесонида  1 раз в день у взрослых и детей</vt:lpstr>
      <vt:lpstr>БУДОСТЕР</vt:lpstr>
      <vt:lpstr>БУДОСТЕР</vt:lpstr>
      <vt:lpstr>БУДОСТЕР</vt:lpstr>
      <vt:lpstr>БУДОСТЕР</vt:lpstr>
      <vt:lpstr>БУДОСТЕР</vt:lpstr>
      <vt:lpstr>БУДОСТЕР</vt:lpstr>
      <vt:lpstr>Возможности применения назального спрея Будостер</vt:lpstr>
      <vt:lpstr>     СПАСИБО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Синдром назальной обструкции в практике оториноларинголога Терапевтические алгоритмы</dc:title>
  <dc:creator>Людмила</dc:creator>
  <cp:lastModifiedBy>Людмила Торопова</cp:lastModifiedBy>
  <cp:revision>55</cp:revision>
  <cp:lastPrinted>2014-05-26T15:03:48Z</cp:lastPrinted>
  <dcterms:created xsi:type="dcterms:W3CDTF">2014-05-26T02:55:55Z</dcterms:created>
  <dcterms:modified xsi:type="dcterms:W3CDTF">2020-03-23T08:09:06Z</dcterms:modified>
</cp:coreProperties>
</file>