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257" r:id="rId3"/>
    <p:sldId id="325" r:id="rId4"/>
    <p:sldId id="261" r:id="rId5"/>
    <p:sldId id="275" r:id="rId6"/>
    <p:sldId id="326" r:id="rId7"/>
    <p:sldId id="279" r:id="rId8"/>
    <p:sldId id="327" r:id="rId9"/>
    <p:sldId id="309" r:id="rId10"/>
    <p:sldId id="328" r:id="rId11"/>
    <p:sldId id="330" r:id="rId12"/>
    <p:sldId id="329" r:id="rId13"/>
    <p:sldId id="331" r:id="rId14"/>
    <p:sldId id="271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6241" autoAdjust="0"/>
  </p:normalViewPr>
  <p:slideViewPr>
    <p:cSldViewPr snapToGrid="0">
      <p:cViewPr varScale="1">
        <p:scale>
          <a:sx n="76" d="100"/>
          <a:sy n="76" d="100"/>
        </p:scale>
        <p:origin x="-917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56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39983-D851-4B17-BE87-4B3445453F7C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93719-81A9-4FF0-809A-5507C04AC1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82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3259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079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111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011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884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40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618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687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775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369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397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49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AF349-AC92-4C68-B447-1539CCC5C841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228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prstClr val="black"/>
                </a:solidFill>
              </a:rPr>
              <a:t>Федеральное государственное бюджетное образовательное учреждение 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высшего образования «Красноярский государственный медицинский университет» имени профессора В.Ф. </a:t>
            </a:r>
            <a:r>
              <a:rPr lang="ru-RU" sz="2200" dirty="0" err="1">
                <a:solidFill>
                  <a:prstClr val="black"/>
                </a:solidFill>
              </a:rPr>
              <a:t>Войно-Ясенецкого</a:t>
            </a:r>
            <a:r>
              <a:rPr lang="ru-RU" sz="2200" dirty="0">
                <a:solidFill>
                  <a:prstClr val="black"/>
                </a:solidFill>
              </a:rPr>
              <a:t> Министерства здравоохранения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smtClean="0">
                <a:solidFill>
                  <a:prstClr val="black"/>
                </a:solidFill>
              </a:rPr>
              <a:t>Российской Федерации</a:t>
            </a:r>
            <a:r>
              <a:rPr lang="ru-RU" sz="2200" dirty="0">
                <a:solidFill>
                  <a:prstClr val="black"/>
                </a:solidFill>
              </a:rPr>
              <a:t/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Фармацевтический колледж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ru-RU" sz="6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4800" dirty="0" smtClean="0">
                <a:solidFill>
                  <a:prstClr val="black"/>
                </a:solidFill>
              </a:rPr>
              <a:t>Возбудитель холеры</a:t>
            </a:r>
          </a:p>
          <a:p>
            <a:pPr marL="0" lvl="0" indent="0" algn="ctr">
              <a:buNone/>
            </a:pPr>
            <a:endParaRPr lang="ru-RU" sz="48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sz="4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mtClean="0">
                <a:solidFill>
                  <a:prstClr val="black"/>
                </a:solidFill>
              </a:rPr>
              <a:t>                         </a:t>
            </a:r>
            <a:r>
              <a:rPr lang="ru-RU" dirty="0" smtClean="0">
                <a:solidFill>
                  <a:prstClr val="black"/>
                </a:solidFill>
              </a:rPr>
              <a:t>2020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044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Холерный </a:t>
            </a:r>
            <a:r>
              <a:rPr lang="ru-RU" dirty="0" err="1" smtClean="0"/>
              <a:t>алгид</a:t>
            </a:r>
            <a:r>
              <a:rPr lang="ru-RU" dirty="0" smtClean="0"/>
              <a:t> (крайняя степень обезвоживания)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825625"/>
            <a:ext cx="4833937" cy="4351337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4001" y="1825625"/>
            <a:ext cx="4749800" cy="4351337"/>
          </a:xfrm>
        </p:spPr>
      </p:pic>
    </p:spTree>
    <p:extLst>
      <p:ext uri="{BB962C8B-B14F-4D97-AF65-F5344CB8AC3E}">
        <p14:creationId xmlns:p14="http://schemas.microsoft.com/office/powerpoint/2010/main" xmlns="" val="932629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Лабораторная диагностика холеры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Материал для исследования </a:t>
            </a:r>
            <a:r>
              <a:rPr lang="ru-RU" dirty="0" smtClean="0"/>
              <a:t>(посев лучше производить сразу в среду накопления, не позднее 3 часов):</a:t>
            </a:r>
          </a:p>
          <a:p>
            <a:pPr marL="0" indent="0">
              <a:buNone/>
            </a:pPr>
            <a:r>
              <a:rPr lang="ru-RU" dirty="0" smtClean="0"/>
              <a:t>Вода из водоемов (рек, озер), питьевых источников</a:t>
            </a:r>
          </a:p>
          <a:p>
            <a:pPr marL="0" indent="0">
              <a:buNone/>
            </a:pPr>
            <a:r>
              <a:rPr lang="ru-RU" dirty="0" smtClean="0"/>
              <a:t>Испражнения больного</a:t>
            </a:r>
          </a:p>
          <a:p>
            <a:pPr marL="0" indent="0">
              <a:buNone/>
            </a:pPr>
            <a:r>
              <a:rPr lang="ru-RU" dirty="0" smtClean="0"/>
              <a:t>Рвотные массы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Методы исследования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Микроскопический (висячая или раздавленная капля, окраска по </a:t>
            </a:r>
            <a:r>
              <a:rPr lang="ru-RU" dirty="0" err="1" smtClean="0"/>
              <a:t>Граму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Бактериологический (посев на дифференциально-диагностические среды)</a:t>
            </a:r>
          </a:p>
          <a:p>
            <a:pPr marL="0" indent="0">
              <a:buNone/>
            </a:pPr>
            <a:r>
              <a:rPr lang="ru-RU" dirty="0" smtClean="0"/>
              <a:t>Серологический (реакция агглютинации)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6996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1661" y="0"/>
            <a:ext cx="56686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8563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94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Экспресс-диагностика холеры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3188" y="955040"/>
            <a:ext cx="6172200" cy="498856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432560"/>
            <a:ext cx="3932237" cy="48768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</a:rPr>
              <a:t>РИФ – реакция иммунофлюоресценции</a:t>
            </a:r>
          </a:p>
          <a:p>
            <a:pPr algn="just"/>
            <a:r>
              <a:rPr lang="ru-RU" sz="2000" dirty="0" smtClean="0"/>
              <a:t>Исследуемый материал (испражнения), в котором находятся холерные вибрионы (антигены) наносят на предметное стекло</a:t>
            </a:r>
          </a:p>
          <a:p>
            <a:pPr algn="just"/>
            <a:r>
              <a:rPr lang="ru-RU" sz="2000" dirty="0" smtClean="0"/>
              <a:t>На мазок капают иммунную холерную  флуоресцентную сыворотку (</a:t>
            </a:r>
            <a:r>
              <a:rPr lang="ru-RU" sz="2000" dirty="0" err="1" smtClean="0"/>
              <a:t>флуорохромы</a:t>
            </a:r>
            <a:r>
              <a:rPr lang="ru-RU" sz="2000" dirty="0" smtClean="0"/>
              <a:t> + антитела против холеры)</a:t>
            </a:r>
          </a:p>
          <a:p>
            <a:pPr algn="just"/>
            <a:r>
              <a:rPr lang="ru-RU" sz="2000" dirty="0" smtClean="0"/>
              <a:t>Мазок изучают под люминесцентным микроскопом</a:t>
            </a:r>
          </a:p>
          <a:p>
            <a:pPr algn="just"/>
            <a:r>
              <a:rPr lang="ru-RU" sz="2000" dirty="0" smtClean="0"/>
              <a:t>Наличие зеленоватых светящихся объектов говорит о наличии в исследуемом материале холерного вибриона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7286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Почему холеру относят к группе ООИ?</a:t>
            </a:r>
          </a:p>
          <a:p>
            <a:r>
              <a:rPr lang="ru-RU" dirty="0" smtClean="0"/>
              <a:t>2. Морфологические признаки холерного вибриона</a:t>
            </a:r>
          </a:p>
          <a:p>
            <a:r>
              <a:rPr lang="ru-RU" dirty="0" smtClean="0"/>
              <a:t>3. Пути передачи и входные ворота холеры</a:t>
            </a:r>
          </a:p>
          <a:p>
            <a:r>
              <a:rPr lang="ru-RU" dirty="0" smtClean="0"/>
              <a:t>4. Методы диагностики холеры</a:t>
            </a:r>
          </a:p>
          <a:p>
            <a:r>
              <a:rPr lang="ru-RU" dirty="0" smtClean="0"/>
              <a:t>5. Факторы патогенности холерного вибриона</a:t>
            </a:r>
          </a:p>
          <a:p>
            <a:r>
              <a:rPr lang="ru-RU" dirty="0" smtClean="0"/>
              <a:t>6. Экспресс-диагностика холеры. Объясните принцип РИФ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77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Черкес Ф.К. Микробиология, стр. 319-329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91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dirty="0" smtClean="0"/>
              <a:t>Систематика, морфология  и </a:t>
            </a:r>
            <a:r>
              <a:rPr lang="ru-RU" dirty="0" err="1" smtClean="0"/>
              <a:t>культуральные</a:t>
            </a:r>
            <a:r>
              <a:rPr lang="ru-RU" dirty="0" smtClean="0"/>
              <a:t> свойства холерного вибриона</a:t>
            </a:r>
          </a:p>
          <a:p>
            <a:pPr marL="742950" indent="-742950">
              <a:buAutoNum type="arabicPeriod"/>
            </a:pPr>
            <a:r>
              <a:rPr lang="ru-RU" dirty="0" smtClean="0"/>
              <a:t>Ферментативные и антигенные свойства холерного вибриона</a:t>
            </a:r>
          </a:p>
          <a:p>
            <a:pPr marL="742950" indent="-742950">
              <a:buAutoNum type="arabicPeriod"/>
            </a:pPr>
            <a:r>
              <a:rPr lang="ru-RU" dirty="0" smtClean="0"/>
              <a:t>Патогенез, клиника и профилактика холеры</a:t>
            </a:r>
            <a:endParaRPr lang="ru-RU" dirty="0"/>
          </a:p>
          <a:p>
            <a:pPr marL="742950" indent="-742950">
              <a:buAutoNum type="arabicPeriod"/>
            </a:pPr>
            <a:r>
              <a:rPr lang="ru-RU" dirty="0" smtClean="0"/>
              <a:t>Лабораторная диагностика холеры</a:t>
            </a:r>
          </a:p>
        </p:txBody>
      </p:sp>
    </p:spTree>
    <p:extLst>
      <p:ext uri="{BB962C8B-B14F-4D97-AF65-F5344CB8AC3E}">
        <p14:creationId xmlns:p14="http://schemas.microsoft.com/office/powerpoint/2010/main" xmlns="" val="173303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пандемий холеры (ООИ)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779520" y="1605280"/>
            <a:ext cx="7574280" cy="1309503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Холерный вибрион открыт Робертом Коха в 1883 году</a:t>
            </a:r>
          </a:p>
          <a:p>
            <a:pPr marL="0" indent="0">
              <a:buNone/>
            </a:pPr>
            <a:r>
              <a:rPr lang="ru-RU" dirty="0" smtClean="0"/>
              <a:t>За последние 200 лет описано 7 пандемий холеры по всему миру, в основном это страны юго-восточной Азии, Африки, Индия и Индонезия. Источник распространения – Индия, р. Ганг</a:t>
            </a:r>
          </a:p>
          <a:p>
            <a:pPr marL="0" indent="0">
              <a:buNone/>
            </a:pPr>
            <a:r>
              <a:rPr lang="ru-RU" dirty="0" smtClean="0"/>
              <a:t>В 1830-1835 годы пандемия достигла Европы,  России, США и Японии</a:t>
            </a:r>
          </a:p>
          <a:p>
            <a:pPr marL="0" indent="0">
              <a:buNone/>
            </a:pPr>
            <a:r>
              <a:rPr lang="ru-RU" dirty="0" smtClean="0"/>
              <a:t>Вспышки холеры до сих пор наблюдаются на Ближнем востоке, Индии, </a:t>
            </a:r>
            <a:r>
              <a:rPr lang="ru-RU" dirty="0" err="1" smtClean="0"/>
              <a:t>о.Гаити</a:t>
            </a:r>
            <a:r>
              <a:rPr lang="ru-RU" dirty="0" smtClean="0"/>
              <a:t>,  странах Африки и Латинской Америки</a:t>
            </a:r>
            <a:endParaRPr lang="ru-RU" dirty="0"/>
          </a:p>
        </p:txBody>
      </p:sp>
      <p:pic>
        <p:nvPicPr>
          <p:cNvPr id="7" name="Picture 2" descr="https://upload.wikimedia.org/wikipedia/ru/thumb/8/85/O139Bengal.jpg/220px-O139Beng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" y="2113280"/>
            <a:ext cx="368808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985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Холерный вибрион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Систематика</a:t>
            </a:r>
          </a:p>
          <a:p>
            <a:pPr marL="0" indent="0">
              <a:buNone/>
            </a:pPr>
            <a:r>
              <a:rPr lang="ru-RU" sz="3200" dirty="0" smtClean="0"/>
              <a:t>Семейство - </a:t>
            </a:r>
            <a:r>
              <a:rPr lang="en-US" sz="3200" dirty="0" err="1" smtClean="0"/>
              <a:t>Vibrionaceae</a:t>
            </a:r>
            <a:endParaRPr lang="en-US" sz="3200" dirty="0" smtClean="0"/>
          </a:p>
          <a:p>
            <a:pPr marL="0" indent="0">
              <a:buNone/>
            </a:pPr>
            <a:r>
              <a:rPr lang="ru-RU" sz="3200" dirty="0" smtClean="0"/>
              <a:t>Род – </a:t>
            </a:r>
            <a:r>
              <a:rPr lang="en-US" sz="3200" dirty="0" smtClean="0"/>
              <a:t>Vibrio</a:t>
            </a:r>
          </a:p>
          <a:p>
            <a:pPr marL="0" indent="0">
              <a:buNone/>
            </a:pPr>
            <a:r>
              <a:rPr lang="ru-RU" sz="3200" dirty="0" smtClean="0"/>
              <a:t>Вид – </a:t>
            </a:r>
            <a:r>
              <a:rPr lang="en-US" sz="3200" dirty="0" smtClean="0"/>
              <a:t>Vibrio cholera</a:t>
            </a:r>
          </a:p>
          <a:p>
            <a:pPr marL="0" indent="0">
              <a:buNone/>
            </a:pPr>
            <a:r>
              <a:rPr lang="ru-RU" sz="3200" dirty="0" err="1" smtClean="0"/>
              <a:t>Биовары</a:t>
            </a:r>
            <a:r>
              <a:rPr lang="ru-RU" sz="3200" dirty="0" smtClean="0"/>
              <a:t> – </a:t>
            </a:r>
            <a:r>
              <a:rPr lang="en-US" sz="3200" dirty="0" smtClean="0"/>
              <a:t>Vibrio cholera </a:t>
            </a:r>
            <a:r>
              <a:rPr lang="en-US" sz="3200" dirty="0" err="1" smtClean="0"/>
              <a:t>biovar</a:t>
            </a:r>
            <a:r>
              <a:rPr lang="en-US" sz="3200" dirty="0" smtClean="0"/>
              <a:t> cholera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Vibrio cholera </a:t>
            </a:r>
            <a:r>
              <a:rPr lang="en-US" sz="3200" dirty="0" err="1" smtClean="0"/>
              <a:t>biovar</a:t>
            </a:r>
            <a:r>
              <a:rPr lang="en-US" sz="3200" dirty="0" smtClean="0"/>
              <a:t> </a:t>
            </a:r>
            <a:r>
              <a:rPr lang="en-US" sz="3200" dirty="0" err="1" smtClean="0"/>
              <a:t>eltor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76334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Морфологические  свойства холерного вибриона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Маленькие слегка</a:t>
            </a:r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зогнутые  палочки «в виде</a:t>
            </a:r>
          </a:p>
          <a:p>
            <a:pPr marL="0" indent="0">
              <a:buNone/>
            </a:pPr>
            <a:r>
              <a:rPr lang="ru-RU" dirty="0"/>
              <a:t>з</a:t>
            </a:r>
            <a:r>
              <a:rPr lang="ru-RU" dirty="0" smtClean="0"/>
              <a:t>апятой», 1-3 мкм</a:t>
            </a:r>
          </a:p>
          <a:p>
            <a:r>
              <a:rPr lang="ru-RU" dirty="0" smtClean="0"/>
              <a:t>Грамотрицательные</a:t>
            </a:r>
          </a:p>
          <a:p>
            <a:r>
              <a:rPr lang="ru-RU" dirty="0" smtClean="0"/>
              <a:t>В окрашенных мазках</a:t>
            </a:r>
          </a:p>
          <a:p>
            <a:pPr marL="0" indent="0">
              <a:buNone/>
            </a:pPr>
            <a:r>
              <a:rPr lang="ru-RU" dirty="0" smtClean="0"/>
              <a:t>располагаются в виде стаи рыб</a:t>
            </a:r>
          </a:p>
          <a:p>
            <a:r>
              <a:rPr lang="ru-RU" dirty="0" smtClean="0"/>
              <a:t>Подвижные, </a:t>
            </a:r>
            <a:r>
              <a:rPr lang="ru-RU" dirty="0" err="1" smtClean="0"/>
              <a:t>монотрихи</a:t>
            </a:r>
            <a:endParaRPr lang="ru-RU" dirty="0" smtClean="0"/>
          </a:p>
          <a:p>
            <a:r>
              <a:rPr lang="ru-RU" dirty="0" smtClean="0"/>
              <a:t>Спор  и капсул не образуют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1680" y="4391976"/>
            <a:ext cx="5659120" cy="24660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1680" y="1690688"/>
            <a:ext cx="5659120" cy="256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112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Культуральные</a:t>
            </a:r>
            <a:r>
              <a:rPr lang="ru-RU" b="1" dirty="0" smtClean="0"/>
              <a:t> свойства холерного вибриона</a:t>
            </a:r>
            <a:endParaRPr lang="ru-RU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09920" y="1112676"/>
            <a:ext cx="5943600" cy="5460844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28320" y="1432560"/>
            <a:ext cx="4866640" cy="5019040"/>
          </a:xfrm>
        </p:spPr>
        <p:txBody>
          <a:bodyPr>
            <a:normAutofit/>
          </a:bodyPr>
          <a:lstStyle/>
          <a:p>
            <a:pPr marL="285750" indent="-285750" algn="just">
              <a:buFontTx/>
              <a:buChar char="-"/>
            </a:pPr>
            <a:r>
              <a:rPr lang="ru-RU" sz="2000" dirty="0" smtClean="0"/>
              <a:t>Неприхотливы к питательным средам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Размножаются в щелочной среде при </a:t>
            </a:r>
            <a:r>
              <a:rPr lang="en-US" sz="2000" dirty="0" smtClean="0"/>
              <a:t>pH</a:t>
            </a:r>
            <a:r>
              <a:rPr lang="ru-RU" sz="2000" dirty="0" smtClean="0"/>
              <a:t> 8-9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Элективные среды: 1% </a:t>
            </a:r>
            <a:r>
              <a:rPr lang="ru-RU" sz="2000" dirty="0" err="1" smtClean="0"/>
              <a:t>пептонная</a:t>
            </a:r>
            <a:r>
              <a:rPr lang="ru-RU" sz="2000" dirty="0" smtClean="0"/>
              <a:t> щелочная вода, щелочной </a:t>
            </a:r>
            <a:r>
              <a:rPr lang="ru-RU" sz="2000" dirty="0" err="1" smtClean="0"/>
              <a:t>агар</a:t>
            </a:r>
            <a:endParaRPr lang="ru-RU" sz="2000" dirty="0" smtClean="0"/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В диагностических лабораториях используют </a:t>
            </a:r>
            <a:r>
              <a:rPr lang="en-US" sz="2000" dirty="0" smtClean="0"/>
              <a:t>TBRS</a:t>
            </a:r>
            <a:r>
              <a:rPr lang="ru-RU" sz="2000" dirty="0" smtClean="0"/>
              <a:t> </a:t>
            </a:r>
            <a:r>
              <a:rPr lang="ru-RU" sz="2000" dirty="0" err="1" smtClean="0"/>
              <a:t>агар</a:t>
            </a:r>
            <a:r>
              <a:rPr lang="ru-RU" sz="2000" dirty="0" smtClean="0"/>
              <a:t> (</a:t>
            </a:r>
            <a:r>
              <a:rPr lang="ru-RU" sz="2000" dirty="0" err="1" smtClean="0"/>
              <a:t>тиосульфатцитратсахарозный</a:t>
            </a:r>
            <a:r>
              <a:rPr lang="ru-RU" sz="2000" dirty="0" smtClean="0"/>
              <a:t> </a:t>
            </a:r>
            <a:r>
              <a:rPr lang="ru-RU" sz="2000" dirty="0" err="1" smtClean="0"/>
              <a:t>агар</a:t>
            </a:r>
            <a:r>
              <a:rPr lang="ru-RU" sz="2000" dirty="0" smtClean="0"/>
              <a:t>)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Колонии на </a:t>
            </a:r>
            <a:r>
              <a:rPr lang="en-US" sz="2000" dirty="0" smtClean="0"/>
              <a:t>TBRS </a:t>
            </a:r>
            <a:r>
              <a:rPr lang="ru-RU" sz="2000" dirty="0" err="1" smtClean="0"/>
              <a:t>агаре</a:t>
            </a:r>
            <a:r>
              <a:rPr lang="ru-RU" sz="2000" dirty="0" smtClean="0"/>
              <a:t> желтого цвета </a:t>
            </a:r>
            <a:r>
              <a:rPr lang="en-US" sz="2000" dirty="0" smtClean="0"/>
              <a:t>S</a:t>
            </a:r>
            <a:r>
              <a:rPr lang="ru-RU" sz="2000" dirty="0" smtClean="0"/>
              <a:t>-формы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На </a:t>
            </a:r>
            <a:r>
              <a:rPr lang="ru-RU" sz="2000" dirty="0" err="1" smtClean="0"/>
              <a:t>пептонной</a:t>
            </a:r>
            <a:r>
              <a:rPr lang="ru-RU" sz="2000" dirty="0" smtClean="0"/>
              <a:t> воде растут в виде тонкой пленки на поверхности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Размножаются быстро (от 6 до 14 часов)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2456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Ферментативные и антигенные свойства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1. Выражена </a:t>
            </a:r>
            <a:r>
              <a:rPr lang="ru-RU" dirty="0" err="1" smtClean="0"/>
              <a:t>сахоролитическая</a:t>
            </a:r>
            <a:r>
              <a:rPr lang="ru-RU" dirty="0" smtClean="0"/>
              <a:t> активность. Расщепляют сахара до кислоты. Отсутствие ферментации арабинозы является диагностическим признаком.   </a:t>
            </a:r>
          </a:p>
          <a:p>
            <a:pPr marL="0" indent="0" algn="just">
              <a:buNone/>
            </a:pPr>
            <a:r>
              <a:rPr lang="ru-RU" dirty="0" smtClean="0"/>
              <a:t>2. Протеолитические свойства – разжижают желатин, свертывают молоко, образуют  индол, продуцируют оксидазу. Сероводород не образуют.</a:t>
            </a:r>
          </a:p>
          <a:p>
            <a:pPr marL="0" indent="0" algn="just">
              <a:buNone/>
            </a:pPr>
            <a:r>
              <a:rPr lang="ru-RU" dirty="0" smtClean="0"/>
              <a:t>3. Ферменты патогенности – фибринолизин, </a:t>
            </a:r>
            <a:r>
              <a:rPr lang="ru-RU" dirty="0" err="1" smtClean="0"/>
              <a:t>плазмокоагулаза</a:t>
            </a:r>
            <a:r>
              <a:rPr lang="ru-RU" dirty="0" smtClean="0"/>
              <a:t>, </a:t>
            </a:r>
            <a:r>
              <a:rPr lang="ru-RU" dirty="0" err="1" smtClean="0"/>
              <a:t>гиалуронидаза</a:t>
            </a:r>
            <a:r>
              <a:rPr lang="ru-RU" dirty="0" smtClean="0"/>
              <a:t>, </a:t>
            </a:r>
            <a:r>
              <a:rPr lang="ru-RU" dirty="0" err="1" smtClean="0"/>
              <a:t>лецитиназа</a:t>
            </a:r>
            <a:r>
              <a:rPr lang="ru-RU" dirty="0" smtClean="0"/>
              <a:t>, </a:t>
            </a:r>
            <a:r>
              <a:rPr lang="ru-RU" dirty="0" err="1" smtClean="0"/>
              <a:t>коллагеназа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3. Вырабатывают эндотоксин и экзотоксин (</a:t>
            </a:r>
            <a:r>
              <a:rPr lang="ru-RU" dirty="0" err="1" smtClean="0"/>
              <a:t>холероген</a:t>
            </a:r>
            <a:r>
              <a:rPr lang="ru-RU" dirty="0" smtClean="0"/>
              <a:t>). Экзотоксин приводит к обезвоживанию организма.</a:t>
            </a:r>
          </a:p>
          <a:p>
            <a:pPr marL="0" indent="0" algn="just">
              <a:buNone/>
            </a:pPr>
            <a:r>
              <a:rPr lang="ru-RU" dirty="0" smtClean="0"/>
              <a:t>4. Имеют О, и Н- антигены. По О-антигену выделяют три наиболее распространенных сероварианта – </a:t>
            </a:r>
            <a:r>
              <a:rPr lang="ru-RU" dirty="0" err="1" smtClean="0"/>
              <a:t>серовар</a:t>
            </a:r>
            <a:r>
              <a:rPr lang="ru-RU" dirty="0" smtClean="0"/>
              <a:t> </a:t>
            </a:r>
            <a:r>
              <a:rPr lang="ru-RU" dirty="0" err="1" smtClean="0"/>
              <a:t>Огава</a:t>
            </a:r>
            <a:r>
              <a:rPr lang="ru-RU" dirty="0" smtClean="0"/>
              <a:t>, </a:t>
            </a:r>
            <a:r>
              <a:rPr lang="ru-RU" dirty="0" err="1" smtClean="0"/>
              <a:t>Инаба</a:t>
            </a:r>
            <a:r>
              <a:rPr lang="ru-RU" dirty="0" smtClean="0"/>
              <a:t> и </a:t>
            </a:r>
            <a:r>
              <a:rPr lang="ru-RU" dirty="0" err="1" smtClean="0"/>
              <a:t>Гикокшима</a:t>
            </a:r>
            <a:r>
              <a:rPr lang="ru-RU" dirty="0" smtClean="0"/>
              <a:t>.</a:t>
            </a:r>
            <a:endParaRPr lang="ru-RU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8097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Устойчивость во внешней среде и пути передачи холерного вибриона</a:t>
            </a:r>
            <a:endParaRPr lang="ru-RU" b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6112" y="386080"/>
            <a:ext cx="5693727" cy="2814320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79120" y="2057400"/>
            <a:ext cx="4795520" cy="453644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/>
              <a:t>Во внешней среде </a:t>
            </a:r>
            <a:r>
              <a:rPr lang="ru-RU" sz="2400" dirty="0" smtClean="0">
                <a:solidFill>
                  <a:srgbClr val="C00000"/>
                </a:solidFill>
              </a:rPr>
              <a:t>устойчивы</a:t>
            </a:r>
          </a:p>
          <a:p>
            <a:pPr algn="just"/>
            <a:r>
              <a:rPr lang="ru-RU" sz="2400" dirty="0" smtClean="0"/>
              <a:t>В воде сохраняются несколько недель</a:t>
            </a:r>
          </a:p>
          <a:p>
            <a:pPr algn="just"/>
            <a:r>
              <a:rPr lang="ru-RU" sz="2400" dirty="0" smtClean="0"/>
              <a:t>Погибают при температуре выше 60 градусов, дезинфекции, высушивании</a:t>
            </a:r>
          </a:p>
          <a:p>
            <a:pPr algn="just"/>
            <a:r>
              <a:rPr lang="ru-RU" sz="2400" dirty="0" smtClean="0"/>
              <a:t>Размножаются в молоке, мясе и морепродуктах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Источник инфекции </a:t>
            </a:r>
            <a:r>
              <a:rPr lang="ru-RU" sz="2400" dirty="0" smtClean="0"/>
              <a:t>– больной человек и </a:t>
            </a:r>
            <a:r>
              <a:rPr lang="ru-RU" sz="2400" dirty="0" err="1" smtClean="0"/>
              <a:t>бактерионоситель</a:t>
            </a:r>
            <a:r>
              <a:rPr lang="ru-RU" sz="2400" dirty="0" smtClean="0"/>
              <a:t>, больной в скрытой форме 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</a:rPr>
              <a:t>Пути передачи:</a:t>
            </a:r>
          </a:p>
          <a:p>
            <a:pPr algn="just"/>
            <a:r>
              <a:rPr lang="ru-RU" sz="2400" dirty="0" smtClean="0"/>
              <a:t>- Фекально-оральный (в основном </a:t>
            </a:r>
            <a:r>
              <a:rPr lang="ru-RU" sz="2400" dirty="0" smtClean="0">
                <a:solidFill>
                  <a:srgbClr val="C00000"/>
                </a:solidFill>
              </a:rPr>
              <a:t>водный</a:t>
            </a:r>
            <a:r>
              <a:rPr lang="ru-RU" sz="2400" dirty="0" smtClean="0"/>
              <a:t>)</a:t>
            </a:r>
          </a:p>
          <a:p>
            <a:pPr algn="just"/>
            <a:endParaRPr lang="ru-RU" sz="2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6111" y="3322320"/>
            <a:ext cx="5693727" cy="327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5198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Патогенез и клиника холеры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693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Входные ворота – ЖКТ (в желудке, где кислая среда, часть вибрионов гибнет)</a:t>
            </a:r>
          </a:p>
          <a:p>
            <a:pPr marL="0" indent="0" algn="just">
              <a:buNone/>
            </a:pPr>
            <a:r>
              <a:rPr lang="ru-RU" dirty="0" smtClean="0"/>
              <a:t>Инкубационный период от нескольких часов до 5 суток</a:t>
            </a:r>
          </a:p>
          <a:p>
            <a:pPr marL="0" indent="0" algn="just">
              <a:buNone/>
            </a:pPr>
            <a:r>
              <a:rPr lang="ru-RU" dirty="0" smtClean="0"/>
              <a:t>Начало заболевания острое – диарея, болезненные спазмы кишечника. Испражнения напоминают «рисовый  отвар», водянистые, не зловонные</a:t>
            </a:r>
          </a:p>
          <a:p>
            <a:pPr marL="0" indent="0" algn="just">
              <a:buNone/>
            </a:pPr>
            <a:r>
              <a:rPr lang="ru-RU" dirty="0" smtClean="0"/>
              <a:t>Нарастает обезвоживание организма (действие экзотоксина), температура падает до 35 градусов, падает кровяное давление, появляется рвота</a:t>
            </a:r>
          </a:p>
          <a:p>
            <a:pPr marL="0" indent="0" algn="just">
              <a:buNone/>
            </a:pPr>
            <a:r>
              <a:rPr lang="ru-RU" dirty="0" smtClean="0"/>
              <a:t>Смерть наступает в результате резкого обезвоживания организма (смертность при отсутствии лечения выше 50%)</a:t>
            </a:r>
          </a:p>
          <a:p>
            <a:pPr marL="0" indent="0" algn="just">
              <a:buNone/>
            </a:pPr>
            <a:r>
              <a:rPr lang="ru-RU" dirty="0" smtClean="0"/>
              <a:t>Иммунитет развивается стойкий</a:t>
            </a:r>
          </a:p>
          <a:p>
            <a:pPr marL="0" indent="0" algn="just">
              <a:buNone/>
            </a:pPr>
            <a:r>
              <a:rPr lang="ru-RU" dirty="0" smtClean="0"/>
              <a:t>Разработана убитая холерная вакцина, применяется в эпидемических очагах Африки, Индии, странах Латинской Америки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8188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7276</TotalTime>
  <Words>664</Words>
  <Application>Microsoft Office PowerPoint</Application>
  <PresentationFormat>Произвольный</PresentationFormat>
  <Paragraphs>89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Федеральное государственное бюджетное образовательное учреждение  высшего образования «Красноярский государственный медицинский университет» имени профессора В.Ф. Войно-Ясенецкого Министерства здравоохранения  Российской Федерации Фармацевтический колледж</vt:lpstr>
      <vt:lpstr>План лекции</vt:lpstr>
      <vt:lpstr>История пандемий холеры (ООИ)</vt:lpstr>
      <vt:lpstr>Холерный вибрион</vt:lpstr>
      <vt:lpstr>Морфологические  свойства холерного вибриона</vt:lpstr>
      <vt:lpstr>Культуральные свойства холерного вибриона</vt:lpstr>
      <vt:lpstr>Ферментативные и антигенные свойства</vt:lpstr>
      <vt:lpstr>Устойчивость во внешней среде и пути передачи холерного вибриона</vt:lpstr>
      <vt:lpstr>Патогенез и клиника холеры</vt:lpstr>
      <vt:lpstr>Холерный алгид (крайняя степень обезвоживания)</vt:lpstr>
      <vt:lpstr>Лабораторная диагностика холеры</vt:lpstr>
      <vt:lpstr>Слайд 12</vt:lpstr>
      <vt:lpstr>Экспресс-диагностика холеры</vt:lpstr>
      <vt:lpstr>Контрольные вопросы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Иммунопрофилактика и иммунотерапия инфекционных заболований</dc:title>
  <dc:creator>Феткулина Валентина Борисовна</dc:creator>
  <cp:lastModifiedBy>Алексей Жуков</cp:lastModifiedBy>
  <cp:revision>149</cp:revision>
  <dcterms:created xsi:type="dcterms:W3CDTF">2020-09-04T04:53:43Z</dcterms:created>
  <dcterms:modified xsi:type="dcterms:W3CDTF">2020-12-01T13:25:54Z</dcterms:modified>
</cp:coreProperties>
</file>