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82" r:id="rId4"/>
    <p:sldId id="283" r:id="rId5"/>
    <p:sldId id="264" r:id="rId6"/>
    <p:sldId id="274" r:id="rId7"/>
    <p:sldId id="265" r:id="rId8"/>
    <p:sldId id="258" r:id="rId9"/>
    <p:sldId id="284" r:id="rId10"/>
    <p:sldId id="285" r:id="rId11"/>
    <p:sldId id="263" r:id="rId12"/>
    <p:sldId id="278" r:id="rId13"/>
    <p:sldId id="260" r:id="rId14"/>
    <p:sldId id="279" r:id="rId15"/>
    <p:sldId id="259" r:id="rId16"/>
    <p:sldId id="276" r:id="rId17"/>
    <p:sldId id="261" r:id="rId18"/>
    <p:sldId id="280" r:id="rId19"/>
    <p:sldId id="281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CC341-227B-4411-A361-D80BFF9F4384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4E14-F4F9-49C6-BCAD-4C1C79CD9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A4E14-F4F9-49C6-BCAD-4C1C79CD922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1977-12AB-4ED4-A276-57EC4B1F5C03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8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762-846E-48ED-9F99-DF63458C339A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373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762-846E-48ED-9F99-DF63458C339A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1085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762-846E-48ED-9F99-DF63458C339A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014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762-846E-48ED-9F99-DF63458C339A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3307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3762-846E-48ED-9F99-DF63458C339A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835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3534-FF91-4111-8D92-55147D794A2C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5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1F87-4C58-43F3-86EF-FD56334EE16E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8D41-7B57-4012-84AA-3407675F5A9A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4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FBC0-859C-49A1-B963-702B5A72F4D6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0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6221-5A53-44DF-9F68-EE56CA458CCC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6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3CBC-C57E-4CF3-8279-8BA0DFC8BD8E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02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7E3E-DCCA-49D1-A19B-7FB7D459B836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5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FDDC-FED6-4B8B-9B8F-2BC8B74F6B6E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304-65B0-4D16-805F-5183A092F0F0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0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E990-E7AA-4E3E-907D-3477D0095A40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7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3762-846E-48ED-9F99-DF63458C339A}" type="datetime1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smtClean="0"/>
              <a:t>оформления всех рецептурных бланков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3857628"/>
            <a:ext cx="3052754" cy="23574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Презентацию подготовила студентка</a:t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 smtClean="0"/>
              <a:t>курса </a:t>
            </a:r>
            <a:r>
              <a:rPr lang="ru-RU" dirty="0" smtClean="0"/>
              <a:t>204</a:t>
            </a:r>
            <a:r>
              <a:rPr lang="ru-RU" dirty="0" smtClean="0"/>
              <a:t> </a:t>
            </a:r>
            <a:r>
              <a:rPr lang="ru-RU" dirty="0" smtClean="0"/>
              <a:t>группы фармацевтического факультета</a:t>
            </a:r>
            <a:br>
              <a:rPr lang="ru-RU" dirty="0" smtClean="0"/>
            </a:br>
            <a:r>
              <a:rPr lang="ru-RU" dirty="0" err="1" smtClean="0"/>
              <a:t>Торуева</a:t>
            </a:r>
            <a:r>
              <a:rPr lang="ru-RU" dirty="0" smtClean="0"/>
              <a:t> Л.М.</a:t>
            </a:r>
          </a:p>
          <a:p>
            <a:r>
              <a:rPr lang="ru-RU" dirty="0" smtClean="0"/>
              <a:t>Проверила : </a:t>
            </a:r>
            <a:r>
              <a:rPr lang="ru-RU" dirty="0" err="1" smtClean="0"/>
              <a:t>Тюлпанова</a:t>
            </a:r>
            <a:r>
              <a:rPr lang="ru-RU" dirty="0" smtClean="0"/>
              <a:t> М.В, преподаватель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214414" y="1285860"/>
            <a:ext cx="7215238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Личная печать врача         Печать «Для рецептов»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2400" dirty="0" smtClean="0"/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2400" dirty="0" smtClean="0"/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2400" dirty="0" smtClean="0"/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lang="ru-RU" sz="2400" dirty="0" smtClean="0"/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lang="ru-RU" sz="2400" dirty="0" smtClean="0"/>
              <a:t>Печать медицинской организации (гербовая)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Картинки по запросу личная печать вра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1643073" cy="164307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1962" t="30273" r="25329" b="21875"/>
          <a:stretch>
            <a:fillRect/>
          </a:stretch>
        </p:blipFill>
        <p:spPr bwMode="auto">
          <a:xfrm>
            <a:off x="1643042" y="4000505"/>
            <a:ext cx="3857652" cy="1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 l="2500" t="7500" b="4999"/>
          <a:stretch>
            <a:fillRect/>
          </a:stretch>
        </p:blipFill>
        <p:spPr bwMode="auto">
          <a:xfrm>
            <a:off x="5715008" y="1714488"/>
            <a:ext cx="1857388" cy="1666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5451" t="22161" r="33918" b="10803"/>
          <a:stretch>
            <a:fillRect/>
          </a:stretch>
        </p:blipFill>
        <p:spPr bwMode="auto">
          <a:xfrm>
            <a:off x="2285984" y="857209"/>
            <a:ext cx="485778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76398" cy="14176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Форма N 107/</a:t>
            </a:r>
            <a:r>
              <a:rPr lang="ru-RU" dirty="0" err="1" smtClean="0"/>
              <a:t>у-НП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Рецептурный бланк заполняется разборчиво, чернилами или шариковой ручкой либо с применением печатающих устройств. </a:t>
            </a:r>
          </a:p>
          <a:p>
            <a:r>
              <a:rPr lang="ru-RU" dirty="0" smtClean="0"/>
              <a:t>Проставляется штамп медицинской организации  и дата выписки рецепта на ЛП.</a:t>
            </a:r>
          </a:p>
          <a:p>
            <a:r>
              <a:rPr lang="ru-RU" dirty="0" smtClean="0"/>
              <a:t>На одном рецептурном бланке выписывается одно наименование ЛП.</a:t>
            </a:r>
          </a:p>
          <a:p>
            <a:r>
              <a:rPr lang="ru-RU" dirty="0" smtClean="0"/>
              <a:t>Количество выписываемого на рецептурном бланке ЛП указывается прописью.</a:t>
            </a:r>
          </a:p>
          <a:p>
            <a:r>
              <a:rPr lang="ru-RU" dirty="0" smtClean="0"/>
              <a:t>Способ приема ЛП указывается на русском языке или на русском и государственном языках республик, входящих в состав Российской Федерации.</a:t>
            </a:r>
          </a:p>
          <a:p>
            <a:r>
              <a:rPr lang="ru-RU" dirty="0" smtClean="0"/>
              <a:t>При повторном выписывании пациенту рецепта на ЛП в левом верхнем углу рецепта ставится надпись "Повторно".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 N 107-1/у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14" y="2133600"/>
            <a:ext cx="2660272" cy="37782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рецептурных бланках дополнительно проставляется код медицинской организации.</a:t>
            </a:r>
          </a:p>
          <a:p>
            <a:r>
              <a:rPr lang="ru-RU" dirty="0" smtClean="0"/>
              <a:t>Допускается оформление с использованием компьютерных технологий и печатающих устройств.</a:t>
            </a:r>
          </a:p>
          <a:p>
            <a:r>
              <a:rPr lang="ru-RU" dirty="0" smtClean="0"/>
              <a:t>На одном рецептурном бланке разрешается выписывать не более трех наименований лекарственных препаратов.</a:t>
            </a:r>
          </a:p>
          <a:p>
            <a:r>
              <a:rPr lang="ru-RU" dirty="0" smtClean="0"/>
              <a:t>Срок действия рецепта, выписанного на рецептурном бланке (60 дней), указывается путем зачеркивания или подчеркивания.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 N 148-1/у-88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33589"/>
            <a:ext cx="4829175" cy="551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Допускается оформление с использованием печатающих устройств.</a:t>
            </a:r>
          </a:p>
          <a:p>
            <a:r>
              <a:rPr lang="ru-RU" dirty="0" smtClean="0"/>
              <a:t>Дополнительно рецепт заверяется печатью медицинской организации "Для рецептов".</a:t>
            </a:r>
          </a:p>
          <a:p>
            <a:r>
              <a:rPr lang="ru-RU" dirty="0" smtClean="0"/>
              <a:t>На одном рецептурном бланке разрешается выписывать только одно наименование лекарственного препарата.</a:t>
            </a:r>
          </a:p>
          <a:p>
            <a:r>
              <a:rPr lang="ru-RU" dirty="0" smtClean="0"/>
              <a:t>Срок действия рецепта, выписанного на рецептурном бланке (15 дней), указывается путем зачеркивания или подчеркивания.</a:t>
            </a:r>
          </a:p>
          <a:p>
            <a:pPr marL="90488" indent="449263">
              <a:buAutoNum type="arabicParenR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 N 148-1/у-04 (л)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6645"/>
            <a:ext cx="4849857" cy="565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рецептурных бланков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7569" t="35156" r="45828" b="40430"/>
          <a:stretch>
            <a:fillRect/>
          </a:stretch>
        </p:blipFill>
        <p:spPr bwMode="auto">
          <a:xfrm>
            <a:off x="1357290" y="1285860"/>
            <a:ext cx="7239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4173" t="35156" r="7508" b="40430"/>
          <a:stretch>
            <a:fillRect/>
          </a:stretch>
        </p:blipFill>
        <p:spPr bwMode="auto">
          <a:xfrm>
            <a:off x="1428728" y="3786190"/>
            <a:ext cx="7215238" cy="258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Хранение рецептурных бланков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Имеется лицо, ответственное за хранение и учет всех видов рецептурных бланков.</a:t>
            </a:r>
          </a:p>
          <a:p>
            <a:r>
              <a:rPr lang="ru-RU" dirty="0" smtClean="0"/>
              <a:t>Рецептурные бланки хранятся под замком в металлическом шкафу (сейфе) или металлическом ящике.</a:t>
            </a:r>
          </a:p>
          <a:p>
            <a:r>
              <a:rPr lang="ru-RU" dirty="0" smtClean="0"/>
              <a:t>В медицинской организации создается постоянно действующая комиссия, которая проверяет состояние хранения, учета, фактическое наличие и расход рецептурных бланков 1 раз в квартал.</a:t>
            </a:r>
          </a:p>
          <a:p>
            <a:r>
              <a:rPr lang="ru-RU" dirty="0" smtClean="0"/>
              <a:t>В случае несовпадения книжного остатка рецептурных бланков с фактическим наличием несется ответственность, предусмотренная законодательством Российской Федерации.</a:t>
            </a:r>
          </a:p>
          <a:p>
            <a:r>
              <a:rPr lang="ru-RU" dirty="0" smtClean="0"/>
              <a:t>Рецептурные бланки выдаются медицинским работникам по распоряжению главного врача или его заместителя.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Рецепт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Письменное обращение врача к фармацевту о приготовлении и отпуску лекарств, которое также содержит указания, как ими пользоваться.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Особенности хранения рецептурных бланков на наркотическое средство и психотропное вещество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48880"/>
            <a:ext cx="7498080" cy="3937640"/>
          </a:xfrm>
        </p:spPr>
        <p:txBody>
          <a:bodyPr>
            <a:normAutofit/>
          </a:bodyPr>
          <a:lstStyle/>
          <a:p>
            <a:r>
              <a:rPr lang="ru-RU" dirty="0" smtClean="0"/>
              <a:t>Хранится в специальных помещениях или шкафах, обитых оцинкованным железом, с надежным внутренним или навесным замком.</a:t>
            </a:r>
          </a:p>
          <a:p>
            <a:r>
              <a:rPr lang="ru-RU" dirty="0" smtClean="0"/>
              <a:t>Место хранения после окончания работы опечатываются.</a:t>
            </a:r>
          </a:p>
          <a:p>
            <a:r>
              <a:rPr lang="ru-RU" dirty="0" smtClean="0"/>
              <a:t>Запас рецептурных бланков не должен превышать шестимесячной потребности.</a:t>
            </a:r>
          </a:p>
          <a:p>
            <a:r>
              <a:rPr lang="ru-RU" dirty="0" smtClean="0"/>
              <a:t>Единовременно выдается не более двадцати рецептурных бланков.</a:t>
            </a:r>
          </a:p>
          <a:p>
            <a:r>
              <a:rPr lang="ru-RU" dirty="0" smtClean="0"/>
              <a:t>В медицинской организации создается постоянно действующая комиссия, которая проверяет состояние хранения, учета, фактическое наличие и расход рецептурных бланков не реже 1 раза в месяц.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14620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внимание!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рецепта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Медицинская</a:t>
            </a:r>
          </a:p>
          <a:p>
            <a:r>
              <a:rPr lang="ru-RU" dirty="0" smtClean="0"/>
              <a:t>Учетная</a:t>
            </a:r>
          </a:p>
          <a:p>
            <a:r>
              <a:rPr lang="ru-RU" dirty="0" smtClean="0"/>
              <a:t>Юридическая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Запрещается выписывать рецепты на ЛП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отсутствии медицинских показаний;</a:t>
            </a:r>
          </a:p>
          <a:p>
            <a:r>
              <a:rPr lang="ru-RU" dirty="0" smtClean="0"/>
              <a:t>на не зарегистрированные ЛП;</a:t>
            </a:r>
          </a:p>
          <a:p>
            <a:r>
              <a:rPr lang="ru-RU" dirty="0" smtClean="0"/>
              <a:t>на ЛП, используемые только в медицинских организациях;</a:t>
            </a:r>
          </a:p>
          <a:p>
            <a:r>
              <a:rPr lang="ru-RU" dirty="0" smtClean="0"/>
              <a:t>на наркотические средства и психотропные вещества, зарегистрированные в качестве ЛП для лечения наркомании;</a:t>
            </a:r>
          </a:p>
          <a:p>
            <a:r>
              <a:rPr lang="ru-RU" dirty="0" smtClean="0"/>
              <a:t>индивидуальными предпринимателями, на ЛП, содержащие наркотические средства и психотропные вещества, внесенные в списки </a:t>
            </a:r>
            <a:r>
              <a:rPr lang="en-US" dirty="0" smtClean="0"/>
              <a:t>II</a:t>
            </a:r>
            <a:r>
              <a:rPr lang="ru-RU" dirty="0" smtClean="0"/>
              <a:t> и </a:t>
            </a:r>
            <a:r>
              <a:rPr lang="en-US" dirty="0" smtClean="0"/>
              <a:t>III</a:t>
            </a:r>
            <a:r>
              <a:rPr lang="ru-RU" dirty="0" smtClean="0"/>
              <a:t> Перечня.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Порядок назначения и выписывания лекарственных препаратов (ЛП)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Осуществляется лечащим врачом, фельдшером, акушеркой в случае возложения на них полномочий лечащего врача.</a:t>
            </a:r>
          </a:p>
          <a:p>
            <a:pPr>
              <a:buNone/>
            </a:pPr>
            <a:r>
              <a:rPr lang="ru-RU" dirty="0" smtClean="0"/>
              <a:t>2. Выписывается на имя пациента, для которого предназначен ЛП.</a:t>
            </a:r>
          </a:p>
          <a:p>
            <a:pPr>
              <a:buNone/>
            </a:pPr>
            <a:r>
              <a:rPr lang="ru-RU" dirty="0" smtClean="0"/>
              <a:t>3. Рецепт должен быть оформлен согласно всем требованиям.</a:t>
            </a:r>
          </a:p>
          <a:p>
            <a:pPr>
              <a:buNone/>
            </a:pPr>
            <a:r>
              <a:rPr lang="ru-RU" dirty="0" smtClean="0"/>
              <a:t>4. При выписывании рецепта на ЛП индивидуального изготовления наименования ЛП пишутся в начале рецепта.</a:t>
            </a:r>
          </a:p>
          <a:p>
            <a:pPr>
              <a:buNone/>
            </a:pPr>
            <a:r>
              <a:rPr lang="ru-RU" dirty="0" smtClean="0"/>
              <a:t>5. Запрещено превышать предельно допустимое количество лекарственного препарата для выписывания на один рецепт.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9414"/>
            <a:ext cx="6589199" cy="13783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Порядок назначения и выписывания лекарственных препаратов (ЛП)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720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6. При длительном количество выписываемых ЛП может быть увеличено не более чем в 2 раза.</a:t>
            </a:r>
          </a:p>
          <a:p>
            <a:pPr>
              <a:buNone/>
            </a:pPr>
            <a:r>
              <a:rPr lang="ru-RU" dirty="0" smtClean="0"/>
              <a:t>7. Состав комбинированного ЛП и обозначение ЛФ выписываются на латинском языке.</a:t>
            </a:r>
          </a:p>
          <a:p>
            <a:pPr>
              <a:buNone/>
            </a:pPr>
            <a:r>
              <a:rPr lang="ru-RU" dirty="0" smtClean="0"/>
              <a:t>8. Не допускается сокращение близких по наименованиям ингредиентов, составляющих ЛП, не позволяющих установить, какой именно ЛП выписан.</a:t>
            </a:r>
          </a:p>
          <a:p>
            <a:pPr>
              <a:buNone/>
            </a:pPr>
            <a:r>
              <a:rPr lang="ru-RU" dirty="0" smtClean="0"/>
              <a:t>9. Способ применения ЛП расписывается подробно.</a:t>
            </a:r>
          </a:p>
          <a:p>
            <a:pPr>
              <a:buNone/>
            </a:pPr>
            <a:r>
              <a:rPr lang="ru-RU" dirty="0" smtClean="0"/>
              <a:t>10. При необходимости немедленного или срочного отпуска ЛП в верхней части рецепта проставляются обозначения "</a:t>
            </a:r>
            <a:r>
              <a:rPr lang="ru-RU" dirty="0" err="1" smtClean="0"/>
              <a:t>cito</a:t>
            </a:r>
            <a:r>
              <a:rPr lang="ru-RU" dirty="0" smtClean="0"/>
              <a:t>" (срочно) или "</a:t>
            </a:r>
            <a:r>
              <a:rPr lang="ru-RU" dirty="0" err="1" smtClean="0"/>
              <a:t>statim</a:t>
            </a:r>
            <a:r>
              <a:rPr lang="ru-RU" dirty="0" smtClean="0"/>
              <a:t>" (немедленно).</a:t>
            </a:r>
          </a:p>
          <a:p>
            <a:pPr>
              <a:buNone/>
            </a:pPr>
            <a:r>
              <a:rPr lang="ru-RU" dirty="0" smtClean="0"/>
              <a:t>11. При выписывании рецепта на лекарственный препарат индивидуального изготовления количество жидких фармацевтических субстанций указывается в миллилитрах, граммах или каплях, а остальных фармацевтических субстанций - в граммах.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Перечень наркотических средств, психотропных веществ и их </a:t>
            </a:r>
            <a:r>
              <a:rPr lang="ru-RU" sz="3600" dirty="0" err="1" smtClean="0"/>
              <a:t>прекурсоров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48880"/>
            <a:ext cx="7498080" cy="4237646"/>
          </a:xfrm>
        </p:spPr>
        <p:txBody>
          <a:bodyPr/>
          <a:lstStyle/>
          <a:p>
            <a:r>
              <a:rPr lang="ru-RU" dirty="0" smtClean="0"/>
              <a:t>Список I</a:t>
            </a:r>
          </a:p>
          <a:p>
            <a:r>
              <a:rPr lang="ru-RU" dirty="0" smtClean="0"/>
              <a:t>Список II</a:t>
            </a:r>
          </a:p>
          <a:p>
            <a:r>
              <a:rPr lang="ru-RU" dirty="0" smtClean="0"/>
              <a:t>Список III</a:t>
            </a:r>
          </a:p>
          <a:p>
            <a:r>
              <a:rPr lang="ru-RU" dirty="0" smtClean="0"/>
              <a:t>Список IV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рецептурных бланков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Форма N 107/</a:t>
            </a:r>
            <a:r>
              <a:rPr lang="ru-RU" dirty="0" err="1" smtClean="0"/>
              <a:t>у-НП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Форма N 107-1/у;</a:t>
            </a:r>
          </a:p>
          <a:p>
            <a:r>
              <a:rPr lang="ru-RU" dirty="0" smtClean="0"/>
              <a:t>Форма N 148-1/у-88;</a:t>
            </a:r>
          </a:p>
          <a:p>
            <a:r>
              <a:rPr lang="ru-RU" dirty="0" smtClean="0"/>
              <a:t>Форма N 148-1/у-04 (л);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Обязательные реквизиты рецептов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штамп ЛПУ с указанием наименования, адреса и телефона;</a:t>
            </a:r>
          </a:p>
          <a:p>
            <a:r>
              <a:rPr lang="ru-RU" dirty="0" smtClean="0"/>
              <a:t>дата;</a:t>
            </a:r>
          </a:p>
          <a:p>
            <a:r>
              <a:rPr lang="ru-RU" dirty="0" smtClean="0"/>
              <a:t>полностью ФИО больного;</a:t>
            </a:r>
          </a:p>
          <a:p>
            <a:r>
              <a:rPr lang="ru-RU" dirty="0" smtClean="0"/>
              <a:t>возраст больного (на бланках формы N 148-1/у-04 (л) </a:t>
            </a:r>
            <a:r>
              <a:rPr lang="ru-RU" dirty="0" smtClean="0"/>
              <a:t> </a:t>
            </a:r>
            <a:r>
              <a:rPr lang="ru-RU" dirty="0" smtClean="0"/>
              <a:t>– дата рождения);</a:t>
            </a:r>
          </a:p>
          <a:p>
            <a:r>
              <a:rPr lang="ru-RU" dirty="0" smtClean="0"/>
              <a:t>полностью ФИО врача;</a:t>
            </a:r>
          </a:p>
          <a:p>
            <a:r>
              <a:rPr lang="ru-RU" dirty="0" smtClean="0"/>
              <a:t>на латинском языке указывается наименование ЛП и его дозировка;</a:t>
            </a:r>
          </a:p>
          <a:p>
            <a:r>
              <a:rPr lang="ru-RU" dirty="0" smtClean="0"/>
              <a:t>подпись врача и его личная печать.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373</TotalTime>
  <Words>821</Words>
  <Application>Microsoft Office PowerPoint</Application>
  <PresentationFormat>Экран (4:3)</PresentationFormat>
  <Paragraphs>109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Verdana</vt:lpstr>
      <vt:lpstr>Wingdings</vt:lpstr>
      <vt:lpstr>Wingdings 3</vt:lpstr>
      <vt:lpstr>Легкий дым</vt:lpstr>
      <vt:lpstr>Правила оформления всех рецептурных бланков</vt:lpstr>
      <vt:lpstr>Рецепт</vt:lpstr>
      <vt:lpstr>Функции рецепта</vt:lpstr>
      <vt:lpstr>Запрещается выписывать рецепты на ЛП</vt:lpstr>
      <vt:lpstr>Порядок назначения и выписывания лекарственных препаратов (ЛП)</vt:lpstr>
      <vt:lpstr>Порядок назначения и выписывания лекарственных препаратов (ЛП)</vt:lpstr>
      <vt:lpstr>Перечень наркотических средств, психотропных веществ и их прекурсоров</vt:lpstr>
      <vt:lpstr>Виды рецептурных бланков</vt:lpstr>
      <vt:lpstr>Обязательные реквизиты рецептов</vt:lpstr>
      <vt:lpstr>Печати</vt:lpstr>
      <vt:lpstr>Форма N 107/у-НП </vt:lpstr>
      <vt:lpstr>Особенности</vt:lpstr>
      <vt:lpstr>Форма N 107-1/у</vt:lpstr>
      <vt:lpstr>Особенности</vt:lpstr>
      <vt:lpstr>Форма N 148-1/у-88</vt:lpstr>
      <vt:lpstr>Особенности</vt:lpstr>
      <vt:lpstr>Форма N 148-1/у-04 (л)</vt:lpstr>
      <vt:lpstr>Учет рецептурных бланков</vt:lpstr>
      <vt:lpstr>Хранение рецептурных бланков</vt:lpstr>
      <vt:lpstr>Особенности хранения рецептурных бланков на наркотическое средство и психотропное вещество</vt:lpstr>
      <vt:lpstr>Спасибо за внимание!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рецептурных бланков</dc:title>
  <dc:creator>User</dc:creator>
  <cp:lastModifiedBy>Asus</cp:lastModifiedBy>
  <cp:revision>42</cp:revision>
  <dcterms:created xsi:type="dcterms:W3CDTF">2017-10-22T06:50:59Z</dcterms:created>
  <dcterms:modified xsi:type="dcterms:W3CDTF">2020-05-21T07:51:14Z</dcterms:modified>
</cp:coreProperties>
</file>