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56" r:id="rId3"/>
    <p:sldId id="258" r:id="rId4"/>
    <p:sldId id="261" r:id="rId5"/>
    <p:sldId id="262" r:id="rId6"/>
    <p:sldId id="263" r:id="rId7"/>
    <p:sldId id="278" r:id="rId8"/>
    <p:sldId id="279" r:id="rId9"/>
    <p:sldId id="280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2" r:id="rId26"/>
    <p:sldId id="284" r:id="rId27"/>
    <p:sldId id="285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03F3A-AA9D-4ADC-ABA7-ACC54D4A1D5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AF532-18A7-477F-8032-1C2790A11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1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E2DB-F211-4643-A68A-A59AA8CDF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BECA9A-DA3F-4CA1-8EB6-40FF0E499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37A7A-6A10-44DD-B532-334FB8AF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CFE60-EDA7-4A6A-9A8E-72E9BBE0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0E947-98E7-40D6-8226-42CD76A0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2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09806-CA5C-42DF-AD2E-9EA64AB1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5E6B78-A83E-46D0-9D6F-AD73B0087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88E46-80B9-423F-8736-4FACBDE0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BE9856-839E-4B9C-83AF-D85996CA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20AB9-097D-4979-B4ED-8A267C0F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1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AE3FA5-DDBC-4174-B027-9D1EB19E7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A0ABC7-3DDD-4481-B2A1-848C4852D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BCD5A-E1CC-430C-AFF7-6C786A65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F785F-0A42-438B-BADB-9F8F7798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CE93D-F314-4E85-ABFD-44D438E6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3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C2977-B749-449A-B980-B6685B2F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6DA16-B1AB-4575-A10A-C2BDF4AD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9D29A-E24A-4DFD-A965-F83FD756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CB0BE-8697-4874-B849-EA48F8AA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8A791-AFD1-4992-BC75-DD2B9C7C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7FE16-89E3-4E35-B7A0-BD8B425D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B15038-1091-46F7-B1FB-57A595732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7AE75-6F5C-4F95-94E5-A7B36067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89080-9199-4725-B3E6-130F8CEB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486C2-6259-4832-9456-76EBCEBB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3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0ABAA-1C64-4256-9BFB-C5BE5832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D7A43-20EE-4BF6-8DD7-99DC28866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A16B2C-FEEF-43A6-9B94-070EAD84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8CE44-E44A-4776-A4DF-0AB439A8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CE034-7360-4400-88D2-9EFF6A48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E3F12-DBC8-43A3-B6C4-3B77B2C9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CC20D-3BA1-46AC-9F26-B038A989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A742D8-63FC-4566-98A9-E77E3F5A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B17744-0BA6-482D-A714-1E07E6BF5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13223C-A78A-419E-9810-61EA3E3B3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52B7D6-DDBF-427E-AE81-238D18019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199B08-7194-4DDC-95A9-180ED461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A7767D-3AC9-4A18-8ADF-FAD9A7B9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E0A4E6-56E0-47C7-9E2F-2EFF124A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2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B980C-2929-4D8E-A8F3-56505CE2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8D0BFC-9068-47B5-94F3-07A840B2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0CDC14-8BBC-4B12-82B0-83038BD1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BA25D4-589C-4C5C-9D6C-6AF7C7EF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650061-84F9-4E5C-8C4C-DABB52FC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7FD82D-5E62-414B-B6A0-F4FD4985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0F2C6D-91F9-4F05-9092-F5B84CCF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D9C8A-8263-442E-9EC9-EAB2BE6B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C6B16-693B-4651-862D-A815DC10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BA340A-7054-4F01-A391-BB1AE7A6B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8AFFC3-34BC-4FFC-8A8F-FC58673B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BF44D5-CF79-4EC3-940F-D0E085F9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ED41E-A772-41D9-AD2E-BB632390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6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A1390-39B1-4847-A29C-80BC8250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3568C2-2B29-4989-8468-1CE8F3C71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AA2114-D12A-4ABC-AE83-EBC3E24A9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36AF2-C87E-4607-B8FC-4FEF8A40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8CD5A-746A-4A6F-A837-993B9A26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3BA69E-7632-489A-8C3A-728B7E77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5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35D0-8E4A-4188-8846-43A1AE11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2838A0-342D-4375-931D-0B2CD333E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3AF88-0E2E-4854-9A98-7C2301ACD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FA3C-544D-4666-A9C0-13F33298A19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A1159-BB46-440E-A2B8-358842256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D4350-847C-43F3-9272-5C63804E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AEA24-FDCD-450E-94C9-844AE50E2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1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D99B1-1F55-4BC4-91F0-63DEA6435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BBB92D-571F-4D79-9723-290D3DD08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D8C4F-6D87-4701-BEEA-5DB37F5D2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0" y="0"/>
            <a:ext cx="6582391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BDC8BC-067B-422D-A8C2-5A59216FD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1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A5E90-C041-4331-97B8-B81E8FB1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9" y="125976"/>
            <a:ext cx="10515600" cy="99944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3.ПРИЗНАКИ СМЕРТИ ОТ ХОЛОДА, ОБНАРУЖИВАЕМЫЕ ПРИ НАРУЖНОМ ОСМОТРЕ ТРУПА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834DF-3E54-4469-A7F4-1BA7BF87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587080"/>
            <a:ext cx="7399606" cy="5270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Пытаясь сохранить тепло ,человек стремится занять меньший объем в пространстве, сгибает руки в локтевых суставах и прижимает их к груди, а ноги подтягивает к животу, сгибая их в коленных суставах.</a:t>
            </a:r>
          </a:p>
          <a:p>
            <a:pPr marL="0" indent="0">
              <a:buNone/>
            </a:pPr>
            <a:r>
              <a:rPr lang="ru-RU" sz="2300" dirty="0"/>
              <a:t>Умирающий от холода принимает позу ≪зябнущего человека≫ только в тех случаях, когда ощущение холода и сознание полностью еще не утрачены, человек находится в сумеречном состоянии. Очевидно, в этот момент он понимает, что с ним происходит, но вследствие запредельного торможения Ц Н С способен только скорчиться. Люди в состоянии очень сильного алкогольного опьянения, т. е. в бесчувственном состоянии, умирают в той позе, в которой они потеряли сознание при падении на снег.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D616-4401-4C17-AB9A-08DD5A3B4279}"/>
              </a:ext>
            </a:extLst>
          </p:cNvPr>
          <p:cNvSpPr txBox="1"/>
          <p:nvPr/>
        </p:nvSpPr>
        <p:spPr>
          <a:xfrm>
            <a:off x="98474" y="1125416"/>
            <a:ext cx="739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зябнущего человека (признак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6BB193-F9DE-41D1-BC46-5540D2FD8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64" y="815927"/>
            <a:ext cx="3868250" cy="58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6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5CC8FC-7F88-4FD3-B8AF-3AA0D365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85" y="869021"/>
            <a:ext cx="11738317" cy="5749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Сосульки льда у отверстий рта, носа и глаз, отмеченные М. И. Райским (1907), несомненно, прижизненного происхождения. По Ю. В. </a:t>
            </a:r>
            <a:r>
              <a:rPr lang="ru-RU" sz="3200" dirty="0" err="1"/>
              <a:t>Гулькевичу</a:t>
            </a:r>
            <a:r>
              <a:rPr lang="ru-RU" sz="3200" dirty="0"/>
              <a:t> (1955), наличие льда в отверстиях рта и носа служит показателем того, что умирающий дышал на морозе. </a:t>
            </a:r>
          </a:p>
          <a:p>
            <a:pPr marL="0" indent="0">
              <a:buNone/>
            </a:pPr>
            <a:r>
              <a:rPr lang="ru-RU" sz="3200" dirty="0"/>
              <a:t>Замерзшая слизь у отверстий рта и носа, замерзание слезы у углов глаз свидетельствуют о том, что человек перед смертью подвергался действию холода.</a:t>
            </a:r>
          </a:p>
          <a:p>
            <a:pPr marL="0" indent="0">
              <a:buNone/>
            </a:pPr>
            <a:r>
              <a:rPr lang="ru-RU" sz="3200" dirty="0"/>
              <a:t>Этот признак плохо сохраняется на трупе, его фиксация возможна лишь при тщательном осмотре трупа на месте обнаружения, в дальнейшем (при транспортировке и оттаивании), сосульки легко отламываются и признак утрачивается.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4CD46-C3AB-4495-B9AC-E6CDF9CBF9E0}"/>
              </a:ext>
            </a:extLst>
          </p:cNvPr>
          <p:cNvSpPr txBox="1"/>
          <p:nvPr/>
        </p:nvSpPr>
        <p:spPr>
          <a:xfrm>
            <a:off x="506436" y="239151"/>
            <a:ext cx="925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Сосульки льда у отверстий рта, носа и глаз (Признак Райского)</a:t>
            </a:r>
          </a:p>
        </p:txBody>
      </p:sp>
    </p:spTree>
    <p:extLst>
      <p:ext uri="{BB962C8B-B14F-4D97-AF65-F5344CB8AC3E}">
        <p14:creationId xmlns:p14="http://schemas.microsoft.com/office/powerpoint/2010/main" val="370750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C6FCDF-BF63-4229-805C-85C2AD1D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9655"/>
            <a:ext cx="12192000" cy="266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Феномен появления на коже конусообразно приподнятых волосяных фолликулов за счет сокращения мышц, поднимающих волосы в области бедер и плеч, реже- живота и спины.</a:t>
            </a:r>
          </a:p>
          <a:p>
            <a:pPr marL="0" indent="0">
              <a:buNone/>
            </a:pPr>
            <a:r>
              <a:rPr lang="ru-RU" dirty="0"/>
              <a:t>Однако, она появляется и на трупах, не подвергавшихся действию холода, когда гусиная кожа возникает за счет трупного окоченения гладких мышц у луковиц волос, в результате чего волосы слегка приподнимаются.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E2F36-0E2D-451D-96B7-840A8D6219D9}"/>
              </a:ext>
            </a:extLst>
          </p:cNvPr>
          <p:cNvSpPr txBox="1"/>
          <p:nvPr/>
        </p:nvSpPr>
        <p:spPr>
          <a:xfrm>
            <a:off x="478302" y="126609"/>
            <a:ext cx="67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Гусиная кожа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E22354-4F98-4086-A17A-4AAE95EE6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83" y="3429000"/>
            <a:ext cx="9608234" cy="32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5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693BF6-A1B8-413D-BF17-7C4DD3B1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872197"/>
            <a:ext cx="10945837" cy="5304766"/>
          </a:xfrm>
        </p:spPr>
        <p:txBody>
          <a:bodyPr>
            <a:normAutofit/>
          </a:bodyPr>
          <a:lstStyle/>
          <a:p>
            <a:r>
              <a:rPr lang="ru-RU" sz="3600" dirty="0"/>
              <a:t>Пятнистая или диффузная розовато-красная, багровая окраска кожных покровов, особенно лица и конечностей.</a:t>
            </a:r>
          </a:p>
          <a:p>
            <a:r>
              <a:rPr lang="ru-RU" sz="3600" dirty="0"/>
              <a:t>Их образование связано с тем, что в местах, подвергшихся холоду, кровь частично замерзает , но при продолжающемся кровообращении оледеневшая кровь оттаивает, гемоглобин при этом переходит в плазму и окрашивает мягкие ткани в красноватый цвет.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02395-17AB-4206-A47B-9DE3FCA482DC}"/>
              </a:ext>
            </a:extLst>
          </p:cNvPr>
          <p:cNvSpPr txBox="1"/>
          <p:nvPr/>
        </p:nvSpPr>
        <p:spPr>
          <a:xfrm>
            <a:off x="534572" y="219372"/>
            <a:ext cx="787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Морозная эритема (пятна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Кеферштейна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499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442CEB-828C-4964-8B3F-019D1CE5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742412"/>
            <a:ext cx="11619914" cy="5946776"/>
          </a:xfrm>
        </p:spPr>
        <p:txBody>
          <a:bodyPr>
            <a:normAutofit/>
          </a:bodyPr>
          <a:lstStyle/>
          <a:p>
            <a:r>
              <a:rPr lang="ru-RU" dirty="0"/>
              <a:t>Вместе с общим тоном окраски кожных покровов изменяется и цвет трупных пятен при смерти от действия низкой температуры. Большинство из исследователей указывают на красный цвет трупных пятен у трупов, подвергавшихся действию холода. А. И. Крюков, однако, оговаривается, что при смерти от холода красноватого цвета трупные пятна бывают редко. К. А. Нижегородцев (1928) указывает на слабую их выраженность. </a:t>
            </a:r>
            <a:r>
              <a:rPr lang="ru-RU" dirty="0" err="1"/>
              <a:t>Огстон</a:t>
            </a:r>
            <a:r>
              <a:rPr lang="ru-RU" dirty="0"/>
              <a:t>, </a:t>
            </a:r>
            <a:r>
              <a:rPr lang="ru-RU" dirty="0" err="1"/>
              <a:t>Панинский</a:t>
            </a:r>
            <a:r>
              <a:rPr lang="ru-RU" dirty="0"/>
              <a:t> и </a:t>
            </a:r>
            <a:r>
              <a:rPr lang="ru-RU" dirty="0" err="1"/>
              <a:t>Кеферштейн</a:t>
            </a:r>
            <a:r>
              <a:rPr lang="ru-RU" dirty="0"/>
              <a:t> красные трупные пятна относят к числу ценных признаков смерти от действия холода.</a:t>
            </a:r>
          </a:p>
          <a:p>
            <a:endParaRPr lang="ru-RU" dirty="0"/>
          </a:p>
          <a:p>
            <a:r>
              <a:rPr lang="ru-RU" dirty="0"/>
              <a:t>Фаза гипостаза и стаза трупных пятен под действием холода удлиняется.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C6B01-F501-458F-84DE-5CDBC88ABFFB}"/>
              </a:ext>
            </a:extLst>
          </p:cNvPr>
          <p:cNvSpPr txBox="1"/>
          <p:nvPr/>
        </p:nvSpPr>
        <p:spPr>
          <a:xfrm>
            <a:off x="225083" y="168812"/>
            <a:ext cx="815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Трупные пятна</a:t>
            </a:r>
          </a:p>
        </p:txBody>
      </p:sp>
    </p:spTree>
    <p:extLst>
      <p:ext uri="{BB962C8B-B14F-4D97-AF65-F5344CB8AC3E}">
        <p14:creationId xmlns:p14="http://schemas.microsoft.com/office/powerpoint/2010/main" val="299653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B61296-9782-4E5B-91B4-BAD154F8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26608"/>
            <a:ext cx="11704320" cy="6731391"/>
          </a:xfrm>
        </p:spPr>
        <p:txBody>
          <a:bodyPr>
            <a:normAutofit/>
          </a:bodyPr>
          <a:lstStyle/>
          <a:p>
            <a:r>
              <a:rPr lang="ru-RU" dirty="0"/>
              <a:t>Температура и влажность воздуха в момент смерти не обусловливают появления того или иного цвета трупных пятен. Красный цвет или оттенок пятен наблюдается как при температуре воздуха выше 0, так и при температуре ниже — 20°С. Трупные пятна фиолетового цвета всегда более обильны, чем пятна красного цвета. Последние обычно выражены слабо и наблюдаются на трупах лиц, погибших от охлаждения трезвыми. В тех случаях, когда были приняты очень большие дозы алкоголя, по крайней мере в некоторых из них, несомненно, была конкуренция причин смерти: действие холода и отравление алкоголем. Если в этой конкуренции на первый план выступало отравление алкоголем, то смерть протекала по </a:t>
            </a:r>
            <a:r>
              <a:rPr lang="ru-RU" dirty="0" err="1"/>
              <a:t>асфиктическому</a:t>
            </a:r>
            <a:r>
              <a:rPr lang="ru-RU" dirty="0"/>
              <a:t> типу и кровь была жидкой, а это обусловило появление обильных темно-фиолетовых трупных пятен. При смерти от охлаждения лиц трезвых кровь почти всегда была красная, со свертками и сосредоточена во внутренних органах. Поэтому трупные пятна в этих случаях необильные, красного или красно-фиолетового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96778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D871B4-C89F-4AC4-B41D-DB4925BD8D22}"/>
              </a:ext>
            </a:extLst>
          </p:cNvPr>
          <p:cNvSpPr txBox="1"/>
          <p:nvPr/>
        </p:nvSpPr>
        <p:spPr>
          <a:xfrm>
            <a:off x="436099" y="233440"/>
            <a:ext cx="865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Трупное окоченение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6780F-0F07-42A5-B4D5-A75F4276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886075"/>
            <a:ext cx="11268221" cy="56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616A73-65E9-474B-91A6-BE119CD5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" y="928468"/>
            <a:ext cx="11465169" cy="5620043"/>
          </a:xfrm>
        </p:spPr>
        <p:txBody>
          <a:bodyPr/>
          <a:lstStyle/>
          <a:p>
            <a:r>
              <a:rPr lang="ru-RU" dirty="0"/>
              <a:t>Низкая температура препятствует развитию гниения.</a:t>
            </a:r>
          </a:p>
          <a:p>
            <a:r>
              <a:rPr lang="ru-RU" dirty="0"/>
              <a:t>Трупы при низкой температуре в замороженном состоянии могут сохраняться бесконечно долго.</a:t>
            </a:r>
          </a:p>
          <a:p>
            <a:r>
              <a:rPr lang="ru-RU" dirty="0"/>
              <a:t>Признаки , указывающие, что труп находился на холоде долгое время:</a:t>
            </a:r>
          </a:p>
          <a:p>
            <a:pPr marL="514350" indent="-514350">
              <a:buAutoNum type="arabicPeriod"/>
            </a:pPr>
            <a:r>
              <a:rPr lang="ru-RU" dirty="0"/>
              <a:t>Отсутствие трупного запаха</a:t>
            </a:r>
          </a:p>
          <a:p>
            <a:pPr marL="514350" indent="-514350">
              <a:buAutoNum type="arabicPeriod"/>
            </a:pPr>
            <a:r>
              <a:rPr lang="ru-RU" dirty="0"/>
              <a:t>Отсутствие трупной зелени</a:t>
            </a:r>
          </a:p>
          <a:p>
            <a:pPr marL="514350" indent="-514350">
              <a:buAutoNum type="arabicPeriod"/>
            </a:pPr>
            <a:r>
              <a:rPr lang="ru-RU" dirty="0"/>
              <a:t>Отсутствие вздутия живота</a:t>
            </a:r>
          </a:p>
          <a:p>
            <a:pPr marL="514350" indent="-514350">
              <a:buAutoNum type="arabicPeriod"/>
            </a:pPr>
            <a:r>
              <a:rPr lang="ru-RU" dirty="0"/>
              <a:t>Присутствие на оттаявших трупах багровой сетки по ходу поверхностных кожных вен (буроватые полосы </a:t>
            </a:r>
            <a:r>
              <a:rPr lang="ru-RU" dirty="0" err="1"/>
              <a:t>Блосфельда</a:t>
            </a:r>
            <a:r>
              <a:rPr lang="ru-RU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87A61-E767-4C18-A37D-82DD52A1B07E}"/>
              </a:ext>
            </a:extLst>
          </p:cNvPr>
          <p:cNvSpPr txBox="1"/>
          <p:nvPr/>
        </p:nvSpPr>
        <p:spPr>
          <a:xfrm>
            <a:off x="379828" y="309489"/>
            <a:ext cx="837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гниения трупа </a:t>
            </a:r>
          </a:p>
        </p:txBody>
      </p:sp>
    </p:spTree>
    <p:extLst>
      <p:ext uri="{BB962C8B-B14F-4D97-AF65-F5344CB8AC3E}">
        <p14:creationId xmlns:p14="http://schemas.microsoft.com/office/powerpoint/2010/main" val="374412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A740C9-1685-4A68-B7C7-7997AAAB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911224"/>
            <a:ext cx="11513234" cy="572740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Патологическое состояние (безмикробное воспаление) кожи, развивающееся в результате длительного воздействия низкой температуры и повышенной влажности воздуха и характеризующееся образованием красновато-синюшных или багровых пятен, припухлостью и напряжением кожи, на разрезе мягкие ткани отечные, сочные, с большим количеством точечных кровоизлияний.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Показатель прижизненного действия холода на организм человека чаще всего возникает на непокрытых частях тела.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Ознобыш</a:t>
            </a:r>
            <a:r>
              <a:rPr lang="ru-RU" dirty="0"/>
              <a:t>-синюшнее пятно на коже, представляющее собой стертую форму ознобления.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CB329-A241-4262-A8E7-E641318E76A3}"/>
              </a:ext>
            </a:extLst>
          </p:cNvPr>
          <p:cNvSpPr txBox="1"/>
          <p:nvPr/>
        </p:nvSpPr>
        <p:spPr>
          <a:xfrm>
            <a:off x="295422" y="219372"/>
            <a:ext cx="828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Ознобление</a:t>
            </a:r>
          </a:p>
        </p:txBody>
      </p:sp>
    </p:spTree>
    <p:extLst>
      <p:ext uri="{BB962C8B-B14F-4D97-AF65-F5344CB8AC3E}">
        <p14:creationId xmlns:p14="http://schemas.microsoft.com/office/powerpoint/2010/main" val="417397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BA6CF-159B-4685-8D77-758F9EA71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45" r="-2" b="14793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06" y="2070634"/>
            <a:ext cx="11439414" cy="897439"/>
          </a:xfrm>
        </p:spPr>
        <p:txBody>
          <a:bodyPr>
            <a:no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тему: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и общее действие низкой температуры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275" y="4790964"/>
            <a:ext cx="10656310" cy="13580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Выполнила: ординатор 1 года , специальности судебно-медицинская экспертиза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Пачема</a:t>
            </a:r>
            <a:r>
              <a:rPr lang="ru-RU" sz="2800" dirty="0">
                <a:solidFill>
                  <a:schemeClr val="tx1"/>
                </a:solidFill>
              </a:rPr>
              <a:t> Лилия Сергеевна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D6CD6-C0D6-4BFB-8E3C-4E5803C5CF3F}"/>
              </a:ext>
            </a:extLst>
          </p:cNvPr>
          <p:cNvSpPr txBox="1"/>
          <p:nvPr/>
        </p:nvSpPr>
        <p:spPr>
          <a:xfrm>
            <a:off x="604911" y="196948"/>
            <a:ext cx="1114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r>
              <a:rPr lang="ru-RU" dirty="0" err="1"/>
              <a:t>им.проф</a:t>
            </a:r>
            <a:r>
              <a:rPr lang="ru-RU" dirty="0"/>
              <a:t>. В.Ф. Войно-Ясенецкого</a:t>
            </a:r>
          </a:p>
          <a:p>
            <a:pPr algn="ctr"/>
            <a:r>
              <a:rPr lang="ru-RU" dirty="0"/>
              <a:t>Кафедра судебной медицины и патологической анатомии им. проф. </a:t>
            </a:r>
            <a:r>
              <a:rPr lang="ru-RU" dirty="0" err="1"/>
              <a:t>П.Г.Подзолкова</a:t>
            </a:r>
            <a:r>
              <a:rPr lang="ru-RU" dirty="0"/>
              <a:t> с курсом ПО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89013-DE3B-4A3A-8E46-0BBA5423FFD4}"/>
              </a:ext>
            </a:extLst>
          </p:cNvPr>
          <p:cNvSpPr txBox="1"/>
          <p:nvPr/>
        </p:nvSpPr>
        <p:spPr>
          <a:xfrm>
            <a:off x="4134678" y="6202017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 2019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6939EF-3B98-475E-8B99-0FC6B4C5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787790"/>
            <a:ext cx="5542671" cy="6070210"/>
          </a:xfrm>
        </p:spPr>
        <p:txBody>
          <a:bodyPr>
            <a:normAutofit/>
          </a:bodyPr>
          <a:lstStyle/>
          <a:p>
            <a:r>
              <a:rPr lang="ru-RU" dirty="0"/>
              <a:t>В случаях смерти от холода успевают развиться отморожения первой и второй степени, они захватывают прежде всего те участки, где толщина мышц незначительная- пальцы, выступающие части лица.</a:t>
            </a:r>
          </a:p>
          <a:p>
            <a:pPr marL="0" indent="0">
              <a:buNone/>
            </a:pPr>
            <a:r>
              <a:rPr lang="ru-RU" dirty="0"/>
              <a:t>Отмороженные участки синюшные, припухшие и </a:t>
            </a:r>
            <a:r>
              <a:rPr lang="ru-RU" dirty="0" err="1"/>
              <a:t>тестоватые</a:t>
            </a:r>
            <a:r>
              <a:rPr lang="ru-RU" dirty="0"/>
              <a:t>, на разрезе сочные , с большим количеством кровоизлияний, граница отмороженных частей тела от соседних участков всегда резкая.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A6FA2-3418-4C8F-AE07-425A217D2CEF}"/>
              </a:ext>
            </a:extLst>
          </p:cNvPr>
          <p:cNvSpPr txBox="1"/>
          <p:nvPr/>
        </p:nvSpPr>
        <p:spPr>
          <a:xfrm>
            <a:off x="281354" y="196948"/>
            <a:ext cx="848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Отморожение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06FD-EF4F-4A44-ADC5-4C0B218E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33" y="787790"/>
            <a:ext cx="6534667" cy="40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2F1592-1471-4330-B4AE-47C3B689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" y="110954"/>
            <a:ext cx="12079459" cy="663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зависимости от глубины поражения, обусловленных, главным обра­зом, расстройством кровообращения и нервной трофики различают четыре степени отморожения: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i="1" dirty="0"/>
              <a:t>I степень</a:t>
            </a:r>
            <a:r>
              <a:rPr lang="ru-RU" dirty="0"/>
              <a:t> — </a:t>
            </a:r>
            <a:r>
              <a:rPr lang="ru-RU" i="1" dirty="0" err="1"/>
              <a:t>гиперемическая</a:t>
            </a:r>
            <a:r>
              <a:rPr lang="ru-RU" dirty="0"/>
              <a:t>, характеризуется нарушением кровообра­щения кожи без необратимых повреждений;</a:t>
            </a:r>
          </a:p>
          <a:p>
            <a:r>
              <a:rPr lang="ru-RU" b="1" i="1" dirty="0"/>
              <a:t>II степень</a:t>
            </a:r>
            <a:r>
              <a:rPr lang="ru-RU" i="1" dirty="0"/>
              <a:t> — воспалительная</a:t>
            </a:r>
            <a:r>
              <a:rPr lang="ru-RU" dirty="0"/>
              <a:t>, проявляется некрозом поверхностных слоев кожи до </a:t>
            </a:r>
            <a:r>
              <a:rPr lang="ru-RU" dirty="0" err="1"/>
              <a:t>мальпигиевого</a:t>
            </a:r>
            <a:r>
              <a:rPr lang="ru-RU" dirty="0"/>
              <a:t> слоя;</a:t>
            </a:r>
          </a:p>
          <a:p>
            <a:r>
              <a:rPr lang="ru-RU" b="1" i="1" dirty="0"/>
              <a:t>III степень</a:t>
            </a:r>
            <a:r>
              <a:rPr lang="ru-RU" i="1" dirty="0"/>
              <a:t> — некротическая</a:t>
            </a:r>
            <a:r>
              <a:rPr lang="ru-RU" dirty="0"/>
              <a:t>, приводит к тотальному некрозу кожи (включая </a:t>
            </a:r>
            <a:r>
              <a:rPr lang="ru-RU" dirty="0" err="1"/>
              <a:t>мальпигиевый</a:t>
            </a:r>
            <a:r>
              <a:rPr lang="ru-RU" dirty="0"/>
              <a:t> слой) и подлежащих мягких тканей;</a:t>
            </a:r>
          </a:p>
          <a:p>
            <a:r>
              <a:rPr lang="ru-RU" b="1" i="1" dirty="0"/>
              <a:t>IV степень</a:t>
            </a:r>
            <a:r>
              <a:rPr lang="ru-RU" dirty="0"/>
              <a:t> — характеризуется омертвением мягких тканей и костей.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309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4CAED-676B-4BF8-951B-EE62B906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7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CDC2D5-E315-45FD-A966-E182BFAB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914400"/>
            <a:ext cx="11254154" cy="55426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Длительное пребывание трупа в условиях низкой температуры (ниже 0 °С) вызывает промерзание (оледенение) тканей, которое бывает поверх­ностным или полным.</a:t>
            </a:r>
          </a:p>
          <a:p>
            <a:r>
              <a:rPr lang="ru-RU" dirty="0"/>
              <a:t>Замерзание иногда проявляется отделением эпидермиса от дермы. За­мерзание тканевой жидкости и крови вызывает множественные мельчай­шие разрывы мягких тканей и внутренних органов, которые выявляются микроскопическим исследованием.</a:t>
            </a:r>
          </a:p>
          <a:p>
            <a:r>
              <a:rPr lang="ru-RU" dirty="0"/>
              <a:t>При промерзании трупа оледенение головного мозга сопровождается увеличением его объема, оказывающего давление изнутри на кости черепа, что приводит к расхождению швов и растрескиванию черепа с поврежде­нием мягких тканей и разрывам кожи. После оттаивания места пропитыва­ний </a:t>
            </a:r>
            <a:r>
              <a:rPr lang="ru-RU" dirty="0" err="1"/>
              <a:t>гемолизированной</a:t>
            </a:r>
            <a:r>
              <a:rPr lang="ru-RU" dirty="0"/>
              <a:t> кровью могут быть ошибочно приняты за прижиз­ненные повреждения. Отсутствие </a:t>
            </a:r>
            <a:r>
              <a:rPr lang="ru-RU" dirty="0" err="1"/>
              <a:t>кровоподтечности</a:t>
            </a:r>
            <a:r>
              <a:rPr lang="ru-RU" dirty="0"/>
              <a:t> мягких тканей в зоне повреждений, непрямой механизм образования трещин, наличие водянки головного мозга свидетельствуют об их посмертном происхождении.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B5674-4A54-4A09-B0AC-51240B6B858A}"/>
              </a:ext>
            </a:extLst>
          </p:cNvPr>
          <p:cNvSpPr txBox="1"/>
          <p:nvPr/>
        </p:nvSpPr>
        <p:spPr>
          <a:xfrm>
            <a:off x="407963" y="219372"/>
            <a:ext cx="724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Замерзание (оледенение) трупа</a:t>
            </a:r>
          </a:p>
        </p:txBody>
      </p:sp>
    </p:spTree>
    <p:extLst>
      <p:ext uri="{BB962C8B-B14F-4D97-AF65-F5344CB8AC3E}">
        <p14:creationId xmlns:p14="http://schemas.microsoft.com/office/powerpoint/2010/main" val="291735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88AC8B-A7E8-4C88-BB48-6F2D9AFFB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56" y="953428"/>
            <a:ext cx="4690403" cy="5545846"/>
          </a:xfrm>
        </p:spPr>
        <p:txBody>
          <a:bodyPr>
            <a:normAutofit/>
          </a:bodyPr>
          <a:lstStyle/>
          <a:p>
            <a:r>
              <a:rPr lang="ru-RU" dirty="0"/>
              <a:t>В 1847 году </a:t>
            </a:r>
            <a:r>
              <a:rPr lang="ru-RU" dirty="0" err="1"/>
              <a:t>Пупаревым</a:t>
            </a:r>
            <a:r>
              <a:rPr lang="ru-RU" dirty="0"/>
              <a:t> было подмечено, что при смерти от холода ( включая и новорожденных) мошонка во всех случаях сильно сокращена, кожа ее морщинистая, яички втянуты к входам в паховые каналы, иногда до такой степени , что картина напоминает паховую грыжу.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2EEC5-1198-42B4-9106-40AB470A1E6A}"/>
              </a:ext>
            </a:extLst>
          </p:cNvPr>
          <p:cNvSpPr txBox="1"/>
          <p:nvPr/>
        </p:nvSpPr>
        <p:spPr>
          <a:xfrm>
            <a:off x="506437" y="219372"/>
            <a:ext cx="655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Пупарева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13A72-6F9E-40D3-A2B6-0D276C49F235}"/>
              </a:ext>
            </a:extLst>
          </p:cNvPr>
          <p:cNvSpPr txBox="1"/>
          <p:nvPr/>
        </p:nvSpPr>
        <p:spPr>
          <a:xfrm>
            <a:off x="6738425" y="219372"/>
            <a:ext cx="476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Десятова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20BE727-D21E-48A1-8C69-500966001687}"/>
              </a:ext>
            </a:extLst>
          </p:cNvPr>
          <p:cNvSpPr txBox="1">
            <a:spLocks/>
          </p:cNvSpPr>
          <p:nvPr/>
        </p:nvSpPr>
        <p:spPr>
          <a:xfrm>
            <a:off x="6505134" y="953428"/>
            <a:ext cx="5439510" cy="5545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1967 году Десятовым как признак прижизненного действия холода была отмечена припухшая, ярко-красного цвета головка полового члена; при гистологическом исследовании синусы кавернозных тел растянуты кровью, эритроциты </a:t>
            </a:r>
            <a:r>
              <a:rPr lang="ru-RU" dirty="0" err="1"/>
              <a:t>гемолизированы</a:t>
            </a:r>
            <a:r>
              <a:rPr lang="ru-RU" dirty="0"/>
              <a:t>, стенки сосудов бесструктурные , что расценивается как ознобление или отморожение первой степени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71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4E5EF4-04CF-4A7E-905B-3DC308A3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0998"/>
            <a:ext cx="12192000" cy="602700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Ярко-красная жидкая кровь с кровяными свертками.</a:t>
            </a:r>
          </a:p>
          <a:p>
            <a:r>
              <a:rPr lang="ru-RU" dirty="0"/>
              <a:t>2. Резкий отек, полнокровие головного мозга. Вес головного мозга значительно увеличивается.</a:t>
            </a:r>
          </a:p>
          <a:p>
            <a:r>
              <a:rPr lang="ru-RU" dirty="0"/>
              <a:t>3. Наполнение сердца кровью. Под действием холода сосуды, особенно поверхностные, сокращаются. Сердце стремится прогнать кровь через сокращенные сосуды. Легкие еще работают и нагнетают кровь в сердце до тех пор, пока сердце не переполнится большой массой крови и не остановится.</a:t>
            </a:r>
          </a:p>
          <a:p>
            <a:r>
              <a:rPr lang="ru-RU" dirty="0"/>
              <a:t>4. Желудок у большинства лиц, умерших от холода пустой, сокращен т.к. в процессе борьбы с холодом организм утилизирует все, что можно для выработки тепла.</a:t>
            </a:r>
          </a:p>
          <a:p>
            <a:r>
              <a:rPr lang="ru-RU" dirty="0"/>
              <a:t>5. Печень - полное исчезновение гликогена из печеночных клеток.</a:t>
            </a:r>
          </a:p>
          <a:p>
            <a:r>
              <a:rPr lang="ru-RU" dirty="0"/>
              <a:t>6. Феномен Смысловой - под воздействием холода растворенные </a:t>
            </a:r>
            <a:r>
              <a:rPr lang="ru-RU" dirty="0" err="1"/>
              <a:t>газы</a:t>
            </a:r>
            <a:r>
              <a:rPr lang="ru-RU" dirty="0"/>
              <a:t> крови переходят в газообразную форму /как при кессонной болезни/ и вызывают образования в паренхиме печени, легких округлых пустот, напоминающих пчелиные соты. Компенсаторная перестройка клеточных элементов дыхательных путей.</a:t>
            </a:r>
          </a:p>
          <a:p>
            <a:r>
              <a:rPr lang="ru-RU" dirty="0"/>
              <a:t>7. Мочевой пузырь наполнен или даже переполнен прозрачной светлой мочой /признак Самсон-</a:t>
            </a:r>
            <a:r>
              <a:rPr lang="ru-RU" dirty="0" err="1"/>
              <a:t>Гиммелштирна</a:t>
            </a:r>
            <a:r>
              <a:rPr lang="ru-RU" dirty="0"/>
              <a:t>/. Это объясняется глубоким торможением ЦНС и нарушением иннервации мочевого пузыря. Мочевой пузырь при охлаждении, так же как при черепно-мозговой травме, утрачивает способность сокращаться.</a:t>
            </a:r>
          </a:p>
          <a:p>
            <a:r>
              <a:rPr lang="ru-RU" dirty="0"/>
              <a:t>В результате замерзания трупа может наблюдаться посмертное расхождение швов черепа.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59A0FB-F227-41B9-BAC6-091CCBEB4738}"/>
              </a:ext>
            </a:extLst>
          </p:cNvPr>
          <p:cNvSpPr/>
          <p:nvPr/>
        </p:nvSpPr>
        <p:spPr>
          <a:xfrm>
            <a:off x="375138" y="0"/>
            <a:ext cx="10978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4.ПРИЗНАКИ СМЕРТИ ОТ ХОЛОДА, ОБНАРУЖИВАЕМЫЕ ПРИ ВНУТРЕННЕМ ИССЛЕДОВАНИИ ТРУПА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510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1C487-C8BB-4FB1-A397-08949852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399365"/>
            <a:ext cx="10515600" cy="563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Род смерти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D127C-1F71-41B8-9302-89482949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962708"/>
            <a:ext cx="11746523" cy="56069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подавляющем большинстве это несчастный случай, когда в силу как внешних, так и внутренних неблагоприятных обстоятельств происходит охлаждение и даже смерть организма.</a:t>
            </a:r>
            <a:r>
              <a:rPr lang="ru-RU" b="1" dirty="0"/>
              <a:t> </a:t>
            </a:r>
          </a:p>
          <a:p>
            <a:r>
              <a:rPr lang="ru-RU" dirty="0"/>
              <a:t>Убийство - посредством холода наблюдается редко. Если это и бывает, то главным образом, по отношению к новорожденным детям, т.е. встречается при детоубийстве.</a:t>
            </a:r>
          </a:p>
          <a:p>
            <a:r>
              <a:rPr lang="ru-RU" dirty="0"/>
              <a:t>Самоубийство при помощи самоохлаждения встречается чрезвычайно редко и только у душевнобольных.</a:t>
            </a:r>
          </a:p>
          <a:p>
            <a:r>
              <a:rPr lang="ru-RU" dirty="0"/>
              <a:t>Лейбович описывает случай самоубийства посредством холода, когда женщина зимой разделась и лежа у могилы близкого ей человека замерзла, положив под голову свое платье.</a:t>
            </a:r>
          </a:p>
          <a:p>
            <a:r>
              <a:rPr lang="ru-RU" dirty="0"/>
              <a:t>Однако подобные случаи следует считать исключением, и с действием холода нам приходится иметь дело, главным образом, при несчастных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729639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B3987-B706-4E8C-89E2-7062E514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7D618-B540-4BDF-ABDA-6EC638450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В.Б. </a:t>
            </a:r>
            <a:r>
              <a:rPr lang="ru-RU" dirty="0" err="1"/>
              <a:t>Шигеев</a:t>
            </a:r>
            <a:r>
              <a:rPr lang="ru-RU" dirty="0"/>
              <a:t>, С.Б. </a:t>
            </a:r>
            <a:r>
              <a:rPr lang="ru-RU" dirty="0" err="1"/>
              <a:t>Шигеев</a:t>
            </a:r>
            <a:r>
              <a:rPr lang="ru-RU" dirty="0"/>
              <a:t>, Е.М. </a:t>
            </a:r>
            <a:r>
              <a:rPr lang="ru-RU" dirty="0" err="1"/>
              <a:t>Колударова</a:t>
            </a:r>
            <a:r>
              <a:rPr lang="ru-RU" dirty="0"/>
              <a:t> «Холодовая смерть» 2004г</a:t>
            </a:r>
          </a:p>
          <a:p>
            <a:r>
              <a:rPr lang="ru-RU" dirty="0"/>
              <a:t>2. Десятов В.П. - Смерть от переохлаждения организма 1977г</a:t>
            </a:r>
          </a:p>
          <a:p>
            <a:r>
              <a:rPr lang="ru-RU" dirty="0"/>
              <a:t>3. Солохин А.А. Судебная медицина. Атлас. 1998г</a:t>
            </a:r>
          </a:p>
          <a:p>
            <a:r>
              <a:rPr lang="ru-RU" dirty="0"/>
              <a:t>4. Крюков В.Н. Судебная медицина 2009г</a:t>
            </a:r>
          </a:p>
          <a:p>
            <a:r>
              <a:rPr lang="ru-RU" dirty="0"/>
              <a:t>5. Авдеев М.И. Судебно-медицинская экспертиза трупа 1876г</a:t>
            </a:r>
          </a:p>
          <a:p>
            <a:r>
              <a:rPr lang="ru-RU" dirty="0"/>
              <a:t>6. </a:t>
            </a:r>
            <a:r>
              <a:rPr lang="ru-RU" dirty="0" err="1"/>
              <a:t>Пашинян</a:t>
            </a:r>
            <a:r>
              <a:rPr lang="ru-RU" dirty="0"/>
              <a:t> Г.А., Харин Г.М. - Судебная медицина 2001г</a:t>
            </a:r>
          </a:p>
          <a:p>
            <a:r>
              <a:rPr lang="ru-RU" dirty="0"/>
              <a:t>7. </a:t>
            </a:r>
            <a:r>
              <a:rPr lang="ru-RU" dirty="0" err="1"/>
              <a:t>Пиголкин</a:t>
            </a:r>
            <a:r>
              <a:rPr lang="ru-RU" dirty="0"/>
              <a:t> Ю.И. Судебная медицина 2012г</a:t>
            </a:r>
          </a:p>
        </p:txBody>
      </p:sp>
    </p:spTree>
    <p:extLst>
      <p:ext uri="{BB962C8B-B14F-4D97-AF65-F5344CB8AC3E}">
        <p14:creationId xmlns:p14="http://schemas.microsoft.com/office/powerpoint/2010/main" val="349637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3D1CD-5E24-428D-AFC0-27D5C3FA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002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5649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94FDE-8AFC-4B60-B494-D75B818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9"/>
            <a:ext cx="10515600" cy="422031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D5BB5-7676-44F8-BD84-B7F5D5B9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8640"/>
            <a:ext cx="12192000" cy="6309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 МЕТЕОРОЛОГИЧЕСКИХ  ФАКТОРОВ И АЛКОГОЛЯ ДЛЯ СМЕРТИ ОТ ХОЛОДА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ГИПОТЕМИЙ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СМЕРТИ ОТ ХОЛОДА, ОБНАРУЖИВАЕМЫЕ ПРИ НАРУЖНОМ ОСМОТРЕ ТРУПА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зябнущего человека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Сосульки льда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Гусиная кожа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Морозная эритема (пятна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Кеферштейна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Трупные пятна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Трупное окоченение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гниения трупа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Ознобление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Отморожение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Замерзание (оледенение) трупа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Пупарева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Десятова</a:t>
            </a:r>
          </a:p>
          <a:p>
            <a:pPr marL="342900" indent="-342900">
              <a:buAutoNum type="arabicPeriod" startAt="4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СМЕРТИ ОТ ХОЛОДА, ОБНАРУЖИВАЕМЫЕ ПРИ ВНУТРЕННЕМ ИССЛЕДОВАНИИ ТРУПА</a:t>
            </a:r>
          </a:p>
          <a:p>
            <a:pPr marL="342900" indent="-342900">
              <a:buAutoNum type="arabicPeriod" startAt="4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 СМЕРТИ</a:t>
            </a:r>
          </a:p>
          <a:p>
            <a:pPr marL="342900" indent="-342900">
              <a:buAutoNum type="arabicPeriod" startAt="4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8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FAD1A-2454-40DB-AF6B-2BA4EB69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4"/>
            <a:ext cx="10515600" cy="1026942"/>
          </a:xfrm>
        </p:spPr>
        <p:txBody>
          <a:bodyPr>
            <a:norm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1.ЗНАЧЕНИЕ  МЕТЕОРОЛОГИЧЕСКИХ  ФАКТОРОВ И АЛКОГОЛЯ ДЛЯ СМЕРТИ ОТ ХОЛОДА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31537-C5FE-4C1F-92F6-BCE90032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392702"/>
            <a:ext cx="11072446" cy="4784261"/>
          </a:xfrm>
        </p:spPr>
        <p:txBody>
          <a:bodyPr/>
          <a:lstStyle/>
          <a:p>
            <a:r>
              <a:rPr lang="ru-RU" sz="4000" dirty="0"/>
              <a:t>Наиболее опасной температурой является температура от —11 до —20° (45% случаев), несколько менее опасной — температура от —1 до —10° (30% случаев), еще менее — температура от 0° и выше (16% случаев). Самой благоприятной погодой оказалась морозная погода (—30° и ниже).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32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3996E-575F-47B7-A064-E829D0AF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19855"/>
            <a:ext cx="10515600" cy="1007087"/>
          </a:xfrm>
        </p:spPr>
        <p:txBody>
          <a:bodyPr>
            <a:normAutofit/>
          </a:bodyPr>
          <a:lstStyle/>
          <a:p>
            <a:r>
              <a:rPr lang="ru-RU" sz="2800" b="1" dirty="0"/>
              <a:t>Несоответствие между степенью опьянения и количеством принятого до смерти от холода алкоголя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9012A-778D-4F6B-8F55-A2894F3E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6942"/>
            <a:ext cx="12070080" cy="5584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В. И. </a:t>
            </a:r>
            <a:r>
              <a:rPr lang="ru-RU" dirty="0" err="1"/>
              <a:t>Пухнаревич</a:t>
            </a:r>
            <a:r>
              <a:rPr lang="ru-RU" dirty="0"/>
              <a:t> (1960) причину несоответствия видит в быстром сгорании (окислении) алкоголя в организме под действием холода, т. е. в быстром вытрезвлении.</a:t>
            </a:r>
          </a:p>
          <a:p>
            <a:pPr marL="0" indent="0">
              <a:buNone/>
            </a:pPr>
            <a:r>
              <a:rPr lang="ru-RU" dirty="0"/>
              <a:t>Допустим, что это так, но тогда непонятно, как может молодой, здоровый, да еще практически трезвый (алкоголя в крови 1°/</a:t>
            </a:r>
            <a:r>
              <a:rPr lang="ru-RU" dirty="0" err="1"/>
              <a:t>оо</a:t>
            </a:r>
            <a:r>
              <a:rPr lang="ru-RU" dirty="0"/>
              <a:t> и меньше) человек погибнуть от переохлаждения в черте города, в непосредственной близости от людей. Ведь если у него наступило быстрое вытрезвление, то должна </a:t>
            </a:r>
            <a:r>
              <a:rPr lang="ru-RU" dirty="0" err="1"/>
              <a:t>востановиться</a:t>
            </a:r>
            <a:r>
              <a:rPr lang="ru-RU" dirty="0"/>
              <a:t> и критическая оценка окружающей обстановки, т. е. он должен принять меры к сохранению своей жизни. Однако этого не происходит. Несмотря на незначительное содержание алкоголя в мозгу и в крови, человек остается беспомощным.</a:t>
            </a:r>
          </a:p>
          <a:p>
            <a:pPr marL="0" indent="0">
              <a:buNone/>
            </a:pPr>
            <a:r>
              <a:rPr lang="ru-RU" dirty="0"/>
              <a:t>По всей вероятности, эта беспомощность обусловлена значительным снижением температуры тела и связанной с ним общей слабостью, вызванной понижением обмена веществ и запредельным торможением ЦНС.</a:t>
            </a:r>
          </a:p>
          <a:p>
            <a:pPr marL="0" indent="0">
              <a:buNone/>
            </a:pPr>
            <a:r>
              <a:rPr lang="ru-RU" dirty="0"/>
              <a:t>Алкоголь же сыграл свою роль раньше, т. е. тогда, когда он ≪свалил≫ человека и вызвал усиленную теплоотдачу.</a:t>
            </a:r>
          </a:p>
        </p:txBody>
      </p:sp>
    </p:spTree>
    <p:extLst>
      <p:ext uri="{BB962C8B-B14F-4D97-AF65-F5344CB8AC3E}">
        <p14:creationId xmlns:p14="http://schemas.microsoft.com/office/powerpoint/2010/main" val="174766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203796-B162-4F3D-A2CB-29AC4B29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125414"/>
            <a:ext cx="11605846" cy="5732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Если в крови трупа обнаружена незначительная концентрация алкоголя (даже если найдены только его следы), то и это не служит основанием для вывода о том, что к смерти от холода привели какие-то другие причины, а не тяжелое алкогольное опьянение. Алкоголь при охлаждении исчезает из организма значительно быстрее, чем без действия холода, но к тому времени, когда концентрация алкоголя становится незначительной, организм уже впадает в состояние глубокой гипотермии.</a:t>
            </a:r>
          </a:p>
        </p:txBody>
      </p:sp>
    </p:spTree>
    <p:extLst>
      <p:ext uri="{BB962C8B-B14F-4D97-AF65-F5344CB8AC3E}">
        <p14:creationId xmlns:p14="http://schemas.microsoft.com/office/powerpoint/2010/main" val="372942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37FEB0-3A45-4B5D-8128-7F5D888FF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638" y="710242"/>
            <a:ext cx="7396494" cy="5782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B082F-32C2-4F85-AF5E-D29260D9E10B}"/>
              </a:ext>
            </a:extLst>
          </p:cNvPr>
          <p:cNvSpPr txBox="1"/>
          <p:nvPr/>
        </p:nvSpPr>
        <p:spPr>
          <a:xfrm>
            <a:off x="318868" y="534573"/>
            <a:ext cx="455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2.Классификация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гипотермии </a:t>
            </a:r>
          </a:p>
        </p:txBody>
      </p:sp>
    </p:spTree>
    <p:extLst>
      <p:ext uri="{BB962C8B-B14F-4D97-AF65-F5344CB8AC3E}">
        <p14:creationId xmlns:p14="http://schemas.microsoft.com/office/powerpoint/2010/main" val="145714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5C88CB-F5BE-428E-AA15-D01B9F04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96948"/>
            <a:ext cx="11704320" cy="6471138"/>
          </a:xfrm>
        </p:spPr>
        <p:txBody>
          <a:bodyPr/>
          <a:lstStyle/>
          <a:p>
            <a:r>
              <a:rPr lang="ru-RU" b="1" dirty="0"/>
              <a:t>Случайная гипотермия </a:t>
            </a:r>
            <a:r>
              <a:rPr lang="ru-RU" dirty="0"/>
              <a:t>возникает от общего действия относительно низкой природной температуры. Ее развитию способствуют холодное время года, высокая влажность воздуха, большая скорость ветра, несоответствие одежды и условий погоды.</a:t>
            </a:r>
          </a:p>
          <a:p>
            <a:r>
              <a:rPr lang="ru-RU" b="1" dirty="0"/>
              <a:t>Первичная гипотермия</a:t>
            </a:r>
            <a:r>
              <a:rPr lang="ru-RU" dirty="0"/>
              <a:t> развивается при поражении центра терморегуляции , который локализуется в гипоталамусе.</a:t>
            </a:r>
          </a:p>
          <a:p>
            <a:r>
              <a:rPr lang="ru-RU" b="1" dirty="0"/>
              <a:t>Вторичная гипотермия </a:t>
            </a:r>
            <a:r>
              <a:rPr lang="ru-RU" dirty="0"/>
              <a:t>связана с соматическим поражением, неврологическими и эндокринными нарушениями, злоупотреблением токсических веществ, алкоголизм, алиментарным истощением. Так же при паркинсонизме, </a:t>
            </a:r>
            <a:r>
              <a:rPr lang="ru-RU" dirty="0" err="1"/>
              <a:t>тетраплегии</a:t>
            </a:r>
            <a:r>
              <a:rPr lang="ru-RU" dirty="0"/>
              <a:t>, невропатии, надпочечниковой недостаточности, </a:t>
            </a:r>
            <a:r>
              <a:rPr lang="ru-RU" dirty="0" err="1"/>
              <a:t>гипотериозе</a:t>
            </a:r>
            <a:r>
              <a:rPr lang="ru-RU" dirty="0"/>
              <a:t>, сепсисе, рассеянном склерозе.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349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1217B-3393-4F9C-8F7D-CE4232B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94"/>
            <a:ext cx="10515600" cy="563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зависимости от тяжести: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75C04-5E6F-4DBB-A814-29C15DB3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681036"/>
            <a:ext cx="11859065" cy="605926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Мягкая</a:t>
            </a:r>
            <a:r>
              <a:rPr lang="ru-RU" dirty="0"/>
              <a:t> -  температура в пищеводе, мочевом пузыре или прямой кишке 36,5-32°. Отмечается сужение периферических сосудов, нарушается диурез, появляется мышечная дрожь, </a:t>
            </a:r>
            <a:r>
              <a:rPr lang="ru-RU" dirty="0" err="1"/>
              <a:t>гипорефлексия</a:t>
            </a:r>
            <a:r>
              <a:rPr lang="ru-RU" dirty="0"/>
              <a:t>, повышается частота дыхания.</a:t>
            </a:r>
          </a:p>
          <a:p>
            <a:r>
              <a:rPr lang="ru-RU" b="1" dirty="0"/>
              <a:t>Умеренная</a:t>
            </a:r>
            <a:r>
              <a:rPr lang="ru-RU" dirty="0"/>
              <a:t> – температура 32-28°. Снижение интенсивности обмена веществ , уменьшается поглощение кислорода тканями и органами, подавляется ферментативная активность , симпатическая иннервация снижается , развивается </a:t>
            </a:r>
            <a:r>
              <a:rPr lang="ru-RU" dirty="0" err="1"/>
              <a:t>коагулопатия</a:t>
            </a:r>
            <a:r>
              <a:rPr lang="ru-RU" dirty="0"/>
              <a:t>, </a:t>
            </a:r>
            <a:r>
              <a:rPr lang="ru-RU" dirty="0" err="1"/>
              <a:t>гипорефлексия</a:t>
            </a:r>
            <a:r>
              <a:rPr lang="ru-RU" dirty="0"/>
              <a:t>, угнетение сознания, частота дыхания снижается.</a:t>
            </a:r>
          </a:p>
          <a:p>
            <a:r>
              <a:rPr lang="ru-RU" b="1" dirty="0"/>
              <a:t>Серьезная</a:t>
            </a:r>
            <a:r>
              <a:rPr lang="ru-RU" dirty="0"/>
              <a:t> – температура 28-20°. Метаболический ацидоз, повышение сердечной возбудимости , фибрилляция желудочков сердца , гипотония, чрезвычайно низкая частота дыхания или его отсутствие, </a:t>
            </a:r>
            <a:r>
              <a:rPr lang="ru-RU" dirty="0" err="1"/>
              <a:t>гиперкалиемия</a:t>
            </a:r>
            <a:r>
              <a:rPr lang="ru-RU" dirty="0"/>
              <a:t>, кома.</a:t>
            </a:r>
          </a:p>
          <a:p>
            <a:r>
              <a:rPr lang="ru-RU" b="1" dirty="0"/>
              <a:t>Глубокая</a:t>
            </a:r>
            <a:r>
              <a:rPr lang="ru-RU" dirty="0"/>
              <a:t> – температура ниже 20°. Происходит остановка сердечной деятельности, на ЭЭГ полное отсутствие электрической активности ГМ.</a:t>
            </a:r>
          </a:p>
        </p:txBody>
      </p:sp>
    </p:spTree>
    <p:extLst>
      <p:ext uri="{BB962C8B-B14F-4D97-AF65-F5344CB8AC3E}">
        <p14:creationId xmlns:p14="http://schemas.microsoft.com/office/powerpoint/2010/main" val="3718616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2272</Words>
  <Application>Microsoft Office PowerPoint</Application>
  <PresentationFormat>Широкоэкранный</PresentationFormat>
  <Paragraphs>124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Доклад на тему: Местное и общее действие низкой температуры</vt:lpstr>
      <vt:lpstr>Содержание:</vt:lpstr>
      <vt:lpstr>1.ЗНАЧЕНИЕ  МЕТЕОРОЛОГИЧЕСКИХ  ФАКТОРОВ И АЛКОГОЛЯ ДЛЯ СМЕРТИ ОТ ХОЛОДА</vt:lpstr>
      <vt:lpstr>Несоответствие между степенью опьянения и количеством принятого до смерти от холода алкоголя</vt:lpstr>
      <vt:lpstr>Презентация PowerPoint</vt:lpstr>
      <vt:lpstr>Презентация PowerPoint</vt:lpstr>
      <vt:lpstr>Презентация PowerPoint</vt:lpstr>
      <vt:lpstr>В зависимости от тяжести:</vt:lpstr>
      <vt:lpstr>Презентация PowerPoint</vt:lpstr>
      <vt:lpstr>3.ПРИЗНАКИ СМЕРТИ ОТ ХОЛОДА, ОБНАРУЖИВАЕМЫЕ ПРИ НАРУЖНОМ ОСМОТРЕ ТРУПА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 смерти </vt:lpstr>
      <vt:lpstr>Список литературы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Местное и общее действие низкой температуры</dc:title>
  <dc:creator>Пользователь</dc:creator>
  <cp:lastModifiedBy>Пользователь</cp:lastModifiedBy>
  <cp:revision>65</cp:revision>
  <dcterms:created xsi:type="dcterms:W3CDTF">2019-11-21T03:55:43Z</dcterms:created>
  <dcterms:modified xsi:type="dcterms:W3CDTF">2020-02-25T11:45:55Z</dcterms:modified>
</cp:coreProperties>
</file>