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63" r:id="rId2"/>
    <p:sldId id="264" r:id="rId3"/>
    <p:sldId id="265" r:id="rId4"/>
    <p:sldId id="266" r:id="rId5"/>
    <p:sldId id="287" r:id="rId6"/>
    <p:sldId id="315" r:id="rId7"/>
    <p:sldId id="288" r:id="rId8"/>
    <p:sldId id="289" r:id="rId9"/>
    <p:sldId id="314" r:id="rId10"/>
    <p:sldId id="291" r:id="rId11"/>
    <p:sldId id="292" r:id="rId12"/>
    <p:sldId id="294" r:id="rId13"/>
    <p:sldId id="293" r:id="rId14"/>
    <p:sldId id="295" r:id="rId15"/>
    <p:sldId id="296" r:id="rId16"/>
    <p:sldId id="301" r:id="rId17"/>
    <p:sldId id="302" r:id="rId18"/>
    <p:sldId id="303" r:id="rId19"/>
    <p:sldId id="300" r:id="rId20"/>
    <p:sldId id="306" r:id="rId21"/>
    <p:sldId id="307" r:id="rId22"/>
    <p:sldId id="308" r:id="rId23"/>
    <p:sldId id="309" r:id="rId24"/>
    <p:sldId id="304" r:id="rId25"/>
    <p:sldId id="305" r:id="rId26"/>
    <p:sldId id="311" r:id="rId27"/>
    <p:sldId id="310" r:id="rId28"/>
    <p:sldId id="31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74" autoAdjust="0"/>
  </p:normalViewPr>
  <p:slideViewPr>
    <p:cSldViewPr>
      <p:cViewPr>
        <p:scale>
          <a:sx n="62" d="100"/>
          <a:sy n="62" d="100"/>
        </p:scale>
        <p:origin x="-90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5509F-54A8-4EFC-940E-439DEBEE9E1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5DCFB-922B-4C31-B17E-D1F13B322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34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1006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88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881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Что такое «</a:t>
            </a:r>
            <a:r>
              <a:rPr lang="ru-RU" sz="1200" dirty="0" err="1" smtClean="0"/>
              <a:t>овидность</a:t>
            </a:r>
            <a:r>
              <a:rPr lang="ru-RU" sz="1200" dirty="0" smtClean="0"/>
              <a:t>»? –</a:t>
            </a:r>
            <a:r>
              <a:rPr lang="ru-RU" sz="1200" baseline="0" dirty="0" smtClean="0"/>
              <a:t> исправить</a:t>
            </a:r>
          </a:p>
          <a:p>
            <a:pPr marL="171450" indent="-171450">
              <a:buFontTx/>
              <a:buChar char="-"/>
            </a:pPr>
            <a:r>
              <a:rPr lang="en-US" sz="1200" baseline="0" dirty="0" smtClean="0"/>
              <a:t>ENE </a:t>
            </a:r>
            <a:r>
              <a:rPr lang="ru-RU" sz="1200" baseline="0" dirty="0" smtClean="0"/>
              <a:t>перевести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11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1724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Пересмотреть</a:t>
            </a:r>
            <a:r>
              <a:rPr lang="ru-RU" baseline="0" dirty="0" smtClean="0"/>
              <a:t> анамнез пациента с оригинала статьи и откорректировать на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6776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Перевести </a:t>
            </a:r>
            <a:r>
              <a:rPr lang="ru-RU" sz="1200" dirty="0" smtClean="0"/>
              <a:t>ENE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6776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Инвазия в какое пространство? Дополнить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Края чего? Дополнить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3088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п.4 – не визуализация,</a:t>
            </a:r>
            <a:r>
              <a:rPr lang="ru-RU" baseline="0" dirty="0" smtClean="0"/>
              <a:t> а лучевая диагностика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09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Не патологические признаки, а патологоанатомические/морфологические/патогистологические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7563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677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7791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320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«</a:t>
            </a:r>
            <a:r>
              <a:rPr lang="ru-RU" dirty="0" err="1" smtClean="0"/>
              <a:t>репопуляция</a:t>
            </a:r>
            <a:r>
              <a:rPr lang="ru-RU" dirty="0" smtClean="0"/>
              <a:t>» – изменить на другой термин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Не</a:t>
            </a:r>
            <a:r>
              <a:rPr lang="ru-RU" baseline="0" dirty="0" smtClean="0"/>
              <a:t> смертности, а другого показателя - изменить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85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Из</a:t>
            </a:r>
            <a:r>
              <a:rPr lang="ru-RU" baseline="0" dirty="0" smtClean="0"/>
              <a:t> заголовка ясно, что должно быть дано определение карциноме, но ни в первом, ни во втором предложении нет определения. Исправить слайд полностью.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411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21833-4FF2-453E-99DA-A701B517A2D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689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Понятие «полевая </a:t>
            </a:r>
            <a:r>
              <a:rPr lang="ru-RU" dirty="0" err="1" smtClean="0"/>
              <a:t>канцеризация</a:t>
            </a:r>
            <a:r>
              <a:rPr lang="ru-RU" dirty="0" smtClean="0"/>
              <a:t>» следует</a:t>
            </a:r>
            <a:r>
              <a:rPr lang="ru-RU" baseline="0" dirty="0" smtClean="0"/>
              <a:t> объяснить (устно или сделать так называемую сноску внизу слайда)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76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Следует разделить данную</a:t>
            </a:r>
            <a:r>
              <a:rPr lang="ru-RU" baseline="0" dirty="0" smtClean="0"/>
              <a:t> таблицу на 2 слайда и увеличить размер шрифта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88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88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Что значит патологическое </a:t>
            </a:r>
            <a:r>
              <a:rPr lang="ru-RU" dirty="0" err="1" smtClean="0"/>
              <a:t>стадирование</a:t>
            </a:r>
            <a:r>
              <a:rPr lang="ru-RU" dirty="0" smtClean="0"/>
              <a:t>? Изменить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999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То же самое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Что</a:t>
            </a:r>
            <a:r>
              <a:rPr lang="ru-RU" baseline="0" dirty="0" smtClean="0"/>
              <a:t> такое </a:t>
            </a:r>
            <a:r>
              <a:rPr lang="en-US" baseline="0" dirty="0" smtClean="0"/>
              <a:t>ENE </a:t>
            </a:r>
            <a:r>
              <a:rPr lang="ru-RU" baseline="0" dirty="0" smtClean="0"/>
              <a:t>? Перевести на русский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88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0393"/>
            <a:ext cx="8424936" cy="220387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Диагностика и междисциплинарный подход к лечению пациентов с </a:t>
            </a:r>
            <a:r>
              <a:rPr lang="ru-RU" sz="2800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орофарингеальной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плоскоклеточной карциномой: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достижения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современной онкологии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260648"/>
            <a:ext cx="623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ФГБОУ ВО </a:t>
            </a:r>
            <a:r>
              <a:rPr lang="ru-RU" b="1" dirty="0" err="1"/>
              <a:t>КрасГМУ</a:t>
            </a:r>
            <a:r>
              <a:rPr lang="ru-RU" b="1" dirty="0"/>
              <a:t> им. проф. В.Ф. </a:t>
            </a:r>
            <a:r>
              <a:rPr lang="ru-RU" b="1" dirty="0" err="1"/>
              <a:t>Войно-Ясенецкого</a:t>
            </a:r>
            <a:r>
              <a:rPr lang="ru-RU" b="1" dirty="0"/>
              <a:t> Минздрава России </a:t>
            </a:r>
            <a:endParaRPr lang="ru-RU" b="1" dirty="0" smtClean="0"/>
          </a:p>
          <a:p>
            <a:pPr algn="ctr"/>
            <a:r>
              <a:rPr lang="ru-RU" b="1" dirty="0" smtClean="0"/>
              <a:t>Кафедра </a:t>
            </a:r>
            <a:r>
              <a:rPr lang="ru-RU" b="1" dirty="0"/>
              <a:t>лучевой диагностики ИПО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7006" y="5445224"/>
            <a:ext cx="657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/>
              <a:t>Выполнил</a:t>
            </a:r>
            <a:r>
              <a:rPr lang="ru-RU" dirty="0"/>
              <a:t>: ординатор кафедры лучевой диагностики ИПО </a:t>
            </a:r>
          </a:p>
          <a:p>
            <a:pPr algn="r"/>
            <a:r>
              <a:rPr lang="ru-RU" b="1" dirty="0" err="1"/>
              <a:t>Кружаева</a:t>
            </a:r>
            <a:r>
              <a:rPr lang="ru-RU" b="1" dirty="0"/>
              <a:t> Марина Владимировна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6309320"/>
            <a:ext cx="497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Красноярск, </a:t>
            </a:r>
            <a:r>
              <a:rPr lang="ru-RU" dirty="0" smtClean="0"/>
              <a:t>2022 </a:t>
            </a:r>
            <a:r>
              <a:rPr lang="ru-RU" dirty="0"/>
              <a:t>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326846" cy="126875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68" t="42980" r="39429" b="34764"/>
          <a:stretch/>
        </p:blipFill>
        <p:spPr bwMode="auto">
          <a:xfrm>
            <a:off x="2411760" y="3645024"/>
            <a:ext cx="6552728" cy="147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061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20472" cy="8892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Визуализация и определение стадии рака ротоглотки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437112"/>
            <a:ext cx="8712968" cy="685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Таблица 4. </a:t>
            </a:r>
            <a:r>
              <a:rPr lang="ru-RU" sz="2400" dirty="0" smtClean="0"/>
              <a:t>Патоморфологические </a:t>
            </a:r>
            <a:r>
              <a:rPr lang="en-US" sz="2400" dirty="0" smtClean="0"/>
              <a:t> </a:t>
            </a:r>
            <a:r>
              <a:rPr lang="ru-RU" sz="2400" dirty="0" smtClean="0"/>
              <a:t>стадии регионарных </a:t>
            </a:r>
            <a:r>
              <a:rPr lang="ru-RU" sz="2400" dirty="0" err="1" smtClean="0"/>
              <a:t>лимфоколлекторов</a:t>
            </a:r>
            <a:r>
              <a:rPr lang="ru-RU" sz="2400" dirty="0" smtClean="0"/>
              <a:t> при </a:t>
            </a:r>
            <a:r>
              <a:rPr lang="en-US" sz="2400" dirty="0" smtClean="0"/>
              <a:t>p-16 </a:t>
            </a:r>
            <a:r>
              <a:rPr lang="ru-RU" sz="2400" dirty="0" smtClean="0"/>
              <a:t>положительном раке ротоглотки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3004178"/>
              </p:ext>
            </p:extLst>
          </p:nvPr>
        </p:nvGraphicFramePr>
        <p:xfrm>
          <a:off x="179512" y="1484784"/>
          <a:ext cx="8780562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0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600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908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Тип </a:t>
                      </a:r>
                      <a:r>
                        <a:rPr lang="en-US" sz="2400" dirty="0" smtClean="0"/>
                        <a:t>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Критерий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pNx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Недостаточно данных для оценки состояния ЛУ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pN0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Нет признаков метастатического поражения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ЛУ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pN1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Метастазы в ≤ 4 лимфатических узлах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pN2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Метастазы в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&gt; </a:t>
                      </a:r>
                      <a:r>
                        <a:rPr lang="en-US" sz="2400" dirty="0" smtClean="0"/>
                        <a:t>4</a:t>
                      </a:r>
                      <a:r>
                        <a:rPr lang="ru-RU" sz="2400" dirty="0" smtClean="0"/>
                        <a:t> ЛУ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20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820472" cy="8892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Визуализация и определение стадии рака ротоглотки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6021288"/>
            <a:ext cx="8352928" cy="685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Таблица </a:t>
            </a:r>
            <a:r>
              <a:rPr lang="en-US" sz="1800" b="1" dirty="0" smtClean="0"/>
              <a:t>5</a:t>
            </a:r>
            <a:r>
              <a:rPr lang="ru-RU" sz="1800" b="1" dirty="0" smtClean="0"/>
              <a:t>. </a:t>
            </a:r>
            <a:r>
              <a:rPr lang="ru-RU" sz="1800" dirty="0" smtClean="0"/>
              <a:t>Патоморфологические стадии регионарных </a:t>
            </a:r>
            <a:r>
              <a:rPr lang="ru-RU" sz="1800" dirty="0" err="1" smtClean="0"/>
              <a:t>лимфоколлекторов</a:t>
            </a:r>
            <a:r>
              <a:rPr lang="ru-RU" sz="1800" dirty="0" smtClean="0"/>
              <a:t> при </a:t>
            </a:r>
            <a:r>
              <a:rPr lang="en-US" sz="1800" dirty="0" smtClean="0"/>
              <a:t>p-16 </a:t>
            </a:r>
            <a:r>
              <a:rPr lang="ru-RU" sz="1800" dirty="0" smtClean="0"/>
              <a:t>отрицательном раке ротоглотки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9169427"/>
              </p:ext>
            </p:extLst>
          </p:nvPr>
        </p:nvGraphicFramePr>
        <p:xfrm>
          <a:off x="251520" y="764704"/>
          <a:ext cx="8672925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92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63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56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Тип  </a:t>
                      </a:r>
                      <a:r>
                        <a:rPr lang="en-US" sz="1800" dirty="0" smtClean="0"/>
                        <a:t>N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Критерий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pNx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Недостаточно данных для оценки состояния ЛУ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pN0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Нет признаков метастатического поражения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ЛУ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4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pN1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Метастазы в одном </a:t>
                      </a:r>
                      <a:r>
                        <a:rPr lang="ru-RU" dirty="0" err="1" smtClean="0"/>
                        <a:t>ипсилатеральном</a:t>
                      </a:r>
                      <a:r>
                        <a:rPr lang="ru-RU" dirty="0" smtClean="0"/>
                        <a:t> узле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на стороне поражения до 3 см и менее в наибольшем измерении, </a:t>
                      </a:r>
                      <a:r>
                        <a:rPr lang="ru-RU" sz="1800" b="1" dirty="0" err="1" smtClean="0"/>
                        <a:t>экстракапсулярная</a:t>
                      </a:r>
                      <a:r>
                        <a:rPr lang="ru-RU" sz="1800" b="1" dirty="0" smtClean="0"/>
                        <a:t> инвазия (далее </a:t>
                      </a:r>
                      <a:r>
                        <a:rPr lang="ru-RU" b="1" dirty="0" smtClean="0"/>
                        <a:t>ЭКИ) </a:t>
                      </a:r>
                      <a:r>
                        <a:rPr lang="ru-RU" dirty="0" smtClean="0"/>
                        <a:t>отсутствует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5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pN2a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Одиночный </a:t>
                      </a:r>
                      <a:r>
                        <a:rPr lang="ru-RU" sz="1800" dirty="0" err="1" smtClean="0"/>
                        <a:t>ипсилатеральный</a:t>
                      </a:r>
                      <a:r>
                        <a:rPr lang="ru-RU" sz="1800" dirty="0" smtClean="0"/>
                        <a:t> узел &gt; 3 см, но ≤ 6 см в наибольшем измерении и ЭКИ </a:t>
                      </a:r>
                      <a:r>
                        <a:rPr lang="ru-RU" sz="1800" baseline="30000" dirty="0" smtClean="0"/>
                        <a:t>-</a:t>
                      </a:r>
                      <a:r>
                        <a:rPr lang="ru-RU" sz="1800" dirty="0" smtClean="0"/>
                        <a:t> или одиночный узел ≤ 3 см, но ЭКИ</a:t>
                      </a:r>
                      <a:r>
                        <a:rPr lang="ru-RU" sz="1800" baseline="300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pN2b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Множественные </a:t>
                      </a:r>
                      <a:r>
                        <a:rPr lang="ru-RU" sz="1800" dirty="0" err="1" smtClean="0"/>
                        <a:t>ипсилатеральные</a:t>
                      </a:r>
                      <a:r>
                        <a:rPr lang="ru-RU" sz="1800" dirty="0" smtClean="0"/>
                        <a:t> узлы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≤ 6 см в наибольшем измерении и ЭКИ </a:t>
                      </a:r>
                      <a:r>
                        <a:rPr lang="ru-RU" dirty="0" smtClean="0"/>
                        <a:t>отсутствует</a:t>
                      </a:r>
                      <a:endParaRPr lang="ru-R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7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pN2c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Двусторонние или контралатеральные ЛУ &gt; 6 см в наибольшем измерении и ЭКИ 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pN3a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Метастазы в ЛУ &gt; 6 см в наибольшем измерении и ЭКИ 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6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pN3b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Метастазы в одиночном </a:t>
                      </a:r>
                      <a:r>
                        <a:rPr lang="ru-RU" sz="1800" dirty="0" err="1" smtClean="0"/>
                        <a:t>ипсилатеральном</a:t>
                      </a:r>
                      <a:r>
                        <a:rPr lang="ru-RU" sz="1800" dirty="0" smtClean="0"/>
                        <a:t> узле &gt; 3 см в наибольшем измерении и ЭКИ</a:t>
                      </a:r>
                      <a:r>
                        <a:rPr lang="ru-RU" sz="1800" baseline="30000" dirty="0" smtClean="0"/>
                        <a:t>+</a:t>
                      </a:r>
                      <a:r>
                        <a:rPr lang="ru-RU" sz="1800" dirty="0" smtClean="0"/>
                        <a:t> или множественные </a:t>
                      </a:r>
                      <a:r>
                        <a:rPr lang="ru-RU" sz="1800" dirty="0" err="1" smtClean="0"/>
                        <a:t>ипсилатеральные</a:t>
                      </a:r>
                      <a:r>
                        <a:rPr lang="ru-RU" sz="1800" dirty="0" smtClean="0"/>
                        <a:t>, контралатеральные или двусторонние узлы с ЭКИ</a:t>
                      </a:r>
                      <a:r>
                        <a:rPr lang="ru-RU" sz="1800" baseline="30000" dirty="0" smtClean="0"/>
                        <a:t>+</a:t>
                      </a:r>
                      <a:r>
                        <a:rPr lang="ru-RU" sz="1800" dirty="0" smtClean="0"/>
                        <a:t> в любом узле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451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820472" cy="8892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Визуализация и определение стадии рака ротоглотки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5877272"/>
            <a:ext cx="8352928" cy="685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Таблица </a:t>
            </a:r>
            <a:r>
              <a:rPr lang="ru-RU" sz="1800" b="1" dirty="0"/>
              <a:t>6</a:t>
            </a:r>
            <a:r>
              <a:rPr lang="ru-RU" sz="1800" b="1" dirty="0" smtClean="0"/>
              <a:t>. </a:t>
            </a:r>
            <a:r>
              <a:rPr lang="ru-RU" sz="1800" dirty="0" smtClean="0"/>
              <a:t>Прогностическая таблица для </a:t>
            </a:r>
            <a:r>
              <a:rPr lang="en-US" sz="1800" dirty="0"/>
              <a:t>p</a:t>
            </a:r>
            <a:r>
              <a:rPr lang="ru-RU" sz="1800" dirty="0" smtClean="0"/>
              <a:t>16-отрицательной ОФПКК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0235981"/>
              </p:ext>
            </p:extLst>
          </p:nvPr>
        </p:nvGraphicFramePr>
        <p:xfrm>
          <a:off x="683568" y="836712"/>
          <a:ext cx="7920880" cy="48851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8932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Тип </a:t>
                      </a:r>
                      <a:r>
                        <a:rPr lang="en-US" sz="2000" dirty="0" smtClean="0"/>
                        <a:t>T</a:t>
                      </a:r>
                      <a:endParaRPr lang="ru-RU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Тип </a:t>
                      </a:r>
                      <a:r>
                        <a:rPr lang="en-US" sz="2000" dirty="0" smtClean="0"/>
                        <a:t>N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89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N1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N2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N3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/>
                        <a:t>T1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III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IVB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T2</a:t>
                      </a:r>
                      <a:endParaRPr lang="ru-RU" sz="2000" b="1" i="0" dirty="0" smtClean="0"/>
                    </a:p>
                    <a:p>
                      <a:pPr algn="ctr"/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III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IVB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T3</a:t>
                      </a:r>
                      <a:endParaRPr lang="ru-RU" sz="2000" b="1" i="0" dirty="0" smtClean="0"/>
                    </a:p>
                    <a:p>
                      <a:pPr algn="ctr"/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III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IVB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T4a</a:t>
                      </a:r>
                      <a:endParaRPr lang="ru-RU" sz="2000" b="1" i="0" dirty="0" smtClean="0"/>
                    </a:p>
                    <a:p>
                      <a:pPr algn="ctr"/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IVB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T4b</a:t>
                      </a:r>
                      <a:endParaRPr lang="ru-RU" sz="2000" b="1" i="0" dirty="0" smtClean="0"/>
                    </a:p>
                    <a:p>
                      <a:pPr algn="ctr"/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IVB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IVB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IVB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IVB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286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820472" cy="8892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Визуализация и определение стадии рака ротоглотки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5877272"/>
            <a:ext cx="8352928" cy="685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Таблица 7. </a:t>
            </a:r>
            <a:r>
              <a:rPr lang="ru-RU" sz="1800" dirty="0" smtClean="0"/>
              <a:t>Прогностическая таблица для </a:t>
            </a:r>
            <a:r>
              <a:rPr lang="en-US" sz="1800" dirty="0"/>
              <a:t>p</a:t>
            </a:r>
            <a:r>
              <a:rPr lang="ru-RU" sz="1800" dirty="0"/>
              <a:t>16-положительной ВПЧ-ассоциированной ОФПКК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1217105"/>
              </p:ext>
            </p:extLst>
          </p:nvPr>
        </p:nvGraphicFramePr>
        <p:xfrm>
          <a:off x="611560" y="908720"/>
          <a:ext cx="7920880" cy="48851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8932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Тип </a:t>
                      </a:r>
                      <a:r>
                        <a:rPr lang="en-US" sz="2000" dirty="0" smtClean="0"/>
                        <a:t>T</a:t>
                      </a:r>
                      <a:endParaRPr lang="ru-RU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Тип </a:t>
                      </a:r>
                      <a:r>
                        <a:rPr lang="en-US" sz="2000" dirty="0" smtClean="0"/>
                        <a:t>N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89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N1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N2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N3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/>
                        <a:t>T0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III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/>
                        <a:t>T1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III</a:t>
                      </a:r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T2</a:t>
                      </a:r>
                      <a:endParaRPr lang="ru-RU" sz="2000" b="1" i="0" dirty="0" smtClean="0"/>
                    </a:p>
                    <a:p>
                      <a:pPr algn="ctr"/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T3</a:t>
                      </a:r>
                      <a:endParaRPr lang="ru-RU" sz="2000" b="1" i="0" dirty="0" smtClean="0"/>
                    </a:p>
                    <a:p>
                      <a:pPr algn="ctr"/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T4</a:t>
                      </a:r>
                      <a:endParaRPr lang="ru-RU" sz="2000" b="1" i="0" dirty="0" smtClean="0"/>
                    </a:p>
                    <a:p>
                      <a:pPr algn="ctr"/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III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III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III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732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9" y="332656"/>
            <a:ext cx="8784976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Визуализация и определение стадии рака ротоглотки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84854" y="1168568"/>
            <a:ext cx="3778366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/>
              <a:t>p</a:t>
            </a:r>
            <a:r>
              <a:rPr lang="ru-RU" sz="2000" dirty="0"/>
              <a:t>16-положительная ОФПКК у 66-летнего мужчины с большим левосторонним подвижным образованием на шее, которое не поддавалось гомеопатии и при тонкоигольной аспирации было определено как плоскоклеточный рак.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931" t="35274" r="26210" b="24578"/>
          <a:stretch/>
        </p:blipFill>
        <p:spPr bwMode="auto">
          <a:xfrm>
            <a:off x="251520" y="1168568"/>
            <a:ext cx="503333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5536" y="4336920"/>
            <a:ext cx="8352928" cy="15121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 smtClean="0"/>
              <a:t>a. – </a:t>
            </a:r>
            <a:r>
              <a:rPr lang="ru-RU" sz="2000" dirty="0" smtClean="0"/>
              <a:t>аксиальная проекция КТ-изображения </a:t>
            </a:r>
            <a:r>
              <a:rPr lang="ru-RU" sz="2000" dirty="0"/>
              <a:t>с контрастным </a:t>
            </a:r>
            <a:r>
              <a:rPr lang="ru-RU" sz="2000" dirty="0" smtClean="0"/>
              <a:t>усилением, </a:t>
            </a:r>
            <a:r>
              <a:rPr lang="ru-RU" sz="2000" dirty="0"/>
              <a:t>видно </a:t>
            </a:r>
            <a:r>
              <a:rPr lang="ru-RU" sz="2000" dirty="0" smtClean="0"/>
              <a:t>большое </a:t>
            </a:r>
            <a:r>
              <a:rPr lang="ru-RU" sz="2000" dirty="0"/>
              <a:t>узловое образование </a:t>
            </a:r>
            <a:r>
              <a:rPr lang="ru-RU" sz="2000" dirty="0" smtClean="0"/>
              <a:t>(</a:t>
            </a:r>
            <a:r>
              <a:rPr lang="en-US" sz="2000" dirty="0" smtClean="0"/>
              <a:t>IIA</a:t>
            </a:r>
            <a:r>
              <a:rPr lang="ru-RU" sz="2000" dirty="0" smtClean="0"/>
              <a:t>).</a:t>
            </a:r>
          </a:p>
          <a:p>
            <a:pPr marL="0" indent="0" algn="just">
              <a:buNone/>
            </a:pPr>
            <a:r>
              <a:rPr lang="en-US" sz="2000" dirty="0" smtClean="0"/>
              <a:t>b. – </a:t>
            </a:r>
            <a:r>
              <a:rPr lang="ru-RU" sz="2000" dirty="0" smtClean="0"/>
              <a:t>ПЭТ / КТ изображение, видна асимметричная </a:t>
            </a:r>
            <a:r>
              <a:rPr lang="ru-RU" sz="2000" dirty="0"/>
              <a:t>фокальная интенсивная </a:t>
            </a:r>
            <a:r>
              <a:rPr lang="ru-RU" sz="2000" dirty="0" err="1"/>
              <a:t>а</a:t>
            </a:r>
            <a:r>
              <a:rPr lang="ru-RU" sz="2000" dirty="0" err="1" smtClean="0"/>
              <a:t>видность</a:t>
            </a:r>
            <a:r>
              <a:rPr lang="ru-RU" sz="2000" dirty="0" smtClean="0"/>
              <a:t> ФДГ </a:t>
            </a:r>
            <a:r>
              <a:rPr lang="ru-RU" sz="2000" dirty="0"/>
              <a:t>в левой </a:t>
            </a:r>
            <a:r>
              <a:rPr lang="ru-RU" sz="2000" dirty="0" err="1"/>
              <a:t>языко</a:t>
            </a:r>
            <a:r>
              <a:rPr lang="ru-RU" sz="2000" dirty="0"/>
              <a:t>-тонзиллярной </a:t>
            </a:r>
            <a:r>
              <a:rPr lang="ru-RU" sz="2000" dirty="0" smtClean="0"/>
              <a:t>борозде.</a:t>
            </a:r>
          </a:p>
          <a:p>
            <a:pPr marL="0" indent="0" algn="ctr">
              <a:buNone/>
            </a:pPr>
            <a:r>
              <a:rPr lang="ru-RU" sz="2000" i="1" u="sng" dirty="0"/>
              <a:t>Для </a:t>
            </a:r>
            <a:r>
              <a:rPr lang="en-US" sz="2000" i="1" u="sng" dirty="0"/>
              <a:t>p</a:t>
            </a:r>
            <a:r>
              <a:rPr lang="ru-RU" sz="2000" i="1" u="sng" dirty="0" smtClean="0"/>
              <a:t>16-отриц. ОПФКК </a:t>
            </a:r>
            <a:r>
              <a:rPr lang="ru-RU" sz="2000" dirty="0" smtClean="0"/>
              <a:t>– </a:t>
            </a:r>
            <a:r>
              <a:rPr lang="en-US" sz="2000" dirty="0" smtClean="0"/>
              <a:t>T1, </a:t>
            </a:r>
            <a:r>
              <a:rPr lang="en-US" sz="2000" dirty="0"/>
              <a:t>N</a:t>
            </a:r>
            <a:r>
              <a:rPr lang="ru-RU" sz="2000" dirty="0"/>
              <a:t>2</a:t>
            </a:r>
            <a:r>
              <a:rPr lang="en-US" sz="2000" dirty="0" smtClean="0"/>
              <a:t>a, </a:t>
            </a:r>
            <a:r>
              <a:rPr lang="ru-RU" sz="2000" dirty="0" err="1" smtClean="0"/>
              <a:t>экстракапсулярная</a:t>
            </a:r>
            <a:r>
              <a:rPr lang="ru-RU" sz="2000" dirty="0" smtClean="0"/>
              <a:t> инвазия отсутствует ⇒ стадия </a:t>
            </a:r>
            <a:r>
              <a:rPr lang="en-US" sz="2000" dirty="0"/>
              <a:t>IVA</a:t>
            </a:r>
            <a:r>
              <a:rPr lang="ru-RU" sz="2000" dirty="0"/>
              <a:t>.</a:t>
            </a:r>
            <a:r>
              <a:rPr lang="en-US" sz="2000" dirty="0"/>
              <a:t>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i="1" u="sng" dirty="0"/>
              <a:t>Для </a:t>
            </a:r>
            <a:r>
              <a:rPr lang="en-US" sz="2000" i="1" u="sng" dirty="0"/>
              <a:t>p</a:t>
            </a:r>
            <a:r>
              <a:rPr lang="ru-RU" sz="2000" i="1" u="sng" dirty="0" smtClean="0"/>
              <a:t>16-полож. </a:t>
            </a:r>
            <a:r>
              <a:rPr lang="ru-RU" sz="2000" i="1" u="sng" dirty="0"/>
              <a:t>ОПФКК </a:t>
            </a:r>
            <a:r>
              <a:rPr lang="ru-RU" sz="2000" dirty="0"/>
              <a:t>– </a:t>
            </a:r>
            <a:r>
              <a:rPr lang="en-US" sz="2000" dirty="0" smtClean="0"/>
              <a:t>T1N</a:t>
            </a:r>
            <a:r>
              <a:rPr lang="ru-RU" sz="2000" dirty="0" smtClean="0"/>
              <a:t>1</a:t>
            </a:r>
            <a:r>
              <a:rPr lang="ru-RU" sz="2000" dirty="0"/>
              <a:t> </a:t>
            </a:r>
            <a:r>
              <a:rPr lang="ru-RU" sz="2000" dirty="0" smtClean="0"/>
              <a:t>⇒ </a:t>
            </a:r>
            <a:r>
              <a:rPr lang="ru-RU" sz="2000" dirty="0"/>
              <a:t>стадия </a:t>
            </a:r>
            <a:r>
              <a:rPr lang="en-US" sz="2000" dirty="0" smtClean="0"/>
              <a:t>I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32870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3" y="188640"/>
            <a:ext cx="9036496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Визуализация и определение стадии рака ротоглотки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634" t="36301" r="16274" b="27493"/>
          <a:stretch/>
        </p:blipFill>
        <p:spPr bwMode="auto">
          <a:xfrm>
            <a:off x="179512" y="1052736"/>
            <a:ext cx="525524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284854" y="1168568"/>
            <a:ext cx="3778366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/>
              <a:t>p16-положительная </a:t>
            </a:r>
            <a:r>
              <a:rPr lang="ru-RU" sz="2000" dirty="0"/>
              <a:t>ОПФКК </a:t>
            </a:r>
            <a:r>
              <a:rPr lang="ru-RU" sz="2000" dirty="0" smtClean="0"/>
              <a:t>у </a:t>
            </a:r>
            <a:r>
              <a:rPr lang="ru-RU" sz="2000" dirty="0"/>
              <a:t>68-летнего некурящего мужчины с дисфагией и пальпируемым подвижным правым шейным лимфатическим </a:t>
            </a:r>
            <a:r>
              <a:rPr lang="ru-RU" sz="2000" dirty="0" smtClean="0"/>
              <a:t>узлом</a:t>
            </a:r>
            <a:r>
              <a:rPr lang="ru-RU" sz="2000" dirty="0"/>
              <a:t>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8382" y="3717032"/>
            <a:ext cx="8784976" cy="15121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 smtClean="0"/>
              <a:t>a. – </a:t>
            </a:r>
            <a:r>
              <a:rPr lang="ru-RU" sz="2000" dirty="0" smtClean="0"/>
              <a:t>аксиальная проекция КТ-изображения </a:t>
            </a:r>
            <a:r>
              <a:rPr lang="ru-RU" sz="2000" dirty="0"/>
              <a:t>с контрастным </a:t>
            </a:r>
            <a:r>
              <a:rPr lang="ru-RU" sz="2000" dirty="0" smtClean="0"/>
              <a:t>усилением на уровне ротоглотки, образование на основании языка размером </a:t>
            </a:r>
            <a:r>
              <a:rPr lang="ru-RU" sz="2000" dirty="0"/>
              <a:t>более 4 см с вовлечением надгортанника и </a:t>
            </a:r>
            <a:r>
              <a:rPr lang="ru-RU" sz="2000" dirty="0" err="1"/>
              <a:t>ипсилатеральным</a:t>
            </a:r>
            <a:r>
              <a:rPr lang="ru-RU" sz="2000" dirty="0"/>
              <a:t> аномальным узлом (</a:t>
            </a:r>
            <a:r>
              <a:rPr lang="ru-RU" sz="2000" dirty="0" smtClean="0"/>
              <a:t>IIA).</a:t>
            </a:r>
          </a:p>
          <a:p>
            <a:pPr marL="0" indent="0" algn="just">
              <a:buNone/>
            </a:pPr>
            <a:r>
              <a:rPr lang="en-US" sz="2000" dirty="0" smtClean="0"/>
              <a:t>b. – </a:t>
            </a:r>
            <a:r>
              <a:rPr lang="ru-RU" sz="2000" dirty="0"/>
              <a:t>аксиальная проекция КТ-изображения с контрастным усилением на уровне голосовой </a:t>
            </a:r>
            <a:r>
              <a:rPr lang="ru-RU" sz="2000" dirty="0" smtClean="0"/>
              <a:t>щели, видно дополнительное </a:t>
            </a:r>
            <a:r>
              <a:rPr lang="ru-RU" sz="2000" dirty="0"/>
              <a:t>гетерогенное узловое образование </a:t>
            </a:r>
            <a:r>
              <a:rPr lang="ru-RU" sz="2000" dirty="0" smtClean="0"/>
              <a:t>(III) с </a:t>
            </a:r>
            <a:r>
              <a:rPr lang="ru-RU" sz="2000" dirty="0"/>
              <a:t>некротическим центром</a:t>
            </a:r>
            <a:r>
              <a:rPr lang="ru-RU" sz="2000" dirty="0" smtClean="0"/>
              <a:t>. </a:t>
            </a:r>
          </a:p>
          <a:p>
            <a:pPr marL="0" indent="0" algn="ctr">
              <a:buNone/>
            </a:pPr>
            <a:r>
              <a:rPr lang="ru-RU" sz="2000" i="1" u="sng" dirty="0" smtClean="0"/>
              <a:t>Для </a:t>
            </a:r>
            <a:r>
              <a:rPr lang="en-US" sz="2000" i="1" u="sng" dirty="0"/>
              <a:t>p</a:t>
            </a:r>
            <a:r>
              <a:rPr lang="ru-RU" sz="2000" i="1" u="sng" dirty="0" smtClean="0"/>
              <a:t>16-отриц. ОПФКК </a:t>
            </a:r>
            <a:r>
              <a:rPr lang="ru-RU" sz="2000" dirty="0" smtClean="0"/>
              <a:t>– </a:t>
            </a:r>
            <a:r>
              <a:rPr lang="en-US" sz="2000" dirty="0" smtClean="0"/>
              <a:t>T3N2bM0</a:t>
            </a:r>
            <a:r>
              <a:rPr lang="ru-RU" sz="2000" dirty="0" smtClean="0"/>
              <a:t> ⇒ стадия </a:t>
            </a:r>
            <a:r>
              <a:rPr lang="en-US" sz="2000" dirty="0"/>
              <a:t>IVA</a:t>
            </a:r>
            <a:r>
              <a:rPr lang="ru-RU" sz="2000" dirty="0"/>
              <a:t>.</a:t>
            </a:r>
            <a:r>
              <a:rPr lang="en-US" sz="2000" dirty="0"/>
              <a:t>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i="1" u="sng" dirty="0"/>
              <a:t>Для </a:t>
            </a:r>
            <a:r>
              <a:rPr lang="en-US" sz="2000" i="1" u="sng" dirty="0"/>
              <a:t>p</a:t>
            </a:r>
            <a:r>
              <a:rPr lang="ru-RU" sz="2000" i="1" u="sng" dirty="0" smtClean="0"/>
              <a:t>16-полож. </a:t>
            </a:r>
            <a:r>
              <a:rPr lang="ru-RU" sz="2000" i="1" u="sng" dirty="0"/>
              <a:t>ОПФКК </a:t>
            </a:r>
            <a:r>
              <a:rPr lang="ru-RU" sz="2000" dirty="0"/>
              <a:t>– </a:t>
            </a:r>
            <a:r>
              <a:rPr lang="en-US" sz="2000" dirty="0"/>
              <a:t>T3N1M0</a:t>
            </a:r>
            <a:r>
              <a:rPr lang="ru-RU" sz="2000" dirty="0" smtClean="0"/>
              <a:t> ⇒ </a:t>
            </a:r>
            <a:r>
              <a:rPr lang="ru-RU" sz="2000" dirty="0"/>
              <a:t>стадия </a:t>
            </a:r>
            <a:r>
              <a:rPr lang="en-US" sz="2000" dirty="0" smtClean="0"/>
              <a:t>II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72879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3" y="188640"/>
            <a:ext cx="9036496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Визуализация и определение стадии рака ротоглотки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32" t="50000" r="17645" b="13493"/>
          <a:stretch/>
        </p:blipFill>
        <p:spPr bwMode="auto">
          <a:xfrm>
            <a:off x="264980" y="1052736"/>
            <a:ext cx="325385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779912" y="995003"/>
            <a:ext cx="5040560" cy="35718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/>
              <a:t>p16-положительная </a:t>
            </a:r>
            <a:r>
              <a:rPr lang="ru-RU" sz="2000" dirty="0"/>
              <a:t>OPSCC у 69-летнего некурящего мужчины с болью в правом ухе, </a:t>
            </a:r>
            <a:r>
              <a:rPr lang="ru-RU" sz="2000" dirty="0" smtClean="0"/>
              <a:t>которая оказалась рефлекторной.</a:t>
            </a:r>
          </a:p>
          <a:p>
            <a:pPr marL="0" indent="0" algn="just">
              <a:buNone/>
            </a:pPr>
            <a:r>
              <a:rPr lang="ru-RU" sz="2000" dirty="0"/>
              <a:t>А</a:t>
            </a:r>
            <a:r>
              <a:rPr lang="ru-RU" sz="2000" dirty="0" smtClean="0"/>
              <a:t>ксиальная </a:t>
            </a:r>
            <a:r>
              <a:rPr lang="ru-RU" sz="2000" dirty="0"/>
              <a:t>проекция КТ-изображения с контрастным </a:t>
            </a:r>
            <a:r>
              <a:rPr lang="ru-RU" sz="2000" dirty="0" smtClean="0"/>
              <a:t>усилением </a:t>
            </a:r>
            <a:r>
              <a:rPr lang="ru-RU" sz="2000" dirty="0"/>
              <a:t>- двусторонние гетерогенные нечетко определенные лимфатические </a:t>
            </a:r>
            <a:r>
              <a:rPr lang="ru-RU" sz="2000" dirty="0" smtClean="0"/>
              <a:t>узлы (IIA) и </a:t>
            </a:r>
            <a:r>
              <a:rPr lang="ru-RU" sz="2000" dirty="0"/>
              <a:t>твердая контрастирующая масса размером более 4 см в средней линии основания </a:t>
            </a:r>
            <a:r>
              <a:rPr lang="ru-RU" sz="2000" dirty="0" smtClean="0"/>
              <a:t>языка.</a:t>
            </a:r>
          </a:p>
          <a:p>
            <a:pPr marL="0" indent="0" algn="just">
              <a:buNone/>
            </a:pPr>
            <a:endParaRPr lang="ru-RU" sz="2000" i="1" u="sng" dirty="0" smtClean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084801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/>
              <a:t>Для </a:t>
            </a:r>
            <a:r>
              <a:rPr lang="en-US" sz="2000" i="1" u="sng" dirty="0"/>
              <a:t>p16-</a:t>
            </a:r>
            <a:r>
              <a:rPr lang="ru-RU" sz="2000" i="1" u="sng" dirty="0"/>
              <a:t>отриц. ОПФКК </a:t>
            </a:r>
            <a:r>
              <a:rPr lang="ru-RU" sz="2000" dirty="0"/>
              <a:t>– </a:t>
            </a:r>
            <a:r>
              <a:rPr lang="en-US" sz="2000" dirty="0" smtClean="0"/>
              <a:t>T3N2c </a:t>
            </a:r>
            <a:r>
              <a:rPr lang="ru-RU" sz="2000" dirty="0" smtClean="0"/>
              <a:t>⇒ </a:t>
            </a:r>
            <a:r>
              <a:rPr lang="ru-RU" sz="2000" dirty="0"/>
              <a:t>стадия </a:t>
            </a:r>
            <a:r>
              <a:rPr lang="en-US" sz="2000" dirty="0"/>
              <a:t>IVA. </a:t>
            </a:r>
          </a:p>
          <a:p>
            <a:pPr algn="ctr"/>
            <a:r>
              <a:rPr lang="ru-RU" sz="2000" i="1" u="sng" dirty="0"/>
              <a:t>Для </a:t>
            </a:r>
            <a:r>
              <a:rPr lang="en-US" sz="2000" i="1" u="sng" dirty="0"/>
              <a:t>p16-</a:t>
            </a:r>
            <a:r>
              <a:rPr lang="ru-RU" sz="2000" i="1" u="sng" dirty="0" err="1"/>
              <a:t>полож</a:t>
            </a:r>
            <a:r>
              <a:rPr lang="ru-RU" sz="2000" i="1" u="sng" dirty="0"/>
              <a:t>. </a:t>
            </a:r>
            <a:r>
              <a:rPr lang="ru-RU" sz="2000" i="1" u="sng" dirty="0" smtClean="0"/>
              <a:t>ОПФКК с </a:t>
            </a:r>
            <a:r>
              <a:rPr lang="ru-RU" sz="2000" i="1" u="sng" dirty="0"/>
              <a:t>двусторонней </a:t>
            </a:r>
            <a:r>
              <a:rPr lang="ru-RU" sz="2000" i="1" u="sng" dirty="0" err="1" smtClean="0"/>
              <a:t>лимфаденопатией</a:t>
            </a:r>
            <a:r>
              <a:rPr lang="ru-RU" sz="2000" i="1" u="sng" dirty="0" smtClean="0"/>
              <a:t> </a:t>
            </a:r>
            <a:r>
              <a:rPr lang="ru-RU" sz="2000" dirty="0" smtClean="0"/>
              <a:t>– </a:t>
            </a:r>
            <a:r>
              <a:rPr lang="en-US" sz="2000" dirty="0" smtClean="0"/>
              <a:t>T</a:t>
            </a:r>
            <a:r>
              <a:rPr lang="ru-RU" sz="2000" dirty="0" smtClean="0"/>
              <a:t>3</a:t>
            </a:r>
            <a:r>
              <a:rPr lang="en-US" sz="2000" dirty="0" smtClean="0"/>
              <a:t>N</a:t>
            </a:r>
            <a:r>
              <a:rPr lang="ru-RU" sz="2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⇒ </a:t>
            </a:r>
            <a:r>
              <a:rPr lang="ru-RU" sz="2000" dirty="0"/>
              <a:t>стадия </a:t>
            </a:r>
            <a:r>
              <a:rPr lang="en-US" sz="2000" dirty="0" smtClean="0"/>
              <a:t>II.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63785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3" y="188640"/>
            <a:ext cx="9036496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Визуализация и определение стадии рака ротоглотки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16" t="32021" r="42943" b="29032"/>
          <a:stretch/>
        </p:blipFill>
        <p:spPr bwMode="auto">
          <a:xfrm>
            <a:off x="199001" y="1268761"/>
            <a:ext cx="345122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067944" y="1124744"/>
            <a:ext cx="4608512" cy="35718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/>
              <a:t>p16-положительная </a:t>
            </a:r>
            <a:r>
              <a:rPr lang="ru-RU" sz="2000" dirty="0" smtClean="0"/>
              <a:t>ОПФКК у </a:t>
            </a:r>
            <a:r>
              <a:rPr lang="ru-RU" sz="2000" dirty="0"/>
              <a:t>51-летнего </a:t>
            </a:r>
            <a:r>
              <a:rPr lang="ru-RU" sz="2000" dirty="0" smtClean="0"/>
              <a:t>мужчины со </a:t>
            </a:r>
            <a:r>
              <a:rPr lang="ru-RU" sz="2000" dirty="0"/>
              <a:t>стажем курения 3</a:t>
            </a:r>
            <a:r>
              <a:rPr lang="ru-RU" sz="2000" dirty="0" smtClean="0"/>
              <a:t>0 </a:t>
            </a:r>
            <a:r>
              <a:rPr lang="ru-RU" sz="2000" dirty="0" smtClean="0"/>
              <a:t>лет</a:t>
            </a:r>
            <a:r>
              <a:rPr lang="ru-RU" sz="2000" dirty="0" smtClean="0"/>
              <a:t>, поступившим с неподвижным левосторонним образованием на шее. </a:t>
            </a:r>
          </a:p>
          <a:p>
            <a:pPr marL="0" indent="0" algn="just">
              <a:buNone/>
            </a:pPr>
            <a:r>
              <a:rPr lang="ru-RU" sz="2000" dirty="0"/>
              <a:t>Аксиальная проекция КТ-изображения - </a:t>
            </a:r>
            <a:r>
              <a:rPr lang="ru-RU" sz="2000" dirty="0" err="1" smtClean="0"/>
              <a:t>эндофитное</a:t>
            </a:r>
            <a:r>
              <a:rPr lang="ru-RU" sz="2000" dirty="0" smtClean="0"/>
              <a:t> левостороннее образование в основании языка; большое </a:t>
            </a:r>
            <a:r>
              <a:rPr lang="ru-RU" sz="2000" dirty="0"/>
              <a:t>конгломератное узловое образование </a:t>
            </a:r>
            <a:r>
              <a:rPr lang="ru-RU" sz="2000" dirty="0" smtClean="0"/>
              <a:t>(II) инфильтрирует </a:t>
            </a:r>
            <a:r>
              <a:rPr lang="ru-RU" sz="2000" dirty="0"/>
              <a:t>грудино-ключично-сосцевидную мышцу.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661248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/>
              <a:t>Для </a:t>
            </a:r>
            <a:r>
              <a:rPr lang="en-US" sz="2000" i="1" u="sng" dirty="0"/>
              <a:t>p16-</a:t>
            </a:r>
            <a:r>
              <a:rPr lang="ru-RU" sz="2000" i="1" u="sng" dirty="0"/>
              <a:t>отриц. ОПФКК </a:t>
            </a:r>
            <a:r>
              <a:rPr lang="ru-RU" sz="2000" dirty="0"/>
              <a:t>– </a:t>
            </a:r>
            <a:r>
              <a:rPr lang="en-US" sz="2000" dirty="0"/>
              <a:t>cT4aN3b </a:t>
            </a:r>
            <a:r>
              <a:rPr lang="ru-RU" sz="2000" dirty="0" smtClean="0"/>
              <a:t>⇒ </a:t>
            </a:r>
            <a:r>
              <a:rPr lang="ru-RU" sz="2000" dirty="0"/>
              <a:t>стадия </a:t>
            </a:r>
            <a:r>
              <a:rPr lang="en-US" sz="2000" dirty="0" smtClean="0"/>
              <a:t>IVB. </a:t>
            </a:r>
            <a:endParaRPr lang="en-US" sz="2000" dirty="0"/>
          </a:p>
          <a:p>
            <a:pPr algn="ctr"/>
            <a:r>
              <a:rPr lang="ru-RU" sz="2000" i="1" u="sng" dirty="0"/>
              <a:t>Для </a:t>
            </a:r>
            <a:r>
              <a:rPr lang="en-US" sz="2000" i="1" u="sng" dirty="0"/>
              <a:t>p16-</a:t>
            </a:r>
            <a:r>
              <a:rPr lang="ru-RU" sz="2000" i="1" u="sng" dirty="0" err="1"/>
              <a:t>полож</a:t>
            </a:r>
            <a:r>
              <a:rPr lang="ru-RU" sz="2000" i="1" u="sng" dirty="0"/>
              <a:t>. </a:t>
            </a:r>
            <a:r>
              <a:rPr lang="ru-RU" sz="2000" i="1" u="sng" dirty="0" smtClean="0"/>
              <a:t>ОПФКК </a:t>
            </a:r>
            <a:r>
              <a:rPr lang="ru-RU" sz="2000" dirty="0" smtClean="0"/>
              <a:t>– </a:t>
            </a:r>
            <a:r>
              <a:rPr lang="en-US" sz="2000" dirty="0"/>
              <a:t>T4N1⇒ </a:t>
            </a:r>
            <a:r>
              <a:rPr lang="ru-RU" sz="2000" dirty="0"/>
              <a:t>стадия </a:t>
            </a:r>
            <a:r>
              <a:rPr lang="en-US" sz="2000" dirty="0" smtClean="0"/>
              <a:t>III.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28004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3" y="188640"/>
            <a:ext cx="9036496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Визуализация и определение стадии рака ротоглотки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08" t="34075" r="43008" b="35617"/>
          <a:stretch/>
        </p:blipFill>
        <p:spPr bwMode="auto">
          <a:xfrm>
            <a:off x="179513" y="786433"/>
            <a:ext cx="383082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211961" y="837087"/>
            <a:ext cx="4608512" cy="35718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/>
              <a:t>p16-отрицательная </a:t>
            </a:r>
            <a:r>
              <a:rPr lang="ru-RU" sz="2000" dirty="0" smtClean="0"/>
              <a:t>ОПФКК у </a:t>
            </a:r>
            <a:r>
              <a:rPr lang="ru-RU" sz="2000" dirty="0"/>
              <a:t>60-летней женщины </a:t>
            </a:r>
            <a:r>
              <a:rPr lang="ru-RU" sz="2000" dirty="0" smtClean="0"/>
              <a:t>со стажем курения </a:t>
            </a:r>
            <a:r>
              <a:rPr lang="ru-RU" sz="2000" dirty="0" smtClean="0"/>
              <a:t>40 лет</a:t>
            </a:r>
            <a:r>
              <a:rPr lang="ru-RU" sz="2000" dirty="0"/>
              <a:t>, поступившей </a:t>
            </a:r>
            <a:r>
              <a:rPr lang="ru-RU" sz="2000" dirty="0" smtClean="0"/>
              <a:t>с немного увеличенной левой небной миндалиной. </a:t>
            </a:r>
          </a:p>
          <a:p>
            <a:pPr marL="0" indent="0" algn="just">
              <a:buNone/>
            </a:pPr>
            <a:r>
              <a:rPr lang="ru-RU" sz="2000" dirty="0" smtClean="0"/>
              <a:t>Аксиальное Т1-взвешенное изображение с контрастным усилением и технологией </a:t>
            </a:r>
            <a:r>
              <a:rPr lang="ru-RU" sz="2000" dirty="0"/>
              <a:t>подавления жира - первичная масса левой миндалины </a:t>
            </a:r>
            <a:r>
              <a:rPr lang="ru-RU" sz="2000" dirty="0" smtClean="0"/>
              <a:t>(*), некротический </a:t>
            </a:r>
            <a:r>
              <a:rPr lang="ru-RU" sz="2000" dirty="0"/>
              <a:t>узелковый конгломерат </a:t>
            </a:r>
            <a:r>
              <a:rPr lang="ru-RU" sz="2000" dirty="0" smtClean="0"/>
              <a:t>(II) с </a:t>
            </a:r>
            <a:r>
              <a:rPr lang="ru-RU" sz="2000" dirty="0"/>
              <a:t>неровными краями и инфильтрацией жировых слоев, что указывает на </a:t>
            </a:r>
            <a:r>
              <a:rPr lang="ru-RU" sz="2000" dirty="0" err="1" smtClean="0"/>
              <a:t>экстракапсулярную</a:t>
            </a:r>
            <a:r>
              <a:rPr lang="ru-RU" sz="2000" dirty="0" smtClean="0"/>
              <a:t> инвазию. </a:t>
            </a: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845" y="5805264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/>
              <a:t>Для </a:t>
            </a:r>
            <a:r>
              <a:rPr lang="en-US" sz="2000" i="1" u="sng" dirty="0"/>
              <a:t>p16-</a:t>
            </a:r>
            <a:r>
              <a:rPr lang="ru-RU" sz="2000" i="1" u="sng" dirty="0"/>
              <a:t>отриц. ОПФКК </a:t>
            </a:r>
            <a:r>
              <a:rPr lang="ru-RU" sz="2000" dirty="0"/>
              <a:t>– </a:t>
            </a:r>
            <a:r>
              <a:rPr lang="en-US" sz="2000" dirty="0"/>
              <a:t>cN3b </a:t>
            </a:r>
            <a:r>
              <a:rPr lang="ru-RU" sz="2000" dirty="0" smtClean="0"/>
              <a:t>⇒ </a:t>
            </a:r>
            <a:r>
              <a:rPr lang="ru-RU" sz="2000" dirty="0"/>
              <a:t>стадия </a:t>
            </a:r>
            <a:r>
              <a:rPr lang="en-US" sz="2000" dirty="0" smtClean="0"/>
              <a:t>IVB.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472991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Лечение и прогноз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47248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Оптимальное лечение </a:t>
            </a:r>
            <a:r>
              <a:rPr lang="ru-RU" dirty="0" smtClean="0"/>
              <a:t>ОФПКК – применение междисциплинарного </a:t>
            </a:r>
            <a:r>
              <a:rPr lang="ru-RU" dirty="0"/>
              <a:t>подхода. </a:t>
            </a:r>
            <a:endParaRPr lang="ru-RU" dirty="0" smtClean="0"/>
          </a:p>
          <a:p>
            <a:pPr algn="just"/>
            <a:r>
              <a:rPr lang="ru-RU" dirty="0" smtClean="0"/>
              <a:t>Ранние стадии </a:t>
            </a:r>
            <a:r>
              <a:rPr lang="ru-RU" dirty="0"/>
              <a:t>первичных </a:t>
            </a:r>
            <a:r>
              <a:rPr lang="ru-RU" dirty="0" smtClean="0"/>
              <a:t>опухолей (</a:t>
            </a:r>
            <a:r>
              <a:rPr lang="en-US" dirty="0"/>
              <a:t>T</a:t>
            </a:r>
            <a:r>
              <a:rPr lang="ru-RU" dirty="0"/>
              <a:t>1–</a:t>
            </a:r>
            <a:r>
              <a:rPr lang="en-US" dirty="0"/>
              <a:t>T</a:t>
            </a:r>
            <a:r>
              <a:rPr lang="ru-RU" dirty="0"/>
              <a:t>2, </a:t>
            </a:r>
            <a:r>
              <a:rPr lang="en-US" dirty="0"/>
              <a:t>N</a:t>
            </a:r>
            <a:r>
              <a:rPr lang="ru-RU" dirty="0"/>
              <a:t>0–</a:t>
            </a:r>
            <a:r>
              <a:rPr lang="en-US" dirty="0"/>
              <a:t>N</a:t>
            </a:r>
            <a:r>
              <a:rPr lang="ru-RU" dirty="0" smtClean="0"/>
              <a:t>1): одномодальное </a:t>
            </a:r>
            <a:r>
              <a:rPr lang="ru-RU" dirty="0"/>
              <a:t>лечение с минимально инвазивной хирургией или ЛТ. </a:t>
            </a:r>
            <a:endParaRPr lang="ru-RU" dirty="0" smtClean="0"/>
          </a:p>
          <a:p>
            <a:pPr algn="just"/>
            <a:r>
              <a:rPr lang="ru-RU" dirty="0" smtClean="0"/>
              <a:t>Поздние стадии </a:t>
            </a:r>
            <a:r>
              <a:rPr lang="ru-RU" dirty="0"/>
              <a:t>(</a:t>
            </a:r>
            <a:r>
              <a:rPr lang="en-US" dirty="0"/>
              <a:t>T</a:t>
            </a:r>
            <a:r>
              <a:rPr lang="ru-RU" dirty="0"/>
              <a:t>3–</a:t>
            </a:r>
            <a:r>
              <a:rPr lang="en-US" dirty="0"/>
              <a:t>T</a:t>
            </a:r>
            <a:r>
              <a:rPr lang="ru-RU" dirty="0"/>
              <a:t>4 или </a:t>
            </a:r>
            <a:r>
              <a:rPr lang="en-US" dirty="0"/>
              <a:t>N</a:t>
            </a:r>
            <a:r>
              <a:rPr lang="ru-RU" dirty="0"/>
              <a:t>2–</a:t>
            </a:r>
            <a:r>
              <a:rPr lang="en-US" dirty="0"/>
              <a:t>N</a:t>
            </a:r>
            <a:r>
              <a:rPr lang="ru-RU" dirty="0"/>
              <a:t>3</a:t>
            </a:r>
            <a:r>
              <a:rPr lang="ru-RU" dirty="0" smtClean="0"/>
              <a:t>): комбинированное лечение, </a:t>
            </a:r>
            <a:r>
              <a:rPr lang="ru-RU" dirty="0"/>
              <a:t>обычно с </a:t>
            </a:r>
            <a:r>
              <a:rPr lang="ru-RU" dirty="0" smtClean="0"/>
              <a:t>ХЛТ </a:t>
            </a:r>
            <a:r>
              <a:rPr lang="ru-RU" dirty="0"/>
              <a:t>с хирургическим </a:t>
            </a:r>
            <a:r>
              <a:rPr lang="ru-RU" dirty="0" smtClean="0"/>
              <a:t>вмешательством (или </a:t>
            </a:r>
            <a:r>
              <a:rPr lang="ru-RU" dirty="0"/>
              <a:t>без </a:t>
            </a:r>
            <a:r>
              <a:rPr lang="ru-RU" dirty="0" smtClean="0"/>
              <a:t>него).</a:t>
            </a:r>
          </a:p>
          <a:p>
            <a:pPr algn="just"/>
            <a:r>
              <a:rPr lang="ru-RU" dirty="0"/>
              <a:t>В консервативных </a:t>
            </a:r>
            <a:r>
              <a:rPr lang="ru-RU" dirty="0" smtClean="0"/>
              <a:t>условиях: цитотоксическая терапия (</a:t>
            </a:r>
            <a:r>
              <a:rPr lang="ru-RU" dirty="0" err="1" smtClean="0"/>
              <a:t>цисплатин</a:t>
            </a:r>
            <a:r>
              <a:rPr lang="ru-RU" dirty="0" smtClean="0"/>
              <a:t>). </a:t>
            </a:r>
          </a:p>
          <a:p>
            <a:pPr algn="just"/>
            <a:r>
              <a:rPr lang="ru-RU" dirty="0" smtClean="0"/>
              <a:t>После хирургического вмешательства, </a:t>
            </a:r>
            <a:r>
              <a:rPr lang="ru-RU" dirty="0" err="1"/>
              <a:t>адъювантная</a:t>
            </a:r>
            <a:r>
              <a:rPr lang="ru-RU" dirty="0"/>
              <a:t> терапия обычно включает </a:t>
            </a:r>
            <a:r>
              <a:rPr lang="ru-RU" dirty="0" smtClean="0"/>
              <a:t>ЛТ с ХТ </a:t>
            </a:r>
            <a:r>
              <a:rPr lang="ru-RU" dirty="0"/>
              <a:t>на основе платины или без нее, в зависимости от наличия неблагоприятных патологических факторов </a:t>
            </a:r>
            <a:r>
              <a:rPr lang="ru-RU" dirty="0" smtClean="0"/>
              <a:t>риска.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613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8289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44541" cy="4862454"/>
          </a:xfrm>
        </p:spPr>
        <p:txBody>
          <a:bodyPr>
            <a:noAutofit/>
          </a:bodyPr>
          <a:lstStyle/>
          <a:p>
            <a:pPr algn="just" defTabSz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За последние полтора десятилетия наиболее распространенной причиной </a:t>
            </a:r>
            <a:r>
              <a:rPr lang="ru-RU" sz="2400" dirty="0" err="1"/>
              <a:t>орофарингеальной</a:t>
            </a:r>
            <a:r>
              <a:rPr lang="ru-RU" sz="2400" dirty="0"/>
              <a:t> плоскоклеточной карциномы (ОФПКК) стал вирус папилломы человека (ВПЧ), а вовсе не табак и </a:t>
            </a:r>
            <a:r>
              <a:rPr lang="ru-RU" sz="2400" dirty="0" smtClean="0"/>
              <a:t>алкоголь</a:t>
            </a:r>
            <a:endParaRPr lang="en-US" sz="2400" dirty="0" smtClean="0"/>
          </a:p>
          <a:p>
            <a:pPr algn="just" defTabSz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ОФПКК</a:t>
            </a:r>
            <a:r>
              <a:rPr lang="ru-RU" sz="2400" dirty="0"/>
              <a:t>, вызванная ВПЧ 16-го типа, и ОФПКК, связанная с употреблением табака различаются лежащими в их основе молекулярными и генетическими профилями, социально-экономическими и демографическими характеристиками, а также реакцией на </a:t>
            </a:r>
            <a:r>
              <a:rPr lang="ru-RU" sz="2400" dirty="0" smtClean="0"/>
              <a:t>лечение</a:t>
            </a:r>
            <a:endParaRPr lang="en-US" sz="2400" dirty="0" smtClean="0"/>
          </a:p>
          <a:p>
            <a:pPr algn="just" defTabSz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В статье рассматриваются достижения в области диагностики и междисциплинарного лечения ОФПКК при инфицировании </a:t>
            </a:r>
            <a:r>
              <a:rPr lang="ru-RU" sz="2400" dirty="0" smtClean="0"/>
              <a:t>ВПЧ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1984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Лечение и прогноз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147248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Показания для послеоперационной ЛТ: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вовлечение </a:t>
            </a:r>
            <a:r>
              <a:rPr lang="ru-RU" dirty="0"/>
              <a:t>в опухолевый процесс множественных </a:t>
            </a:r>
            <a:r>
              <a:rPr lang="ru-RU" dirty="0" smtClean="0"/>
              <a:t>лимфоузлов;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близкие </a:t>
            </a:r>
            <a:r>
              <a:rPr lang="ru-RU" dirty="0"/>
              <a:t>края резекции (как правило, инвазия </a:t>
            </a:r>
            <a:r>
              <a:rPr lang="ru-RU" dirty="0" smtClean="0"/>
              <a:t>в </a:t>
            </a:r>
            <a:r>
              <a:rPr lang="ru-RU" dirty="0" err="1"/>
              <a:t>лимфоваскулярное</a:t>
            </a:r>
            <a:r>
              <a:rPr lang="ru-RU" dirty="0"/>
              <a:t> </a:t>
            </a:r>
            <a:r>
              <a:rPr lang="ru-RU" dirty="0" smtClean="0"/>
              <a:t>пространство);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экстракапсулярная</a:t>
            </a:r>
            <a:r>
              <a:rPr lang="ru-RU" dirty="0" smtClean="0"/>
              <a:t> инвазия;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положительные хирургические края резекции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8486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Лечение и прогноз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47248" cy="511256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Прогноз ОФПКК </a:t>
            </a:r>
            <a:r>
              <a:rPr lang="ru-RU" dirty="0" smtClean="0"/>
              <a:t>зависит </a:t>
            </a:r>
            <a:r>
              <a:rPr lang="ru-RU" dirty="0"/>
              <a:t>от стадии заболевания, при условии, что пациент может переносить стандартную терапию. </a:t>
            </a:r>
            <a:endParaRPr lang="ru-RU" dirty="0" smtClean="0"/>
          </a:p>
          <a:p>
            <a:pPr algn="just"/>
            <a:r>
              <a:rPr lang="ru-RU" dirty="0" smtClean="0"/>
              <a:t>Некурящие </a:t>
            </a:r>
            <a:r>
              <a:rPr lang="ru-RU" dirty="0"/>
              <a:t>(курение ≤</a:t>
            </a:r>
            <a:r>
              <a:rPr lang="ru-RU" dirty="0" smtClean="0"/>
              <a:t>10 лет</a:t>
            </a:r>
            <a:r>
              <a:rPr lang="ru-RU" dirty="0"/>
              <a:t>) с </a:t>
            </a:r>
            <a:r>
              <a:rPr lang="ru-RU" dirty="0" smtClean="0"/>
              <a:t>ВПЧ-положительной ОФПКК - 3-летняя общая выживаемость </a:t>
            </a:r>
            <a:r>
              <a:rPr lang="ru-RU" dirty="0"/>
              <a:t>93</a:t>
            </a:r>
            <a:r>
              <a:rPr lang="ru-RU" dirty="0" smtClean="0"/>
              <a:t>%.</a:t>
            </a:r>
          </a:p>
          <a:p>
            <a:pPr algn="just"/>
            <a:r>
              <a:rPr lang="ru-RU" dirty="0" smtClean="0"/>
              <a:t>Курильщики </a:t>
            </a:r>
            <a:r>
              <a:rPr lang="ru-RU" dirty="0"/>
              <a:t>(&gt;</a:t>
            </a:r>
            <a:r>
              <a:rPr lang="ru-RU" dirty="0" smtClean="0"/>
              <a:t>10 лет </a:t>
            </a:r>
            <a:r>
              <a:rPr lang="ru-RU" dirty="0"/>
              <a:t>курения) с </a:t>
            </a:r>
            <a:r>
              <a:rPr lang="ru-RU" dirty="0" smtClean="0"/>
              <a:t>ВПЧ-отрицательной </a:t>
            </a:r>
            <a:r>
              <a:rPr lang="ru-RU" dirty="0"/>
              <a:t>ОФПКК </a:t>
            </a:r>
            <a:r>
              <a:rPr lang="ru-RU" dirty="0" smtClean="0"/>
              <a:t>- 3-летняя выживаемость 46,2</a:t>
            </a:r>
            <a:r>
              <a:rPr lang="ru-RU" dirty="0"/>
              <a:t>% 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8486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7724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Хирургическое лечение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496944" cy="59492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900" b="1" u="sng" dirty="0" smtClean="0">
                <a:solidFill>
                  <a:srgbClr val="002060"/>
                </a:solidFill>
              </a:rPr>
              <a:t>Этапы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/>
              <a:t>Хирургическое обследование: оценка полости рта, ротоглотки, гортаноглотки, гортани и шеи с помощью гибкого эндоскопического исследования + пальпация для обнаружения небольшого поражения или определения степени поражения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/>
              <a:t>При опухоли с неизвестным первичным новообразованием проводят </a:t>
            </a:r>
            <a:r>
              <a:rPr lang="ru-RU" sz="2900" dirty="0" err="1" smtClean="0"/>
              <a:t>тонкоигольную</a:t>
            </a:r>
            <a:r>
              <a:rPr lang="ru-RU" sz="2900" dirty="0" smtClean="0"/>
              <a:t> аспирацию шейного образования в условиях стационара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/>
              <a:t>При выявлении плоскоклеточной карциномы важно провести тест на </a:t>
            </a:r>
            <a:r>
              <a:rPr lang="en-US" sz="2900" dirty="0" smtClean="0"/>
              <a:t>p</a:t>
            </a:r>
            <a:r>
              <a:rPr lang="ru-RU" sz="2900" dirty="0" smtClean="0"/>
              <a:t>16 статус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/>
              <a:t>Лучевая диагностика: первичное поражение, не видимое при осмотре или КТ, часто можно увидеть при проведении ПЭТ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/>
              <a:t>Выполнение ларингоскопии и биопсии области первичного очага.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/>
              <a:t>Бронхоскопия и эзофагоскопия с целью поиска второго первичного поражения (возможна установка трубки для ЧЭГ)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/>
              <a:t>Удаление миндалин и проведение случайных биопсий основания языка, возможно проведение двусторонней </a:t>
            </a:r>
            <a:r>
              <a:rPr lang="ru-RU" sz="2900" dirty="0" err="1" smtClean="0"/>
              <a:t>тонзиллэктомии</a:t>
            </a:r>
            <a:endParaRPr lang="ru-RU" sz="2900" dirty="0" smtClean="0"/>
          </a:p>
          <a:p>
            <a:pPr marL="514350" indent="-514350" algn="ctr">
              <a:buNone/>
            </a:pPr>
            <a:endParaRPr lang="ru-RU" b="1" dirty="0" smtClean="0"/>
          </a:p>
          <a:p>
            <a:pPr marL="514350" indent="-514350" algn="ctr">
              <a:buNone/>
            </a:pPr>
            <a:r>
              <a:rPr lang="ru-RU" sz="2900" b="1" dirty="0" err="1" smtClean="0"/>
              <a:t>Трансоральная</a:t>
            </a:r>
            <a:r>
              <a:rPr lang="ru-RU" sz="2900" b="1" dirty="0" smtClean="0"/>
              <a:t> роботизированная хирургия (</a:t>
            </a:r>
            <a:r>
              <a:rPr lang="en-US" sz="2900" b="1" dirty="0" err="1" smtClean="0"/>
              <a:t>TORS</a:t>
            </a:r>
            <a:r>
              <a:rPr lang="ru-RU" sz="2900" b="1" dirty="0" smtClean="0"/>
              <a:t>) снижает количество осложнений, не влияя на выживаемость</a:t>
            </a:r>
            <a:endParaRPr lang="ru-RU" sz="2900" b="1" dirty="0"/>
          </a:p>
        </p:txBody>
      </p:sp>
    </p:spTree>
    <p:extLst>
      <p:ext uri="{BB962C8B-B14F-4D97-AF65-F5344CB8AC3E}">
        <p14:creationId xmlns="" xmlns:p14="http://schemas.microsoft.com/office/powerpoint/2010/main" val="612625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Лучевая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терапия</a:t>
            </a:r>
            <a:endParaRPr lang="ru-RU" dirty="0">
              <a:solidFill>
                <a:srgbClr val="00206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507288" cy="54726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Выбор между минимально </a:t>
            </a:r>
            <a:r>
              <a:rPr lang="ru-RU" dirty="0" err="1" smtClean="0"/>
              <a:t>инвазивной</a:t>
            </a:r>
            <a:r>
              <a:rPr lang="ru-RU" dirty="0" smtClean="0"/>
              <a:t> хирургией и лучевой терапией зависит от локализации опухоли и предпочтений пациента: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Лучевая терапия: опухоли, которые широко поражают нёбо и охватывают срединную плоскость основания языка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Первичная </a:t>
            </a:r>
            <a:r>
              <a:rPr lang="ru-RU" dirty="0" err="1" smtClean="0"/>
              <a:t>ХЛТ</a:t>
            </a:r>
            <a:r>
              <a:rPr lang="ru-RU" dirty="0" smtClean="0"/>
              <a:t>: распространенные опухоли (</a:t>
            </a:r>
            <a:r>
              <a:rPr lang="en-US" dirty="0" smtClean="0"/>
              <a:t>T</a:t>
            </a:r>
            <a:r>
              <a:rPr lang="ru-RU" dirty="0" smtClean="0"/>
              <a:t>3–</a:t>
            </a:r>
            <a:r>
              <a:rPr lang="en-US" dirty="0" smtClean="0"/>
              <a:t>T</a:t>
            </a:r>
            <a:r>
              <a:rPr lang="ru-RU" dirty="0" smtClean="0"/>
              <a:t>4 </a:t>
            </a:r>
            <a:r>
              <a:rPr lang="en-US" dirty="0" smtClean="0"/>
              <a:t>N</a:t>
            </a:r>
            <a:r>
              <a:rPr lang="ru-RU" dirty="0" smtClean="0"/>
              <a:t>2–</a:t>
            </a:r>
            <a:r>
              <a:rPr lang="en-US" dirty="0" smtClean="0"/>
              <a:t>N</a:t>
            </a:r>
            <a:r>
              <a:rPr lang="ru-RU" dirty="0" smtClean="0"/>
              <a:t>3)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Хирургическое вмешательство: рецидивирующее или невосприимчивое к лечению заболевание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послеоперационном периоде добавляют ЛТ, чтобы свести к минимуму риск локально-регионарного рецидива неблагоприятных морфологических признаков, включая множественное поражение лимфоузлов, близкие края резекции, </a:t>
            </a:r>
            <a:r>
              <a:rPr lang="ru-RU" dirty="0" err="1" smtClean="0"/>
              <a:t>периневральную</a:t>
            </a:r>
            <a:r>
              <a:rPr lang="ru-RU" dirty="0" smtClean="0"/>
              <a:t> инвазию и инвазию в </a:t>
            </a:r>
            <a:r>
              <a:rPr lang="ru-RU" dirty="0" err="1" smtClean="0"/>
              <a:t>лимфоваскулярное</a:t>
            </a:r>
            <a:r>
              <a:rPr lang="ru-RU" dirty="0" smtClean="0"/>
              <a:t> пространство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3" y="188640"/>
            <a:ext cx="9036496" cy="864096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Лучевая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терапия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23928" y="1124744"/>
            <a:ext cx="4752528" cy="35718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/>
              <a:t>Типичный </a:t>
            </a:r>
            <a:r>
              <a:rPr lang="ru-RU" sz="2000" dirty="0"/>
              <a:t>план лечения IMRT для p16-положительной </a:t>
            </a:r>
            <a:r>
              <a:rPr lang="ru-RU" sz="2000" dirty="0" smtClean="0"/>
              <a:t>ОФПКК левой </a:t>
            </a:r>
            <a:r>
              <a:rPr lang="ru-RU" sz="2000" dirty="0"/>
              <a:t>миндалины.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Аксиальная </a:t>
            </a:r>
            <a:r>
              <a:rPr lang="ru-RU" sz="2000" dirty="0" smtClean="0"/>
              <a:t>проекция КТ-изображения - первичная </a:t>
            </a:r>
            <a:r>
              <a:rPr lang="ru-RU" sz="2000" dirty="0"/>
              <a:t>опухоль (*) (</a:t>
            </a:r>
            <a:r>
              <a:rPr lang="ru-RU" sz="2000" dirty="0" err="1" smtClean="0"/>
              <a:t>фиол</a:t>
            </a:r>
            <a:r>
              <a:rPr lang="ru-RU" sz="2000" dirty="0" smtClean="0"/>
              <a:t>. обл.), целевой </a:t>
            </a:r>
            <a:r>
              <a:rPr lang="ru-RU" sz="2000" dirty="0"/>
              <a:t>объем планирования (</a:t>
            </a:r>
            <a:r>
              <a:rPr lang="ru-RU" sz="2000" dirty="0" err="1" smtClean="0"/>
              <a:t>красн</a:t>
            </a:r>
            <a:r>
              <a:rPr lang="ru-RU" sz="2000" dirty="0" smtClean="0"/>
              <a:t>. обл.) - доза </a:t>
            </a:r>
            <a:r>
              <a:rPr lang="ru-RU" sz="2000" dirty="0"/>
              <a:t>70 Гр.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Области ЛУ (II–IV) </a:t>
            </a:r>
            <a:r>
              <a:rPr lang="ru-RU" sz="2000" dirty="0"/>
              <a:t>подвержены риску распространения заболевания и лечатся 50–60 Гр двусторонне. </a:t>
            </a:r>
            <a:r>
              <a:rPr lang="ru-RU" sz="2000" dirty="0" smtClean="0"/>
              <a:t>Благодаря </a:t>
            </a:r>
            <a:r>
              <a:rPr lang="ru-RU" sz="2000" dirty="0"/>
              <a:t>использованию </a:t>
            </a:r>
            <a:r>
              <a:rPr lang="ru-RU" sz="2000" dirty="0" err="1"/>
              <a:t>высококонформной</a:t>
            </a:r>
            <a:r>
              <a:rPr lang="ru-RU" sz="2000" dirty="0"/>
              <a:t> техники планирования </a:t>
            </a:r>
            <a:r>
              <a:rPr lang="ru-RU" sz="2000" dirty="0" smtClean="0"/>
              <a:t>IMRT была сохранена правая поднижнечелюстная слюнная железа.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23" t="33390" r="43062" b="26676"/>
          <a:stretch/>
        </p:blipFill>
        <p:spPr bwMode="auto">
          <a:xfrm>
            <a:off x="179512" y="1124744"/>
            <a:ext cx="36206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7702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3" y="188640"/>
            <a:ext cx="9036496" cy="63408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Лучевая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терапия</a:t>
            </a: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84854" y="1168568"/>
            <a:ext cx="3778366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 smtClean="0"/>
              <a:t>a</a:t>
            </a:r>
            <a:r>
              <a:rPr lang="en-US" sz="2000" dirty="0" smtClean="0"/>
              <a:t>. - </a:t>
            </a:r>
            <a:r>
              <a:rPr lang="ru-RU" sz="2000" dirty="0" smtClean="0"/>
              <a:t>Стандартный </a:t>
            </a:r>
            <a:r>
              <a:rPr lang="ru-RU" sz="2000" dirty="0"/>
              <a:t>план IMRT для лечения </a:t>
            </a:r>
            <a:r>
              <a:rPr lang="ru-RU" sz="2000" dirty="0" smtClean="0"/>
              <a:t>небольшой ОФПКК левой </a:t>
            </a:r>
            <a:r>
              <a:rPr lang="ru-RU" sz="2000" dirty="0"/>
              <a:t>миндалины с хорошей </a:t>
            </a:r>
            <a:r>
              <a:rPr lang="ru-RU" sz="2000" dirty="0" err="1"/>
              <a:t>латерализацией</a:t>
            </a:r>
            <a:r>
              <a:rPr lang="ru-RU" sz="2000" dirty="0"/>
              <a:t> (</a:t>
            </a:r>
            <a:r>
              <a:rPr lang="ru-RU" sz="2000" dirty="0" err="1" smtClean="0"/>
              <a:t>красн</a:t>
            </a:r>
            <a:r>
              <a:rPr lang="ru-RU" sz="2000" dirty="0" smtClean="0"/>
              <a:t>. </a:t>
            </a:r>
            <a:r>
              <a:rPr lang="ru-RU" sz="2000" dirty="0"/>
              <a:t>о</a:t>
            </a:r>
            <a:r>
              <a:rPr lang="ru-RU" sz="2000" dirty="0" smtClean="0"/>
              <a:t>бл.), </a:t>
            </a:r>
            <a:r>
              <a:rPr lang="ru-RU" sz="2000" dirty="0"/>
              <a:t>который не затрагивает язык или небо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 algn="just">
              <a:buNone/>
            </a:pPr>
            <a:r>
              <a:rPr lang="ru-RU" sz="2000" dirty="0"/>
              <a:t>О</a:t>
            </a:r>
            <a:r>
              <a:rPr lang="ru-RU" sz="2000" dirty="0" smtClean="0"/>
              <a:t>брабатываются </a:t>
            </a:r>
            <a:r>
              <a:rPr lang="ru-RU" sz="2000" dirty="0"/>
              <a:t>только </a:t>
            </a:r>
            <a:r>
              <a:rPr lang="ru-RU" sz="2000" dirty="0" err="1"/>
              <a:t>ипсилатеральные</a:t>
            </a:r>
            <a:r>
              <a:rPr lang="ru-RU" sz="2000" dirty="0"/>
              <a:t> шейные </a:t>
            </a:r>
            <a:r>
              <a:rPr lang="ru-RU" sz="2000" dirty="0" smtClean="0"/>
              <a:t>ЛУ(</a:t>
            </a:r>
            <a:r>
              <a:rPr lang="ru-RU" sz="2000" dirty="0" err="1" smtClean="0"/>
              <a:t>зел</a:t>
            </a:r>
            <a:r>
              <a:rPr lang="ru-RU" sz="2000" dirty="0" smtClean="0"/>
              <a:t>. обл.) - 10 </a:t>
            </a:r>
            <a:r>
              <a:rPr lang="ru-RU" sz="2000" dirty="0"/>
              <a:t>Гр (</a:t>
            </a:r>
            <a:r>
              <a:rPr lang="ru-RU" sz="2000" dirty="0" smtClean="0"/>
              <a:t>желт.), </a:t>
            </a:r>
            <a:r>
              <a:rPr lang="ru-RU" sz="2000" dirty="0"/>
              <a:t>52,92 Гр (</a:t>
            </a:r>
            <a:r>
              <a:rPr lang="ru-RU" sz="2000" dirty="0" err="1" smtClean="0"/>
              <a:t>зел</a:t>
            </a:r>
            <a:r>
              <a:rPr lang="ru-RU" sz="2000" dirty="0" smtClean="0"/>
              <a:t>.), </a:t>
            </a:r>
            <a:r>
              <a:rPr lang="ru-RU" sz="2000" dirty="0"/>
              <a:t>58,8 Гр (</a:t>
            </a:r>
            <a:r>
              <a:rPr lang="ru-RU" sz="2000" dirty="0" smtClean="0"/>
              <a:t>темно-</a:t>
            </a:r>
            <a:r>
              <a:rPr lang="ru-RU" sz="2000" dirty="0" err="1" smtClean="0"/>
              <a:t>син</a:t>
            </a:r>
            <a:r>
              <a:rPr lang="ru-RU" sz="2000" dirty="0" smtClean="0"/>
              <a:t>.) </a:t>
            </a:r>
            <a:r>
              <a:rPr lang="ru-RU" sz="2000" dirty="0"/>
              <a:t>и 64,68 Гр (</a:t>
            </a:r>
            <a:r>
              <a:rPr lang="ru-RU" sz="2000" dirty="0" err="1" smtClean="0"/>
              <a:t>красн</a:t>
            </a:r>
            <a:r>
              <a:rPr lang="ru-RU" sz="2000" dirty="0" smtClean="0"/>
              <a:t>.).</a:t>
            </a:r>
            <a:endParaRPr lang="en-US" sz="2000" dirty="0" smtClean="0"/>
          </a:p>
          <a:p>
            <a:pPr marL="457200" indent="-457200" algn="just">
              <a:buAutoNum type="alphaLcPeriod"/>
            </a:pPr>
            <a:endParaRPr lang="ru-RU" sz="2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5157192"/>
            <a:ext cx="8784976" cy="15121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 smtClean="0"/>
              <a:t>b. – </a:t>
            </a:r>
            <a:r>
              <a:rPr lang="ru-RU" sz="2000" dirty="0"/>
              <a:t>Сравнительный план </a:t>
            </a:r>
            <a:r>
              <a:rPr lang="ru-RU" sz="2000" dirty="0" smtClean="0"/>
              <a:t>протонной ЛТ. Дозы: </a:t>
            </a:r>
            <a:r>
              <a:rPr lang="ru-RU" sz="2000" dirty="0"/>
              <a:t>5 Гр (белый</a:t>
            </a:r>
            <a:r>
              <a:rPr lang="ru-RU" sz="2000" dirty="0" smtClean="0"/>
              <a:t>), </a:t>
            </a:r>
            <a:r>
              <a:rPr lang="ru-RU" sz="2000" dirty="0"/>
              <a:t>10 Гр (</a:t>
            </a:r>
            <a:r>
              <a:rPr lang="ru-RU" sz="2000" dirty="0" smtClean="0"/>
              <a:t>желт.), </a:t>
            </a:r>
            <a:r>
              <a:rPr lang="ru-RU" sz="2000" dirty="0"/>
              <a:t>52,92 Гр (</a:t>
            </a:r>
            <a:r>
              <a:rPr lang="ru-RU" sz="2000" dirty="0" err="1" smtClean="0"/>
              <a:t>зел</a:t>
            </a:r>
            <a:r>
              <a:rPr lang="ru-RU" sz="2000" dirty="0" smtClean="0"/>
              <a:t>.), </a:t>
            </a:r>
            <a:r>
              <a:rPr lang="ru-RU" sz="2000" dirty="0"/>
              <a:t>58,8 Гр (</a:t>
            </a:r>
            <a:r>
              <a:rPr lang="ru-RU" sz="2000" dirty="0" smtClean="0"/>
              <a:t>темно-</a:t>
            </a:r>
            <a:r>
              <a:rPr lang="ru-RU" sz="2000" dirty="0" err="1" smtClean="0"/>
              <a:t>син</a:t>
            </a:r>
            <a:r>
              <a:rPr lang="ru-RU" sz="2000" dirty="0" smtClean="0"/>
              <a:t>.) </a:t>
            </a:r>
            <a:r>
              <a:rPr lang="ru-RU" sz="2000" dirty="0"/>
              <a:t>и 64,68 Гр (</a:t>
            </a:r>
            <a:r>
              <a:rPr lang="ru-RU" sz="2000" dirty="0" err="1" smtClean="0"/>
              <a:t>красн</a:t>
            </a:r>
            <a:r>
              <a:rPr lang="ru-RU" sz="2000" dirty="0"/>
              <a:t>.). </a:t>
            </a:r>
            <a:r>
              <a:rPr lang="ru-RU" sz="2000" dirty="0" err="1" smtClean="0"/>
              <a:t>Ипсилатеральная</a:t>
            </a:r>
            <a:r>
              <a:rPr lang="ru-RU" sz="2000" dirty="0" smtClean="0"/>
              <a:t> околоушная железа </a:t>
            </a:r>
            <a:r>
              <a:rPr lang="ru-RU" sz="2000" dirty="0"/>
              <a:t>(*) </a:t>
            </a:r>
            <a:r>
              <a:rPr lang="ru-RU" sz="2000" dirty="0" smtClean="0"/>
              <a:t>частично </a:t>
            </a:r>
            <a:r>
              <a:rPr lang="ru-RU" sz="2000" dirty="0"/>
              <a:t>защищена от распространения низких доз.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92" t="40925" r="17591" b="18150"/>
          <a:stretch/>
        </p:blipFill>
        <p:spPr bwMode="auto">
          <a:xfrm>
            <a:off x="179512" y="1177629"/>
            <a:ext cx="5059703" cy="325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098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634082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Лучевая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терапия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291264" cy="51845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Послеоперационная </a:t>
            </a:r>
            <a:r>
              <a:rPr lang="ru-RU" b="1" u="sng" dirty="0" err="1" smtClean="0">
                <a:solidFill>
                  <a:srgbClr val="002060"/>
                </a:solidFill>
              </a:rPr>
              <a:t>ЛТ</a:t>
            </a:r>
            <a:r>
              <a:rPr lang="ru-RU" b="1" u="sng" dirty="0" smtClean="0">
                <a:solidFill>
                  <a:srgbClr val="002060"/>
                </a:solidFill>
              </a:rPr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Целевой объем включает дозу 60 Гр за 30 фракций в течение 6 недель на «ложе» удаленной опухоли.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Экстракапсулярная</a:t>
            </a:r>
            <a:r>
              <a:rPr lang="ru-RU" dirty="0" smtClean="0"/>
              <a:t> инвазия и близкие или положительные края резекции укрепляются дополнительными 3–6 Гр.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Невскрытую шею выборочно лечат дозой 50–54 Гр, если считается, что существует риск распространения поражения ЛУ.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 оптимальном случае интервал между операцией и послеоперационной ЛТ не должен превышать 6 недель, чтобы свести к минимуму появление вторичных очагов опухоли.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634082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Лучевая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терапия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291264" cy="50390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Технические достижения: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IMRT</a:t>
            </a:r>
            <a:r>
              <a:rPr lang="ru-RU" dirty="0" smtClean="0"/>
              <a:t> является текущим стандартом лечения рака головы и шеи.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Объемно-модулируемая </a:t>
            </a:r>
            <a:r>
              <a:rPr lang="ru-RU" dirty="0" err="1" smtClean="0"/>
              <a:t>арк-терапия</a:t>
            </a:r>
            <a:r>
              <a:rPr lang="ru-RU" dirty="0" smtClean="0"/>
              <a:t> (</a:t>
            </a:r>
            <a:r>
              <a:rPr lang="en-US" dirty="0" err="1" smtClean="0"/>
              <a:t>VMAT</a:t>
            </a:r>
            <a:r>
              <a:rPr lang="ru-RU" dirty="0" smtClean="0"/>
              <a:t>) и </a:t>
            </a:r>
            <a:r>
              <a:rPr lang="ru-RU" dirty="0" err="1" smtClean="0"/>
              <a:t>томотерапия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 появлением конусно-лучевых КТ-сканеров, которые крепятся к головке лечебного блока, </a:t>
            </a:r>
            <a:r>
              <a:rPr lang="ru-RU" dirty="0" err="1" smtClean="0"/>
              <a:t>ЛТ</a:t>
            </a:r>
            <a:r>
              <a:rPr lang="ru-RU" dirty="0" smtClean="0"/>
              <a:t> с визуальным контролем (</a:t>
            </a:r>
            <a:r>
              <a:rPr lang="en-US" dirty="0" err="1" smtClean="0"/>
              <a:t>IGRT</a:t>
            </a:r>
            <a:r>
              <a:rPr lang="ru-RU" dirty="0" smtClean="0"/>
              <a:t>) стала частью повседневной практики, позволяя проводить объемную проверку и позиционирование пациента перед каждой процедурой, что необходимо для безопасности и точного выполнения плана </a:t>
            </a:r>
            <a:r>
              <a:rPr lang="en-US" dirty="0" err="1" smtClean="0"/>
              <a:t>IMRT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Системная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терапия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291264" cy="53285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Текущая парадигма для радикального лечения </a:t>
            </a:r>
            <a:r>
              <a:rPr lang="ru-RU" dirty="0" err="1" smtClean="0"/>
              <a:t>местнораспространенной</a:t>
            </a:r>
            <a:r>
              <a:rPr lang="ru-RU" dirty="0" smtClean="0"/>
              <a:t> </a:t>
            </a:r>
            <a:r>
              <a:rPr lang="en-US" dirty="0" smtClean="0"/>
              <a:t>p</a:t>
            </a:r>
            <a:r>
              <a:rPr lang="ru-RU" dirty="0" smtClean="0"/>
              <a:t>16-положительной </a:t>
            </a:r>
            <a:r>
              <a:rPr lang="ru-RU" dirty="0" err="1" smtClean="0"/>
              <a:t>ОФПКК</a:t>
            </a:r>
            <a:r>
              <a:rPr lang="ru-RU" dirty="0" smtClean="0"/>
              <a:t>, связанной с </a:t>
            </a:r>
            <a:r>
              <a:rPr lang="ru-RU" dirty="0" err="1" smtClean="0"/>
              <a:t>ВПЧ</a:t>
            </a:r>
            <a:r>
              <a:rPr lang="ru-RU" dirty="0" smtClean="0"/>
              <a:t>, а также </a:t>
            </a:r>
            <a:r>
              <a:rPr lang="en-US" dirty="0" smtClean="0"/>
              <a:t>p</a:t>
            </a:r>
            <a:r>
              <a:rPr lang="ru-RU" dirty="0" smtClean="0"/>
              <a:t>16-отрицательной </a:t>
            </a:r>
            <a:r>
              <a:rPr lang="ru-RU" dirty="0" err="1" smtClean="0"/>
              <a:t>ОФПКК</a:t>
            </a:r>
            <a:r>
              <a:rPr lang="ru-RU" dirty="0" smtClean="0"/>
              <a:t>,  связанной с </a:t>
            </a:r>
            <a:r>
              <a:rPr lang="ru-RU" dirty="0" err="1" smtClean="0"/>
              <a:t>ВПЧ</a:t>
            </a:r>
            <a:r>
              <a:rPr lang="ru-RU" dirty="0" smtClean="0"/>
              <a:t>, представляет собой </a:t>
            </a:r>
            <a:r>
              <a:rPr lang="ru-RU" dirty="0" err="1" smtClean="0"/>
              <a:t>ХЛТ</a:t>
            </a:r>
            <a:r>
              <a:rPr lang="ru-RU" dirty="0" smtClean="0"/>
              <a:t> со стандартным фракционированием дозы </a:t>
            </a:r>
            <a:r>
              <a:rPr lang="en-US" dirty="0" err="1" smtClean="0"/>
              <a:t>IMRT</a:t>
            </a:r>
            <a:r>
              <a:rPr lang="ru-RU" dirty="0" smtClean="0"/>
              <a:t> плюс </a:t>
            </a:r>
            <a:r>
              <a:rPr lang="ru-RU" dirty="0" err="1" smtClean="0"/>
              <a:t>цисплатин</a:t>
            </a:r>
            <a:r>
              <a:rPr lang="ru-RU" dirty="0" smtClean="0"/>
              <a:t>, вводимый каждые 3 недели.</a:t>
            </a:r>
          </a:p>
          <a:p>
            <a:pPr algn="just"/>
            <a:r>
              <a:rPr lang="ru-RU" dirty="0" smtClean="0"/>
              <a:t>Исследования показали, что </a:t>
            </a:r>
            <a:r>
              <a:rPr lang="ru-RU" dirty="0" err="1" smtClean="0"/>
              <a:t>ЛТ</a:t>
            </a:r>
            <a:r>
              <a:rPr lang="ru-RU" dirty="0" smtClean="0"/>
              <a:t> в сочетании с </a:t>
            </a:r>
            <a:r>
              <a:rPr lang="ru-RU" dirty="0" err="1" smtClean="0"/>
              <a:t>цетуксимабом</a:t>
            </a:r>
            <a:r>
              <a:rPr lang="ru-RU" dirty="0" smtClean="0"/>
              <a:t> уступает, а </a:t>
            </a:r>
            <a:r>
              <a:rPr lang="ru-RU" dirty="0" err="1" smtClean="0"/>
              <a:t>цисплатин</a:t>
            </a:r>
            <a:r>
              <a:rPr lang="ru-RU" dirty="0" smtClean="0"/>
              <a:t> (вместе с </a:t>
            </a:r>
            <a:r>
              <a:rPr lang="ru-RU" dirty="0" err="1" smtClean="0"/>
              <a:t>ЛТ</a:t>
            </a:r>
            <a:r>
              <a:rPr lang="ru-RU" dirty="0" smtClean="0"/>
              <a:t>) остается стандартом лечения при местно-распространенной </a:t>
            </a:r>
            <a:r>
              <a:rPr lang="ru-RU" dirty="0" err="1" smtClean="0"/>
              <a:t>ВПЧ-ассоциированной</a:t>
            </a:r>
            <a:r>
              <a:rPr lang="ru-RU" dirty="0" smtClean="0"/>
              <a:t>  </a:t>
            </a:r>
            <a:r>
              <a:rPr lang="en-US" dirty="0" smtClean="0"/>
              <a:t>p</a:t>
            </a:r>
            <a:r>
              <a:rPr lang="ru-RU" dirty="0" smtClean="0"/>
              <a:t>16-положительной </a:t>
            </a:r>
            <a:r>
              <a:rPr lang="ru-RU" dirty="0" err="1" smtClean="0"/>
              <a:t>ОПСКК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Технология </a:t>
            </a:r>
            <a:r>
              <a:rPr lang="ru-RU" dirty="0" err="1" smtClean="0"/>
              <a:t>ЛТ</a:t>
            </a:r>
            <a:r>
              <a:rPr lang="ru-RU" dirty="0" smtClean="0"/>
              <a:t> продолжает развиваться (например, протонно-пучковая </a:t>
            </a:r>
            <a:r>
              <a:rPr lang="ru-RU" dirty="0" err="1" smtClean="0"/>
              <a:t>ЛТ</a:t>
            </a:r>
            <a:r>
              <a:rPr lang="ru-RU" dirty="0" smtClean="0"/>
              <a:t>), кроме того изучаются дополнительные радиосенсибилизирующие агенты, в первую очередь иммунотерапия, которая обещает лучшие по сравнению с </a:t>
            </a:r>
            <a:r>
              <a:rPr lang="ru-RU" dirty="0" err="1" smtClean="0"/>
              <a:t>цетуксимабом</a:t>
            </a:r>
            <a:r>
              <a:rPr lang="ru-RU" dirty="0" smtClean="0"/>
              <a:t> результаты.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568952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При лечении пациентов с </a:t>
            </a:r>
            <a:r>
              <a:rPr lang="ru-RU" sz="2400" dirty="0" err="1" smtClean="0"/>
              <a:t>ОФПКК</a:t>
            </a:r>
            <a:r>
              <a:rPr lang="ru-RU" sz="2400" dirty="0" smtClean="0"/>
              <a:t> необходимо применять междисциплинарный подход, чтобы оптимизировать контроль над раком и минимизировать заболеваемость.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err="1" smtClean="0"/>
              <a:t>ОФПКК</a:t>
            </a:r>
            <a:r>
              <a:rPr lang="ru-RU" sz="2400" dirty="0" smtClean="0"/>
              <a:t>, вызванная </a:t>
            </a:r>
            <a:r>
              <a:rPr lang="ru-RU" sz="2400" dirty="0" err="1" smtClean="0"/>
              <a:t>ВПЧ</a:t>
            </a:r>
            <a:r>
              <a:rPr lang="ru-RU" sz="2400" dirty="0" smtClean="0"/>
              <a:t>, имеет отличный прогноз, требующий изменений в системе </a:t>
            </a:r>
            <a:r>
              <a:rPr lang="ru-RU" sz="2400" dirty="0" err="1" smtClean="0"/>
              <a:t>стадирования</a:t>
            </a:r>
            <a:r>
              <a:rPr lang="ru-RU" sz="2400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В то время как для этого вида рака разрабатываются стратегии </a:t>
            </a:r>
            <a:r>
              <a:rPr lang="ru-RU" sz="2400" dirty="0" err="1" smtClean="0"/>
              <a:t>деинтенсификации</a:t>
            </a:r>
            <a:r>
              <a:rPr lang="ru-RU" sz="2400" dirty="0" smtClean="0"/>
              <a:t> лечения, текущий стандарт лечения обеспечивает высокие показатели излечения с приемлемым процентом осложнений в медицинских центрах с опытом лечения таких заболеваний.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7969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Результаты эпидемиологических исследований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BFF75AEC-FF5C-4B84-8A17-3B8DEB048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38164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 err="1"/>
              <a:t>Орофарингеальная</a:t>
            </a:r>
            <a:r>
              <a:rPr lang="ru-RU" sz="2400" dirty="0"/>
              <a:t> плоскоклеточная карцинома </a:t>
            </a:r>
            <a:r>
              <a:rPr lang="ru-RU" sz="2400" dirty="0" smtClean="0"/>
              <a:t>является </a:t>
            </a:r>
            <a:r>
              <a:rPr lang="ru-RU" sz="2400" dirty="0"/>
              <a:t>наиболее </a:t>
            </a:r>
            <a:r>
              <a:rPr lang="ru-RU" sz="2400" dirty="0" smtClean="0"/>
              <a:t>распространенным видом </a:t>
            </a:r>
            <a:r>
              <a:rPr lang="ru-RU" sz="2400" dirty="0"/>
              <a:t>раковых заболеваний головы и </a:t>
            </a:r>
            <a:r>
              <a:rPr lang="ru-RU" sz="2400" dirty="0" smtClean="0"/>
              <a:t>шеи на западе.</a:t>
            </a:r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endParaRPr lang="ru-RU" sz="2400" dirty="0" smtClean="0"/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Наблюдается увеличение </a:t>
            </a:r>
            <a:r>
              <a:rPr lang="ru-RU" sz="2400" dirty="0"/>
              <a:t>заболеваемости </a:t>
            </a:r>
            <a:r>
              <a:rPr lang="ru-RU" sz="2400" dirty="0" smtClean="0"/>
              <a:t>ОФПК, </a:t>
            </a:r>
            <a:r>
              <a:rPr lang="ru-RU" sz="2400" dirty="0"/>
              <a:t>особенно при локализации в миндалинах и корне </a:t>
            </a:r>
            <a:r>
              <a:rPr lang="ru-RU" sz="2400" dirty="0" smtClean="0"/>
              <a:t>языка.</a:t>
            </a:r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endParaRPr lang="ru-RU" sz="2400" dirty="0" smtClean="0"/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О</a:t>
            </a:r>
            <a:r>
              <a:rPr lang="ru-RU" sz="2400" dirty="0" smtClean="0"/>
              <a:t>дновременно </a:t>
            </a:r>
            <a:r>
              <a:rPr lang="ru-RU" sz="2400" dirty="0"/>
              <a:t>со снижением уровня заболеваемости ОФПКК, связанной </a:t>
            </a:r>
            <a:r>
              <a:rPr lang="ru-RU" sz="2400" dirty="0" smtClean="0"/>
              <a:t>с употреблением </a:t>
            </a:r>
            <a:r>
              <a:rPr lang="ru-RU" sz="2400" dirty="0"/>
              <a:t>табака, рост уровня заболеваемости ОФПКК, вызванной ВПЧ, практически достиг эпидемических </a:t>
            </a:r>
            <a:r>
              <a:rPr lang="ru-RU" sz="2400" dirty="0" smtClean="0"/>
              <a:t>масштабов.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9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7940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Сравнительная характеристика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3960440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ОФПКК, вызванная ВПЧ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052736"/>
            <a:ext cx="4176464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ОФПКК, связанная с употреблением табака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988840"/>
            <a:ext cx="4104456" cy="4536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/>
              <a:t>Ч</a:t>
            </a:r>
            <a:r>
              <a:rPr lang="ru-RU" dirty="0" smtClean="0"/>
              <a:t>аще </a:t>
            </a:r>
            <a:r>
              <a:rPr lang="ru-RU" dirty="0"/>
              <a:t>всего </a:t>
            </a:r>
            <a:r>
              <a:rPr lang="ru-RU" dirty="0" smtClean="0"/>
              <a:t>вызвана </a:t>
            </a:r>
            <a:r>
              <a:rPr lang="ru-RU" dirty="0"/>
              <a:t>ВПЧ 16-го </a:t>
            </a:r>
            <a:r>
              <a:rPr lang="ru-RU" dirty="0" smtClean="0"/>
              <a:t>типа,</a:t>
            </a:r>
            <a:r>
              <a:rPr lang="ru-RU" dirty="0"/>
              <a:t> как правило, возникает у более молодых </a:t>
            </a:r>
            <a:r>
              <a:rPr lang="ru-RU" dirty="0" smtClean="0"/>
              <a:t>пациентов.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/>
              <a:t>Два </a:t>
            </a:r>
            <a:r>
              <a:rPr lang="ru-RU" dirty="0" err="1"/>
              <a:t>онкопротеина</a:t>
            </a:r>
            <a:r>
              <a:rPr lang="ru-RU" dirty="0"/>
              <a:t> ВПЧ — Е6 и Е7 — разрушают белок-</a:t>
            </a:r>
            <a:r>
              <a:rPr lang="ru-RU" dirty="0" err="1"/>
              <a:t>супрессор</a:t>
            </a:r>
            <a:r>
              <a:rPr lang="ru-RU" dirty="0"/>
              <a:t> опухоли р53 и белок </a:t>
            </a:r>
            <a:r>
              <a:rPr lang="ru-RU" dirty="0" err="1"/>
              <a:t>ретинобластомы</a:t>
            </a:r>
            <a:r>
              <a:rPr lang="ru-RU" dirty="0"/>
              <a:t> </a:t>
            </a:r>
            <a:r>
              <a:rPr lang="ru-RU" dirty="0" err="1"/>
              <a:t>pRB</a:t>
            </a:r>
            <a:r>
              <a:rPr lang="ru-RU" dirty="0"/>
              <a:t> и препятствуют репарации ДНК и </a:t>
            </a:r>
            <a:r>
              <a:rPr lang="ru-RU" dirty="0" err="1"/>
              <a:t>апоптозу</a:t>
            </a:r>
            <a:r>
              <a:rPr lang="ru-RU" dirty="0"/>
              <a:t>. Для восстановления контроля клеточного цикла активируется ингибитор </a:t>
            </a:r>
            <a:r>
              <a:rPr lang="ru-RU" dirty="0" err="1"/>
              <a:t>циклинзависимой</a:t>
            </a:r>
            <a:r>
              <a:rPr lang="ru-RU" dirty="0"/>
              <a:t> </a:t>
            </a:r>
            <a:r>
              <a:rPr lang="ru-RU" dirty="0" err="1"/>
              <a:t>киназы</a:t>
            </a:r>
            <a:r>
              <a:rPr lang="ru-RU" dirty="0"/>
              <a:t> </a:t>
            </a:r>
            <a:r>
              <a:rPr lang="ru-RU" dirty="0" smtClean="0"/>
              <a:t>p16.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/>
              <a:t>Общая 5-летняя выживаемость – </a:t>
            </a:r>
            <a:r>
              <a:rPr lang="ru-RU" dirty="0" smtClean="0"/>
              <a:t>90</a:t>
            </a:r>
            <a:r>
              <a:rPr lang="ru-RU" dirty="0"/>
              <a:t>%.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1988840"/>
            <a:ext cx="4032448" cy="4536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бычно </a:t>
            </a:r>
            <a:r>
              <a:rPr lang="ru-RU" dirty="0"/>
              <a:t>имеет мутации гена </a:t>
            </a:r>
            <a:r>
              <a:rPr lang="en-US" dirty="0"/>
              <a:t>TP</a:t>
            </a:r>
            <a:r>
              <a:rPr lang="ru-RU" dirty="0"/>
              <a:t>53, не имеет позитивной регуляции белка </a:t>
            </a:r>
            <a:r>
              <a:rPr lang="en-US" dirty="0"/>
              <a:t>p</a:t>
            </a:r>
            <a:r>
              <a:rPr lang="ru-RU" dirty="0"/>
              <a:t>16 и имеет более плохой </a:t>
            </a:r>
            <a:r>
              <a:rPr lang="ru-RU" dirty="0" smtClean="0"/>
              <a:t>прогноз.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бщая </a:t>
            </a:r>
            <a:r>
              <a:rPr lang="ru-RU" dirty="0"/>
              <a:t>5-летняя </a:t>
            </a:r>
            <a:r>
              <a:rPr lang="ru-RU" dirty="0" smtClean="0"/>
              <a:t>выживаемость – 40%.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17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031"/>
            <a:ext cx="7772400" cy="94869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002060"/>
                </a:solidFill>
              </a:rPr>
              <a:t>Сравнительная характеристика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877272"/>
            <a:ext cx="8568952" cy="7920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/>
              <a:t>Таблица 1</a:t>
            </a:r>
            <a:r>
              <a:rPr lang="ru-RU" sz="2400" dirty="0" smtClean="0"/>
              <a:t>. Клинические </a:t>
            </a:r>
            <a:r>
              <a:rPr lang="ru-RU" sz="2400" dirty="0"/>
              <a:t>и биологические особенности </a:t>
            </a:r>
            <a:r>
              <a:rPr lang="ru-RU" sz="2400" dirty="0" smtClean="0"/>
              <a:t>ВПЧ-отрицательной </a:t>
            </a:r>
            <a:r>
              <a:rPr lang="ru-RU" sz="2400" dirty="0"/>
              <a:t>и </a:t>
            </a:r>
            <a:r>
              <a:rPr lang="ru-RU" sz="2400" dirty="0" smtClean="0"/>
              <a:t>ВПЧ-положительной ОПФКК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5054045"/>
              </p:ext>
            </p:extLst>
          </p:nvPr>
        </p:nvGraphicFramePr>
        <p:xfrm>
          <a:off x="251520" y="980728"/>
          <a:ext cx="8640960" cy="48203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Характеристика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ВПЧ</a:t>
                      </a:r>
                      <a:r>
                        <a:rPr lang="ru-RU" sz="2000" baseline="30000" dirty="0" smtClean="0"/>
                        <a:t>- </a:t>
                      </a:r>
                      <a:r>
                        <a:rPr lang="ru-RU" sz="2000" baseline="0" dirty="0" smtClean="0"/>
                        <a:t>ОФПКК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ВПЧ</a:t>
                      </a:r>
                      <a:r>
                        <a:rPr lang="ru-RU" sz="2000" baseline="30000" dirty="0" smtClean="0"/>
                        <a:t>+ </a:t>
                      </a:r>
                      <a:r>
                        <a:rPr lang="ru-RU" sz="2000" baseline="0" dirty="0" smtClean="0"/>
                        <a:t>ОФПКК</a:t>
                      </a:r>
                      <a:endParaRPr lang="ru-RU" sz="2000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Возраст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≻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Средний возраст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Факторы риска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Употребление табака (+ / -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алкоголь)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Половое поведение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Полевая </a:t>
                      </a:r>
                      <a:r>
                        <a:rPr lang="ru-RU" sz="2000" b="1" dirty="0" err="1" smtClean="0"/>
                        <a:t>канцеризация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Наблюдается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 наблюдается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Вероятное место возникновения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Отсутствует прогноз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Ротоглотка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Т-стадия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Выше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Ниже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Образование узлов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Меньшее</a:t>
                      </a:r>
                      <a:r>
                        <a:rPr lang="ru-RU" sz="2000" baseline="0" dirty="0" smtClean="0"/>
                        <a:t> количество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Множественные узлы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TP53</a:t>
                      </a:r>
                      <a:r>
                        <a:rPr lang="ru-RU" sz="2000" b="1" baseline="0" dirty="0" smtClean="0"/>
                        <a:t> мутации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Чаще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Реже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659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Полевая </a:t>
            </a:r>
            <a:r>
              <a:rPr lang="ru-RU" b="1" dirty="0" err="1" smtClean="0">
                <a:solidFill>
                  <a:srgbClr val="002060"/>
                </a:solidFill>
              </a:rPr>
              <a:t>канцеризация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460432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Полевая </a:t>
            </a:r>
            <a:r>
              <a:rPr lang="ru-RU" sz="2400" dirty="0" err="1"/>
              <a:t>канцеризация</a:t>
            </a:r>
            <a:r>
              <a:rPr lang="ru-RU" sz="2400" dirty="0"/>
              <a:t> (также называемая изменением </a:t>
            </a:r>
            <a:r>
              <a:rPr lang="ru-RU" sz="2400" dirty="0" smtClean="0"/>
              <a:t>поля,</a:t>
            </a:r>
            <a:r>
              <a:rPr lang="ru-RU" sz="2400" dirty="0"/>
              <a:t> </a:t>
            </a:r>
            <a:r>
              <a:rPr lang="ru-RU" sz="2400" dirty="0" err="1"/>
              <a:t>канцеризацией</a:t>
            </a:r>
            <a:r>
              <a:rPr lang="ru-RU" sz="2400" dirty="0"/>
              <a:t> изменения </a:t>
            </a:r>
            <a:r>
              <a:rPr lang="ru-RU" sz="2400" dirty="0" smtClean="0"/>
              <a:t>поля,</a:t>
            </a:r>
            <a:r>
              <a:rPr lang="ru-RU" sz="2400" dirty="0"/>
              <a:t> полевым </a:t>
            </a:r>
            <a:r>
              <a:rPr lang="ru-RU" sz="2400" dirty="0" smtClean="0"/>
              <a:t>канцерогенезом,</a:t>
            </a:r>
            <a:r>
              <a:rPr lang="ru-RU" sz="2400" dirty="0"/>
              <a:t> эффектом поля рака или предраковым дефектом </a:t>
            </a:r>
            <a:r>
              <a:rPr lang="ru-RU" sz="2400" dirty="0" smtClean="0"/>
              <a:t>поля) </a:t>
            </a:r>
            <a:r>
              <a:rPr lang="ru-RU" sz="2400" dirty="0"/>
              <a:t>представляет собой биологический процесс, при котором большие площади клеток на поверхности ткани или внутри органа подвергаются канцерогенным </a:t>
            </a:r>
            <a:r>
              <a:rPr lang="ru-RU" sz="2400" dirty="0" smtClean="0"/>
              <a:t>изменениям.</a:t>
            </a:r>
            <a:r>
              <a:rPr lang="ru-RU" sz="2400" dirty="0"/>
              <a:t> Процесс возникает в результате воздействия агрессивной среды, часто в течение длительного периода </a:t>
            </a:r>
            <a:r>
              <a:rPr lang="ru-RU" sz="2400" dirty="0" smtClean="0"/>
              <a:t>времени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0659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820472" cy="8892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Визуализация и определение стадии рака ротоглотки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6021288"/>
            <a:ext cx="7772400" cy="685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Таблица 2. </a:t>
            </a:r>
            <a:r>
              <a:rPr lang="ru-RU" sz="2000" dirty="0" smtClean="0"/>
              <a:t>Клинические стадии опухоли и регионарных </a:t>
            </a:r>
            <a:r>
              <a:rPr lang="ru-RU" sz="2000" dirty="0" err="1" smtClean="0"/>
              <a:t>лимфоколлекторов</a:t>
            </a:r>
            <a:r>
              <a:rPr lang="ru-RU" sz="2000" dirty="0" smtClean="0"/>
              <a:t> при </a:t>
            </a:r>
            <a:r>
              <a:rPr lang="en-US" sz="2000" dirty="0" smtClean="0"/>
              <a:t>p-16 </a:t>
            </a:r>
            <a:r>
              <a:rPr lang="ru-RU" sz="2000" dirty="0" smtClean="0"/>
              <a:t>положительном раке ротоглотки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076034"/>
              </p:ext>
            </p:extLst>
          </p:nvPr>
        </p:nvGraphicFramePr>
        <p:xfrm>
          <a:off x="179512" y="764704"/>
          <a:ext cx="8780562" cy="51926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0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600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90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Тип </a:t>
                      </a:r>
                      <a:r>
                        <a:rPr lang="en-US" sz="1800" dirty="0" smtClean="0"/>
                        <a:t>T </a:t>
                      </a:r>
                      <a:r>
                        <a:rPr lang="ru-RU" sz="1800" dirty="0" smtClean="0"/>
                        <a:t>или </a:t>
                      </a:r>
                      <a:r>
                        <a:rPr lang="en-US" sz="1800" dirty="0" smtClean="0"/>
                        <a:t>N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Критерий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Первичная опухоль не может быть оценена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Опухоль ≤2 см в диаметре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Опухоль &gt;2 см, но ≤4 см в диаметре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90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Опухоль &gt;4 см в диаметре или распространяется на язычную поверхность надгортанника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72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Умеренно-распространенный процесс: опухоль поражает гортань, поверхностные мышцы языка, медиальную крыловидную мышцу, твердое нёбо или нижнюю челюсть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cNx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Недостаточно данных для оценки состояния ЛУ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cN0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Нет признаков метастатического поражения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ЛУ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cN1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Один или несколько </a:t>
                      </a:r>
                      <a:r>
                        <a:rPr lang="ru-RU" sz="1800" dirty="0" err="1" smtClean="0"/>
                        <a:t>ипсилатеральных</a:t>
                      </a:r>
                      <a:r>
                        <a:rPr lang="ru-RU" sz="1800" dirty="0" smtClean="0"/>
                        <a:t> ЛУ, не &gt; 6 см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cN2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Контралатеральные или двусторонние лимфатические узлы, не &gt; 6 см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cN3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Лимфатический узел (узлы) &gt; 6 см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185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820472" cy="8892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Визуализация и определение стадии рака ротоглотки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5373216"/>
            <a:ext cx="8496944" cy="685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Таблица 3. </a:t>
            </a:r>
            <a:r>
              <a:rPr lang="ru-RU" sz="2000" dirty="0" smtClean="0"/>
              <a:t>Клинические стадии опухоли и регионарных </a:t>
            </a:r>
            <a:r>
              <a:rPr lang="ru-RU" sz="2000" dirty="0" err="1" smtClean="0"/>
              <a:t>лимфоколлекторов</a:t>
            </a:r>
            <a:r>
              <a:rPr lang="ru-RU" sz="2000" dirty="0" smtClean="0"/>
              <a:t> при </a:t>
            </a:r>
            <a:r>
              <a:rPr lang="en-US" sz="2000" dirty="0" smtClean="0"/>
              <a:t>p-16 </a:t>
            </a:r>
            <a:r>
              <a:rPr lang="ru-RU" sz="2000" dirty="0" smtClean="0"/>
              <a:t>отрицательном раке ротоглотки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0149563"/>
              </p:ext>
            </p:extLst>
          </p:nvPr>
        </p:nvGraphicFramePr>
        <p:xfrm>
          <a:off x="251520" y="980728"/>
          <a:ext cx="8695978" cy="3901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1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84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56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Тип </a:t>
                      </a:r>
                      <a:r>
                        <a:rPr lang="en-US" sz="2000" dirty="0" smtClean="0"/>
                        <a:t>T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Критерий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6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Опухоль ≤2 см в диаметре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6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T2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Опухоль &gt;2 см, но ≤4 см в диаметре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T3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Опухоль &gt;4 см в диаметре или распространяется на язычную поверхность надгортанника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5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ru-RU" sz="2000" dirty="0" smtClean="0"/>
                        <a:t>4</a:t>
                      </a:r>
                      <a:r>
                        <a:rPr lang="en-US" sz="2000" dirty="0" smtClean="0"/>
                        <a:t>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Опухоль &gt;4 см в диаметре или распространяется на язычную поверхность надгортанника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T4b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Распространенный локальный процесс: опухоль поражает латеральную крыловидную мышцу, крыловидную кость, боковую стенку носоглотки, основание черепа или окутывает сонную артерию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762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820472" cy="8892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Визуализация и определение стадии рака ротоглотки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805264"/>
            <a:ext cx="8712968" cy="685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Таблица 3 (Продолжение). </a:t>
            </a:r>
            <a:r>
              <a:rPr lang="ru-RU" sz="2000" dirty="0" smtClean="0"/>
              <a:t>Клинические стадии опухоли и регионарных </a:t>
            </a:r>
            <a:r>
              <a:rPr lang="ru-RU" sz="2000" dirty="0" err="1" smtClean="0"/>
              <a:t>лимфоколлекторов</a:t>
            </a:r>
            <a:r>
              <a:rPr lang="ru-RU" sz="2000" dirty="0" smtClean="0"/>
              <a:t> при </a:t>
            </a:r>
            <a:r>
              <a:rPr lang="en-US" sz="2000" dirty="0" smtClean="0"/>
              <a:t>p-16 </a:t>
            </a:r>
            <a:r>
              <a:rPr lang="ru-RU" sz="2000" dirty="0" smtClean="0"/>
              <a:t>отрицательном раке ротоглотки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7583711"/>
              </p:ext>
            </p:extLst>
          </p:nvPr>
        </p:nvGraphicFramePr>
        <p:xfrm>
          <a:off x="107504" y="692695"/>
          <a:ext cx="8924578" cy="509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5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88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67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Тип  </a:t>
                      </a:r>
                      <a:r>
                        <a:rPr lang="en-US" sz="2000" dirty="0" smtClean="0"/>
                        <a:t>N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Критерий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7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cNx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Недостаточно данных для оценки состояния ЛУ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67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cN0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Нет признаков метастатического поражения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ЛУ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818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cN1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Метастазы в одном ЛУ на стороне поражения до 3 см и менее в наибольшем измерении, </a:t>
                      </a:r>
                      <a:r>
                        <a:rPr lang="ru-RU" sz="2000" b="1" dirty="0" err="1" smtClean="0"/>
                        <a:t>экстракапсулярная</a:t>
                      </a:r>
                      <a:r>
                        <a:rPr lang="ru-RU" sz="2000" b="1" dirty="0" smtClean="0"/>
                        <a:t> инвазия </a:t>
                      </a:r>
                      <a:r>
                        <a:rPr lang="ru-RU" sz="2000" dirty="0" smtClean="0"/>
                        <a:t>(</a:t>
                      </a:r>
                      <a:r>
                        <a:rPr lang="ru-RU" sz="2000" b="1" dirty="0" smtClean="0"/>
                        <a:t>ЭКИ</a:t>
                      </a:r>
                      <a:r>
                        <a:rPr lang="ru-RU" sz="2000" dirty="0" smtClean="0"/>
                        <a:t>) отсутствует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842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cN2a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Метастазы в одном ЛУ на стороне поражения &gt;3 см, но не более 6 см в наибольшем измерении, ЭКИ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отсутствует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84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cN2b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Метастазы в нескольких ЛУ на стороне поражения до 6 см в наибольшем измерении и ЭКИ отсутствует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84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cN2c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Метастазы в двусторонние или контралатеральные ЛУ &gt; 6 см в наибольшем измерении и ЭКИ 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67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cN3a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Метастазы в ЛУ &gt; 6 см в наибольшем измерении и ЭКИ 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67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cN3b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Метастаз в любом шейном лимфатическом(их) узле(-ах) и ЭКИ</a:t>
                      </a:r>
                      <a:r>
                        <a:rPr lang="ru-RU" sz="2000" baseline="30000" dirty="0" smtClean="0"/>
                        <a:t>+</a:t>
                      </a:r>
                      <a:endParaRPr lang="ru-RU" sz="2000" baseline="30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33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2065</TotalTime>
  <Words>2482</Words>
  <Application>Microsoft Office PowerPoint</Application>
  <PresentationFormat>Экран (4:3)</PresentationFormat>
  <Paragraphs>334</Paragraphs>
  <Slides>30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Справедливость</vt:lpstr>
      <vt:lpstr>Диагностика и междисциплинарный подход к лечению пациентов с орофарингеальной плоскоклеточной карциномой:  достижения современной онкологии</vt:lpstr>
      <vt:lpstr> Введение</vt:lpstr>
      <vt:lpstr>Результаты эпидемиологических исследований </vt:lpstr>
      <vt:lpstr>Сравнительная характеристика </vt:lpstr>
      <vt:lpstr> Сравнительная характеристика </vt:lpstr>
      <vt:lpstr> Полевая канцеризация</vt:lpstr>
      <vt:lpstr>Визуализация и определение стадии рака ротоглотки</vt:lpstr>
      <vt:lpstr>Визуализация и определение стадии рака ротоглотки</vt:lpstr>
      <vt:lpstr>Визуализация и определение стадии рака ротоглотки</vt:lpstr>
      <vt:lpstr>Визуализация и определение стадии рака ротоглотки</vt:lpstr>
      <vt:lpstr>Визуализация и определение стадии рака ротоглотки</vt:lpstr>
      <vt:lpstr>Визуализация и определение стадии рака ротоглотки</vt:lpstr>
      <vt:lpstr>Визуализация и определение стадии рака ротоглотки</vt:lpstr>
      <vt:lpstr>Визуализация и определение стадии рака ротоглотки</vt:lpstr>
      <vt:lpstr>Визуализация и определение стадии рака ротоглотки</vt:lpstr>
      <vt:lpstr>Визуализация и определение стадии рака ротоглотки</vt:lpstr>
      <vt:lpstr>Визуализация и определение стадии рака ротоглотки</vt:lpstr>
      <vt:lpstr>Визуализация и определение стадии рака ротоглотки</vt:lpstr>
      <vt:lpstr>Лечение и прогноз</vt:lpstr>
      <vt:lpstr>Лечение и прогноз</vt:lpstr>
      <vt:lpstr>Лечение и прогноз</vt:lpstr>
      <vt:lpstr>Хирургическое лечение</vt:lpstr>
      <vt:lpstr>Лучевая терапия</vt:lpstr>
      <vt:lpstr>Лучевая терапия</vt:lpstr>
      <vt:lpstr>Лучевая терапия</vt:lpstr>
      <vt:lpstr>Лучевая терапия</vt:lpstr>
      <vt:lpstr>Лучевая терапия</vt:lpstr>
      <vt:lpstr>Системная терапия</vt:lpstr>
      <vt:lpstr>Заключение</vt:lpstr>
      <vt:lpstr>Спасибо за внимание!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МРТ картина в постредукционной оценке лечения дисплазии тазобедренного сустава: цели и сложности. Часть 1.</dc:title>
  <dc:creator>Homer</dc:creator>
  <cp:lastModifiedBy>Homer</cp:lastModifiedBy>
  <cp:revision>84</cp:revision>
  <dcterms:created xsi:type="dcterms:W3CDTF">2021-09-17T03:35:43Z</dcterms:created>
  <dcterms:modified xsi:type="dcterms:W3CDTF">2022-05-30T19:08:00Z</dcterms:modified>
</cp:coreProperties>
</file>