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3" r:id="rId8"/>
    <p:sldId id="262" r:id="rId9"/>
    <p:sldId id="264" r:id="rId10"/>
    <p:sldId id="261" r:id="rId11"/>
    <p:sldId id="260" r:id="rId12"/>
    <p:sldId id="267" r:id="rId13"/>
    <p:sldId id="266" r:id="rId14"/>
    <p:sldId id="269" r:id="rId15"/>
    <p:sldId id="268" r:id="rId16"/>
    <p:sldId id="271" r:id="rId17"/>
    <p:sldId id="270" r:id="rId18"/>
    <p:sldId id="265" r:id="rId19"/>
    <p:sldId id="272" r:id="rId20"/>
    <p:sldId id="275" r:id="rId21"/>
    <p:sldId id="274" r:id="rId22"/>
    <p:sldId id="278" r:id="rId23"/>
    <p:sldId id="277" r:id="rId24"/>
    <p:sldId id="276" r:id="rId25"/>
    <p:sldId id="280" r:id="rId26"/>
    <p:sldId id="279" r:id="rId27"/>
    <p:sldId id="282" r:id="rId28"/>
    <p:sldId id="281" r:id="rId29"/>
    <p:sldId id="273" r:id="rId30"/>
    <p:sldId id="284" r:id="rId31"/>
    <p:sldId id="286" r:id="rId32"/>
    <p:sldId id="285" r:id="rId33"/>
    <p:sldId id="283" r:id="rId34"/>
    <p:sldId id="287" r:id="rId35"/>
    <p:sldId id="290" r:id="rId36"/>
    <p:sldId id="289" r:id="rId37"/>
    <p:sldId id="288" r:id="rId38"/>
    <p:sldId id="292" r:id="rId39"/>
    <p:sldId id="291" r:id="rId40"/>
    <p:sldId id="294" r:id="rId41"/>
    <p:sldId id="293" r:id="rId42"/>
    <p:sldId id="295" r:id="rId43"/>
    <p:sldId id="297" r:id="rId44"/>
    <p:sldId id="296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BA7EF-D702-4643-8BF8-13C8C033E13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2CE-6B9F-46C1-AF40-64E9FFB2F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3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490" marR="177800" algn="ctr">
              <a:lnSpc>
                <a:spcPts val="177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№</a:t>
            </a:r>
            <a:r>
              <a:rPr lang="ru-RU" sz="1200" b="1" spc="-25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25</a:t>
            </a:r>
            <a:r>
              <a:rPr lang="ru-RU" sz="1200" b="1" spc="-2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Микционная</a:t>
            </a:r>
            <a:r>
              <a:rPr lang="ru-RU" sz="1200" b="1" spc="-25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цистоуретрограмма</a:t>
            </a:r>
            <a:r>
              <a:rPr lang="ru-RU" sz="1200" b="1" spc="-15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-</a:t>
            </a:r>
            <a:r>
              <a:rPr lang="ru-RU" sz="1200" b="1" spc="-3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определяется</a:t>
            </a:r>
            <a:endParaRPr lang="ru-RU" sz="10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110490" marR="179070" algn="ctr">
              <a:lnSpc>
                <a:spcPct val="115000"/>
              </a:lnSpc>
              <a:spcBef>
                <a:spcPts val="21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правосторонний</a:t>
            </a:r>
            <a:r>
              <a:rPr lang="ru-RU" sz="1200" b="1" spc="-8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пузырно-мочеточниковый</a:t>
            </a:r>
            <a:r>
              <a:rPr lang="ru-RU" sz="1200" b="1" spc="-8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рефлюкс</a:t>
            </a:r>
            <a:r>
              <a:rPr lang="ru-RU" sz="1200" b="1" spc="-8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4-й</a:t>
            </a:r>
            <a:r>
              <a:rPr lang="ru-RU" sz="1200" b="1" spc="-8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степени,</a:t>
            </a:r>
            <a:endParaRPr lang="ru-RU" sz="1000" dirty="0" smtClean="0">
              <a:effectLst/>
              <a:latin typeface="+mn-lt"/>
              <a:ea typeface="Times New Roman"/>
              <a:cs typeface="Times New Roman"/>
            </a:endParaRPr>
          </a:p>
          <a:p>
            <a:pPr marL="110490" marR="172085" algn="ctr">
              <a:lnSpc>
                <a:spcPct val="115000"/>
              </a:lnSpc>
              <a:spcBef>
                <a:spcPts val="215"/>
              </a:spcBef>
              <a:spcAft>
                <a:spcPts val="1000"/>
              </a:spcAft>
            </a:pPr>
            <a:r>
              <a:rPr lang="ru-RU" sz="1200" b="1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трабекулярность</a:t>
            </a:r>
            <a:r>
              <a:rPr lang="ru-RU" sz="1200" b="1" spc="-55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мочевого</a:t>
            </a:r>
            <a:r>
              <a:rPr lang="ru-RU" sz="1200" b="1" spc="-55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пузыря</a:t>
            </a:r>
            <a:endParaRPr lang="ru-RU" sz="1000" dirty="0" smtClean="0">
              <a:effectLst/>
              <a:latin typeface="+mn-lt"/>
              <a:ea typeface="Times New Roman"/>
              <a:cs typeface="Times New Roman"/>
            </a:endParaRP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172CE-6B9F-46C1-AF40-64E9FFB2F1A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3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9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8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2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2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5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CA45-1F6B-45D5-BE47-8889BB9AA68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46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6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5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9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7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56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7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CA45-1F6B-45D5-BE47-8889BB9AA68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0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1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2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6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070D-37B1-4879-B5B1-4A047FC0731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1D24-4011-4F8A-9684-F20FF707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3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6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19.06.2023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1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r>
              <a:rPr lang="ru-RU" dirty="0" smtClean="0"/>
              <a:t>ЭКЗАМЕН ГИА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6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374457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№3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457" y="0"/>
            <a:ext cx="6395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552109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№4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 descr="picture"/>
          <p:cNvGrpSpPr>
            <a:grpSpLocks/>
          </p:cNvGrpSpPr>
          <p:nvPr/>
        </p:nvGrpSpPr>
        <p:grpSpPr bwMode="auto">
          <a:xfrm>
            <a:off x="1547664" y="0"/>
            <a:ext cx="5799138" cy="6858000"/>
            <a:chOff x="0" y="0"/>
            <a:chExt cx="9132" cy="12169"/>
          </a:xfrm>
        </p:grpSpPr>
        <p:pic>
          <p:nvPicPr>
            <p:cNvPr id="2051" name="Picture 3" descr="pi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5"/>
              <a:ext cx="9102" cy="1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7" y="7"/>
              <a:ext cx="9117" cy="121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102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466850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№4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50" y="-54292"/>
            <a:ext cx="6210300" cy="69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547495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5"/>
              </a:spcBef>
              <a:spcAft>
                <a:spcPts val="0"/>
              </a:spcAft>
            </a:pPr>
            <a:r>
              <a:rPr lang="ru-RU" b="1" dirty="0">
                <a:ea typeface="Times New Roman"/>
                <a:cs typeface="Times New Roman"/>
              </a:rPr>
              <a:t>№ 5</a:t>
            </a:r>
            <a:r>
              <a:rPr lang="ru-RU" b="1" spc="-5" dirty="0">
                <a:ea typeface="Times New Roman"/>
                <a:cs typeface="Times New Roman"/>
              </a:rPr>
              <a:t> </a:t>
            </a:r>
            <a:r>
              <a:rPr lang="ru-RU" b="1" dirty="0">
                <a:ea typeface="Times New Roman"/>
                <a:cs typeface="Times New Roman"/>
              </a:rPr>
              <a:t>«2»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495" y="0"/>
            <a:ext cx="6049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729422" cy="1143000"/>
          </a:xfrm>
        </p:spPr>
        <p:txBody>
          <a:bodyPr>
            <a:normAutofit/>
          </a:bodyPr>
          <a:lstStyle/>
          <a:p>
            <a:pPr marL="337820">
              <a:spcBef>
                <a:spcPts val="45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№5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5.jpeg" descr="nekrotiziruyushchiy-enterokolit-novorozhdennykh-2 — Морозовская ДГКБ ДЗМ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422" y="73025"/>
            <a:ext cx="5685155" cy="67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1.jpeg" descr="https://present5.com/presentation/-82016568_347450511/image-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580" y="0"/>
            <a:ext cx="621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27584" cy="850106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sz="2800" b="1" dirty="0">
                <a:ea typeface="Times New Roman"/>
                <a:cs typeface="Times New Roman"/>
              </a:rPr>
              <a:t>№6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7.jpeg" descr="https://03online.com/media/upload/questions/IMG_41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1115615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sz="3100" b="1" dirty="0">
                <a:ea typeface="Times New Roman"/>
                <a:cs typeface="Times New Roman"/>
              </a:rPr>
              <a:t>№7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8.jpeg" descr="https://present5.com/presentation/-128665045_437855137/image-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6064"/>
            <a:ext cx="698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19.jpeg" descr="https://mypresentation.ru/documents_5/f94f40381a4c519e2ee318e392a5dbbb/img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39553" cy="1143000"/>
          </a:xfrm>
        </p:spPr>
        <p:txBody>
          <a:bodyPr>
            <a:normAutofit fontScale="90000"/>
          </a:bodyPr>
          <a:lstStyle/>
          <a:p>
            <a:pPr marL="337820">
              <a:spcBef>
                <a:spcPts val="285"/>
              </a:spcBef>
              <a:spcAft>
                <a:spcPts val="0"/>
              </a:spcAft>
            </a:pPr>
            <a:r>
              <a:rPr lang="ru-RU" sz="1800" b="1" dirty="0">
                <a:ea typeface="Times New Roman"/>
                <a:cs typeface="Times New Roman"/>
              </a:rPr>
              <a:t>№ 8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20.jpeg" descr="https://radiomed.ru/sites/default/files/user/12/10.v.slayd6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0"/>
            <a:ext cx="8208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8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0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"/>
            <a:ext cx="8208912" cy="3789040"/>
          </a:xfrm>
          <a:prstGeom prst="rect">
            <a:avLst/>
          </a:prstGeom>
        </p:spPr>
      </p:pic>
      <p:pic>
        <p:nvPicPr>
          <p:cNvPr id="5" name="image25.jpe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3789041"/>
            <a:ext cx="3073482" cy="3068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293096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945" marR="3569335" algn="ctr">
              <a:spcBef>
                <a:spcPts val="280"/>
              </a:spcBef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ea typeface="Times New Roman"/>
                <a:cs typeface="Times New Roman"/>
              </a:rPr>
              <a:t/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b="1" dirty="0" smtClean="0">
                <a:ea typeface="Times New Roman"/>
                <a:cs typeface="Times New Roman"/>
              </a:rPr>
              <a:t>№</a:t>
            </a:r>
            <a:r>
              <a:rPr lang="ru-RU" b="1" dirty="0">
                <a:ea typeface="Times New Roman"/>
                <a:cs typeface="Times New Roman"/>
              </a:rPr>
              <a:t>9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ea typeface="Times New Roman"/>
                <a:cs typeface="Times New Roman"/>
              </a:rPr>
              <a:t/>
            </a:r>
            <a:br>
              <a:rPr lang="ru-RU" dirty="0"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576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8.jpeg" descr="https://radiomed.ru/sites/default/files/imagepicker/117/_0838080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575" y="0"/>
            <a:ext cx="629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7984" cy="3284984"/>
          </a:xfrm>
          <a:prstGeom prst="rect">
            <a:avLst/>
          </a:prstGeom>
        </p:spPr>
      </p:pic>
      <p:pic>
        <p:nvPicPr>
          <p:cNvPr id="5" name="image30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284984"/>
            <a:ext cx="579613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8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3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55416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1.jpeg" descr="03.11.2011.Инвагинация кишечника у детей | radiographia.r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162" y="0"/>
            <a:ext cx="603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9"/>
            <a:ext cx="8229600" cy="8163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№13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2.jpeg" descr="Инвагинация кишечника: причины, симптомы и лечение в статье детского  хирурга Чепрасов В. Д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3580"/>
            <a:ext cx="9144000" cy="61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2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0464" cy="1143000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5.jpeg" descr="nekrotiziruyushchiy-enterokolit-novorozhdennykh-2 — Морозовская ДГКБ ДЗМ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295" y="23177"/>
            <a:ext cx="5693410" cy="68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8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48082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6.jpeg" descr="https://megasustav.ru/wp-content/uploads/2020/01/pp_image_7759_aggaz6zaxts-obrazniy-grudnoj-skolio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820" y="0"/>
            <a:ext cx="61823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3316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7.jpeg" descr="https://healthage.ru/wp-content/uploads/skolioz_na_rentg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367" y="0"/>
            <a:ext cx="6311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3316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8.jpeg" descr="https://www.msdmanuals.com/-/media/manual/professional/images/m1700407-diaphragmatic-hernia-science-photo-library-high_ru.jpg?mw=704&amp;amp;thn=0&amp;amp;la=ru-r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345" y="0"/>
            <a:ext cx="6163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9.jpeg" descr="https://cf2.ppt-online.org/files2/slide/l/lyPbHB34sMJt6zjGvIX7iQekDohSOdCLfFU8TgpnK/slide-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177" y="0"/>
            <a:ext cx="718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7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4756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252" y="-24765"/>
            <a:ext cx="5865495" cy="69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40081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1.jpeg" descr="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810" y="0"/>
            <a:ext cx="7203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337820">
              <a:lnSpc>
                <a:spcPts val="2525"/>
              </a:lnSpc>
              <a:spcBef>
                <a:spcPts val="405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а)</a:t>
            </a:r>
            <a:r>
              <a:rPr lang="ru-RU" b="1" spc="-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обзорная</a:t>
            </a:r>
            <a:r>
              <a:rPr lang="ru-RU" b="1" spc="-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рентгенография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37820" marR="2787015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б)</a:t>
            </a:r>
            <a:r>
              <a:rPr lang="ru-RU" b="1" spc="-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b="1" spc="-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момент</a:t>
            </a:r>
            <a:r>
              <a:rPr lang="ru-RU" b="1" spc="-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введения</a:t>
            </a:r>
            <a:r>
              <a:rPr lang="ru-RU" b="1" spc="-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контраста</a:t>
            </a:r>
            <a:r>
              <a:rPr lang="ru-RU" b="1" spc="-5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в)</a:t>
            </a:r>
            <a:r>
              <a:rPr lang="ru-RU" b="1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через</a:t>
            </a:r>
            <a:r>
              <a:rPr lang="ru-RU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10</a:t>
            </a:r>
            <a:r>
              <a:rPr lang="ru-RU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минут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37820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г)</a:t>
            </a:r>
            <a:r>
              <a:rPr lang="ru-RU" b="1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через</a:t>
            </a:r>
            <a:r>
              <a:rPr lang="ru-RU" b="1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30</a:t>
            </a:r>
            <a:r>
              <a:rPr lang="ru-RU" b="1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минут</a:t>
            </a:r>
            <a:r>
              <a:rPr lang="ru-RU" b="1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после</a:t>
            </a:r>
            <a:r>
              <a:rPr lang="ru-RU" b="1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введения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marL="337820" marR="65024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200" b="1" dirty="0" err="1" smtClean="0">
                <a:effectLst/>
                <a:latin typeface="Times New Roman"/>
                <a:ea typeface="Times New Roman"/>
              </a:rPr>
              <a:t>Патоморфология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 остеомиелита 1-я фаза отёк костного мозга длительностью</a:t>
            </a:r>
            <a:r>
              <a:rPr lang="ru-RU" sz="2200" b="1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1-2</a:t>
            </a:r>
            <a:r>
              <a:rPr lang="ru-RU" sz="2200" b="1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суток;</a:t>
            </a:r>
            <a:r>
              <a:rPr lang="ru-RU" sz="2200" b="1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2-я</a:t>
            </a:r>
            <a:r>
              <a:rPr lang="ru-RU" sz="2200" b="1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фаза костно-мозговая</a:t>
            </a:r>
            <a:r>
              <a:rPr lang="ru-RU" sz="2200" b="1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гипертензия</a:t>
            </a:r>
            <a:r>
              <a:rPr lang="ru-RU" sz="2200" b="1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до 4-5 суток;</a:t>
            </a:r>
            <a:r>
              <a:rPr lang="ru-RU" sz="2200" b="1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3-я</a:t>
            </a:r>
            <a:r>
              <a:rPr lang="ru-RU" sz="2200" b="1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фаза</a:t>
            </a:r>
          </a:p>
          <a:p>
            <a:pPr marL="337820" marR="565785">
              <a:lnSpc>
                <a:spcPct val="115000"/>
              </a:lnSpc>
              <a:spcAft>
                <a:spcPts val="0"/>
              </a:spcAft>
            </a:pPr>
            <a:r>
              <a:rPr lang="ru-RU" sz="2200" b="1" dirty="0" err="1" smtClean="0">
                <a:effectLst/>
                <a:latin typeface="Times New Roman"/>
                <a:ea typeface="Times New Roman"/>
              </a:rPr>
              <a:t>поднадкостничной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 флегмоны; 4-я фаза флегмона мягких тканей 6-7 сутки.</a:t>
            </a:r>
            <a:r>
              <a:rPr lang="ru-RU" sz="2200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Длительные трофические нарушения приводят к формированию секвестров,</a:t>
            </a:r>
            <a:r>
              <a:rPr lang="ru-RU" sz="2200" b="1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вокруг которых </a:t>
            </a:r>
            <a:r>
              <a:rPr lang="ru-RU" sz="2200" b="1" dirty="0" err="1" smtClean="0">
                <a:effectLst/>
                <a:latin typeface="Times New Roman"/>
                <a:ea typeface="Times New Roman"/>
              </a:rPr>
              <a:t>формируеться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 грануляционный вал, уплотняется</a:t>
            </a:r>
            <a:r>
              <a:rPr lang="ru-RU" sz="2200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окружающая костная ткань и формируется «</a:t>
            </a:r>
            <a:r>
              <a:rPr lang="ru-RU" sz="2200" b="1" dirty="0" err="1" smtClean="0">
                <a:effectLst/>
                <a:latin typeface="Times New Roman"/>
                <a:ea typeface="Times New Roman"/>
              </a:rPr>
              <a:t>секвестральная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 коробка», что</a:t>
            </a:r>
            <a:r>
              <a:rPr lang="ru-RU" sz="2200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является</a:t>
            </a:r>
            <a:r>
              <a:rPr lang="ru-RU" sz="2200" b="1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проявлением хронического</a:t>
            </a:r>
            <a:r>
              <a:rPr lang="ru-RU" sz="2200" b="1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остеомиелита.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41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4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3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3.jpeg" descr="https://www.researchgate.net/profile/Payman_Salamati/publication/275361312/figure/fig2/AS:391947022815235@1470458860135/Barium-enema-in-a-1-month-old-male-with-Hirschsprung-disease-depicts-bizarre-irregula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020" y="0"/>
            <a:ext cx="628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0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403648" y="-22980"/>
            <a:ext cx="6984776" cy="6880980"/>
            <a:chOff x="0" y="0"/>
            <a:chExt cx="9717" cy="797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50"/>
              <a:ext cx="9617" cy="7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5" y="25"/>
              <a:ext cx="9667" cy="7929"/>
            </a:xfrm>
            <a:prstGeom prst="rect">
              <a:avLst/>
            </a:prstGeom>
            <a:noFill/>
            <a:ln w="31750">
              <a:solidFill>
                <a:srgbClr val="31121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3049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1196752"/>
            <a:ext cx="83529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5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425257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№24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6.jpeg" descr="https://ok-t.ru/helpiksorg/baza1/492823570529.files/image1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257" y="-21272"/>
            <a:ext cx="6293485" cy="6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5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067" y="0"/>
            <a:ext cx="676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8" y="11663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лейкоконцентрата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Р.А Последовой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4389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1мл 3 %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трилона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 + 4 мл материала , полученного при пункции , смешать , после чего помещается в термостат под углом 45 ,при температуре 37 градусов на 15-20 минут 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только определилось 2-3 мл плазмы , верхний слой отсасывается Пастеровской пипеткой и выливается 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слой плазмы и лейкоцитарную пленку отбирают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центрифужную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пробирку 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Центрифугируют в  течении 10 минут при 1500 оборотах в минуту.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осадков готовятся мазки.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Окраска мазков проводится по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Романовскому-Гимзе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модификации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Филипсона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0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-4336"/>
            <a:ext cx="8840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Зависимость рентгенологических проявлений ОГО от сроков заболевания (378 больных)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1717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8243"/>
              </p:ext>
            </p:extLst>
          </p:nvPr>
        </p:nvGraphicFramePr>
        <p:xfrm>
          <a:off x="0" y="674688"/>
          <a:ext cx="9144000" cy="6184901"/>
        </p:xfrm>
        <a:graphic>
          <a:graphicData uri="http://schemas.openxmlformats.org/drawingml/2006/table">
            <a:tbl>
              <a:tblPr/>
              <a:tblGrid>
                <a:gridCol w="1552575"/>
                <a:gridCol w="1146175"/>
                <a:gridCol w="1873250"/>
                <a:gridCol w="1439863"/>
                <a:gridCol w="1608137"/>
                <a:gridCol w="1524000"/>
              </a:tblGrid>
              <a:tr h="1188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 поступления от начала заболевания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Кол-во больных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Клинико-рентгенологические стадии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рентгено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-негативная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(клиническая)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рентгенопозитивная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фаза пятнистого остеопороза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фаза фрагментации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36000" marR="36000" marT="18001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фаза образования секвестров и свищей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 1 суток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 (9,3%)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 (100%)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 1 до 3 суток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(25,1%)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 (87,3%)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(12,7%)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 3 до 10 суток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 (43,4%)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 (75,6%)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(20,7%)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(3,7%)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Свыше 10 суток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(22,2%)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 (45,2%)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 (25%)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(23,9%)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(5,9%)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378 (100%)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 (74%)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(17,8%)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 (6,9%)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(1,3%)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6.jpeg" descr="кавернома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8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/>
                <a:cs typeface="Times New Roman"/>
              </a:rPr>
              <a:t>№2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537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5.jpeg" descr="https://www.ctisus.com/resources/library/teaching-files/stomach/23973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4437"/>
            <a:ext cx="88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7820">
              <a:spcBef>
                <a:spcPts val="28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/>
                <a:cs typeface="Times New Roman"/>
              </a:rPr>
              <a:t>№2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7218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371</Words>
  <Application>Microsoft Office PowerPoint</Application>
  <PresentationFormat>Экран (4:3)</PresentationFormat>
  <Paragraphs>81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Тема Office</vt:lpstr>
      <vt:lpstr>Поток</vt:lpstr>
      <vt:lpstr>1_Поток</vt:lpstr>
      <vt:lpstr>ФОТО ЭКЗАМЕН ГИА</vt:lpstr>
      <vt:lpstr>Презентация PowerPoint</vt:lpstr>
      <vt:lpstr>Презентация PowerPoint</vt:lpstr>
      <vt:lpstr>Презентация PowerPoint</vt:lpstr>
      <vt:lpstr>Метод лейкоконцентрата по Р.А Последовой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№3 </vt:lpstr>
      <vt:lpstr>№4 </vt:lpstr>
      <vt:lpstr>№4 </vt:lpstr>
      <vt:lpstr>№ 5 «2» </vt:lpstr>
      <vt:lpstr>Презентация PowerPoint</vt:lpstr>
      <vt:lpstr>Презентация PowerPoint</vt:lpstr>
      <vt:lpstr>№5</vt:lpstr>
      <vt:lpstr>Презентация PowerPoint</vt:lpstr>
      <vt:lpstr>№6</vt:lpstr>
      <vt:lpstr>№7 </vt:lpstr>
      <vt:lpstr>Презентация PowerPoint</vt:lpstr>
      <vt:lpstr>№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№13</vt:lpstr>
      <vt:lpstr>Презентация PowerPoint</vt:lpstr>
      <vt:lpstr>№13</vt:lpstr>
      <vt:lpstr>14</vt:lpstr>
      <vt:lpstr>№17</vt:lpstr>
      <vt:lpstr>№17</vt:lpstr>
      <vt:lpstr>№19</vt:lpstr>
      <vt:lpstr>Презентация PowerPoint</vt:lpstr>
      <vt:lpstr>№20</vt:lpstr>
      <vt:lpstr>№21</vt:lpstr>
      <vt:lpstr>Презентация PowerPoint</vt:lpstr>
      <vt:lpstr>Презентация PowerPoint</vt:lpstr>
      <vt:lpstr>Презентация PowerPoint</vt:lpstr>
      <vt:lpstr>№ 23</vt:lpstr>
      <vt:lpstr>№24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ЭКЗАМЕН</dc:title>
  <dc:creator>dns</dc:creator>
  <cp:lastModifiedBy>dns</cp:lastModifiedBy>
  <cp:revision>7</cp:revision>
  <dcterms:created xsi:type="dcterms:W3CDTF">2023-06-16T14:20:52Z</dcterms:created>
  <dcterms:modified xsi:type="dcterms:W3CDTF">2023-06-19T16:52:45Z</dcterms:modified>
</cp:coreProperties>
</file>