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C311A2-221A-405E-BA8A-BC8DFFE0C2E0}" v="1" dt="2022-04-18T18:05:22.536"/>
    <p1510:client id="{5C75D81B-30D8-4CC3-B5D0-894B10A2E867}" v="582" dt="2022-04-18T17:20:31.953"/>
    <p1510:client id="{6E20589A-EDED-4675-BFBD-74B6C9E3EE45}" v="38" dt="2022-04-18T17:34:08.110"/>
    <p1510:client id="{92E32826-CC48-4B86-951E-2D14CFE63DBE}" v="78" dt="2022-04-19T04:49:56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6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4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7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9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2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3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9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9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3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4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2" r:id="rId6"/>
    <p:sldLayoutId id="2147483788" r:id="rId7"/>
    <p:sldLayoutId id="2147483789" r:id="rId8"/>
    <p:sldLayoutId id="2147483790" r:id="rId9"/>
    <p:sldLayoutId id="2147483791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0352" y="1374035"/>
            <a:ext cx="4013595" cy="1862345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800" b="1" dirty="0" err="1"/>
              <a:t>Методы</a:t>
            </a:r>
            <a:r>
              <a:rPr lang="en-US" sz="1800" b="1" dirty="0"/>
              <a:t> </a:t>
            </a:r>
            <a:r>
              <a:rPr lang="en-US" sz="1800" b="1" dirty="0" err="1"/>
              <a:t>исследования</a:t>
            </a:r>
            <a:r>
              <a:rPr lang="en-US" sz="1800" b="1" dirty="0"/>
              <a:t> </a:t>
            </a:r>
            <a:r>
              <a:rPr lang="en-US" sz="1800" b="1" dirty="0" err="1"/>
              <a:t>обонятельной</a:t>
            </a:r>
            <a:r>
              <a:rPr lang="en-US" sz="1800" b="1" dirty="0"/>
              <a:t> </a:t>
            </a:r>
            <a:r>
              <a:rPr lang="en-US" sz="1800" b="1" dirty="0" err="1"/>
              <a:t>функции</a:t>
            </a:r>
            <a:r>
              <a:rPr lang="en-US" sz="1800" b="1" dirty="0"/>
              <a:t>.</a:t>
            </a:r>
            <a:br>
              <a:rPr lang="en-US" sz="1800" b="1" dirty="0"/>
            </a:br>
            <a:r>
              <a:rPr lang="en-US" sz="1800" b="1" dirty="0" err="1"/>
              <a:t>Встречающиеся</a:t>
            </a:r>
            <a:r>
              <a:rPr lang="en-US" sz="1800" b="1" dirty="0"/>
              <a:t> </a:t>
            </a:r>
            <a:r>
              <a:rPr lang="en-US" sz="1800" b="1" dirty="0" err="1"/>
              <a:t>аномалии</a:t>
            </a:r>
            <a:r>
              <a:rPr lang="en-US" sz="1800" b="1" dirty="0"/>
              <a:t> </a:t>
            </a:r>
            <a:r>
              <a:rPr lang="en-US" sz="1800" b="1" dirty="0" err="1"/>
              <a:t>обоняния</a:t>
            </a:r>
            <a:r>
              <a:rPr lang="en-US" sz="1800" b="1" dirty="0"/>
              <a:t>, </a:t>
            </a:r>
            <a:r>
              <a:rPr lang="en-US" sz="1800" b="1" dirty="0" err="1"/>
              <a:t>причины</a:t>
            </a:r>
            <a:r>
              <a:rPr lang="en-US" sz="1800" b="1" dirty="0"/>
              <a:t> и </a:t>
            </a:r>
            <a:r>
              <a:rPr lang="en-US" sz="1800" b="1" dirty="0" err="1"/>
              <a:t>последствия</a:t>
            </a:r>
            <a:r>
              <a:rPr lang="en-US" sz="1800" b="1" dirty="0"/>
              <a:t>, </a:t>
            </a:r>
            <a:r>
              <a:rPr lang="en-US" sz="1800" b="1" dirty="0" err="1"/>
              <a:t>методы</a:t>
            </a:r>
            <a:r>
              <a:rPr lang="en-US" sz="1800" b="1" dirty="0"/>
              <a:t> </a:t>
            </a:r>
            <a:r>
              <a:rPr lang="en-US" sz="1800" b="1" dirty="0" err="1"/>
              <a:t>коррекции</a:t>
            </a:r>
            <a:r>
              <a:rPr lang="en-US" sz="1800" b="1" dirty="0"/>
              <a:t>.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913" y="4832266"/>
            <a:ext cx="4435581" cy="1560555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Выполнила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студентка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232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группы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лечебного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факультета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Чобанян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Н.Р.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>
              <a:lnSpc>
                <a:spcPct val="13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Проверил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преподаватель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кафедры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нормальной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физиологии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КрасГМУ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Мурашев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Б.Ю.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</p:txBody>
      </p:sp>
      <p:pic>
        <p:nvPicPr>
          <p:cNvPr id="48" name="Picture 3">
            <a:extLst>
              <a:ext uri="{FF2B5EF4-FFF2-40B4-BE49-F238E27FC236}">
                <a16:creationId xmlns:a16="http://schemas.microsoft.com/office/drawing/2014/main" id="{5F987A83-BF06-BAE1-4217-CEE6CD1A16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3" r="25762" b="2"/>
          <a:stretch/>
        </p:blipFill>
        <p:spPr>
          <a:xfrm>
            <a:off x="4695713" y="713436"/>
            <a:ext cx="7500472" cy="5431128"/>
          </a:xfrm>
          <a:prstGeom prst="rect">
            <a:avLst/>
          </a:prstGeom>
        </p:spPr>
      </p:pic>
      <p:sp>
        <p:nvSpPr>
          <p:cNvPr id="119" name="Rectangle 118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80B58F-E2EB-0E9B-2956-C29468DD32C8}"/>
              </a:ext>
            </a:extLst>
          </p:cNvPr>
          <p:cNvSpPr txBox="1"/>
          <p:nvPr/>
        </p:nvSpPr>
        <p:spPr>
          <a:xfrm>
            <a:off x="5658929" y="632028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>
                <a:ea typeface="Meiryo"/>
              </a:rPr>
              <a:t>Красноярск 2022</a:t>
            </a:r>
            <a:endParaRPr lang="ru-RU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85FE9-6070-3D17-3F59-D135D420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2945580"/>
          </a:xfrm>
        </p:spPr>
        <p:txBody>
          <a:bodyPr>
            <a:normAutofit/>
          </a:bodyPr>
          <a:lstStyle/>
          <a:p>
            <a:endParaRPr lang="ru-RU">
              <a:solidFill>
                <a:schemeClr val="bg1"/>
              </a:solidFill>
            </a:endParaRPr>
          </a:p>
          <a:p>
            <a:r>
              <a:rPr lang="ru-RU" b="0" dirty="0" err="1">
                <a:solidFill>
                  <a:schemeClr val="bg1"/>
                </a:solidFill>
                <a:ea typeface="+mj-lt"/>
                <a:cs typeface="+mj-lt"/>
              </a:rPr>
              <a:t>Кокосмия</a:t>
            </a:r>
            <a:endParaRPr lang="ru-RU" dirty="0" err="1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1B096-FCF3-1732-7F1E-CF5BBFC0A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0" dirty="0">
                <a:ea typeface="+mn-lt"/>
                <a:cs typeface="+mn-lt"/>
              </a:rPr>
              <a:t>- извращение обоняния, </a:t>
            </a:r>
            <a:r>
              <a:rPr lang="ru-RU" b="0" dirty="0" err="1">
                <a:ea typeface="+mn-lt"/>
                <a:cs typeface="+mn-lt"/>
              </a:rPr>
              <a:t>аблюдается</a:t>
            </a:r>
            <a:r>
              <a:rPr lang="ru-RU" b="0" dirty="0">
                <a:ea typeface="+mn-lt"/>
                <a:cs typeface="+mn-lt"/>
              </a:rPr>
              <a:t> чаще всего у душевно­больных, которые нередко утверждают, например, что пища издает трупный запах, запах серы и т. п.</a:t>
            </a:r>
            <a:endParaRPr lang="ru-RU" dirty="0">
              <a:ea typeface="+mn-lt"/>
              <a:cs typeface="+mn-lt"/>
            </a:endParaRPr>
          </a:p>
          <a:p>
            <a:pPr algn="just"/>
            <a:r>
              <a:rPr lang="ru-RU" b="0" dirty="0">
                <a:ea typeface="+mn-lt"/>
                <a:cs typeface="+mn-lt"/>
              </a:rPr>
              <a:t>Близко к этому типу расстройств стоят обонятельные галлюцинации. когда больные везде слышат несуществующие в действительности запахи. Чаще всего это наблюдается также у душевнобольных, реже при органи­ческих процессах в центральной нервной системе, например при мозго­вых опухолях.</a:t>
            </a:r>
            <a:endParaRPr lang="ru-RU" dirty="0"/>
          </a:p>
          <a:p>
            <a:endParaRPr lang="ru-RU" b="0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62605135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9F1EA-8030-A1EF-2940-1EC21737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bg1"/>
                </a:solidFill>
                <a:ea typeface="Meiryo"/>
              </a:rPr>
              <a:t>Методы коррекции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DDAEE2-6662-8BBE-5928-8C52B56F8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/>
          </a:bodyPr>
          <a:lstStyle/>
          <a:p>
            <a:r>
              <a:rPr lang="ru-RU" b="0" dirty="0">
                <a:ea typeface="+mn-lt"/>
                <a:cs typeface="+mn-lt"/>
              </a:rPr>
              <a:t>Для стимуляции и коррекции обоняния и вкуса используются продуктовые и парфюмерные наборы, масла, эссенции, наборы трав, «вкусовые баночки», </a:t>
            </a:r>
            <a:r>
              <a:rPr lang="ru-RU" b="0" dirty="0" err="1">
                <a:ea typeface="+mn-lt"/>
                <a:cs typeface="+mn-lt"/>
              </a:rPr>
              <a:t>део</a:t>
            </a:r>
            <a:r>
              <a:rPr lang="ru-RU" b="0" dirty="0">
                <a:ea typeface="+mn-lt"/>
                <a:cs typeface="+mn-lt"/>
              </a:rPr>
              <a:t>-диски, освежители воздуха, нюхательная соль, ароматические свечи, блокноты, карандаши и пр.</a:t>
            </a:r>
            <a:endParaRPr lang="ru-RU" b="0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408848262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Rectangle 27">
            <a:extLst>
              <a:ext uri="{FF2B5EF4-FFF2-40B4-BE49-F238E27FC236}">
                <a16:creationId xmlns:a16="http://schemas.microsoft.com/office/drawing/2014/main" id="{F45F8234-3080-4C07-B575-B79541029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anket on the ground">
            <a:extLst>
              <a:ext uri="{FF2B5EF4-FFF2-40B4-BE49-F238E27FC236}">
                <a16:creationId xmlns:a16="http://schemas.microsoft.com/office/drawing/2014/main" id="{9028340A-7F1C-A5FD-B8F1-6E64D1B21B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61" b="8069"/>
          <a:stretch/>
        </p:blipFill>
        <p:spPr>
          <a:xfrm>
            <a:off x="20" y="-2"/>
            <a:ext cx="12191980" cy="6858002"/>
          </a:xfrm>
          <a:prstGeom prst="rect">
            <a:avLst/>
          </a:prstGeom>
        </p:spPr>
      </p:pic>
      <p:sp>
        <p:nvSpPr>
          <p:cNvPr id="41" name="Rectangle 29">
            <a:extLst>
              <a:ext uri="{FF2B5EF4-FFF2-40B4-BE49-F238E27FC236}">
                <a16:creationId xmlns:a16="http://schemas.microsoft.com/office/drawing/2014/main" id="{1B0E0466-9F2F-4C27-AE6F-953F891B0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554430" y="1148464"/>
            <a:ext cx="4637567" cy="501914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CE9DE-0F46-810A-8945-7249DBA9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541" y="1479340"/>
            <a:ext cx="3725540" cy="3044034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b="0" cap="all"/>
              <a:t>Спасибо за внимание!</a:t>
            </a:r>
          </a:p>
        </p:txBody>
      </p:sp>
      <p:sp>
        <p:nvSpPr>
          <p:cNvPr id="42" name="Rectangle 31">
            <a:extLst>
              <a:ext uri="{FF2B5EF4-FFF2-40B4-BE49-F238E27FC236}">
                <a16:creationId xmlns:a16="http://schemas.microsoft.com/office/drawing/2014/main" id="{E4F2DCBC-B44F-4E3C-871F-87CC2B8BD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5"/>
            <a:ext cx="6858002" cy="64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3">
            <a:extLst>
              <a:ext uri="{FF2B5EF4-FFF2-40B4-BE49-F238E27FC236}">
                <a16:creationId xmlns:a16="http://schemas.microsoft.com/office/drawing/2014/main" id="{943065B8-2E07-4810-B74C-42FD04091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1084456"/>
            <a:ext cx="4636008" cy="64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D529F17-FB87-4ECB-9485-C58500A1B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6109423"/>
            <a:ext cx="4636008" cy="64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65984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20">
            <a:extLst>
              <a:ext uri="{FF2B5EF4-FFF2-40B4-BE49-F238E27FC236}">
                <a16:creationId xmlns:a16="http://schemas.microsoft.com/office/drawing/2014/main" id="{C3B59E90-C2E6-4C7B-B62A-9A39E4D1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22">
            <a:extLst>
              <a:ext uri="{FF2B5EF4-FFF2-40B4-BE49-F238E27FC236}">
                <a16:creationId xmlns:a16="http://schemas.microsoft.com/office/drawing/2014/main" id="{F41B2979-9B0F-4F3C-A912-A0A5339D7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16940"/>
            <a:ext cx="1000102" cy="422446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24">
            <a:extLst>
              <a:ext uri="{FF2B5EF4-FFF2-40B4-BE49-F238E27FC236}">
                <a16:creationId xmlns:a16="http://schemas.microsoft.com/office/drawing/2014/main" id="{0D88D065-482C-41CF-99A2-50EFB1B94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102" y="1616940"/>
            <a:ext cx="6547110" cy="41825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0F6C3-3B34-A238-9B6C-5B1C6D40C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61" y="286224"/>
            <a:ext cx="5408670" cy="1054972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ru-RU" sz="2000">
                <a:ea typeface="Meiryo"/>
              </a:rPr>
              <a:t>Исследование обонятельной функции носа</a:t>
            </a:r>
            <a:endParaRPr lang="ru-RU" sz="2000"/>
          </a:p>
        </p:txBody>
      </p:sp>
      <p:sp>
        <p:nvSpPr>
          <p:cNvPr id="49" name="Rectangle 26">
            <a:extLst>
              <a:ext uri="{FF2B5EF4-FFF2-40B4-BE49-F238E27FC236}">
                <a16:creationId xmlns:a16="http://schemas.microsoft.com/office/drawing/2014/main" id="{E0B15B07-5DFC-49A7-83E7-33AE560DDD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89632" y="3669992"/>
            <a:ext cx="4224528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28">
            <a:extLst>
              <a:ext uri="{FF2B5EF4-FFF2-40B4-BE49-F238E27FC236}">
                <a16:creationId xmlns:a16="http://schemas.microsoft.com/office/drawing/2014/main" id="{23E1A6E1-A101-407D-9872-0506425C7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4974" y="0"/>
            <a:ext cx="4667026" cy="1631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текст, человек, внутренний, прибор&#10;&#10;Автоматически созданное описание">
            <a:extLst>
              <a:ext uri="{FF2B5EF4-FFF2-40B4-BE49-F238E27FC236}">
                <a16:creationId xmlns:a16="http://schemas.microsoft.com/office/drawing/2014/main" id="{E15C0A0C-2053-BFD2-C97C-A2AFB471E6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60" r="3402"/>
          <a:stretch/>
        </p:blipFill>
        <p:spPr>
          <a:xfrm>
            <a:off x="7546488" y="1631695"/>
            <a:ext cx="4645511" cy="4182565"/>
          </a:xfrm>
          <a:prstGeom prst="rect">
            <a:avLst/>
          </a:prstGeom>
        </p:spPr>
      </p:pic>
      <p:sp>
        <p:nvSpPr>
          <p:cNvPr id="51" name="Rectangle 30">
            <a:extLst>
              <a:ext uri="{FF2B5EF4-FFF2-40B4-BE49-F238E27FC236}">
                <a16:creationId xmlns:a16="http://schemas.microsoft.com/office/drawing/2014/main" id="{E49E4F89-BD43-4E3D-88E8-6C7E8AA9F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74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0D0D3-EEDF-4CC4-C725-07CDEBA3F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981" y="2059015"/>
            <a:ext cx="5929802" cy="3489794"/>
          </a:xfrm>
        </p:spPr>
        <p:txBody>
          <a:bodyPr vert="horz" lIns="109728" tIns="109728" rIns="109728" bIns="91440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ru-RU" b="0" dirty="0">
                <a:ea typeface="+mn-lt"/>
                <a:cs typeface="+mn-lt"/>
              </a:rPr>
              <a:t>Определение обонятельной функции носа производится поочередно каждой половины носа пахучими веществами из </a:t>
            </a:r>
            <a:r>
              <a:rPr lang="ru-RU" b="0" dirty="0" err="1">
                <a:ea typeface="+mn-lt"/>
                <a:cs typeface="+mn-lt"/>
              </a:rPr>
              <a:t>ольфактометрического</a:t>
            </a:r>
            <a:r>
              <a:rPr lang="ru-RU" b="0" dirty="0">
                <a:ea typeface="+mn-lt"/>
                <a:cs typeface="+mn-lt"/>
              </a:rPr>
              <a:t> набора или с помощью прибора - </a:t>
            </a:r>
            <a:r>
              <a:rPr lang="ru-RU" b="0" dirty="0" err="1">
                <a:ea typeface="+mn-lt"/>
                <a:cs typeface="+mn-lt"/>
              </a:rPr>
              <a:t>ольфактометра</a:t>
            </a:r>
            <a:r>
              <a:rPr lang="ru-RU" b="0" dirty="0">
                <a:ea typeface="+mn-lt"/>
                <a:cs typeface="+mn-lt"/>
              </a:rPr>
              <a:t>. </a:t>
            </a:r>
            <a:r>
              <a:rPr lang="ru-RU" b="0" dirty="0" err="1">
                <a:ea typeface="+mn-lt"/>
                <a:cs typeface="+mn-lt"/>
              </a:rPr>
              <a:t>Ольфактометр</a:t>
            </a:r>
            <a:r>
              <a:rPr lang="ru-RU" b="0" dirty="0">
                <a:ea typeface="+mn-lt"/>
                <a:cs typeface="+mn-lt"/>
              </a:rPr>
              <a:t>-это прибор, используемый для обнаружения и измерения разбавления запаха.</a:t>
            </a:r>
            <a:endParaRPr lang="ru-RU" dirty="0">
              <a:ea typeface="Meiryo"/>
            </a:endParaRPr>
          </a:p>
        </p:txBody>
      </p:sp>
      <p:sp>
        <p:nvSpPr>
          <p:cNvPr id="52" name="Rectangle 32">
            <a:extLst>
              <a:ext uri="{FF2B5EF4-FFF2-40B4-BE49-F238E27FC236}">
                <a16:creationId xmlns:a16="http://schemas.microsoft.com/office/drawing/2014/main" id="{71153701-84AC-48F8-BF95-FD091301A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842394"/>
            <a:ext cx="7498081" cy="100924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34">
            <a:extLst>
              <a:ext uri="{FF2B5EF4-FFF2-40B4-BE49-F238E27FC236}">
                <a16:creationId xmlns:a16="http://schemas.microsoft.com/office/drawing/2014/main" id="{025FF1E9-6522-482B-A20C-EA7AF7CAA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808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36">
            <a:extLst>
              <a:ext uri="{FF2B5EF4-FFF2-40B4-BE49-F238E27FC236}">
                <a16:creationId xmlns:a16="http://schemas.microsoft.com/office/drawing/2014/main" id="{760CEDF7-1225-4242-8C30-EA518372A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7995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5953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310E6-CC21-79D6-2E8F-3D9795BE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885204"/>
            <a:ext cx="3611029" cy="1862345"/>
          </a:xfrm>
        </p:spPr>
        <p:txBody>
          <a:bodyPr vert="horz" lIns="109728" tIns="109728" rIns="109728" bIns="91440" rtlCol="0" anchor="ctr">
            <a:normAutofit fontScale="90000"/>
          </a:bodyPr>
          <a:lstStyle/>
          <a:p>
            <a:pPr>
              <a:lnSpc>
                <a:spcPct val="140000"/>
              </a:lnSpc>
            </a:pPr>
            <a:r>
              <a:rPr lang="en-US" sz="2500" dirty="0" err="1"/>
              <a:t>Схема</a:t>
            </a:r>
            <a:r>
              <a:rPr lang="en-US" sz="2500" dirty="0"/>
              <a:t> </a:t>
            </a:r>
            <a:r>
              <a:rPr lang="en-US" sz="2500" dirty="0" err="1"/>
              <a:t>строения</a:t>
            </a:r>
            <a:r>
              <a:rPr lang="en-US" sz="2500" dirty="0"/>
              <a:t> </a:t>
            </a:r>
            <a:r>
              <a:rPr lang="en-US" sz="2500" dirty="0" err="1"/>
              <a:t>ольфактометра</a:t>
            </a:r>
            <a:r>
              <a:rPr lang="en-US" sz="2500" dirty="0"/>
              <a:t> </a:t>
            </a:r>
            <a:br>
              <a:rPr lang="en-US" dirty="0"/>
            </a:br>
            <a:r>
              <a:rPr lang="en-US" sz="2500" dirty="0">
                <a:ea typeface="Meiryo"/>
              </a:rPr>
              <a:t>(</a:t>
            </a:r>
            <a:r>
              <a:rPr lang="en-US" sz="2500" dirty="0" err="1">
                <a:ea typeface="Meiryo"/>
              </a:rPr>
              <a:t>ольфактометр</a:t>
            </a:r>
            <a:r>
              <a:rPr lang="en-US" sz="2500" dirty="0">
                <a:ea typeface="Meiryo"/>
              </a:rPr>
              <a:t> </a:t>
            </a:r>
            <a:r>
              <a:rPr lang="en-US" sz="2500" dirty="0" err="1">
                <a:ea typeface="Meiryo"/>
              </a:rPr>
              <a:t>Цваардемакера</a:t>
            </a:r>
            <a:r>
              <a:rPr lang="en-US" sz="2500" dirty="0">
                <a:ea typeface="Meiryo"/>
              </a:rPr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BD49FA-C80E-4BF7-03F8-8E0B9CB7AF43}"/>
              </a:ext>
            </a:extLst>
          </p:cNvPr>
          <p:cNvSpPr txBox="1"/>
          <p:nvPr/>
        </p:nvSpPr>
        <p:spPr>
          <a:xfrm>
            <a:off x="637874" y="2934455"/>
            <a:ext cx="3616073" cy="2840139"/>
          </a:xfrm>
          <a:prstGeom prst="rect">
            <a:avLst/>
          </a:prstGeom>
        </p:spPr>
        <p:txBody>
          <a:bodyPr rot="0" spcFirstLastPara="0" vertOverflow="overflow" horzOverflow="overflow" vert="horz" lIns="109728" tIns="109728" rIns="109728" bIns="91440" numCol="1" spcCol="0" rtlCol="0" fromWordArt="0" anchor="t" anchorCtr="0" forceAA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1-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Цилиндр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с 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пахучим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веществом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2 -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Наружный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стеклянный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цилиндр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3 -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Внутренняя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выдвижная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стеклянная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тубка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4 -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Верхний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конец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для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 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втягивания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воздуха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5 -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Щиток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для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защиты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от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запаха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</p:txBody>
      </p:sp>
      <p:pic>
        <p:nvPicPr>
          <p:cNvPr id="4" name="Рисунок 4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DC5A46C7-100C-A732-0B12-41135997E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632" r="1" b="14989"/>
          <a:stretch/>
        </p:blipFill>
        <p:spPr>
          <a:xfrm>
            <a:off x="4695713" y="713436"/>
            <a:ext cx="7500472" cy="543112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03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C9D9CE-2E44-479D-FD91-31EFD9294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ru-RU" sz="3300" b="0" dirty="0">
                <a:solidFill>
                  <a:schemeClr val="bg1"/>
                </a:solidFill>
                <a:ea typeface="+mj-lt"/>
                <a:cs typeface="+mj-lt"/>
              </a:rPr>
              <a:t>Определение обонятельной функции носа</a:t>
            </a:r>
            <a:endParaRPr lang="ru-RU" sz="3300" dirty="0">
              <a:solidFill>
                <a:schemeClr val="bg1"/>
              </a:solidFill>
              <a:ea typeface="Meiryo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62521-3D26-D27B-4BAB-36D0921CA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ru-RU" sz="1400" b="0">
                <a:ea typeface="+mn-lt"/>
                <a:cs typeface="+mn-lt"/>
              </a:rPr>
              <a:t>Методика исследования достаточно проста и занимает 4-5 минут: снимается защитный колпачок, через две секунды, нужных для того, чтобы «выветрилась» избыточная концентрация запаха, подносится на расстояние около 2 см от ноздрей. Пациент дышит через нос с нормальной частотой дыхания и через 30 секунд дает ответ на вопрос: «Ощущаете ли Вы запах?». При положительном ответе пациент должен определить характер пахучего вещества. Обоняние может быть нормальным (</a:t>
            </a:r>
            <a:r>
              <a:rPr lang="ru-RU" sz="1400" b="0" err="1">
                <a:ea typeface="+mn-lt"/>
                <a:cs typeface="+mn-lt"/>
              </a:rPr>
              <a:t>нормосмия</a:t>
            </a:r>
            <a:r>
              <a:rPr lang="ru-RU" sz="1400" b="0">
                <a:ea typeface="+mn-lt"/>
                <a:cs typeface="+mn-lt"/>
              </a:rPr>
              <a:t>), пониженным (</a:t>
            </a:r>
            <a:r>
              <a:rPr lang="ru-RU" sz="1400" b="0" err="1">
                <a:ea typeface="+mn-lt"/>
                <a:cs typeface="+mn-lt"/>
              </a:rPr>
              <a:t>гипосмия</a:t>
            </a:r>
            <a:r>
              <a:rPr lang="ru-RU" sz="1400" b="0">
                <a:ea typeface="+mn-lt"/>
                <a:cs typeface="+mn-lt"/>
              </a:rPr>
              <a:t>), отсутствовать (аносмия), </a:t>
            </a:r>
            <a:r>
              <a:rPr lang="ru-RU" sz="1400" b="0" err="1">
                <a:ea typeface="+mn-lt"/>
                <a:cs typeface="+mn-lt"/>
              </a:rPr>
              <a:t>извращеннным</a:t>
            </a:r>
            <a:r>
              <a:rPr lang="ru-RU" sz="1400" b="0">
                <a:ea typeface="+mn-lt"/>
                <a:cs typeface="+mn-lt"/>
              </a:rPr>
              <a:t> (</a:t>
            </a:r>
            <a:r>
              <a:rPr lang="ru-RU" sz="1400" b="0" err="1">
                <a:ea typeface="+mn-lt"/>
                <a:cs typeface="+mn-lt"/>
              </a:rPr>
              <a:t>кокосмия</a:t>
            </a:r>
            <a:r>
              <a:rPr lang="ru-RU" sz="1400" b="0">
                <a:ea typeface="+mn-lt"/>
                <a:cs typeface="+mn-lt"/>
              </a:rPr>
              <a:t>). </a:t>
            </a:r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85945692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57595-C4FB-CF8C-3252-62D3B2B0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ru-RU" b="0" i="1" dirty="0">
                <a:solidFill>
                  <a:schemeClr val="bg1"/>
                </a:solidFill>
                <a:ea typeface="+mj-lt"/>
                <a:cs typeface="+mj-lt"/>
              </a:rPr>
              <a:t>Способ Воячека</a:t>
            </a:r>
            <a:endParaRPr lang="ru-RU" b="0" i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5EDB2-2362-91A9-AB53-13421B7AF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 fontScale="70000" lnSpcReduction="20000"/>
          </a:bodyPr>
          <a:lstStyle/>
          <a:p>
            <a:r>
              <a:rPr lang="ru-RU" b="0" dirty="0">
                <a:ea typeface="+mn-lt"/>
                <a:cs typeface="+mn-lt"/>
              </a:rPr>
              <a:t>- наиболее частый и распространенный способ исследования обоняния. Он заключается в распознавании обследуемым различных пахучих веществ. Для этой цели применяют следующие стан­дартные растворы в порядке восходящих по силе запахов:</a:t>
            </a:r>
            <a:endParaRPr lang="ru-RU" dirty="0"/>
          </a:p>
          <a:p>
            <a:r>
              <a:rPr lang="ru-RU" b="0" dirty="0">
                <a:ea typeface="+mn-lt"/>
                <a:cs typeface="+mn-lt"/>
              </a:rPr>
              <a:t>Раствор 1 — 0,5% раствор уксусной кислоты (слабый запах).</a:t>
            </a:r>
            <a:endParaRPr lang="ru-RU" dirty="0"/>
          </a:p>
          <a:p>
            <a:r>
              <a:rPr lang="ru-RU" b="0" dirty="0">
                <a:ea typeface="+mn-lt"/>
                <a:cs typeface="+mn-lt"/>
              </a:rPr>
              <a:t>Раствор 2 — винный спирт 70% (средней силы запах).</a:t>
            </a:r>
            <a:endParaRPr lang="ru-RU" dirty="0"/>
          </a:p>
          <a:p>
            <a:r>
              <a:rPr lang="ru-RU" b="0" dirty="0">
                <a:ea typeface="+mn-lt"/>
                <a:cs typeface="+mn-lt"/>
              </a:rPr>
              <a:t>Раствор 3 — настойка валерианы простая (сильный запах).</a:t>
            </a:r>
            <a:endParaRPr lang="ru-RU" dirty="0"/>
          </a:p>
          <a:p>
            <a:r>
              <a:rPr lang="ru-RU" b="0" dirty="0">
                <a:ea typeface="+mn-lt"/>
                <a:cs typeface="+mn-lt"/>
              </a:rPr>
              <a:t>Раствор 4 — нашатырный спирт (сверхсильный запах).</a:t>
            </a:r>
            <a:endParaRPr lang="ru-RU" dirty="0"/>
          </a:p>
          <a:p>
            <a:r>
              <a:rPr lang="ru-RU" b="0" dirty="0">
                <a:ea typeface="+mn-lt"/>
                <a:cs typeface="+mn-lt"/>
              </a:rPr>
              <a:t>Раствор 5 — вода дистиллированная (контроль).</a:t>
            </a:r>
            <a:endParaRPr lang="ru-RU" dirty="0"/>
          </a:p>
          <a:p>
            <a:endParaRPr lang="ru-RU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50456596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ED81F-F384-5184-1B2D-CA16795F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ru-RU" b="0" i="1" dirty="0">
                <a:solidFill>
                  <a:schemeClr val="bg1"/>
                </a:solidFill>
              </a:rPr>
              <a:t> Способ Ушакова</a:t>
            </a:r>
            <a:endParaRPr lang="ru-RU" i="1" dirty="0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  <a:ea typeface="Meiryo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AE35FC-6CC0-F9DE-2942-60B1E0AC8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/>
          </a:bodyPr>
          <a:lstStyle/>
          <a:p>
            <a:r>
              <a:rPr lang="ru-RU" b="0" dirty="0">
                <a:ea typeface="+mn-lt"/>
                <a:cs typeface="+mn-lt"/>
              </a:rPr>
              <a:t>Фильтровальная бумага смачивается 25% раствором уксусной кислоты и помещается в сосуд. Больной нюхает. Обоняние определяется по принципу камертона (по длительности ощущения). Если больной чувствует запах 20 минут — </a:t>
            </a:r>
            <a:r>
              <a:rPr lang="ru-RU" b="0" dirty="0" err="1">
                <a:ea typeface="+mn-lt"/>
                <a:cs typeface="+mn-lt"/>
              </a:rPr>
              <a:t>нормосмия</a:t>
            </a:r>
            <a:r>
              <a:rPr lang="ru-RU" b="0" dirty="0">
                <a:ea typeface="+mn-lt"/>
                <a:cs typeface="+mn-lt"/>
              </a:rPr>
              <a:t>. Если меньше — </a:t>
            </a:r>
            <a:r>
              <a:rPr lang="ru-RU" b="0" dirty="0" err="1">
                <a:ea typeface="+mn-lt"/>
                <a:cs typeface="+mn-lt"/>
              </a:rPr>
              <a:t>гипосмия</a:t>
            </a:r>
            <a:r>
              <a:rPr lang="ru-RU" b="0" dirty="0">
                <a:ea typeface="+mn-lt"/>
                <a:cs typeface="+mn-l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4020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30D9D-F014-79DD-A11A-14BC03D6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bg1"/>
                </a:solidFill>
                <a:ea typeface="Meiryo"/>
              </a:rPr>
              <a:t>Патология обоняния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726B4C-C267-4694-9E0C-AB2465AC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/>
          </a:bodyPr>
          <a:lstStyle/>
          <a:p>
            <a:r>
              <a:rPr lang="ru-RU" b="0" dirty="0">
                <a:ea typeface="Meiryo"/>
              </a:rPr>
              <a:t>Обоняние может быть нормальным (</a:t>
            </a:r>
            <a:r>
              <a:rPr lang="ru-RU" b="0" dirty="0" err="1">
                <a:ea typeface="Meiryo"/>
              </a:rPr>
              <a:t>нормосмия</a:t>
            </a:r>
            <a:r>
              <a:rPr lang="ru-RU" b="0" dirty="0">
                <a:ea typeface="Meiryo"/>
              </a:rPr>
              <a:t>), пониженным (</a:t>
            </a:r>
            <a:r>
              <a:rPr lang="ru-RU" b="0" dirty="0" err="1">
                <a:ea typeface="Meiryo"/>
              </a:rPr>
              <a:t>гипосмия</a:t>
            </a:r>
            <a:r>
              <a:rPr lang="ru-RU" b="0" dirty="0">
                <a:ea typeface="Meiryo"/>
              </a:rPr>
              <a:t>), отсутствовать (аносмия), </a:t>
            </a:r>
            <a:r>
              <a:rPr lang="ru-RU" b="0" dirty="0" err="1">
                <a:ea typeface="Meiryo"/>
              </a:rPr>
              <a:t>извращеннным</a:t>
            </a:r>
            <a:r>
              <a:rPr lang="ru-RU" b="0" dirty="0">
                <a:ea typeface="Meiryo"/>
              </a:rPr>
              <a:t> (</a:t>
            </a:r>
            <a:r>
              <a:rPr lang="ru-RU" b="0" dirty="0" err="1">
                <a:ea typeface="Meiryo"/>
              </a:rPr>
              <a:t>кокосмия</a:t>
            </a:r>
            <a:r>
              <a:rPr lang="ru-RU" b="0" dirty="0">
                <a:ea typeface="Meiryo"/>
              </a:rPr>
              <a:t>). </a:t>
            </a:r>
            <a:endParaRPr lang="ru-RU" b="0" dirty="0">
              <a:ea typeface="+mn-lt"/>
              <a:cs typeface="+mn-lt"/>
            </a:endParaRPr>
          </a:p>
          <a:p>
            <a:endParaRPr lang="ru-RU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6755652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58ACF-68B2-B44E-5A7F-653AB524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bg1"/>
                </a:solidFill>
                <a:ea typeface="Meiryo"/>
              </a:rPr>
              <a:t>Гипосмия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E82052-2154-71E9-0021-BE7484331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/>
          </a:bodyPr>
          <a:lstStyle/>
          <a:p>
            <a:r>
              <a:rPr lang="ru-RU" b="0" dirty="0">
                <a:ea typeface="+mn-lt"/>
                <a:cs typeface="+mn-lt"/>
              </a:rPr>
              <a:t>Понижение обоняния может быть вызвано прежде всего заболева­ниями самой слизистой носа: общеизвестен факт аносмии при насморке. В том же смысле могут влиять и многие другие болезни носа.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60082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0F6D9-63C5-8EF4-72FB-EF80A888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ea typeface="Meiryo"/>
              </a:rPr>
              <a:t>Аносмия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A6DDF1-784A-2538-C49D-1DBE84BF9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/>
          </a:bodyPr>
          <a:lstStyle/>
          <a:p>
            <a:r>
              <a:rPr lang="ru-RU" b="0" dirty="0">
                <a:ea typeface="+mn-lt"/>
                <a:cs typeface="+mn-lt"/>
              </a:rPr>
              <a:t>— потеря обоняния. Обычно подразумевается полная потеря </a:t>
            </a:r>
            <a:r>
              <a:rPr lang="ru-RU" b="0" dirty="0" err="1">
                <a:ea typeface="+mn-lt"/>
                <a:cs typeface="+mn-lt"/>
              </a:rPr>
              <a:t>обоняния.Аносмия</a:t>
            </a:r>
            <a:r>
              <a:rPr lang="ru-RU" b="0" dirty="0">
                <a:ea typeface="+mn-lt"/>
                <a:cs typeface="+mn-lt"/>
              </a:rPr>
              <a:t> может быть врождённой и приобретенной. Приобретенная аносмия может быть вызвана поражением нервных путей (после вирусных заболеваний), некоторыми поражениями головного мозга, а также нарушением проходимости воздуха при рините и других заболеваниях.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02069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ShojiVTI</vt:lpstr>
      <vt:lpstr>Методы исследования обонятельной функции. Встречающиеся аномалии обоняния, причины и последствия, методы коррекции.</vt:lpstr>
      <vt:lpstr>Исследование обонятельной функции носа</vt:lpstr>
      <vt:lpstr>Схема строения ольфактометра  (ольфактометр Цваардемакера)</vt:lpstr>
      <vt:lpstr>Определение обонятельной функции носа</vt:lpstr>
      <vt:lpstr>Способ Воячека</vt:lpstr>
      <vt:lpstr> Способ Ушакова </vt:lpstr>
      <vt:lpstr>Патология обоняния</vt:lpstr>
      <vt:lpstr>Гипосмия</vt:lpstr>
      <vt:lpstr>Аносмия</vt:lpstr>
      <vt:lpstr> Кокосмия</vt:lpstr>
      <vt:lpstr>Методы коррекции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иссле</dc:title>
  <dc:creator/>
  <cp:lastModifiedBy/>
  <cp:revision>253</cp:revision>
  <dcterms:created xsi:type="dcterms:W3CDTF">2022-04-18T16:23:53Z</dcterms:created>
  <dcterms:modified xsi:type="dcterms:W3CDTF">2022-04-19T04:50:15Z</dcterms:modified>
</cp:coreProperties>
</file>