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76" r:id="rId8"/>
    <p:sldId id="274" r:id="rId9"/>
    <p:sldId id="262" r:id="rId10"/>
    <p:sldId id="279" r:id="rId11"/>
    <p:sldId id="281" r:id="rId12"/>
    <p:sldId id="277" r:id="rId13"/>
    <p:sldId id="263" r:id="rId14"/>
    <p:sldId id="264" r:id="rId15"/>
    <p:sldId id="268" r:id="rId16"/>
    <p:sldId id="269" r:id="rId17"/>
    <p:sldId id="265" r:id="rId18"/>
    <p:sldId id="266" r:id="rId19"/>
    <p:sldId id="267" r:id="rId20"/>
    <p:sldId id="270" r:id="rId21"/>
    <p:sldId id="273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9651EB-3E3F-4247-8D5E-F682B04CB29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9BE9E2-8DCA-43FD-90EC-E6CB7832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adry_beya_crb@mail.ru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-20220517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" y="-357214"/>
            <a:ext cx="9136386" cy="6858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H="1" flipV="1">
            <a:off x="5429256" y="357166"/>
            <a:ext cx="27146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5500702"/>
            <a:ext cx="764383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ГБУЗ РХ   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Бейская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районная больница»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8572559" cy="65722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л медсестра\Desktop\отделение реабелитации\IMG_3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Актовый зал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0170407_141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71546"/>
            <a:ext cx="8229600" cy="51974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Fcy;&amp;ocy;&amp;tcy;&amp;ocy;: r-19.ru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7544" y="2495062"/>
            <a:ext cx="5541579" cy="3692942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28662" y="672951"/>
            <a:ext cx="68580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новых зданиях фельдшерско-акушерских пунктов созданы достойные, комфортные условия для пациентов и медицинского персонала, кабинеты оснащены новым оборудованием.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3556" name="Picture 4" descr="IMG_197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00192" y="2500306"/>
            <a:ext cx="2629526" cy="3643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512" y="1062608"/>
            <a:ext cx="846445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Потребность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специалистах с высшим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медицинским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-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Врач – терапевт участковый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чел.</a:t>
            </a:r>
          </a:p>
          <a:p>
            <a:pPr marL="8080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Врач – невролог – 1 чел.</a:t>
            </a:r>
          </a:p>
          <a:p>
            <a:pPr marL="8080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Врач – педиатр  - 1 чел.   </a:t>
            </a:r>
          </a:p>
          <a:p>
            <a:pPr marL="8080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рач стоматолог детский – 1 чел.</a:t>
            </a:r>
          </a:p>
          <a:p>
            <a:pPr marL="8080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Врач- оториноларинголог – 1 чел.</a:t>
            </a:r>
          </a:p>
          <a:p>
            <a:pPr marL="8080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Врач – рентгенолог- 1 чел.</a:t>
            </a:r>
          </a:p>
          <a:p>
            <a:pPr marL="8080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Врач – офтальмолог – 1 чел.</a:t>
            </a:r>
          </a:p>
          <a:p>
            <a:pPr marL="8080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80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80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80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5576" y="4643446"/>
            <a:ext cx="763284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специалистов с высшим медицинским образованием в ГБУЗ РХ «Бейская районная больница» за 2021 год составила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57 386 руб.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FFFF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+mn-lt"/>
              </a:rPr>
              <a:t>Стимулирующие надбавки</a:t>
            </a:r>
            <a:endParaRPr lang="ru-RU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blipFill>
            <a:blip r:embed="rId4">
              <a:lum bright="70000" contrast="-70000"/>
            </a:blip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перечень стимулирующих выплат работникам учреждения включаются: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Выплата за интенсивность-до 100%;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Выплата за качество выполняемой работы-до 100%;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Выплата за выслугу лет –до 30%;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Надбавка за сельскую местность -25%;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Премии;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Прочие компенсационные выплаты.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43890" cy="1500198"/>
          </a:xfrm>
          <a:blipFill>
            <a:blip r:embed="rId2"/>
            <a:tile tx="0" ty="0" sx="100000" sy="100000" flip="none" algn="tl"/>
          </a:blipFill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+mn-lt"/>
              </a:rPr>
              <a:t>Доплата за проведение платных услуг</a:t>
            </a:r>
            <a:r>
              <a:rPr lang="ru-RU" b="0" dirty="0" smtClean="0">
                <a:solidFill>
                  <a:srgbClr val="FFFF00"/>
                </a:solidFill>
                <a:effectLst/>
                <a:latin typeface="+mn-lt"/>
              </a:rPr>
              <a:t/>
            </a:r>
            <a:br>
              <a:rPr lang="ru-RU" b="0" dirty="0" smtClean="0">
                <a:solidFill>
                  <a:srgbClr val="FFFF00"/>
                </a:solidFill>
                <a:effectLst/>
                <a:latin typeface="+mn-lt"/>
              </a:rPr>
            </a:br>
            <a:endParaRPr lang="ru-RU" b="0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14327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Положением «О платных услугах» предусмотрена выплата дополнительного заработка за счёт средств, от приносящей доход деятельности, пропорционально оказанной медицинской помощи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003232" cy="850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  СОЦИАЛЬНОЙ ПОДДЕРЖКИ МЕДИЦИНСКИХ РАБОТНИКОВ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786190"/>
            <a:ext cx="8352928" cy="714380"/>
          </a:xfrm>
          <a:prstGeom prst="roundRect">
            <a:avLst/>
          </a:pr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887" tIns="74887" rIns="74887" bIns="74887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Предоставление 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медицинским работникам в возрасте не старше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 лет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земельных участков для индивидуального жилищного строительства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786322"/>
            <a:ext cx="8358246" cy="1143008"/>
          </a:xfrm>
          <a:prstGeom prst="roundRect">
            <a:avLst/>
          </a:pr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887" tIns="74887" rIns="74887" bIns="74887" spcCol="127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трудоустройстве после окончания учебного заведения в течении первых трех лет к заработной плате устанавливается персональный коэффициент 1,3 как молодому специалисту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285860"/>
            <a:ext cx="8393016" cy="1500198"/>
          </a:xfrm>
          <a:prstGeom prst="roundRect">
            <a:avLst/>
          </a:pr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887" tIns="74887" rIns="74887" bIns="74887" spcCol="1270" anchor="ctr"/>
          <a:lstStyle/>
          <a:p>
            <a:pPr marL="355600" lvl="0" indent="-3556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Специалистам с высшим  медицинским  образованием  при прибытии (переезде) на работу предоставляется  единовременная компенсационная выплата в размере 1,5 млн. руб. (Постановление Правительства РХ от 06.03.2018 № 84)</a:t>
            </a:r>
          </a:p>
          <a:p>
            <a:pPr marL="355600" lvl="0" indent="-355600">
              <a:buFont typeface="Arial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Подъемные в размере  500 тыс. рублей прибывшим (переехавшим) на работу в сельские населенные пункты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2857496"/>
            <a:ext cx="8358246" cy="785818"/>
          </a:xfrm>
          <a:prstGeom prst="roundRect">
            <a:avLst/>
          </a:pr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887" tIns="74887" rIns="74887" bIns="74887" spcCol="127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Ежеквартальное возмещение денежной компенсации расходов по оплате жилых помещений, используемых на условиях найма, в размере не более 10 тысяч рублей в месяц от оплаты за жилое помещение, предусмотренной договором найма жилого помещения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024" y="26064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В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Бейской</a:t>
            </a:r>
            <a:r>
              <a:rPr lang="ru-RU" sz="2400" b="1" i="1" dirty="0" smtClean="0">
                <a:solidFill>
                  <a:schemeClr val="bg1"/>
                </a:solidFill>
              </a:rPr>
              <a:t> районной больнице на 01.01.2022 г. число работающих  составило 289 чел.,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из них: 27 врачей и 103 средних медицинских работников </a:t>
            </a:r>
          </a:p>
        </p:txBody>
      </p:sp>
      <p:pic>
        <p:nvPicPr>
          <p:cNvPr id="4" name="Picture 2" descr="G:\СЛАЙДЫ\максимова\DSC_03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1643051"/>
            <a:ext cx="735811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47664" y="166138"/>
            <a:ext cx="63367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Трудовой коллектив  ГБУЗ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РХ «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Бейская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РБ»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не только стремительно идёт к вершинам профессионального мастерства, но и живет активной жизнью. Сотрудники участвуют в спортивно-оздоровительных мероприятиях, творческих, с интересом подходят к проведению культурных мероприятий, профессиональных праздников, юбилеев.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9458" name="Picture 2" descr="100_1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714488"/>
            <a:ext cx="2214578" cy="16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DSC_3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14554"/>
            <a:ext cx="259505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DSC_410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5786" y="5072074"/>
            <a:ext cx="2286016" cy="151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 descr="100_22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968" y="1714488"/>
            <a:ext cx="2325833" cy="161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D:\Pictures\фотки\DSC024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072074"/>
            <a:ext cx="2286016" cy="149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357694"/>
            <a:ext cx="2857520" cy="17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14348" y="3429000"/>
            <a:ext cx="2370703" cy="15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3500438"/>
            <a:ext cx="2182003" cy="145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1513673" cy="21169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P1000467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857232"/>
            <a:ext cx="1663764" cy="22579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75856" y="3140968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Главный врач –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Ивашина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Лидия Степановна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60648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Руководство больницы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071810"/>
            <a:ext cx="30249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Заместитель главного врача по </a:t>
            </a:r>
            <a:r>
              <a:rPr lang="ru-RU" sz="1100" b="1" dirty="0" err="1" smtClean="0">
                <a:solidFill>
                  <a:schemeClr val="bg1"/>
                </a:solidFill>
              </a:rPr>
              <a:t>клинико</a:t>
            </a:r>
            <a:r>
              <a:rPr lang="ru-RU" sz="1100" b="1" dirty="0" smtClean="0">
                <a:solidFill>
                  <a:schemeClr val="bg1"/>
                </a:solidFill>
              </a:rPr>
              <a:t> -экспертной работе –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dirty="0" err="1" smtClean="0">
                <a:solidFill>
                  <a:schemeClr val="bg1"/>
                </a:solidFill>
              </a:rPr>
              <a:t>Побызакова</a:t>
            </a:r>
            <a:r>
              <a:rPr lang="ru-RU" sz="1100" b="1" dirty="0" smtClean="0">
                <a:solidFill>
                  <a:schemeClr val="bg1"/>
                </a:solidFill>
              </a:rPr>
              <a:t> Ирина Петровна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3143248"/>
            <a:ext cx="32146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Заместитель главного врача по лечебной работе–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dirty="0" err="1" smtClean="0">
                <a:solidFill>
                  <a:schemeClr val="bg1"/>
                </a:solidFill>
              </a:rPr>
              <a:t>Тохтобин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dirty="0">
                <a:solidFill>
                  <a:schemeClr val="bg1"/>
                </a:solidFill>
              </a:rPr>
              <a:t>А</a:t>
            </a:r>
            <a:r>
              <a:rPr lang="ru-RU" sz="1100" b="1" dirty="0" smtClean="0">
                <a:solidFill>
                  <a:schemeClr val="bg1"/>
                </a:solidFill>
              </a:rPr>
              <a:t>лексей Геннадьевич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58016" y="3929066"/>
            <a:ext cx="1511598" cy="1777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58016" y="1000108"/>
            <a:ext cx="1500198" cy="2013014"/>
          </a:xfrm>
          <a:prstGeom prst="snip2DiagRect">
            <a:avLst/>
          </a:prstGeom>
          <a:solidFill>
            <a:schemeClr val="tx1">
              <a:alpha val="84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21299999" lon="300000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28662" y="3786190"/>
            <a:ext cx="1500198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5643570" y="5929330"/>
            <a:ext cx="3824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prstClr val="black"/>
                </a:solidFill>
              </a:rPr>
              <a:t>Главная медицинская сестра –</a:t>
            </a:r>
          </a:p>
          <a:p>
            <a:pPr lvl="0" algn="ctr"/>
            <a:r>
              <a:rPr lang="ru-RU" sz="1100" b="1" dirty="0">
                <a:solidFill>
                  <a:prstClr val="black"/>
                </a:solidFill>
              </a:rPr>
              <a:t> Калягина Людмила Николаевна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5929330"/>
            <a:ext cx="30003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Заместитель главного врача по амбулаторно-поликлинической работе</a:t>
            </a:r>
          </a:p>
          <a:p>
            <a:pPr algn="ctr"/>
            <a:r>
              <a:rPr lang="ru-RU" sz="1100" b="1" dirty="0" err="1" smtClean="0">
                <a:solidFill>
                  <a:schemeClr val="bg1"/>
                </a:solidFill>
              </a:rPr>
              <a:t>Спирина</a:t>
            </a:r>
            <a:r>
              <a:rPr lang="ru-RU" sz="1100" b="1" dirty="0" smtClean="0">
                <a:solidFill>
                  <a:schemeClr val="bg1"/>
                </a:solidFill>
              </a:rPr>
              <a:t> Анжелина Никитична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SC00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00306"/>
            <a:ext cx="2058282" cy="1653904"/>
          </a:xfrm>
          <a:prstGeom prst="rect">
            <a:avLst/>
          </a:prstGeom>
          <a:noFill/>
        </p:spPr>
      </p:pic>
      <p:pic>
        <p:nvPicPr>
          <p:cNvPr id="20481" name="Picture 1" descr="DSC006778776676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86050" y="214290"/>
            <a:ext cx="1643074" cy="2071702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77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584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2" name="Picture 12" descr="DSC_410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33055" y="57148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4282" y="428605"/>
            <a:ext cx="20612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000892" y="2366635"/>
            <a:ext cx="1785950" cy="17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643446"/>
            <a:ext cx="2335374" cy="154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14290"/>
            <a:ext cx="1402402" cy="2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86000" y="227483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Сегодня в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ГБУЗ </a:t>
            </a: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РХ «</a:t>
            </a:r>
            <a:r>
              <a:rPr lang="ru-RU" sz="2000" b="1" dirty="0" err="1">
                <a:solidFill>
                  <a:schemeClr val="bg1"/>
                </a:solidFill>
                <a:latin typeface="Monotype Corsiva" pitchFamily="66" charset="0"/>
              </a:rPr>
              <a:t>Бейская</a:t>
            </a: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РБ</a:t>
            </a:r>
            <a:r>
              <a:rPr lang="ru-RU" sz="2000" b="1" dirty="0">
                <a:solidFill>
                  <a:schemeClr val="bg1"/>
                </a:solidFill>
                <a:latin typeface="Monotype Corsiva" pitchFamily="66" charset="0"/>
              </a:rPr>
              <a:t>» трудятся опытные врачи, фельдшера  и медицинские сёстры, имеющие  награды  Министерства  здравоохранения Российской Федерации, Правительства Республики Хакасия, отличники здравоохранения.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786322"/>
            <a:ext cx="2106623" cy="147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3601491" y="4429132"/>
            <a:ext cx="1869539" cy="22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/>
                <a:latin typeface="+mn-lt"/>
              </a:rPr>
              <a:t>О районе : </a:t>
            </a:r>
            <a:endParaRPr lang="ru-RU" dirty="0"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217628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3143272" cy="2357455"/>
          </a:xfrm>
        </p:spPr>
      </p:pic>
      <p:pic>
        <p:nvPicPr>
          <p:cNvPr id="5" name="Содержимое 3" descr="217628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28" y="2857496"/>
            <a:ext cx="3143272" cy="2086346"/>
          </a:xfrm>
          <a:prstGeom prst="rect">
            <a:avLst/>
          </a:prstGeom>
        </p:spPr>
      </p:pic>
      <p:pic>
        <p:nvPicPr>
          <p:cNvPr id="6" name="Содержимое 3" descr="2176287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693" y="830792"/>
            <a:ext cx="3357586" cy="3214710"/>
          </a:xfrm>
          <a:prstGeom prst="rect">
            <a:avLst/>
          </a:prstGeom>
        </p:spPr>
      </p:pic>
      <p:pic>
        <p:nvPicPr>
          <p:cNvPr id="7" name="Содержимое 3" descr="217628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4346" y="4429132"/>
            <a:ext cx="3357586" cy="2518189"/>
          </a:xfrm>
          <a:prstGeom prst="rect">
            <a:avLst/>
          </a:prstGeom>
        </p:spPr>
      </p:pic>
      <p:pic>
        <p:nvPicPr>
          <p:cNvPr id="8" name="Содержимое 3" descr="217628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3357562"/>
            <a:ext cx="3357586" cy="2233724"/>
          </a:xfrm>
          <a:prstGeom prst="rect">
            <a:avLst/>
          </a:prstGeom>
        </p:spPr>
      </p:pic>
      <p:pic>
        <p:nvPicPr>
          <p:cNvPr id="9" name="Содержимое 3" descr="2176287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5702" y="642918"/>
            <a:ext cx="2978298" cy="2233724"/>
          </a:xfrm>
          <a:prstGeom prst="rect">
            <a:avLst/>
          </a:prstGeom>
        </p:spPr>
      </p:pic>
      <p:pic>
        <p:nvPicPr>
          <p:cNvPr id="10" name="Содержимое 3" descr="21762872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5728"/>
            <a:ext cx="3143272" cy="2357454"/>
          </a:xfrm>
          <a:prstGeom prst="rect">
            <a:avLst/>
          </a:prstGeom>
        </p:spPr>
      </p:pic>
      <p:pic>
        <p:nvPicPr>
          <p:cNvPr id="11" name="Содержимое 3" descr="2176287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86446" y="4771654"/>
            <a:ext cx="3129519" cy="20863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85852" y="1196752"/>
            <a:ext cx="6643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        </a:t>
            </a:r>
            <a:r>
              <a:rPr lang="ru-RU" sz="2400" b="1" dirty="0" smtClean="0">
                <a:solidFill>
                  <a:srgbClr val="FFFF00"/>
                </a:solidFill>
              </a:rPr>
              <a:t>В с. Бея находится  общеобразовательная школа 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 детских сада.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        Также работают три учреждения дополнительного образования - это ДЮСШ, дом детского творчества и детская школа искусств;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      В посёлке очень развита торговая инфраструктура;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      Главным фактором развития района является хорошее здоровое населения, проживающего на его территории.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5929330"/>
            <a:ext cx="657229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198438">
              <a:tabLst>
                <a:tab pos="152082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e-mail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  <a:hlinkClick r:id="rId3"/>
              </a:rPr>
              <a:t>kadry_beya_crb@mail.ru</a:t>
            </a:r>
            <a:endParaRPr lang="ru-RU" dirty="0" smtClean="0">
              <a:solidFill>
                <a:srgbClr val="C00000"/>
              </a:solidFill>
            </a:endParaRPr>
          </a:p>
          <a:p>
            <a:pPr defTabSz="198438">
              <a:tabLst>
                <a:tab pos="1520825" algn="l"/>
              </a:tabLst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   тел. 8-39044-3-12-10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14290"/>
            <a:ext cx="77867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ctr"/>
            <a:endParaRPr lang="ru-RU" b="1" i="1" dirty="0" smtClean="0"/>
          </a:p>
          <a:p>
            <a:pPr indent="452438" algn="ctr"/>
            <a:r>
              <a:rPr lang="ru-RU" dirty="0" err="1" smtClean="0">
                <a:solidFill>
                  <a:schemeClr val="bg1"/>
                </a:solidFill>
              </a:rPr>
              <a:t>Бейская</a:t>
            </a:r>
            <a:r>
              <a:rPr lang="ru-RU" dirty="0" smtClean="0">
                <a:solidFill>
                  <a:schemeClr val="bg1"/>
                </a:solidFill>
              </a:rPr>
              <a:t> районная больница находится на территории </a:t>
            </a:r>
          </a:p>
          <a:p>
            <a:pPr indent="452438" algn="ctr"/>
            <a:r>
              <a:rPr lang="ru-RU" dirty="0" err="1" smtClean="0">
                <a:solidFill>
                  <a:schemeClr val="bg1"/>
                </a:solidFill>
              </a:rPr>
              <a:t>Бейского</a:t>
            </a:r>
            <a:r>
              <a:rPr lang="ru-RU" dirty="0" smtClean="0">
                <a:solidFill>
                  <a:schemeClr val="bg1"/>
                </a:solidFill>
              </a:rPr>
              <a:t> района.</a:t>
            </a:r>
          </a:p>
          <a:p>
            <a:pPr indent="452438" algn="ctr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Бейский</a:t>
            </a:r>
            <a:r>
              <a:rPr lang="ru-RU" dirty="0" smtClean="0">
                <a:solidFill>
                  <a:schemeClr val="bg1"/>
                </a:solidFill>
              </a:rPr>
              <a:t> район представляет собой муниципальное образование, расположенное в юго-восточной части Республики Хакасия.</a:t>
            </a:r>
          </a:p>
          <a:p>
            <a:pPr indent="452438" algn="ctr"/>
            <a:r>
              <a:rPr lang="ru-RU" dirty="0" smtClean="0">
                <a:solidFill>
                  <a:schemeClr val="bg1"/>
                </a:solidFill>
              </a:rPr>
              <a:t>     Административным центром </a:t>
            </a:r>
            <a:r>
              <a:rPr lang="ru-RU" dirty="0" err="1" smtClean="0">
                <a:solidFill>
                  <a:schemeClr val="bg1"/>
                </a:solidFill>
              </a:rPr>
              <a:t>Бейского</a:t>
            </a:r>
            <a:r>
              <a:rPr lang="ru-RU" dirty="0" smtClean="0">
                <a:solidFill>
                  <a:schemeClr val="bg1"/>
                </a:solidFill>
              </a:rPr>
              <a:t> района является село Бея. </a:t>
            </a:r>
          </a:p>
          <a:p>
            <a:pPr indent="452438" algn="ctr"/>
            <a:r>
              <a:rPr lang="ru-RU" dirty="0" smtClean="0">
                <a:solidFill>
                  <a:schemeClr val="bg1"/>
                </a:solidFill>
              </a:rPr>
              <a:t>Район расположен в междуречье многоводных рек Енисей и Абакан. </a:t>
            </a:r>
          </a:p>
          <a:p>
            <a:pPr indent="452438"/>
            <a:endParaRPr lang="ru-RU" dirty="0" smtClean="0"/>
          </a:p>
          <a:p>
            <a:pPr indent="452438"/>
            <a:endParaRPr lang="ru-RU" dirty="0" smtClean="0"/>
          </a:p>
          <a:p>
            <a:pPr indent="452438"/>
            <a:endParaRPr lang="ru-RU" dirty="0" smtClean="0"/>
          </a:p>
          <a:p>
            <a:pPr indent="452438"/>
            <a:endParaRPr lang="ru-RU" dirty="0" smtClean="0"/>
          </a:p>
          <a:p>
            <a:pPr indent="452438"/>
            <a:endParaRPr lang="ru-RU" dirty="0" smtClean="0"/>
          </a:p>
          <a:p>
            <a:endParaRPr lang="ru-RU" dirty="0"/>
          </a:p>
        </p:txBody>
      </p:sp>
      <p:pic>
        <p:nvPicPr>
          <p:cNvPr id="30724" name="Picture 4" descr="http://sib-guide.ru/photos/rn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6372200" cy="3393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476672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ГБУЗ РХ «</a:t>
            </a:r>
            <a:r>
              <a:rPr lang="ru-RU" sz="2000" b="1" dirty="0" err="1" smtClean="0">
                <a:solidFill>
                  <a:schemeClr val="bg1"/>
                </a:solidFill>
              </a:rPr>
              <a:t>Бейская</a:t>
            </a:r>
            <a:r>
              <a:rPr lang="ru-RU" sz="2000" b="1" dirty="0" smtClean="0">
                <a:solidFill>
                  <a:schemeClr val="bg1"/>
                </a:solidFill>
              </a:rPr>
              <a:t> районная больница» основана с 1920 года, первый заведующий больницы был Арнольд Иосифович </a:t>
            </a:r>
            <a:r>
              <a:rPr lang="ru-RU" sz="2000" b="1" dirty="0" err="1" smtClean="0">
                <a:solidFill>
                  <a:schemeClr val="bg1"/>
                </a:solidFill>
              </a:rPr>
              <a:t>Кац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Это была небольшая больница на первом этаже деревянного двухэтажного дома,  где работали всего несколько человек.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Сейчас больница имеет два лечебных корпуса, двухэтажное здание поликлиники. 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ее состав входит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7  - врачебных амбулаторий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14 -  фельдшерско-акушерских пунктов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  - фельдшерских пункта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indent="452438" algn="ctr"/>
            <a:r>
              <a:rPr lang="ru-RU" sz="2000" b="1" dirty="0" smtClean="0">
                <a:solidFill>
                  <a:schemeClr val="bg1"/>
                </a:solidFill>
              </a:rPr>
              <a:t>Население </a:t>
            </a:r>
            <a:r>
              <a:rPr lang="ru-RU" sz="2000" b="1" dirty="0" err="1" smtClean="0">
                <a:solidFill>
                  <a:schemeClr val="bg1"/>
                </a:solidFill>
              </a:rPr>
              <a:t>Бейского</a:t>
            </a:r>
            <a:r>
              <a:rPr lang="ru-RU" sz="2000" b="1" dirty="0" smtClean="0">
                <a:solidFill>
                  <a:schemeClr val="bg1"/>
                </a:solidFill>
              </a:rPr>
              <a:t> района составляет </a:t>
            </a:r>
          </a:p>
          <a:p>
            <a:pPr indent="452438" algn="ctr"/>
            <a:r>
              <a:rPr lang="ru-RU" sz="2000" b="1" dirty="0" smtClean="0">
                <a:solidFill>
                  <a:schemeClr val="bg1"/>
                </a:solidFill>
              </a:rPr>
              <a:t>16764 чел., из них: детей – 3129 чел., подростков  -484 чел., взрослого населения 13151 чел.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403356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В 2021году проведен капитальный ремонт поликлиники, в рамках программы «Модернизация первичного звена»  приобретен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передвижной </a:t>
            </a:r>
            <a:r>
              <a:rPr kumimoji="0" lang="ru-RU" sz="2400" b="1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фельдшерско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– акушерский пункт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2530" name="Picture 2" descr="G:\СЛАЙДЫ\Поликлиника\20170407_14044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2000240"/>
            <a:ext cx="6715172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Поликлиника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072230" cy="471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407_1406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428604"/>
            <a:ext cx="6858047" cy="58579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Отделение реабилитации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 descr="C:\Users\Гл медсестра\Desktop\отделение реабелитации\IMG_3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286676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6" descr="IMG_3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500174"/>
            <a:ext cx="535785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928</TotalTime>
  <Words>698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Поликлиника</vt:lpstr>
      <vt:lpstr>Презентация PowerPoint</vt:lpstr>
      <vt:lpstr>Отделение реабилитации</vt:lpstr>
      <vt:lpstr>Презентация PowerPoint</vt:lpstr>
      <vt:lpstr>Презентация PowerPoint</vt:lpstr>
      <vt:lpstr>Презентация PowerPoint</vt:lpstr>
      <vt:lpstr>Актовый зал</vt:lpstr>
      <vt:lpstr>Презентация PowerPoint</vt:lpstr>
      <vt:lpstr>Презентация PowerPoint</vt:lpstr>
      <vt:lpstr>Стимулирующие надбавки</vt:lpstr>
      <vt:lpstr>Доплата за проведение платных услуг </vt:lpstr>
      <vt:lpstr>МЕРЫ  СОЦИАЛЬНОЙ ПОДДЕРЖКИ МЕДИЦИНСКИХ РАБОТНИКОВ</vt:lpstr>
      <vt:lpstr>Презентация PowerPoint</vt:lpstr>
      <vt:lpstr>Презентация PowerPoint</vt:lpstr>
      <vt:lpstr>Презентация PowerPoint</vt:lpstr>
      <vt:lpstr>О районе 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Ольга_кадры</dc:creator>
  <cp:lastModifiedBy>Ткаченко</cp:lastModifiedBy>
  <cp:revision>90</cp:revision>
  <dcterms:created xsi:type="dcterms:W3CDTF">2022-05-17T04:04:32Z</dcterms:created>
  <dcterms:modified xsi:type="dcterms:W3CDTF">2022-05-19T07:56:38Z</dcterms:modified>
</cp:coreProperties>
</file>