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5" r:id="rId28"/>
    <p:sldId id="286" r:id="rId29"/>
    <p:sldId id="287" r:id="rId30"/>
    <p:sldId id="28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енера" initials="В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C47F-FD40-45D7-A210-E54794F6929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F7F4-83FA-46EB-A862-46963CA3FA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C47F-FD40-45D7-A210-E54794F6929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F7F4-83FA-46EB-A862-46963CA3F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C47F-FD40-45D7-A210-E54794F6929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F7F4-83FA-46EB-A862-46963CA3F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C47F-FD40-45D7-A210-E54794F6929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F7F4-83FA-46EB-A862-46963CA3F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C47F-FD40-45D7-A210-E54794F6929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F7F4-83FA-46EB-A862-46963CA3FA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C47F-FD40-45D7-A210-E54794F6929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F7F4-83FA-46EB-A862-46963CA3F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C47F-FD40-45D7-A210-E54794F6929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F7F4-83FA-46EB-A862-46963CA3F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C47F-FD40-45D7-A210-E54794F6929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F7F4-83FA-46EB-A862-46963CA3F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C47F-FD40-45D7-A210-E54794F6929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F7F4-83FA-46EB-A862-46963CA3FA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C47F-FD40-45D7-A210-E54794F6929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F7F4-83FA-46EB-A862-46963CA3F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C47F-FD40-45D7-A210-E54794F6929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F7F4-83FA-46EB-A862-46963CA3FA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C70C47F-FD40-45D7-A210-E54794F6929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473F7F4-83FA-46EB-A862-46963CA3FA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214290"/>
            <a:ext cx="7929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 «Красноярский государственный медицинский университет 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имени профессора В.Ф. </a:t>
            </a:r>
            <a:r>
              <a:rPr lang="ru-RU" sz="1200" cap="all" dirty="0" err="1" smtClean="0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 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4347" y="1857364"/>
            <a:ext cx="864965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МДК: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«Здоровый человек и его окружение»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Лекция №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«Особенности развития детей грудного возраста».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обучающихся по специальности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34.02.01 – Сестринское дело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5072074"/>
            <a:ext cx="3329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Битковская Венера Геннадьевна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Фукалова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Наталья Васильевна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2928" y="6158984"/>
            <a:ext cx="1848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Красноярск 2021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50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548680"/>
            <a:ext cx="7746064" cy="5699720"/>
          </a:xfrm>
        </p:spPr>
        <p:txBody>
          <a:bodyPr>
            <a:normAutofit lnSpcReduction="10000"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Легкие – происходит увеличение их объема и дифференцирование легочной ткани, формируются новые альвеолы. 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Высокое стояние диафрагмы в начале периода. Тип дыхания: грудной 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 дыхания: поверхностное, частое, аритмичное. 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Частота дыхательных движений составляет: к 6 месяцам – 35-40 в 1 минуту; к 12 месяцам – 30-35 в минуту. 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Кашлевой рефлекс выражен слабо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Сердечно-сосудистая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система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Сердце расположено горизонтально, относительно велико, растет неравномерно. До 2-х лет масса сердца увеличивается за счет предсердий, затем растут желудочки. 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Артерии относительно широкие и развиты лучше, чем вены. Соотношение просвета артерий к просвету вен – 1:1. В течение первого года жизни сосуды растут особенно интенсивно, чем в последующие годы.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Пульс частый, очень подвижный, может меняться под воздействием самых различных факторов – изменение положения тела, физическое напряжение, при крике, плаче и т.д.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Частота сердечных сокращений к 1-му году – 120-110 в 1 минуту.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Артериальное давление – 80-85 / 40-45 мм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рт.ст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624" y="1124744"/>
            <a:ext cx="7632848" cy="489654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Артериальное давление максимальное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АДmax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определяется по формуле: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 1 года: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АДmax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= 70 ×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где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число месяцев;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 1 года: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АДmax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= 80 + 2n, где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число лет;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min =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½ до ⅔ АД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max.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Пищеварительная система.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3-4 месяцев слюнные железы недостаточно дифференцированы и отличается сухость слизистой, что способствует ее легкому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травмированию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поэтому полость рта не надо протирать.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Слизистая на всем протяжении нежная, богатое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кровонасыщение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Прием пищи только путем сосания.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404664"/>
            <a:ext cx="7704856" cy="4800600"/>
          </a:xfrm>
        </p:spPr>
        <p:txBody>
          <a:bodyPr/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4-5 месяцев, вследствие раздражения тройничного нерва прорезывающимися зубами, значительно усиливается слюноотделение, поэтому в возрасте 5 месяцев ребенку можно вводить первый прикорм.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avatars.mds.yandex.net/get-zen_doc/57035/pub_5b3008c75230a200a97f1316_5b3008eb5230a200a97f1318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81402"/>
            <a:ext cx="5212290" cy="3476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908720"/>
            <a:ext cx="7498080" cy="4800600"/>
          </a:xfrm>
        </p:spPr>
        <p:txBody>
          <a:bodyPr/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1 года положение желудка горизонтальное. Улучшается иннервация кардиального сфинктера, и во 2-ом полугодии жизни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срыгиваний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обычно не наблюдается. 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Вместимость желудка в 3 месяца – 100 мл, в 1 год – 250 мл. Желудочный сок содержит все ферменты, но с пониженной активностью.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icrobes_bab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5184576" cy="597666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Микрофлора кишечника обусловлена характером вскармливания. При грудном вскармливании – основные микробы: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бифидобактерии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небольшое количество энтерококков и кишечной палочки. При искусственном вскармливании преобладает кишечная палочка.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404664"/>
            <a:ext cx="7602048" cy="626469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Положительное влияние микрофлоры в жизни организма обусловлено следующими факторами: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бифидобактерии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кишечная палочка, энтерококк в условиях нормально функционирующего кишечника способны подавлять и уничтожать самые различные патогенные и гнилостные микробы;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принимают участие в синтезе 9 различных витаминов (В1, В2, В3 и др.);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некоторые бактерии обладают ферментативным свойством, они разлагают пищевые вещества по тому же типу, что и пищеварительные ферменты.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60648"/>
            <a:ext cx="5265832" cy="648072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Печень – крупная, богата кровеносными сосудами, выступает на 1,5-2 см из-под края реберной дуги. Функциональная деятельность недостаточна. Является барьером для эндогенных и экзогенных вредных веществ, токсинов, микробов, в ней откладываются питательные вещества, главным образом, – гликоген, а так же жир и белок, отсюда они поступают в кровь. Печень вырабатывает желчь, но ее мало.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thumbs.dreamstime.com/b/%D0%BF%D0%B5%D1%87%D0%B5%D0%BD%D1%8C-%D0%BC-%D0%B0-%D0%B5%D0%BD%D1%86%D0%B0-389585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731" y="980728"/>
            <a:ext cx="3012269" cy="40163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medlazaret.ru/wp-content/uploads/stul-so-slizyu-u-novorozhdennog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469200"/>
            <a:ext cx="5364088" cy="4388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возрастом частота стула уменьшается, к 1 году – 1-2 раза в сутки.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 лекции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Анатомо-физиологические особенности, рост и развитие ребенка грудного возраста.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Закономерности и правила оценки физического, нервно-психического и социального развития.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d1zxene68j3keg.cloudfront.net/sites/default/files/Resouces/images/Diabetes%2520-%2520Kidney%5B1%5D.jpg"/>
          <p:cNvPicPr>
            <a:picLocks noChangeAspect="1" noChangeArrowheads="1"/>
          </p:cNvPicPr>
          <p:nvPr/>
        </p:nvPicPr>
        <p:blipFill>
          <a:blip r:embed="rId2" cstate="print"/>
          <a:srcRect l="19356" t="6777" r="20155"/>
          <a:stretch>
            <a:fillRect/>
          </a:stretch>
        </p:blipFill>
        <p:spPr bwMode="auto">
          <a:xfrm>
            <a:off x="5508104" y="1597657"/>
            <a:ext cx="3635896" cy="45748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Мочевыделительная система.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84784"/>
            <a:ext cx="4864584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Почечные лоханки и мочеточники относительно широкие, стенки их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гипотоничны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вследствие недостаточного развития мышечных и эластических волокон. Это предрасполагает к застою мочи, возникновению заболеваний и нарушениям вводно-солевого обмена</a:t>
            </a:r>
            <a:r>
              <a:rPr lang="ru-RU" sz="2800" dirty="0" smtClean="0"/>
              <a:t>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60648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Частота мочеиспусканий: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6 месяцев – 15-20 раз в сутки;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6 до 12 месяцев – 10-15 раз в сутки. 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Суточный объем мочи в год составляет 600 мл.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140968"/>
            <a:ext cx="4572000" cy="31085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первые месяцы жизни акт мочеиспускания является только безусловным рефлексом. С 3-х месяцев начинает формироваться рефлекс на произвольное мочеиспускание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4" descr="https://mamalino.ru/images/blog/2/20131013-164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492896"/>
            <a:ext cx="2255367" cy="2255367"/>
          </a:xfrm>
          <a:prstGeom prst="rect">
            <a:avLst/>
          </a:prstGeom>
          <a:noFill/>
        </p:spPr>
      </p:pic>
      <p:sp>
        <p:nvSpPr>
          <p:cNvPr id="35846" name="AutoShape 6" descr="https://toycantando.com/wp-content/uploads/2017/02/baby-bjor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baby-bjorn.jpg"/>
          <p:cNvPicPr>
            <a:picLocks noChangeAspect="1"/>
          </p:cNvPicPr>
          <p:nvPr/>
        </p:nvPicPr>
        <p:blipFill>
          <a:blip r:embed="rId3" cstate="print"/>
          <a:srcRect l="31658" t="6475" r="5026" b="7185"/>
          <a:stretch>
            <a:fillRect/>
          </a:stretch>
        </p:blipFill>
        <p:spPr>
          <a:xfrm>
            <a:off x="5508104" y="4509120"/>
            <a:ext cx="2376264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Нервная система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573488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9-ти месяцам удваивается масса головного мозга, к 10-ти – спинного мозга. 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Борозды головного мозга становятся глубже, извилины – крупнее, длиннее. 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Идет развитие первой сигнальной системы, от простого поведения к более сложному, и это тесно связано с развитием органов чувств как периферических воспринимающих органов (вкус, зрение, слух, обоняние, осязание).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https://s2.best-wallpaper.net/wallpaper/1920x1440/1106/Babies-play-with-toys_1920x1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105472"/>
            <a:ext cx="6336704" cy="475252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3000" y="332656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связи с развитием моторных функций, совершенствуется координация движений, а значит, развивается мозжечок.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0" name="AutoShape 2" descr="https://www.4nono.com/wp-content/uploads/2017/09/%D8%AA%D9%86%D9%85%D9%8A%D8%A9-%D9%85%D9%87%D8%A7%D8%B1%D8%A7%D8%AA-%D8%A7%D9%84%D8%B7%D9%81%D9%84-%D9%85%D9%86-%D8%B9%D9%85%D8%B1-%D8%B4%D9%87%D8%B1-%D9%84%D8%B9%D9%85%D8%B1-%D8%B3%D9%86%D8%A9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476672"/>
            <a:ext cx="7714104" cy="352839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Идет развитие второй сигнальной системы – речь ребенка, которая развивается в три этапа: 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подготовительный – появляются оттенки в плаче, крике, лепет; 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сенсорная речь – произносит слоги и связывает их с конкретными образами; 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моторная речь – произносит слова, связывая с выполняемыми действиями. </a:t>
            </a:r>
          </a:p>
          <a:p>
            <a:endParaRPr lang="ru-RU" dirty="0"/>
          </a:p>
        </p:txBody>
      </p:sp>
      <p:pic>
        <p:nvPicPr>
          <p:cNvPr id="38918" name="Picture 6" descr="https://1beremennost.ru/assets/images/rebenok3/r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796139"/>
            <a:ext cx="4595664" cy="3061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Нервно-психическое развитие детей 1-го года жизни.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 descr="https://razvitie-krohi.ru/wp-content/uploads/2014/09/chto-umeet-rebenok-v-1-mesyacz-768x7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9940" name="Picture 4" descr="https://medlazaret.ru/wp-content/uploads/chto-umeet-rebenok-v-3-mesya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9942" name="Picture 6" descr="http://ekirillova.ru/wp-content/uploads/2020/03/KMHyojaQ-CM-1024x9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39944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 l="14304" t="29328" r="6832" b="20469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6" name="Picture 10" descr="https://its-kids.ru/wp-content/uploads/2019/05/baby-12-month_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08104" y="4426495"/>
              <a:ext cx="3635895" cy="243150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7509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828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74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001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9501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Возраст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Прибавка массы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Прибавка массы за истекший период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Прибавка роста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Прибавка роста за истекший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период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334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месяц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862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 месяц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144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 месяц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2200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33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 месяц</a:t>
                      </a:r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750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2950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33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 месяц</a:t>
                      </a:r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3650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33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 месяц</a:t>
                      </a:r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4300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33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 месяц</a:t>
                      </a:r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4900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93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 месяц</a:t>
                      </a:r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5450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19,5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33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 месяц</a:t>
                      </a:r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5940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33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 месяц</a:t>
                      </a:r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6400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334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11 месяц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6800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3525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12 месяц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7150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74168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Окружность головы: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рождении 34-36 см. Ежемесячная прибавка по 1 см, за год примерно до 12 см.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Окружность грудной клетки: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рождении 32-34 см. На первом году жизни ежемесячная прибавка около 1,3 см, за год примерно 15 см.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s://viline.tv/yii2images/images/image-by-item-and-alias?item=Article1035&amp;dirtyAlias=53a4c82d1a-3_845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212976"/>
            <a:ext cx="5744369" cy="3446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budlaska.ru/sites/default/files/centil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71546"/>
            <a:ext cx="7659033" cy="56166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0"/>
            <a:ext cx="8143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оценки физического развития также используют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центильные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таблицы. Такой способ позволяет оценить соотношение массы и длины ребенка, т.е. их соотношение друг к другу (гармоничность развития).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https://i1.u-mama.ru/28b/ece/255/fa81e6a7daf9a1f062e85d1f1d3c34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fa81e6a7daf9a1f062e85d1f1d3c34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548680"/>
            <a:ext cx="7560840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620688"/>
            <a:ext cx="7215238" cy="1231106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Период грудного возраста длится от 29 дней жизни до 12 месяцев.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2204864"/>
            <a:ext cx="70723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Главная  особенность – высокие темпы физического и нервно-психического развития на основе ускоренных процессов обмена веществ.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245" y="3666919"/>
            <a:ext cx="3746060" cy="2865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60648"/>
            <a:ext cx="7704856" cy="633670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000" b="1" dirty="0" smtClean="0">
                <a:latin typeface="Times New Roman" pitchFamily="18" charset="0"/>
                <a:cs typeface="Times New Roman" pitchFamily="18" charset="0"/>
              </a:rPr>
              <a:t>Контрольные вопросы для закрепления: </a:t>
            </a:r>
          </a:p>
          <a:p>
            <a:pPr>
              <a:buNone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1. Какова продолжительность периода грудного возраста? </a:t>
            </a:r>
          </a:p>
          <a:p>
            <a:pPr>
              <a:buNone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2. Назовите основную особенность периода грудного возраста. </a:t>
            </a:r>
          </a:p>
          <a:p>
            <a:pPr>
              <a:buNone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3. Назовите функции кожи грудного ребенка хорошо выраженные у грудного ребенка и слабо выраженные у взрослого </a:t>
            </a:r>
          </a:p>
          <a:p>
            <a:pPr>
              <a:buNone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4. Какие изгибы позвоночника формируются на первом году жизни и почему? </a:t>
            </a:r>
          </a:p>
          <a:p>
            <a:pPr>
              <a:buNone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5. Назовите формулу прорезывания зубов. </a:t>
            </a:r>
          </a:p>
          <a:p>
            <a:pPr>
              <a:buNone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6. К какому возрасту у ребенка исчезает физиологический </a:t>
            </a:r>
            <a:r>
              <a:rPr lang="ru-RU" sz="7000" dirty="0" err="1" smtClean="0">
                <a:latin typeface="Times New Roman" pitchFamily="18" charset="0"/>
                <a:cs typeface="Times New Roman" pitchFamily="18" charset="0"/>
              </a:rPr>
              <a:t>гипертонус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 мышц? </a:t>
            </a:r>
          </a:p>
          <a:p>
            <a:pPr>
              <a:buNone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7. Каков тип дыхания у грудного ребенка? </a:t>
            </a:r>
          </a:p>
          <a:p>
            <a:pPr>
              <a:buNone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8. Назовите частоту сердечных сокращений у ребенка к году. </a:t>
            </a:r>
          </a:p>
          <a:p>
            <a:pPr>
              <a:buNone/>
            </a:pPr>
            <a:r>
              <a:rPr lang="ru-RU" sz="7000" dirty="0" smtClean="0"/>
              <a:t>9. 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Почему до трех месяцев жизни снижается уровень гемоглобина крови? </a:t>
            </a:r>
          </a:p>
          <a:p>
            <a:pPr>
              <a:buNone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10. Какое значение для физиологии пищеварения имеет нормальная микрофлора? </a:t>
            </a:r>
          </a:p>
          <a:p>
            <a:pPr>
              <a:buNone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11. Перечислите этапы развития речи ребенка. </a:t>
            </a:r>
          </a:p>
          <a:p>
            <a:pPr>
              <a:buNone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12. Перечислите критерии </a:t>
            </a:r>
            <a:r>
              <a:rPr lang="ru-RU" sz="7000" dirty="0" err="1" smtClean="0">
                <a:latin typeface="Times New Roman" pitchFamily="18" charset="0"/>
                <a:cs typeface="Times New Roman" pitchFamily="18" charset="0"/>
              </a:rPr>
              <a:t>нервно-психичекого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 развития грудного ребенка. </a:t>
            </a:r>
          </a:p>
          <a:p>
            <a:pPr>
              <a:buNone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13. Назовите закономерности нарастания массы и роста грудного ребенка.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Кожа и ее придатки.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7847" y="1259632"/>
            <a:ext cx="7498080" cy="5193704"/>
          </a:xfrm>
          <a:ln>
            <a:solidFill>
              <a:schemeClr val="tx2"/>
            </a:solidFill>
          </a:ln>
        </p:spPr>
        <p:txBody>
          <a:bodyPr>
            <a:normAutofit fontScale="85000" lnSpcReduction="20000"/>
          </a:bodyPr>
          <a:lstStyle/>
          <a:p>
            <a:pPr>
              <a:buClr>
                <a:schemeClr val="tx2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3-х месяцев появляется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потовыделение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слезоотделение.</a:t>
            </a:r>
          </a:p>
          <a:p>
            <a:pPr>
              <a:buClr>
                <a:schemeClr val="tx2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 4-8 неделям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пушковые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волосы заменяются более жестким. </a:t>
            </a:r>
          </a:p>
          <a:p>
            <a:pPr>
              <a:buClr>
                <a:schemeClr val="tx2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1 месяцу полностью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эпителизируется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пупочная ранка. </a:t>
            </a:r>
          </a:p>
          <a:p>
            <a:pPr>
              <a:buClr>
                <a:schemeClr val="tx2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Сохраняется относительная неустойчивость терморегуляции, поэтому ребенок легко перегревается и переохлаждается. </a:t>
            </a:r>
          </a:p>
          <a:p>
            <a:pPr>
              <a:buClr>
                <a:schemeClr val="tx2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Кожа эластичная, имеет хороший тургор. </a:t>
            </a:r>
          </a:p>
          <a:p>
            <a:pPr>
              <a:buClr>
                <a:schemeClr val="tx2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коже происходит синтез витамина D3, который играет важную роль в фосфорно-кальциевом обмене.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Костная система.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196752"/>
            <a:ext cx="4104456" cy="5256584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Кости ребенка мягкие, гибкие, поэтому легко возникают искривления.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Череп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швы уплотняются к 3-4 месяцам, большой родничок закрывается к 12-16 месяцам. Окружность груди становится равной окружности головы в 3 месяца, и затем начинает превышать окружность головы к 12 месяцам на 10-12 см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556792"/>
            <a:ext cx="3393624" cy="3601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0338"/>
            <a:ext cx="7848872" cy="3844726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Формируются изгибы позвоночника: 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2 месяцам, когда ребенок начинает самостоятельно держать голову, появляется шейный лордоз (изгиб кпереди в сагиттальной плоскости); 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6-ти месяцам, когда ребенок начинает самостоятельно сидеть, появляется грудной кифоз (изгиб кзади в сагиттальной плоскости); 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12-ти месяцам, когда ребенок начинает самостоятельно ходить, появляется поясничный лордоз. </a:t>
            </a:r>
          </a:p>
          <a:p>
            <a:endParaRPr lang="ru-RU" dirty="0"/>
          </a:p>
        </p:txBody>
      </p:sp>
      <p:sp>
        <p:nvSpPr>
          <p:cNvPr id="2050" name="AutoShape 2" descr="https://disling.com/image/data/Statia/%20%D1%80%D0%B0%D0%B7%D0%B2%D0%B8%D1%82%D0%B8%D1%8F%20%D0%BF%D0%BE%D0%B7%D0%B2%D0%BE%D0%BD%D0%BE%D1%87%D0%BD%D0%B8%D0%BA%D0%B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t="2285" b="13705"/>
          <a:stretch/>
        </p:blipFill>
        <p:spPr>
          <a:xfrm>
            <a:off x="2627784" y="3933056"/>
            <a:ext cx="5079624" cy="2648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Shema-prorezyvaniya-molochnyh-zubov-u-detej.png"/>
          <p:cNvPicPr>
            <a:picLocks noChangeAspect="1"/>
          </p:cNvPicPr>
          <p:nvPr/>
        </p:nvPicPr>
        <p:blipFill>
          <a:blip r:embed="rId2" cstate="print"/>
          <a:srcRect r="20310" b="49625"/>
          <a:stretch>
            <a:fillRect/>
          </a:stretch>
        </p:blipFill>
        <p:spPr>
          <a:xfrm>
            <a:off x="1907704" y="2132856"/>
            <a:ext cx="5832648" cy="208823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332656"/>
            <a:ext cx="8100392" cy="65253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Прорезываются молочные зубы в следующем порядке: 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медиальные резцы – 6-9 месяцев; 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латеральные резцы – 9-12 месяцев; </a:t>
            </a:r>
          </a:p>
          <a:p>
            <a:pPr>
              <a:buClr>
                <a:schemeClr val="bg2">
                  <a:lumMod val="50000"/>
                </a:schemeClr>
              </a:buClr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1 году жизни у ребенка должно быть 8 зубов. 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зубов = возраст в месяцах – 4 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Молочный прикус составляет 20 зубов и полностью сформирован к 2 годам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anzub.ru/wp-content/uploads/2018/10/Shema-prorezyvaniya-molochnyh-zubov-u-detej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1-babys-muscular-system-pixologicstudi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4552" y="1196752"/>
            <a:ext cx="4119448" cy="5229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Мышечная система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3 месяцам исчезает физиологический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гипертонус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сгибателей.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Нарастает мышечная масса. Отмечается преимущественное развитие крупных мышц: груди, спины, шеи, плеч, таза, бедер.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Дыхательная система.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Сохраняется относительная узость дыхательных путей. 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Слизистая оболочка нежная, богата кровеносными сосудами, железы слабо функционируют. 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Трахея и бронхи – хрящи мягкие, податливые.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kawelcog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393222"/>
            <a:ext cx="3727202" cy="43678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200</TotalTime>
  <Words>1428</Words>
  <Application>Microsoft Office PowerPoint</Application>
  <PresentationFormat>Экран (4:3)</PresentationFormat>
  <Paragraphs>174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Солнцестояние</vt:lpstr>
      <vt:lpstr>Слайд 1</vt:lpstr>
      <vt:lpstr>Слайд 2</vt:lpstr>
      <vt:lpstr>Слайд 3</vt:lpstr>
      <vt:lpstr>Кожа и ее придатки.</vt:lpstr>
      <vt:lpstr>Костная система. </vt:lpstr>
      <vt:lpstr>Слайд 6</vt:lpstr>
      <vt:lpstr>Слайд 7</vt:lpstr>
      <vt:lpstr>Мышечная система </vt:lpstr>
      <vt:lpstr>Дыхательная система. </vt:lpstr>
      <vt:lpstr>Слайд 10</vt:lpstr>
      <vt:lpstr>Сердечно-сосудистая система </vt:lpstr>
      <vt:lpstr>Слайд 12</vt:lpstr>
      <vt:lpstr>Пищеварительная система. </vt:lpstr>
      <vt:lpstr>Слайд 14</vt:lpstr>
      <vt:lpstr>Слайд 15</vt:lpstr>
      <vt:lpstr>Слайд 16</vt:lpstr>
      <vt:lpstr>Слайд 17</vt:lpstr>
      <vt:lpstr>Слайд 18</vt:lpstr>
      <vt:lpstr>Слайд 19</vt:lpstr>
      <vt:lpstr>Мочевыделительная система. </vt:lpstr>
      <vt:lpstr>Слайд 21</vt:lpstr>
      <vt:lpstr>Нервная система </vt:lpstr>
      <vt:lpstr>Слайд 23</vt:lpstr>
      <vt:lpstr>Слайд 24</vt:lpstr>
      <vt:lpstr>Нервно-психическое развитие детей 1-го года жизни. 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№6  Тема: Особенности развития детей грудного возраста </dc:title>
  <dc:creator>Venera</dc:creator>
  <cp:lastModifiedBy>Venera</cp:lastModifiedBy>
  <cp:revision>52</cp:revision>
  <dcterms:created xsi:type="dcterms:W3CDTF">2020-10-10T06:26:24Z</dcterms:created>
  <dcterms:modified xsi:type="dcterms:W3CDTF">2021-01-27T04:13:56Z</dcterms:modified>
</cp:coreProperties>
</file>