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79" r:id="rId7"/>
    <p:sldId id="260" r:id="rId8"/>
    <p:sldId id="294" r:id="rId9"/>
    <p:sldId id="261" r:id="rId10"/>
    <p:sldId id="276" r:id="rId11"/>
    <p:sldId id="280" r:id="rId12"/>
    <p:sldId id="262" r:id="rId13"/>
    <p:sldId id="286" r:id="rId14"/>
    <p:sldId id="287" r:id="rId15"/>
    <p:sldId id="289" r:id="rId16"/>
    <p:sldId id="263" r:id="rId17"/>
    <p:sldId id="295" r:id="rId18"/>
    <p:sldId id="296" r:id="rId19"/>
    <p:sldId id="281" r:id="rId20"/>
    <p:sldId id="290" r:id="rId21"/>
    <p:sldId id="291" r:id="rId22"/>
    <p:sldId id="292" r:id="rId23"/>
    <p:sldId id="265" r:id="rId24"/>
    <p:sldId id="266" r:id="rId25"/>
    <p:sldId id="293" r:id="rId26"/>
    <p:sldId id="282" r:id="rId27"/>
    <p:sldId id="267" r:id="rId28"/>
    <p:sldId id="283" r:id="rId29"/>
    <p:sldId id="268" r:id="rId30"/>
    <p:sldId id="269" r:id="rId31"/>
    <p:sldId id="270" r:id="rId32"/>
    <p:sldId id="271" r:id="rId33"/>
    <p:sldId id="272" r:id="rId34"/>
    <p:sldId id="284" r:id="rId35"/>
    <p:sldId id="274" r:id="rId36"/>
    <p:sldId id="285" r:id="rId37"/>
    <p:sldId id="273" r:id="rId38"/>
    <p:sldId id="297" r:id="rId39"/>
    <p:sldId id="278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Times New Roman" panose="02020603050405020304" pitchFamily="18" charset="0"/>
                <a:cs typeface="Times New Roman" pitchFamily="18" charset="0"/>
              </a:rPr>
              <a:t> КЛИНИЧЕСКАЯ </a:t>
            </a:r>
            <a: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  <a:t>ФАРМАКОЛОГИЯ ЛЕКАРСТВЕННЫХ СРЕДСТВ </a:t>
            </a:r>
            <a:b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  <a:t>ДЛЯ ЛЕЧЕНИЯ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itchFamily="18" charset="0"/>
              </a:rPr>
              <a:t> СЕРДЕЧНОЙ </a:t>
            </a:r>
            <a:r>
              <a:rPr lang="ru-RU" sz="4000" b="1" dirty="0">
                <a:latin typeface="Times New Roman" panose="02020603050405020304" pitchFamily="18" charset="0"/>
                <a:cs typeface="Times New Roman" pitchFamily="18" charset="0"/>
              </a:rPr>
              <a:t>НЕДОСТАТОЧНОСТИ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Преподаватель                  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Брюханова И.Я.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ангиотензиновых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 блокируют рецепторы ангиотензина II   в сосудах, тем самым предупреждают эффекты ангиотензина II, вызывают расширение сосудов и снижение артериального давления, снижают периферическое сопротивление, уменьшают нагрузку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сердце.</a:t>
            </a:r>
          </a:p>
          <a:p>
            <a:pPr marL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A30835-47BB-43D5-A517-8AEB7E6AD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59" r="5082"/>
          <a:stretch/>
        </p:blipFill>
        <p:spPr>
          <a:xfrm>
            <a:off x="4784187" y="3124200"/>
            <a:ext cx="4343401" cy="3629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12AC72-531C-4ADF-B3B9-F7ED60D3D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66" r="3430"/>
          <a:stretch/>
        </p:blipFill>
        <p:spPr>
          <a:xfrm>
            <a:off x="16412" y="3118338"/>
            <a:ext cx="4637649" cy="36294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838464-9DE5-4FA4-B4C7-551DA5670C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4900" y="146538"/>
            <a:ext cx="4229100" cy="2819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6F5A84-D9E7-4BBB-B630-0067646F94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6538"/>
            <a:ext cx="49000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2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EDCE3-EECF-4CFA-803B-B909595B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22" y="1166018"/>
            <a:ext cx="9143999" cy="5691982"/>
          </a:xfrm>
        </p:spPr>
        <p:txBody>
          <a:bodyPr>
            <a:noAutofit/>
          </a:bodyPr>
          <a:lstStyle/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Гиперкалиемия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гипотензивный эффект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 кашель (развивается реже, чем при лечении И-АПФ)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Бета –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адреноблокаторы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0100" b="1" dirty="0" smtClean="0">
                <a:latin typeface="Times New Roman" pitchFamily="18" charset="0"/>
                <a:cs typeface="Times New Roman" pitchFamily="18" charset="0"/>
              </a:rPr>
              <a:t>Селективные препараты</a:t>
            </a:r>
          </a:p>
          <a:p>
            <a:pPr eaLnBrk="1" hangingPunct="1"/>
            <a:r>
              <a:rPr lang="ru-RU" altLang="ru-RU" sz="10100" dirty="0" err="1" smtClean="0">
                <a:latin typeface="Times New Roman" pitchFamily="18" charset="0"/>
                <a:cs typeface="Times New Roman" pitchFamily="18" charset="0"/>
              </a:rPr>
              <a:t>Бисопролол</a:t>
            </a:r>
            <a:r>
              <a:rPr lang="ru-RU" altLang="ru-RU" sz="10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10100" dirty="0" err="1" smtClean="0">
                <a:latin typeface="Times New Roman" pitchFamily="18" charset="0"/>
                <a:cs typeface="Times New Roman" pitchFamily="18" charset="0"/>
              </a:rPr>
              <a:t>Конкор</a:t>
            </a:r>
            <a:r>
              <a:rPr lang="ru-RU" altLang="ru-RU" sz="101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/>
            <a:r>
              <a:rPr lang="ru-RU" altLang="ru-RU" sz="10100" dirty="0" smtClean="0">
                <a:latin typeface="Times New Roman" pitchFamily="18" charset="0"/>
                <a:cs typeface="Times New Roman" pitchFamily="18" charset="0"/>
              </a:rPr>
              <a:t>Метопролол (</a:t>
            </a:r>
            <a:r>
              <a:rPr lang="ru-RU" altLang="ru-RU" sz="10100" dirty="0" err="1" smtClean="0">
                <a:latin typeface="Times New Roman" pitchFamily="18" charset="0"/>
                <a:cs typeface="Times New Roman" pitchFamily="18" charset="0"/>
              </a:rPr>
              <a:t>Эгилок</a:t>
            </a:r>
            <a:r>
              <a:rPr lang="ru-RU" altLang="ru-RU" sz="10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None/>
            </a:pPr>
            <a:r>
              <a:rPr lang="ru-RU" altLang="ru-RU" sz="10100" b="1" dirty="0" smtClean="0">
                <a:latin typeface="Times New Roman" pitchFamily="18" charset="0"/>
                <a:cs typeface="Times New Roman" pitchFamily="18" charset="0"/>
              </a:rPr>
              <a:t>Неселективный препарат</a:t>
            </a:r>
          </a:p>
          <a:p>
            <a:pPr eaLnBrk="1" hangingPunct="1"/>
            <a:r>
              <a:rPr lang="ru-RU" altLang="ru-RU" sz="10100" dirty="0" err="1" smtClean="0">
                <a:latin typeface="Times New Roman" pitchFamily="18" charset="0"/>
                <a:cs typeface="Times New Roman" pitchFamily="18" charset="0"/>
              </a:rPr>
              <a:t>Карведилол</a:t>
            </a:r>
            <a:r>
              <a:rPr lang="ru-RU" altLang="ru-RU" sz="10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10100" dirty="0" err="1" smtClean="0">
                <a:latin typeface="Times New Roman" pitchFamily="18" charset="0"/>
                <a:cs typeface="Times New Roman" pitchFamily="18" charset="0"/>
              </a:rPr>
              <a:t>акридилол</a:t>
            </a:r>
            <a:r>
              <a:rPr lang="ru-RU" altLang="ru-RU" sz="10100" dirty="0" smtClean="0">
                <a:latin typeface="Times New Roman" pitchFamily="18" charset="0"/>
                <a:cs typeface="Times New Roman" pitchFamily="18" charset="0"/>
              </a:rPr>
              <a:t>) блокирует альфа и бета </a:t>
            </a:r>
            <a:r>
              <a:rPr lang="ru-RU" altLang="ru-RU" sz="10100" dirty="0" err="1" smtClean="0">
                <a:latin typeface="Times New Roman" pitchFamily="18" charset="0"/>
                <a:cs typeface="Times New Roman" pitchFamily="18" charset="0"/>
              </a:rPr>
              <a:t>адренорецепторы</a:t>
            </a:r>
            <a:endParaRPr lang="ru-RU" altLang="ru-RU" sz="10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4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974725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Механизм действия</a:t>
            </a:r>
            <a:endParaRPr lang="ru-RU" alt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763" y="685800"/>
            <a:ext cx="9144000" cy="6086475"/>
          </a:xfrm>
        </p:spPr>
        <p:txBody>
          <a:bodyPr>
            <a:normAutofit fontScale="85000" lnSpcReduction="20000"/>
          </a:bodyPr>
          <a:lstStyle/>
          <a:p>
            <a:pPr marL="0" algn="just" eaLnBrk="1" hangingPunct="1">
              <a:lnSpc>
                <a:spcPct val="160000"/>
              </a:lnSpc>
              <a:buFontTx/>
              <a:buNone/>
              <a:defRPr/>
            </a:pPr>
            <a:r>
              <a:rPr lang="ru-RU" altLang="ru-RU" sz="3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Селективные </a:t>
            </a:r>
            <a:r>
              <a:rPr lang="ru-RU" altLang="ru-RU" sz="3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избирательно блокируют </a:t>
            </a:r>
            <a:r>
              <a:rPr lang="ru-RU" altLang="ru-RU" sz="3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Бета1-адренорецепторы </a:t>
            </a:r>
            <a:r>
              <a:rPr lang="ru-RU" altLang="ru-RU" sz="3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миокарда и препятствуют активирующему воздействию на них адреналина и норадреналина, в результате уменьшается сила и частота сердечных сокращений, что в результате приводит к снижению АД. Неселективные препараты блокируют и </a:t>
            </a:r>
            <a:r>
              <a:rPr lang="ru-RU" altLang="ru-RU" sz="3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Бета1(</a:t>
            </a:r>
            <a:r>
              <a:rPr lang="ru-RU" altLang="ru-RU" sz="36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altLang="ru-RU" sz="3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altLang="ru-RU" sz="36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адренорецепторы</a:t>
            </a:r>
            <a:r>
              <a:rPr lang="ru-RU" altLang="ru-RU" sz="3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β2-адренорецепторы </a:t>
            </a:r>
            <a:r>
              <a:rPr lang="ru-RU" altLang="ru-RU" sz="3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гладкомышечных клетках бронхов, что может вызвать бронхоспазм.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68D2C9-48F5-412A-AFE6-797F74CB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Бронхоспазм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сократимости миокарда и проводимости в миокарде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Гипотензия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736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Мочегонные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7366"/>
            <a:ext cx="9144000" cy="595063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Мочегонные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увеличивают диурез, что ведет к уменьшению объема циркулирующей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(ОЦК),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уменьшению венозного застоя в малом и большом круге кровообращения и, как следствие, улучшению газообмена, уменьшению одышки, отеков, улучшению гемодинамики в сердце, улучшению функций печени, почек, ЖКТ и др.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 петлевые  и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тиазидные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8"/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Фуросемид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8"/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Торасемид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8"/>
            <a:r>
              <a:rPr lang="ru-RU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Гипотиазид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8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0" lvl="8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AEBB69F0-D8BF-43C5-A8CF-9B51E466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Активная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этими диуретиками может приводить к разным электролитным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снижение уровня калия, магния     в крови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опасно развитие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гипокалиемии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Для профилактики  и коррекции </a:t>
            </a:r>
            <a:r>
              <a:rPr lang="ru-RU" altLang="ru-RU" sz="3600" dirty="0" err="1" smtClean="0">
                <a:latin typeface="Times New Roman" pitchFamily="18" charset="0"/>
                <a:cs typeface="Times New Roman" pitchFamily="18" charset="0"/>
              </a:rPr>
              <a:t>гипокалиемии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назначают препараты калия: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панангин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аспаркам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диету с высоким содержанием калия (курага, изюм ).</a:t>
            </a:r>
          </a:p>
          <a:p>
            <a:pPr marL="0" lvl="0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применение с </a:t>
            </a:r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диуретиками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ингибиторов АПФ, БРА, </a:t>
            </a:r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антигонистов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альдостерона(калийсберегающих </a:t>
            </a:r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диуретиков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снижает риск развития </a:t>
            </a:r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гипокалиемии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AEBB69F0-D8BF-43C5-A8CF-9B51E466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активной терапии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развиться гипотония, избыточная дегидратация, нарушение функции почек.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 проведения безопасной   фармакотерапии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контролировать диурез, измерение выпитой и выделенной жидкости, функцию почек, анализы крови на электролиты, мочевину,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проводить ежедневное взвешивание, измерение АД,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F54AED-D7D5-4280-A304-3847B06C7D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86" b="14126"/>
          <a:stretch/>
        </p:blipFill>
        <p:spPr>
          <a:xfrm>
            <a:off x="0" y="0"/>
            <a:ext cx="5354320" cy="2597936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AEBB69F0-D8BF-43C5-A8CF-9B51E466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0CB377C-EB28-40E6-9E22-03EC874400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56" t="11778" r="5556" b="13161"/>
          <a:stretch/>
        </p:blipFill>
        <p:spPr>
          <a:xfrm>
            <a:off x="0" y="2590800"/>
            <a:ext cx="5410200" cy="28259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8808AC-0184-4221-B1F4-3CA0FF1661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0"/>
            <a:ext cx="3962400" cy="2597937"/>
          </a:xfrm>
          <a:prstGeom prst="rect">
            <a:avLst/>
          </a:prstGeom>
        </p:spPr>
      </p:pic>
      <p:pic>
        <p:nvPicPr>
          <p:cNvPr id="7" name="Рисунок 6" descr="09188789.jpg"/>
          <p:cNvPicPr>
            <a:picLocks noChangeAspect="1"/>
          </p:cNvPicPr>
          <p:nvPr/>
        </p:nvPicPr>
        <p:blipFill rotWithShape="1">
          <a:blip r:embed="rId5" cstate="print"/>
          <a:srcRect l="11365" r="7578"/>
          <a:stretch/>
        </p:blipFill>
        <p:spPr>
          <a:xfrm>
            <a:off x="5943600" y="3657600"/>
            <a:ext cx="3200400" cy="24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25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855" y="0"/>
            <a:ext cx="8229600" cy="6858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лекции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345" y="685800"/>
            <a:ext cx="9144000" cy="5989638"/>
          </a:xfrm>
        </p:spPr>
        <p:txBody>
          <a:bodyPr>
            <a:noAutofit/>
          </a:bodyPr>
          <a:lstStyle/>
          <a:p>
            <a:pPr mar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Сердечная недостаточность: понятие, механизмы развития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Лекарственные средства, применяемые для лечения сердечной недостаточности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Ингибиторы АПФ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Блокаторы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ангиотензиновых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рецепторов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Бета-адреноблокаторы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Мочегонные средства 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Антагонисты альдостерона.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Кардиотонические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лекарственные средства  </a:t>
            </a:r>
          </a:p>
          <a:p>
            <a:pPr mar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Клинико-фармакологическая характеристика сердечных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гликозидов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дигоксина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-514350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Калийсберегающие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Антагонисты альдостерона</a:t>
            </a:r>
            <a:endParaRPr lang="ru-RU" dirty="0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91200"/>
          </a:xfrm>
        </p:spPr>
        <p:txBody>
          <a:bodyPr>
            <a:normAutofit fontScale="92500"/>
          </a:bodyPr>
          <a:lstStyle/>
          <a:p>
            <a:pPr algn="just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Спиронолактон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Верошпирон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Эплеренон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Эпленор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стероидное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строение и являются антагонистом прямого действия минералокортикоидного гормона альдостерона. Спиролактон блокирует рецепторы, с которыми взаимодействует  альдостерон, в результате повышается выведение с мочой ионов натрия, хлора и соответствующих количеств воды;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задерживаются в организме ионы калия и магния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Диуритический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эффект слабо выражен.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4303713" y="74613"/>
            <a:ext cx="53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   </a:t>
            </a:r>
            <a:r>
              <a:rPr lang="ru-RU" sz="1400" b="1">
                <a:cs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Показания к применению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Первичный гиперальдостеронизм (болезнь Кона) и вторичный гиперальдостеронизм.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Хроническая сердечная недостаточность, артериальная гипертония (в сочетании с другими мочегонными средствами).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Гипокалиемия.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Профилактика гипокалиемии на фоне длительного приема других мочегонных средств.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Цирроз печени.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Побочные эффекты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Гиперкалиемия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(особенно у больных с ХПН).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менструального цикла.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Гинекомастия, импотенция.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Диспепсические расстройства.                    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Противопоказания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Гиперкалиемия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Беременность.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ХПН из-за опасности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гиперкалиемии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2E4F75-A45A-4887-9409-A6022C41C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29" t="34885" r="6995" b="7269"/>
          <a:stretch/>
        </p:blipFill>
        <p:spPr>
          <a:xfrm>
            <a:off x="5943600" y="2819400"/>
            <a:ext cx="2907114" cy="190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Кардиотонические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150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Кардиотоническими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средствами называют лекарственные средства, усиливающие сокращения миокарда, т.е. оказывающие «позитивное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инотропное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действие.</a:t>
            </a:r>
          </a:p>
          <a:p>
            <a:pPr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гликозиды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Кардиотонические ЛС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негликозидной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негликозидные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8358" indent="-51435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85800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ru-RU" sz="3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гликозиды (СГ)</a:t>
            </a: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вещества растительного происхождения. Они обладают ярко выраженным </a:t>
            </a:r>
            <a:r>
              <a:rPr lang="ru-RU" sz="3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кардиотоническим</a:t>
            </a: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действием. </a:t>
            </a:r>
          </a:p>
          <a:p>
            <a:pPr>
              <a:buNone/>
            </a:pPr>
            <a:r>
              <a:rPr lang="ru-RU" sz="3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Сердечные </a:t>
            </a:r>
            <a:r>
              <a:rPr lang="ru-RU" sz="3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гликозиды получают из ЛР:</a:t>
            </a:r>
            <a:endParaRPr lang="ru-RU" sz="3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Наперстянки шерстистой – </a:t>
            </a:r>
            <a:r>
              <a:rPr lang="ru-RU" sz="3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</a:t>
            </a:r>
            <a:r>
              <a:rPr lang="ru-RU" sz="3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целанид</a:t>
            </a: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Наперстянки пурпурной – </a:t>
            </a:r>
            <a:r>
              <a:rPr lang="ru-RU" sz="33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дигитоксин</a:t>
            </a:r>
            <a:r>
              <a:rPr lang="ru-RU" sz="3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Наперстянки ржавой – </a:t>
            </a:r>
            <a:r>
              <a:rPr lang="ru-RU" sz="33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дигален-нео</a:t>
            </a:r>
            <a:r>
              <a:rPr lang="ru-RU" sz="3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семян тропической лианы строфанта – </a:t>
            </a:r>
            <a:r>
              <a:rPr lang="ru-RU" sz="33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строфантин</a:t>
            </a:r>
            <a:r>
              <a:rPr lang="ru-RU" sz="3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3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Wingdings" pitchFamily="2" charset="2"/>
              <a:buChar char="§"/>
            </a:pP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Майского ландыша – </a:t>
            </a:r>
            <a:r>
              <a:rPr lang="ru-RU" sz="3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коргликон</a:t>
            </a:r>
            <a:r>
              <a:rPr lang="ru-RU" sz="3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buFont typeface="Wingdings" pitchFamily="2" charset="2"/>
              <a:buChar char="§"/>
            </a:pPr>
            <a:r>
              <a:rPr lang="ru-RU" sz="3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Горицвета весеннего – </a:t>
            </a:r>
            <a:r>
              <a:rPr lang="ru-RU" sz="3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адонизид  </a:t>
            </a:r>
            <a:r>
              <a:rPr lang="ru-RU" sz="3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8580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сердечных  гликозидов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СГ)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пациентов с ХСН ограничено. Из существующих препаратов рекомендован –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пациентам с ХСН не улучшает их прогноз, но улучшает симптомы ХСН и качество жизни.  Назначают в дозах 0,125 -0,25 мг/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длительном лечении необходимо ориентироваться на концентрацию </a:t>
            </a:r>
            <a:r>
              <a:rPr lang="ru-RU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дигоксина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крови.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811CCC-7B84-4249-9150-2B7A8AC435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3916" y="0"/>
            <a:ext cx="4620084" cy="300305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2CC0B7-E09E-4CCE-9494-000814D263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407093" cy="3128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316202-25B4-4829-A365-F07FE314B5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4399" b="24400"/>
          <a:stretch/>
        </p:blipFill>
        <p:spPr>
          <a:xfrm>
            <a:off x="1257300" y="3276600"/>
            <a:ext cx="6629400" cy="33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8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AE353-2B68-442E-8558-F96D01FD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гликозиды делятся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25963"/>
          </a:xfrm>
        </p:spPr>
        <p:txBody>
          <a:bodyPr>
            <a:noAutofit/>
          </a:bodyPr>
          <a:lstStyle/>
          <a:p>
            <a:pPr marL="0" lvl="0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Полярные (гидрофильные) СГ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строфантин,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коргликон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ЖКТ всасываются плохо, эффективны лишь при парентеральном введении,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кумулируются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бысто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элиминируют из организма. Относятся к препаратам экстренной помощи.</a:t>
            </a:r>
          </a:p>
          <a:p>
            <a:pPr marL="0" lvl="0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Неполярные (</a:t>
            </a:r>
            <a:r>
              <a:rPr lang="ru-RU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липофильные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дигитоксин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Хорошо всасываются в ЖКТ, поэтому их принимают внутрь. Действие их развивается медленнее, эффекты продолжительны, из организма элиминируют постепенно, способны к кумуляции.</a:t>
            </a:r>
          </a:p>
          <a:p>
            <a:pPr marL="0">
              <a:buNone/>
            </a:pP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промежуточное положение, поэтому может вводиться внутрь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0524DB-44A1-4F57-900C-A315E0574C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7744" y="85578"/>
            <a:ext cx="5093856" cy="3783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A3D52C-C41F-4393-A2C8-B26A2AA37E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295" t="20000" r="11978" b="22857"/>
          <a:stretch/>
        </p:blipFill>
        <p:spPr>
          <a:xfrm>
            <a:off x="1505480" y="3927384"/>
            <a:ext cx="6133040" cy="28450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C40AAD-4785-4BC2-A353-5E18AE8BF6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82061"/>
            <a:ext cx="3733800" cy="37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1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FC404-BCD2-4D52-8FA2-61A480FB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фармакологические эффекты СГ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38401"/>
            <a:ext cx="9144000" cy="44196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инотропный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увеличение силы сердечных сокращений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хронотропный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сердечного ритма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батмотропный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повышение возбудимости сердца 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дромотропный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снижение скорости проведения возбуждения в миокарде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06" y="0"/>
            <a:ext cx="9152206" cy="6858000"/>
          </a:xfrm>
        </p:spPr>
        <p:txBody>
          <a:bodyPr>
            <a:normAutofit/>
          </a:bodyPr>
          <a:lstStyle/>
          <a:p>
            <a:pPr marL="114300" indent="-45720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(СН)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патологическое состояние, при котором сердце не может обеспечить органы и ткани достаточным количеством крови, адекватным потребностям организма.</a:t>
            </a:r>
          </a:p>
          <a:p>
            <a:pPr marL="114300" indent="-45720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Под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 недостаточностью понимают остро или хронически возникшую неспособность сердца выполнять свою насосную функцию. В результате этого возникают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одышка, тахикардия, отеки, застойные явления в легких, печени и других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органах, повышенная утомляемость.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D5644-3CF9-4833-86B9-392AE316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906463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сердечных гликозидов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 marL="578358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гликозиды оказывают угнетающее влияние на активность фермента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АТФазы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приводит к увеличению внутри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ионов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Повышенная концентрация Са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 клеток активирует работу нитей актина и миозина, что и ведет к увеличению силы сокращений, улучшению гемодинамики и доставки кислорода тканям, снижению тканевой гипоксии.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Урежение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сердечного ритма (ЧСС) происходит за счет рефлекторной активации центра блуждающего нерва, при этом удлиняется диастола, т.е. период сердечного отдыха.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D9425-C47B-4EAF-B6E8-C6CFAEF5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применению сердечных гликозидов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6826"/>
            <a:ext cx="9144000" cy="5257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и хроническая сердечная недостаточность, развившаяся в результате нарушения сократительной функции сердца </a:t>
            </a:r>
            <a:r>
              <a:rPr lang="ru-RU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некоторых формах аритмии: </a:t>
            </a:r>
            <a:r>
              <a:rPr lang="ru-RU" sz="27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мерцательная </a:t>
            </a:r>
            <a:r>
              <a:rPr lang="ru-RU" sz="27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аритмия. </a:t>
            </a:r>
            <a:r>
              <a:rPr lang="ru-RU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сердечные гликозиды стали использовать реже в связи с появлением новых эффективных и менее опасных препаратов из других </a:t>
            </a:r>
            <a:r>
              <a:rPr lang="ru-RU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острой сердечной недостаточности используют </a:t>
            </a:r>
            <a:r>
              <a:rPr lang="ru-RU" sz="27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</a:t>
            </a:r>
            <a:r>
              <a:rPr lang="ru-RU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внутривенно, при хронической сердечной недостаточности – </a:t>
            </a:r>
            <a:r>
              <a:rPr lang="ru-RU" sz="27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дигоксин</a:t>
            </a:r>
            <a:r>
              <a:rPr lang="ru-RU" sz="2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внутрь ( таблетки).</a:t>
            </a:r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сердечных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зидов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развиться интоксикация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сердечными гликозидами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гликозидная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интоксикация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обусловлено малой широтой терапевтического действия СГ,   их способностью к кумуляции, а также высокой индивидуальной чувствительностью пациентов к сердечным гликозидам.</a:t>
            </a:r>
          </a:p>
          <a:p>
            <a:pPr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гликозидной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интоксикации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799492"/>
            <a:ext cx="9139311" cy="5029200"/>
          </a:xfrm>
        </p:spPr>
        <p:txBody>
          <a:bodyPr>
            <a:noAutofit/>
          </a:bodyPr>
          <a:lstStyle/>
          <a:p>
            <a:pPr marL="578358" lvl="0" indent="-514350">
              <a:buAutoNum type="arabicPeriod"/>
            </a:pP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Кардиальные: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Брадикардия 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Экстрасистолия 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Тахикардия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АВ-блокады 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Возобновление признаков сердечной недостаточности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4F2469-A6D7-445D-A632-2BDF5A11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" y="0"/>
            <a:ext cx="9133449" cy="6858000"/>
          </a:xfrm>
        </p:spPr>
        <p:txBody>
          <a:bodyPr>
            <a:noAutofit/>
          </a:bodyPr>
          <a:lstStyle/>
          <a:p>
            <a:pPr marL="578358" lvl="0" indent="-514350">
              <a:buFont typeface="Arial" pitchFamily="34" charset="0"/>
              <a:buAutoNum type="arabicPeriod" startAt="2"/>
            </a:pPr>
            <a:r>
              <a:rPr lang="ru-RU" sz="35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Внекардиальные:</a:t>
            </a:r>
          </a:p>
          <a:p>
            <a:pPr marL="0" lvl="0" indent="-457200"/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Диспептические расстройства: потеря аппетита, тошнота, рвота, диарея, боли в животе </a:t>
            </a:r>
          </a:p>
          <a:p>
            <a:pPr marL="114300" lvl="0" indent="-457200"/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Невралгические расстройства: утомление, головная боль, мышечная слабость; в тяжелых случаях: страх, бред, галлюцинации, судороги</a:t>
            </a:r>
          </a:p>
          <a:p>
            <a:pPr marL="114300" lvl="0" indent="-457200"/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зрения: выпадение полей зрения, ореол вокруг предметов, нарушение цветоощущения – желтое окрашивание 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ru-RU" sz="35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 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18277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0CB43E-9DA7-490C-8275-2E220CD9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гликозидной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интоксикации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marL="114300" indent="-45720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выраженности симптомов  необходимо снизить дозу или отменить СГ.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 проявлениях необходимо: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 ( при отравлении СГ).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унитиола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 5-10 мл (он образует с сердечными гликозидами неактивный комплекс, который выводится с мочой)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дефицита калия в клетках и крови; внутривенное введение препаратов калия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панангина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хлористого калия, поляризующей смеси)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Оксигенотерапия для устранения гипоксии</a:t>
            </a:r>
          </a:p>
          <a:p>
            <a:pPr marL="114300" indent="-45720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интоксикации, начиная лечение сердечными гликозидами, больному назначают специальную диету (сухофрукты, печеный в кожуре картофель), препараты калия внутрь.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A0BAE0-EEC7-437E-AFEC-2BFA888B25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1834" y="3581400"/>
            <a:ext cx="4822166" cy="3276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0040D5-BBAB-4E77-B859-9C6F5D110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942" t="14059" r="4782" b="9420"/>
          <a:stretch/>
        </p:blipFill>
        <p:spPr>
          <a:xfrm>
            <a:off x="0" y="0"/>
            <a:ext cx="4353916" cy="37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2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3660D-A0F3-4A11-BCCB-D0578E0F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5"/>
            <a:ext cx="9144000" cy="1143000"/>
          </a:xfrm>
        </p:spPr>
        <p:txBody>
          <a:bodyPr>
            <a:noAutofit/>
          </a:bodyPr>
          <a:lstStyle/>
          <a:p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и безопасности использования сердечных гликозидов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018"/>
            <a:ext cx="9144000" cy="5689637"/>
          </a:xfrm>
        </p:spPr>
        <p:txBody>
          <a:bodyPr>
            <a:normAutofit fontScale="92500" lnSpcReduction="20000"/>
          </a:bodyPr>
          <a:lstStyle/>
          <a:p>
            <a:pPr marL="0" lvl="0" indent="-514350">
              <a:buFont typeface="+mj-lt"/>
              <a:buAutoNum type="arabicPeriod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симптомов сердечной недостаточности свидетельствует об эффективности применения сердечных гликозидов (уменьшение одышки, отеков, цианоза, уменьшение размеров и болезненности печени, нормализация ЧСС, ликвидация дефицита пульса). В то же время необходимо активно выявлять первые признаки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интоксикации и принимать соответствующие меры.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Лабораторные:</a:t>
            </a:r>
          </a:p>
          <a:p>
            <a:pPr marL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лекарственный мониторинг – определение СГ в крови</a:t>
            </a:r>
          </a:p>
          <a:p>
            <a:pPr marL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контроль за содержанием К,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плазме и эритроцитах</a:t>
            </a:r>
          </a:p>
          <a:p>
            <a:pPr marL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инструментальные методы контроля: ЭКГ, ЭХО-кардиография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Контрольные вопросы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такое сердечная недостаточность?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Назовите группы лекарственных препаратов,   применяемых при сердечной недостаточности.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Назовите ингибиторы АПФ.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Назовите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блокаторы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ангиотензиновых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рецепторов.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Назовите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которые применяют при сердечной недостаточности.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Что такое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кардиотонические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средства?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Назовите сердечные гликозиды.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 Что такое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гликозидная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интоксикация?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2" y="937418"/>
            <a:ext cx="9138138" cy="59205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Обязательная: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Кузнецова Н.В. Клиническая фармакология: учебник - М.: ГЭОТАР-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2012, стр. 161 – 177.  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  <a:t>Дополнительная литература: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1.Белоусов Ю.Б., </a:t>
            </a:r>
            <a:r>
              <a:rPr lang="ru-RU" sz="2200" dirty="0" err="1">
                <a:latin typeface="Times New Roman" panose="02020603050405020304" pitchFamily="18" charset="0"/>
                <a:cs typeface="Times New Roman" pitchFamily="18" charset="0"/>
              </a:rPr>
              <a:t>Кукес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В.Г. и др. «Клиническая фармакология» Национальное руководство. – М.: ГЭОТАР – </a:t>
            </a:r>
            <a:r>
              <a:rPr lang="ru-RU" sz="2200" dirty="0" err="1">
                <a:latin typeface="Times New Roman" panose="02020603050405020304" pitchFamily="18" charset="0"/>
                <a:cs typeface="Times New Roman" pitchFamily="18" charset="0"/>
              </a:rPr>
              <a:t>Медиа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2010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itchFamily="18" charset="0"/>
              </a:rPr>
              <a:t>Машковский</a:t>
            </a:r>
            <a:r>
              <a:rPr lang="ru-RU" sz="2200" dirty="0">
                <a:latin typeface="Times New Roman" panose="02020603050405020304" pitchFamily="18" charset="0"/>
                <a:cs typeface="Times New Roman" pitchFamily="18" charset="0"/>
              </a:rPr>
              <a:t> М.Д. Лекарственные средства. – М.: Новая волна, 2011.</a:t>
            </a:r>
          </a:p>
          <a:p>
            <a:pPr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  <a:t>Электронные ресурсы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Лекция- презентация  «Клиническая фармакология лекарственных средств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для лечения острой и хронической сердечной недостаточности » 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Электронный справочник «Лекарственные средства»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Тесты АСТ по теме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Обращение лекарственных – база данных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itchFamily="18" charset="0"/>
              </a:rPr>
              <a:t>www.regmed.ru</a:t>
            </a:r>
            <a:r>
              <a:rPr lang="ru-RU" sz="2200" b="1" u="sng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itchFamily="18" charset="0"/>
              </a:rPr>
              <a:t>search.asp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446" y="1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 средства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сердечной недостаточности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" y="1295400"/>
            <a:ext cx="9117037" cy="5562601"/>
          </a:xfrm>
        </p:spPr>
        <p:txBody>
          <a:bodyPr>
            <a:normAutofit/>
          </a:bodyPr>
          <a:lstStyle/>
          <a:p>
            <a:pPr marL="578358" lvl="0" indent="-51435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АПФ 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 рецепторов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Бета-адреноблокаторы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Диуретики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5.Антагонисты альдостерона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Кардиотонические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578358" indent="-514350">
              <a:buFont typeface="+mj-lt"/>
              <a:buAutoNum type="arabicPeriod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indent="-514350">
              <a:buFont typeface="+mj-lt"/>
              <a:buAutoNum type="arabicPeriod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28625" y="1500188"/>
            <a:ext cx="8229600" cy="3368675"/>
          </a:xfrm>
        </p:spPr>
        <p:txBody>
          <a:bodyPr/>
          <a:lstStyle/>
          <a:p>
            <a:r>
              <a:rPr lang="ru-RU" sz="88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АПФ (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иАПФ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44062"/>
            <a:ext cx="9144000" cy="581339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Ингибиторы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АПФ блокируют превращение ангиотензина I в ангиотензин II в результате снижается АД , уменьшают пред- и постнагрузку на миокард, оказывают кардиопротективное действие, улучшают состояние сердечной мышцы и сосудов, улучшают почечный и мозговой кровоток, сохраняют в организме калий.</a:t>
            </a:r>
          </a:p>
          <a:p>
            <a:pPr marL="3086100" lvl="7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Каптоприл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7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налаприл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7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Рамиприл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7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Лизиноприл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7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ериндоприл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374A01-DCD1-4DDC-9DA4-5AD5A17E29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01551" cy="266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B424E5-A986-4E07-8C82-EBF0D5FB1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128" r="7338"/>
          <a:stretch/>
        </p:blipFill>
        <p:spPr>
          <a:xfrm>
            <a:off x="0" y="2667000"/>
            <a:ext cx="4163636" cy="2514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FE495D-3398-4037-B5A0-97B7D559A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998" t="15749" b="15080"/>
          <a:stretch/>
        </p:blipFill>
        <p:spPr>
          <a:xfrm>
            <a:off x="4849291" y="2787852"/>
            <a:ext cx="4154495" cy="25214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DC4571-2441-4A7E-AD73-C96C75249D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2808" y="4021597"/>
            <a:ext cx="3466714" cy="2836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2B938A-8D00-41C6-B672-7C2D7239DD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878" t="4847" r="1739" b="6713"/>
          <a:stretch/>
        </p:blipFill>
        <p:spPr>
          <a:xfrm>
            <a:off x="5178464" y="9378"/>
            <a:ext cx="3965536" cy="27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79" y="3048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Ингибиторы АПФ считаются важнейшей группой препаратов для лечения СН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379" y="1600200"/>
            <a:ext cx="9126415" cy="5257800"/>
          </a:xfrm>
        </p:spPr>
        <p:txBody>
          <a:bodyPr>
            <a:noAutofit/>
          </a:bodyPr>
          <a:lstStyle/>
          <a:p>
            <a:pPr marL="578358" lvl="0" indent="-51435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лечении СН ингибиторами АПФ необходимо: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Font typeface="+mj-lt"/>
              <a:buAutoNum type="arabicPeriod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чсс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358" lvl="0" indent="-514350">
              <a:buFont typeface="+mj-lt"/>
              <a:buAutoNum type="arabicPeriod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содержание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калия,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мочевины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крови.</a:t>
            </a:r>
          </a:p>
          <a:p>
            <a:pPr marL="578358" lvl="0" indent="-514350">
              <a:buFont typeface="+mj-lt"/>
              <a:buAutoNum type="arabicPeriod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лечения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иАПФ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обеспечивается постепенным увеличением доз – титрованием. Начинать лечение нужно с низких доз, а затем ступенчато увеличивать.</a:t>
            </a:r>
          </a:p>
          <a:p>
            <a:pPr marL="578358" lvl="0" indent="-51435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8358" indent="-51435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8358" indent="-514350">
              <a:buFont typeface="+mj-lt"/>
              <a:buAutoNum type="arabicPeriod"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76200" y="127000"/>
            <a:ext cx="8991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lang="ru-RU" alt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0" y="1303338"/>
            <a:ext cx="9088438" cy="5554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Сухой кашель,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800" dirty="0" err="1" smtClean="0">
                <a:latin typeface="Times New Roman" pitchFamily="18" charset="0"/>
                <a:cs typeface="Times New Roman" pitchFamily="18" charset="0"/>
              </a:rPr>
              <a:t>Гиперкалиемия</a:t>
            </a:r>
            <a:endParaRPr lang="ru-RU" alt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Диспепсические расстройства (тошнота, нарушение вкуса)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Избыточный гипотензивный эффект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Аллергические реакции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Блокаторы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39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Лозартан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Валсартан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Кандесартан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Эпросартан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Клинические рекомендации 2020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дуют препарат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Валсартан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Сакубитрил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этих препаратов благоприятно сказывается на состоянии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и почек у больных с СН.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1611</Words>
  <Application>Microsoft Office PowerPoint</Application>
  <PresentationFormat>Экран (4:3)</PresentationFormat>
  <Paragraphs>199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КЛИНИЧЕСКАЯ ФАРМАКОЛОГИЯ ЛЕКАРСТВЕННЫХ СРЕДСТВ  ДЛЯ ЛЕЧЕНИЯ  СЕРДЕЧНОЙ НЕДОСТАТОЧНОСТИ                                        Преподаватель                                                           Брюханова И.Я.</vt:lpstr>
      <vt:lpstr>План  лекции  </vt:lpstr>
      <vt:lpstr>Слайд 3</vt:lpstr>
      <vt:lpstr>Лекарственные  средства для лечения сердечной недостаточности</vt:lpstr>
      <vt:lpstr>Ингибиторы АПФ (иАПФ)</vt:lpstr>
      <vt:lpstr>Слайд 6</vt:lpstr>
      <vt:lpstr>Ингибиторы АПФ считаются важнейшей группой препаратов для лечения СН </vt:lpstr>
      <vt:lpstr>Побочные эффекты</vt:lpstr>
      <vt:lpstr>  Блокаторы  рецепторов  ангиотензина II     </vt:lpstr>
      <vt:lpstr>Слайд 10</vt:lpstr>
      <vt:lpstr>Слайд 11</vt:lpstr>
      <vt:lpstr>Побочные эффекты</vt:lpstr>
      <vt:lpstr>Бета – адреноблокаторы </vt:lpstr>
      <vt:lpstr>Механизм действия</vt:lpstr>
      <vt:lpstr>Побочные эффекты</vt:lpstr>
      <vt:lpstr>Мочегонные средства</vt:lpstr>
      <vt:lpstr>Слайд 17</vt:lpstr>
      <vt:lpstr>Слайд 18</vt:lpstr>
      <vt:lpstr>Слайд 19</vt:lpstr>
      <vt:lpstr>Калийсберегающие диуретики – Антагонисты альдостерона</vt:lpstr>
      <vt:lpstr> Показания к применению</vt:lpstr>
      <vt:lpstr> Побочные эффекты </vt:lpstr>
      <vt:lpstr>Кардиотонические средства</vt:lpstr>
      <vt:lpstr>Слайд 24</vt:lpstr>
      <vt:lpstr>Слайд 25</vt:lpstr>
      <vt:lpstr>Слайд 26</vt:lpstr>
      <vt:lpstr>Сердечные гликозиды делятся </vt:lpstr>
      <vt:lpstr>Слайд 28</vt:lpstr>
      <vt:lpstr>Основные фармакологические эффекты СГ</vt:lpstr>
      <vt:lpstr> Механизм действия сердечных гликозидов</vt:lpstr>
      <vt:lpstr>Показания к применению сердечных гликозидов</vt:lpstr>
      <vt:lpstr>Побочные эффекты</vt:lpstr>
      <vt:lpstr>Симптомы гликозидной интоксикации</vt:lpstr>
      <vt:lpstr>Слайд 34</vt:lpstr>
      <vt:lpstr>Лечение гликозидной интоксикации</vt:lpstr>
      <vt:lpstr>Слайд 36</vt:lpstr>
      <vt:lpstr>Оценка эффективности и безопасности использования сердечных гликозидов</vt:lpstr>
      <vt:lpstr>    Контрольные вопросы  </vt:lpstr>
      <vt:lpstr>Рекомендуемая 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КЛИНИЧЕСКАЯ ФАРМАКОЛОГИЯ СРЕДСТВ  ДЛЯ ЛЕЧЕНИЯ СЕРДЕЧНОЙ НЕДОСТАТОЧНОСТИ     Брюханова И.Я.</dc:title>
  <cp:lastModifiedBy>Admin</cp:lastModifiedBy>
  <cp:revision>62</cp:revision>
  <dcterms:modified xsi:type="dcterms:W3CDTF">2021-01-27T10:05:26Z</dcterms:modified>
</cp:coreProperties>
</file>