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7"/>
  </p:normalViewPr>
  <p:slideViewPr>
    <p:cSldViewPr snapToGrid="0" snapToObjects="1">
      <p:cViewPr varScale="1">
        <p:scale>
          <a:sx n="51" d="100"/>
          <a:sy n="51" d="100"/>
        </p:scale>
        <p:origin x="10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08990">
              <a:lnSpc>
                <a:spcPct val="100000"/>
              </a:lnSpc>
              <a:spcBef>
                <a:spcPts val="0"/>
              </a:spcBef>
              <a:buSzTx/>
              <a:buNone/>
              <a:defRPr sz="2940" spc="-29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Информационное 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Информация о факте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Информация о факте</a:t>
            </a:r>
          </a:p>
        </p:txBody>
      </p:sp>
      <p:sp>
        <p:nvSpPr>
          <p:cNvPr id="107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Авторство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Авторство</a:t>
            </a:r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«Важная цитата»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>
            <a:spLocks noGrp="1"/>
          </p:cNvSpPr>
          <p:nvPr>
            <p:ph type="pic" sz="quarter" idx="13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915009552_2264x1509.jpg"/>
          <p:cNvSpPr>
            <a:spLocks noGrp="1"/>
          </p:cNvSpPr>
          <p:nvPr>
            <p:ph type="pic" sz="quarter" idx="14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740519873_3318x2212.jpg"/>
          <p:cNvSpPr>
            <a:spLocks noGrp="1"/>
          </p:cNvSpPr>
          <p:nvPr>
            <p:ph type="pic" idx="15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>
            <a:spLocks noGrp="1"/>
          </p:cNvSpPr>
          <p:nvPr>
            <p:ph type="pic" idx="13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>
            <a:spLocks noGrp="1"/>
          </p:cNvSpPr>
          <p:nvPr>
            <p:ph type="pic" idx="13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>
                <a:solidFill>
                  <a:srgbClr val="FFFFFF"/>
                </a:solidFill>
              </a:defRPr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Автор и дата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08990">
              <a:lnSpc>
                <a:spcPct val="100000"/>
              </a:lnSpc>
              <a:spcBef>
                <a:spcPts val="0"/>
              </a:spcBef>
              <a:buSzTx/>
              <a:buNone/>
              <a:defRPr sz="2940" spc="-29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r>
              <a:t>Заголовок слайда</a:t>
            </a:r>
          </a:p>
        </p:txBody>
      </p:sp>
      <p:sp>
        <p:nvSpPr>
          <p:cNvPr id="33" name="Изображение"/>
          <p:cNvSpPr>
            <a:spLocks noGrp="1"/>
          </p:cNvSpPr>
          <p:nvPr>
            <p:ph type="pic" idx="13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43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Подзаголовок слайд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Подзаголовок слайда</a:t>
            </a:r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1" name="Изображение"/>
          <p:cNvSpPr>
            <a:spLocks noGrp="1"/>
          </p:cNvSpPr>
          <p:nvPr>
            <p:ph type="pic" idx="13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Подзаголовок слайда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Подзаголовок слайда</a:t>
            </a:r>
          </a:p>
        </p:txBody>
      </p:sp>
      <p:sp>
        <p:nvSpPr>
          <p:cNvPr id="63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3880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z="12800" spc="0"/>
            </a:lvl1pPr>
          </a:lstStyle>
          <a:p>
            <a:r>
              <a:t>Заголовок раздела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80" name="Подзаголовок слайд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Подзаголовок слайда</a:t>
            </a:r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89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Подзаголовок повестки дня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Заголовок слайда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87530" y="12684760"/>
            <a:ext cx="408941" cy="444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Выполнил ординатор 2-го года обучения…"/>
          <p:cNvSpPr txBox="1">
            <a:spLocks noGrp="1"/>
          </p:cNvSpPr>
          <p:nvPr>
            <p:ph type="body" idx="13"/>
          </p:nvPr>
        </p:nvSpPr>
        <p:spPr>
          <a:xfrm>
            <a:off x="1219200" y="8194809"/>
            <a:ext cx="21945599" cy="439714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3189998" algn="r" defTabSz="192023">
              <a:lnSpc>
                <a:spcPts val="12400"/>
              </a:lnSpc>
              <a:defRPr sz="3108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Выполнил ординатор 2-го года обучения</a:t>
            </a:r>
          </a:p>
          <a:p>
            <a:pPr marL="3189998" algn="r" defTabSz="192023">
              <a:lnSpc>
                <a:spcPts val="12400"/>
              </a:lnSpc>
              <a:defRPr sz="3108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по специальности «стоматология ортопедическая» </a:t>
            </a:r>
          </a:p>
          <a:p>
            <a:pPr marL="3189998" algn="r" defTabSz="192023">
              <a:lnSpc>
                <a:spcPts val="12400"/>
              </a:lnSpc>
              <a:defRPr sz="3108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Джамбровский Владимир Алексеевич </a:t>
            </a:r>
          </a:p>
          <a:p>
            <a:pPr algn="r" defTabSz="192023">
              <a:defRPr sz="3108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рецензент профессор Чижов Юрий Васильевич </a:t>
            </a:r>
          </a:p>
        </p:txBody>
      </p:sp>
      <p:sp>
        <p:nvSpPr>
          <p:cNvPr id="152" name="Федеральное государственное бюджетное образовательное учреждение высшего образования «Красноярский медицинский университет имени профессора В.Ф. Войно-Ясенецкого» Министерства здравоохранения Российской Федерации Кафедра стоматологии ортопедической"/>
          <p:cNvSpPr txBox="1">
            <a:spLocks noGrp="1"/>
          </p:cNvSpPr>
          <p:nvPr>
            <p:ph type="ctrTitle"/>
          </p:nvPr>
        </p:nvSpPr>
        <p:spPr>
          <a:xfrm>
            <a:off x="1219200" y="500556"/>
            <a:ext cx="21945600" cy="2500427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defRPr sz="3866" spc="0"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r>
              <a:t>Федеральное государственное бюджетное образовательное учреждение высшего образования «Красноярский медицинский университет имени профессора В.Ф. Войно-Ясенецкого» Министерства здравоохранения Российской Федерации Кафедра стоматологии ортопедической </a:t>
            </a:r>
          </a:p>
        </p:txBody>
      </p:sp>
      <p:sp>
        <p:nvSpPr>
          <p:cNvPr id="153" name="ИНСТРУМЕНТАЛЬНЫЕ МЕТОДЫ ИССЛЕДОВАНИЯ В ОРТОПЕДИЧЕСКОЙ СТОМАТОЛОГИИ"/>
          <p:cNvSpPr txBox="1">
            <a:spLocks noGrp="1"/>
          </p:cNvSpPr>
          <p:nvPr>
            <p:ph type="subTitle" sz="quarter" idx="1"/>
          </p:nvPr>
        </p:nvSpPr>
        <p:spPr>
          <a:xfrm>
            <a:off x="1219200" y="4782842"/>
            <a:ext cx="21945600" cy="2250593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sz="3500" b="1" spc="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ИНСТРУМЕНТАЛЬНЫЕ МЕТОДЫ ИССЛЕДОВАНИЯ В ОРТОПЕДИЧЕСКОЙ СТОМАТОЛОГИИ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Гнатодинамометрия"/>
          <p:cNvSpPr txBox="1">
            <a:spLocks noGrp="1"/>
          </p:cNvSpPr>
          <p:nvPr>
            <p:ph type="ctrTitle"/>
          </p:nvPr>
        </p:nvSpPr>
        <p:spPr>
          <a:xfrm>
            <a:off x="1219200" y="33127"/>
            <a:ext cx="21945600" cy="1863530"/>
          </a:xfrm>
          <a:prstGeom prst="rect">
            <a:avLst/>
          </a:prstGeom>
          <a:solidFill>
            <a:schemeClr val="accent1">
              <a:hueOff val="-245591"/>
              <a:satOff val="13830"/>
              <a:lumOff val="17557"/>
            </a:schemeClr>
          </a:solidFill>
        </p:spPr>
        <p:txBody>
          <a:bodyPr/>
          <a:lstStyle>
            <a:lvl1pPr defTabSz="1130300">
              <a:lnSpc>
                <a:spcPct val="100000"/>
              </a:lnSpc>
              <a:defRPr sz="3200" spc="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Гнатодинамометрия 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96" name="Это способ измерения давления мышц…"/>
          <p:cNvSpPr txBox="1">
            <a:spLocks noGrp="1"/>
          </p:cNvSpPr>
          <p:nvPr>
            <p:ph type="subTitle" idx="1"/>
          </p:nvPr>
        </p:nvSpPr>
        <p:spPr>
          <a:xfrm>
            <a:off x="221797" y="2452748"/>
            <a:ext cx="24085695" cy="10920424"/>
          </a:xfrm>
          <a:prstGeom prst="rect">
            <a:avLst/>
          </a:prstGeom>
        </p:spPr>
        <p:txBody>
          <a:bodyPr/>
          <a:lstStyle/>
          <a:p>
            <a:pPr algn="l" defTabSz="320039">
              <a:spcBef>
                <a:spcPts val="800"/>
              </a:spcBef>
              <a:defRPr sz="259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Это способ измерения давления мышц </a:t>
            </a:r>
          </a:p>
          <a:p>
            <a:pPr algn="l" defTabSz="320039">
              <a:spcBef>
                <a:spcPts val="800"/>
              </a:spcBef>
              <a:defRPr sz="259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жевательного аппарата, а также стойкости </a:t>
            </a:r>
          </a:p>
          <a:p>
            <a:pPr algn="l" defTabSz="320039">
              <a:spcBef>
                <a:spcPts val="800"/>
              </a:spcBef>
              <a:defRPr sz="259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зубных тканей к силе сжатия челюстей при </a:t>
            </a:r>
          </a:p>
          <a:p>
            <a:pPr algn="l" defTabSz="320039">
              <a:spcBef>
                <a:spcPts val="800"/>
              </a:spcBef>
              <a:defRPr sz="259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помощи гнатодинамометра. </a:t>
            </a:r>
          </a:p>
          <a:p>
            <a:pPr algn="l" defTabSz="320039">
              <a:spcBef>
                <a:spcPts val="800"/>
              </a:spcBef>
              <a:defRPr sz="259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Большинство авторов, работающих с данной темой, принимали за единицу жевательную силу слабейшего зуба. А давление других зубов определяли в сравнении с ним. При расчете константы жевательного давления автора руководствовались следующими анатомическими особенностями зуба: </a:t>
            </a:r>
          </a:p>
          <a:p>
            <a:pPr marL="320039" indent="-222250" algn="l" defTabSz="320039">
              <a:spcBef>
                <a:spcPts val="1600"/>
              </a:spcBef>
              <a:buClr>
                <a:srgbClr val="000000"/>
              </a:buClr>
              <a:buSzPct val="150000"/>
              <a:buFont typeface="Times Roman"/>
              <a:buChar char="•"/>
              <a:defRPr sz="259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размеры поверхности;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320039" indent="-222250" algn="l" defTabSz="320039">
              <a:spcBef>
                <a:spcPts val="1600"/>
              </a:spcBef>
              <a:buClr>
                <a:srgbClr val="000000"/>
              </a:buClr>
              <a:buSzPct val="150000"/>
              <a:buFont typeface="Times Roman"/>
              <a:buChar char="•"/>
              <a:defRPr sz="259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число корней;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320039" indent="-222250" algn="l" defTabSz="320039">
              <a:spcBef>
                <a:spcPts val="1600"/>
              </a:spcBef>
              <a:buClr>
                <a:srgbClr val="000000"/>
              </a:buClr>
              <a:buSzPct val="150000"/>
              <a:buFont typeface="Times Roman"/>
              <a:buChar char="•"/>
              <a:defRPr sz="259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наличие бугров;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r>
              <a:rPr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20039" indent="-222250" algn="l" defTabSz="320039">
              <a:spcBef>
                <a:spcPts val="1600"/>
              </a:spcBef>
              <a:buClr>
                <a:srgbClr val="000000"/>
              </a:buClr>
              <a:buSzPct val="150000"/>
              <a:buFont typeface="Times Roman"/>
              <a:buChar char="•"/>
              <a:defRPr sz="259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интервал от угла нижней челюсти;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320039" indent="-222250" algn="l" defTabSz="320039">
              <a:spcBef>
                <a:spcPts val="1600"/>
              </a:spcBef>
              <a:buClr>
                <a:srgbClr val="000000"/>
              </a:buClr>
              <a:buSzPct val="150000"/>
              <a:buFont typeface="Times Roman"/>
              <a:buChar char="•"/>
              <a:defRPr sz="259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поперечный разрез шейки;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320039" indent="-222250" algn="l" defTabSz="320039">
              <a:spcBef>
                <a:spcPts val="1600"/>
              </a:spcBef>
              <a:buClr>
                <a:srgbClr val="000000"/>
              </a:buClr>
              <a:buSzPct val="150000"/>
              <a:buFont typeface="Times Roman"/>
              <a:buChar char="•"/>
              <a:defRPr sz="259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особенности пародонта.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r>
              <a:t>Порядок проведения исследования: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r>
              <a:t>Измерение жевательного напряжения может проводиться с помощью электронного гнатодинамометра Рубинова и Перзашкевича. В него входят специальные датчики, встроенные в измерительную головку съемной насадки. В датчике, соединяемом с микроамперметром, располагается латунная пластинка.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r>
              <a:t>Пациент удобно располагается в кресле. Необходимо отсутствие психологического стресса. В рот между челюстями вводится насадка и сжимается зубами до появления болевых ощущений. На шкале прибора в этот момент отображается давление. Показатели фиксируются.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page10image8116320.png" descr="page10image81163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7639" y="5030291"/>
            <a:ext cx="7518401" cy="501650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Гнатодинамометр"/>
          <p:cNvSpPr txBox="1"/>
          <p:nvPr/>
        </p:nvSpPr>
        <p:spPr>
          <a:xfrm>
            <a:off x="17739919" y="9979360"/>
            <a:ext cx="4293841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r>
              <a:t>Гнатодинамометр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Мастикациодинамометрия"/>
          <p:cNvSpPr txBox="1">
            <a:spLocks noGrp="1"/>
          </p:cNvSpPr>
          <p:nvPr>
            <p:ph type="ctrTitle"/>
          </p:nvPr>
        </p:nvSpPr>
        <p:spPr>
          <a:xfrm>
            <a:off x="1219200" y="313941"/>
            <a:ext cx="21945601" cy="2079498"/>
          </a:xfrm>
          <a:prstGeom prst="rect">
            <a:avLst/>
          </a:prstGeom>
          <a:solidFill>
            <a:schemeClr val="accent1">
              <a:hueOff val="-245591"/>
              <a:satOff val="13830"/>
              <a:lumOff val="17557"/>
            </a:schemeClr>
          </a:solidFill>
        </p:spPr>
        <p:txBody>
          <a:bodyPr/>
          <a:lstStyle>
            <a:lvl1pPr defTabSz="1130300">
              <a:lnSpc>
                <a:spcPct val="100000"/>
              </a:lnSpc>
              <a:defRPr sz="3200" spc="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Мастикациодинамометрия 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201" name="Это физиологический метод определения силы жевания, который основывается на применении естественных пробковых продуктов определенной твердости с одновременной графической регистрацией жевательных движений нижней челюсти.…"/>
          <p:cNvSpPr txBox="1">
            <a:spLocks noGrp="1"/>
          </p:cNvSpPr>
          <p:nvPr>
            <p:ph type="subTitle" idx="1"/>
          </p:nvPr>
        </p:nvSpPr>
        <p:spPr>
          <a:xfrm>
            <a:off x="1219200" y="2693949"/>
            <a:ext cx="21945600" cy="6375386"/>
          </a:xfrm>
          <a:prstGeom prst="rect">
            <a:avLst/>
          </a:prstGeom>
        </p:spPr>
        <p:txBody>
          <a:bodyPr/>
          <a:lstStyle/>
          <a:p>
            <a:pPr algn="l" defTabSz="457200">
              <a:spcBef>
                <a:spcPts val="1200"/>
              </a:spcBef>
              <a:defRPr sz="46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Это физиологический метод определения силы жевания, который основывается на применении естественных пробковых продуктов определенной твердости с одновременной графической регистрацией жевательных движений нижней челюсти. </a:t>
            </a:r>
          </a:p>
          <a:p>
            <a:pPr algn="l" defTabSz="457200">
              <a:spcBef>
                <a:spcPts val="1200"/>
              </a:spcBef>
              <a:defRPr sz="46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• </a:t>
            </a:r>
            <a:r>
              <a:t>Предварительно при помощи специального прибора — фагодинамометра определяют усилия в килограммах, требуемые для дробления того или иного вещества. Название метода— мастикациодинамометрия—указывает на измерение силы жевания в отличие от метода гнатодинамометрии — измерение силы челюсти. </a:t>
            </a:r>
          </a:p>
        </p:txBody>
      </p:sp>
      <p:pic>
        <p:nvPicPr>
          <p:cNvPr id="202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0680" y="7159289"/>
            <a:ext cx="5872168" cy="6375386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Фагодинамометр"/>
          <p:cNvSpPr txBox="1"/>
          <p:nvPr/>
        </p:nvSpPr>
        <p:spPr>
          <a:xfrm>
            <a:off x="12711608" y="10447383"/>
            <a:ext cx="4088111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r>
              <a:t>Фагодинамометр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Миотонометрия"/>
          <p:cNvSpPr txBox="1">
            <a:spLocks noGrp="1"/>
          </p:cNvSpPr>
          <p:nvPr>
            <p:ph type="ctrTitle"/>
          </p:nvPr>
        </p:nvSpPr>
        <p:spPr>
          <a:xfrm>
            <a:off x="1219200" y="56528"/>
            <a:ext cx="21945600" cy="1535153"/>
          </a:xfrm>
          <a:prstGeom prst="rect">
            <a:avLst/>
          </a:prstGeom>
          <a:solidFill>
            <a:schemeClr val="accent1">
              <a:hueOff val="-245591"/>
              <a:satOff val="13830"/>
              <a:lumOff val="17557"/>
            </a:schemeClr>
          </a:solidFill>
        </p:spPr>
        <p:txBody>
          <a:bodyPr/>
          <a:lstStyle>
            <a:lvl1pPr defTabSz="1130300">
              <a:lnSpc>
                <a:spcPct val="100000"/>
              </a:lnSpc>
              <a:defRPr sz="3200" spc="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Миотонометрия 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206" name="Это метод, позволяющий учитывать тонус жевательных мышц при различных состояниях.…"/>
          <p:cNvSpPr txBox="1">
            <a:spLocks noGrp="1"/>
          </p:cNvSpPr>
          <p:nvPr>
            <p:ph type="subTitle" idx="1"/>
          </p:nvPr>
        </p:nvSpPr>
        <p:spPr>
          <a:xfrm>
            <a:off x="1219199" y="1794984"/>
            <a:ext cx="21945601" cy="6430640"/>
          </a:xfrm>
          <a:prstGeom prst="rect">
            <a:avLst/>
          </a:prstGeom>
        </p:spPr>
        <p:txBody>
          <a:bodyPr/>
          <a:lstStyle/>
          <a:p>
            <a:pPr algn="l" defTabSz="457200">
              <a:spcBef>
                <a:spcPts val="1200"/>
              </a:spcBef>
              <a:defRPr sz="2666" b="1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Э</a:t>
            </a:r>
            <a:r>
              <a:rPr sz="4000"/>
              <a:t>то метод, позволяющий учитывать тонус жевательных мышц при различных состояниях. </a:t>
            </a:r>
          </a:p>
          <a:p>
            <a:pPr marL="457200" indent="-317500" algn="l" defTabSz="457200">
              <a:spcBef>
                <a:spcPts val="2400"/>
              </a:spcBef>
              <a:buClr>
                <a:srgbClr val="000000"/>
              </a:buClr>
              <a:buSzPct val="150000"/>
              <a:buFont typeface="Times Roman"/>
              <a:buChar char="•"/>
              <a:defRPr sz="40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О степени напряжения (плотности) мышц судят по силе, с которой погружают щуп прибора (миотонометра) на заданную глубину. Стрелки циферблата миотонометра показывают тонус мышц в граммах. В норме тонус состояния покоя собственно жевательного мускула чаще всего равен 40 г, а тонус этого же мускула при сжатии естественных зубных рядов во время центрального смыкания колеблется в пределах 180—240 г.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indent="-317500" algn="l" defTabSz="457200">
              <a:spcBef>
                <a:spcPts val="2400"/>
              </a:spcBef>
              <a:buClr>
                <a:srgbClr val="000000"/>
              </a:buClr>
              <a:buSzPct val="150000"/>
              <a:buFont typeface="Times Roman"/>
              <a:buChar char="•"/>
              <a:defRPr sz="40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Данные миотонометрии показывают, что тонус мышц жевательного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r>
              <a:t>аппарата подвержен индивидуальным колебаниям и меняется в процессе ортопедического лечения. </a:t>
            </a:r>
          </a:p>
        </p:txBody>
      </p:sp>
      <p:pic>
        <p:nvPicPr>
          <p:cNvPr id="207" name="page12image8041680.png" descr="page12image80416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882" y="7703490"/>
            <a:ext cx="8236236" cy="5466848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Текст"/>
          <p:cNvSpPr txBox="1"/>
          <p:nvPr/>
        </p:nvSpPr>
        <p:spPr>
          <a:xfrm>
            <a:off x="10430356" y="9231949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209" name="Миотонометр"/>
          <p:cNvSpPr txBox="1"/>
          <p:nvPr/>
        </p:nvSpPr>
        <p:spPr>
          <a:xfrm>
            <a:off x="10493647" y="12857701"/>
            <a:ext cx="3396706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r>
              <a:t>Миотонометр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Мастикациография"/>
          <p:cNvSpPr txBox="1">
            <a:spLocks noGrp="1"/>
          </p:cNvSpPr>
          <p:nvPr>
            <p:ph type="ctrTitle"/>
          </p:nvPr>
        </p:nvSpPr>
        <p:spPr>
          <a:xfrm>
            <a:off x="1219200" y="150133"/>
            <a:ext cx="21945600" cy="2106305"/>
          </a:xfrm>
          <a:prstGeom prst="rect">
            <a:avLst/>
          </a:prstGeom>
          <a:solidFill>
            <a:schemeClr val="accent1">
              <a:hueOff val="-245591"/>
              <a:satOff val="13830"/>
              <a:lumOff val="17557"/>
            </a:schemeClr>
          </a:solidFill>
        </p:spPr>
        <p:txBody>
          <a:bodyPr/>
          <a:lstStyle>
            <a:lvl1pPr defTabSz="1130300">
              <a:lnSpc>
                <a:spcPct val="100000"/>
              </a:lnSpc>
              <a:defRPr sz="3200" spc="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Мастикациография 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212" name="Это графический метод, позволяющий осуществить запись движений нижней челюсти…"/>
          <p:cNvSpPr txBox="1">
            <a:spLocks noGrp="1"/>
          </p:cNvSpPr>
          <p:nvPr>
            <p:ph type="subTitle" idx="1"/>
          </p:nvPr>
        </p:nvSpPr>
        <p:spPr>
          <a:xfrm>
            <a:off x="1219200" y="2536842"/>
            <a:ext cx="21945600" cy="9782702"/>
          </a:xfrm>
          <a:prstGeom prst="rect">
            <a:avLst/>
          </a:prstGeom>
        </p:spPr>
        <p:txBody>
          <a:bodyPr/>
          <a:lstStyle/>
          <a:p>
            <a:pPr algn="l" defTabSz="182880">
              <a:spcBef>
                <a:spcPts val="400"/>
              </a:spcBef>
              <a:defRPr sz="332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Это графический метод, позволяющий осуществить запись движений нижней челюсти </a:t>
            </a:r>
          </a:p>
          <a:p>
            <a:pPr marL="182880" indent="-127000" algn="l" defTabSz="182880">
              <a:spcBef>
                <a:spcPts val="900"/>
              </a:spcBef>
              <a:buClr>
                <a:srgbClr val="000000"/>
              </a:buClr>
              <a:buSzPct val="150000"/>
              <a:buFont typeface="Times Roman"/>
              <a:buChar char="•"/>
              <a:defRPr sz="332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Кривая, зафиксированная на ленте регистратора, называется мастикациограммой.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182880" indent="-127000" algn="l" defTabSz="182880">
              <a:spcBef>
                <a:spcPts val="900"/>
              </a:spcBef>
              <a:buClr>
                <a:srgbClr val="000000"/>
              </a:buClr>
              <a:buSzPct val="150000"/>
              <a:buFont typeface="Times Roman"/>
              <a:buChar char="•"/>
              <a:defRPr sz="332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На мастикациограмме различают жевательный период и его фазы.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198757" indent="-142877" algn="l" defTabSz="182880">
              <a:spcBef>
                <a:spcPts val="900"/>
              </a:spcBef>
              <a:buClr>
                <a:srgbClr val="000000"/>
              </a:buClr>
              <a:buSzPct val="150000"/>
              <a:buFont typeface="Times Roman"/>
              <a:buChar char="•"/>
              <a:defRPr sz="332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Характер мастикациограммы зависит и от состояния полости рта: целостности зубных рядов, заболеваний слизистой, пародонта и т.п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r>
              <a:t>Проведение:</a:t>
            </a:r>
            <a:br/>
            <a:r>
              <a:t>1. Наложение пневмодатчика или же иного механодатчика (например,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r>
              <a:t>переменное сопротивление в плече моста) на челюстно-лицевую область таким образом, чтобы зарегистрировать движения нижней челюсти. </a:t>
            </a:r>
          </a:p>
          <a:p>
            <a:pPr algn="l" defTabSz="182880">
              <a:spcBef>
                <a:spcPts val="900"/>
              </a:spcBef>
              <a:defRPr sz="332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   2.Регистрирация жевательных движений испытуемого, последовательно предлагая ему различные по качеству пищевые вещества (мякиш хлеба, сухари, орехи и т.п.).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182880">
              <a:defRPr sz="48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 </a:t>
            </a:r>
          </a:p>
        </p:txBody>
      </p:sp>
      <p:pic>
        <p:nvPicPr>
          <p:cNvPr id="214" name="page13image8112992.png" descr="page13image811299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308" y="9068535"/>
            <a:ext cx="5147384" cy="4262797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Текст"/>
          <p:cNvSpPr txBox="1"/>
          <p:nvPr/>
        </p:nvSpPr>
        <p:spPr>
          <a:xfrm>
            <a:off x="12211561" y="6278833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216" name="Мастикациограмма"/>
          <p:cNvSpPr txBox="1"/>
          <p:nvPr/>
        </p:nvSpPr>
        <p:spPr>
          <a:xfrm>
            <a:off x="15238932" y="10812583"/>
            <a:ext cx="4702300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r>
              <a:t>Мастикациограмма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Электромиография"/>
          <p:cNvSpPr txBox="1">
            <a:spLocks noGrp="1"/>
          </p:cNvSpPr>
          <p:nvPr>
            <p:ph type="ctrTitle"/>
          </p:nvPr>
        </p:nvSpPr>
        <p:spPr>
          <a:xfrm>
            <a:off x="1219200" y="337342"/>
            <a:ext cx="21945600" cy="1839181"/>
          </a:xfrm>
          <a:prstGeom prst="rect">
            <a:avLst/>
          </a:prstGeom>
          <a:solidFill>
            <a:schemeClr val="accent1">
              <a:hueOff val="-245591"/>
              <a:satOff val="13830"/>
              <a:lumOff val="17557"/>
            </a:schemeClr>
          </a:solidFill>
        </p:spPr>
        <p:txBody>
          <a:bodyPr/>
          <a:lstStyle>
            <a:lvl1pPr defTabSz="1130300">
              <a:lnSpc>
                <a:spcPct val="100000"/>
              </a:lnSpc>
              <a:defRPr sz="3200" spc="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Электромиография 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219" name="Это метод регистрации биопотенциалов мышц во время сокращения, с последующей записью на фотобумаге осциллографа или в специальной программе на компьютере в виде кривой при помощи датчиков.…"/>
          <p:cNvSpPr txBox="1">
            <a:spLocks noGrp="1"/>
          </p:cNvSpPr>
          <p:nvPr>
            <p:ph type="subTitle" idx="1"/>
          </p:nvPr>
        </p:nvSpPr>
        <p:spPr>
          <a:xfrm>
            <a:off x="1219200" y="2415641"/>
            <a:ext cx="14337319" cy="10902265"/>
          </a:xfrm>
          <a:prstGeom prst="rect">
            <a:avLst/>
          </a:prstGeom>
        </p:spPr>
        <p:txBody>
          <a:bodyPr/>
          <a:lstStyle/>
          <a:p>
            <a:pPr algn="l" defTabSz="397763">
              <a:spcBef>
                <a:spcPts val="1000"/>
              </a:spcBef>
              <a:defRPr sz="4437" b="1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Это метод регистрации биопотенциалов мышц во время сокращения, с последующей записью на фотобумаге осциллографа или в специальной программе на компьютере в виде кривой при помощи датчиков. </a:t>
            </a:r>
          </a:p>
          <a:p>
            <a:pPr marL="397763" indent="-276224" algn="l" defTabSz="397763">
              <a:spcBef>
                <a:spcPts val="2000"/>
              </a:spcBef>
              <a:buClr>
                <a:srgbClr val="000000"/>
              </a:buClr>
              <a:buSzPct val="150000"/>
              <a:buFont typeface="Times Roman"/>
              <a:buChar char="•"/>
              <a:defRPr sz="4437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Регистрация биопотенциалов позволяет определить состояние и функциональные возможности разных тканей. Для этих потребностей используют многоканальный электромиограф и специальные датчики — накожные электроды.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397763" indent="-276224" algn="l" defTabSz="397763">
              <a:spcBef>
                <a:spcPts val="2000"/>
              </a:spcBef>
              <a:buClr>
                <a:srgbClr val="000000"/>
              </a:buClr>
              <a:buSzPct val="150000"/>
              <a:buFont typeface="Times Roman"/>
              <a:buChar char="•"/>
              <a:defRPr sz="4437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Электромиографию проводят для изучения активности околоротовых мышц, например, в случае подозрения на заболевания височно- нижнечелюстного сустава.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endParaRPr sz="2088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page14image8161936.jpg" descr="page14image81619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0866" y="1707601"/>
            <a:ext cx="7645401" cy="477520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Текст"/>
          <p:cNvSpPr txBox="1"/>
          <p:nvPr/>
        </p:nvSpPr>
        <p:spPr>
          <a:xfrm>
            <a:off x="15787465" y="3486089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pic>
        <p:nvPicPr>
          <p:cNvPr id="222" name="page14image8161728.jpg" descr="page14image81617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4529" y="7284209"/>
            <a:ext cx="6876853" cy="6876852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Текст"/>
          <p:cNvSpPr txBox="1"/>
          <p:nvPr/>
        </p:nvSpPr>
        <p:spPr>
          <a:xfrm>
            <a:off x="7391400" y="2055937"/>
            <a:ext cx="1524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224" name="Электромиография"/>
          <p:cNvSpPr txBox="1"/>
          <p:nvPr/>
        </p:nvSpPr>
        <p:spPr>
          <a:xfrm>
            <a:off x="17274777" y="6683364"/>
            <a:ext cx="4717579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r>
              <a:t>Электромиография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Реография"/>
          <p:cNvSpPr txBox="1">
            <a:spLocks noGrp="1"/>
          </p:cNvSpPr>
          <p:nvPr>
            <p:ph type="ctrTitle"/>
          </p:nvPr>
        </p:nvSpPr>
        <p:spPr>
          <a:xfrm>
            <a:off x="1219200" y="150133"/>
            <a:ext cx="21945600" cy="1983491"/>
          </a:xfrm>
          <a:prstGeom prst="rect">
            <a:avLst/>
          </a:prstGeom>
          <a:solidFill>
            <a:schemeClr val="accent1">
              <a:hueOff val="-245591"/>
              <a:satOff val="13830"/>
              <a:lumOff val="17557"/>
            </a:schemeClr>
          </a:solidFill>
        </p:spPr>
        <p:txBody>
          <a:bodyPr/>
          <a:lstStyle>
            <a:lvl1pPr defTabSz="1130300">
              <a:lnSpc>
                <a:spcPct val="100000"/>
              </a:lnSpc>
              <a:defRPr sz="3200" spc="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Реография 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227" name="Это метод исследования пульсовых колебаний кровенаполнения сосудов разных органов и тканей, который основывается на графической регистрации изменений определенного электрического сопротивления тканей Применяют для:…"/>
          <p:cNvSpPr txBox="1">
            <a:spLocks noGrp="1"/>
          </p:cNvSpPr>
          <p:nvPr>
            <p:ph type="subTitle" idx="1"/>
          </p:nvPr>
        </p:nvSpPr>
        <p:spPr>
          <a:xfrm>
            <a:off x="1219200" y="2609347"/>
            <a:ext cx="21945600" cy="10961443"/>
          </a:xfrm>
          <a:prstGeom prst="rect">
            <a:avLst/>
          </a:prstGeom>
        </p:spPr>
        <p:txBody>
          <a:bodyPr/>
          <a:lstStyle/>
          <a:p>
            <a:pPr algn="l" defTabSz="393192">
              <a:spcBef>
                <a:spcPts val="1000"/>
              </a:spcBef>
              <a:defRPr sz="3354" b="1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Это метод исследования пульсовых колебаний кровенаполнения сосудов разных органов и тканей, который основывается на графической регистрации изменений определенного электрического сопротивления тканей Применяют для: </a:t>
            </a:r>
            <a:endParaRPr sz="1032"/>
          </a:p>
          <a:p>
            <a:pPr marL="393192" indent="-273050" algn="l" defTabSz="393192">
              <a:spcBef>
                <a:spcPts val="2000"/>
              </a:spcBef>
              <a:buClr>
                <a:srgbClr val="000000"/>
              </a:buClr>
              <a:buSzPct val="150000"/>
              <a:buFont typeface="Times Roman"/>
              <a:buChar char="•"/>
              <a:defRPr sz="3354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изучения функционального состояния пародонта,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393192" indent="-273050" algn="l" defTabSz="393192">
              <a:spcBef>
                <a:spcPts val="2000"/>
              </a:spcBef>
              <a:buClr>
                <a:srgbClr val="000000"/>
              </a:buClr>
              <a:buSzPct val="150000"/>
              <a:buFont typeface="Times Roman"/>
              <a:buChar char="•"/>
              <a:defRPr sz="3354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оценки эффективности лечения, обезболивания, приживления трансплантируемых мягких и костных тканей,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393192" indent="-273050" algn="l" defTabSz="393192">
              <a:spcBef>
                <a:spcPts val="2000"/>
              </a:spcBef>
              <a:buClr>
                <a:srgbClr val="000000"/>
              </a:buClr>
              <a:buSzPct val="150000"/>
              <a:buFont typeface="Times Roman"/>
              <a:buChar char="•"/>
              <a:defRPr sz="3354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состояния опорного аппарата, пульпы зубов и слизистой оболочки полости рта, при ортодонтических вмешательствах и зубном протезировании.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r>
              <a:t>В ортопедической стоматологии реографическому контролю подлежит пульпа зубов, предназначенных в качестве опорных под бюгельные и мостовидные протезы, а также при препарировании зубов под фарфоровые коронки, сопровождающемся сошлифовыванием значительного слоя твердых тканей зуба.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r>
              <a:t>Проведение: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r>
              <a:t>Для проведения реографических исследований созданы специальные приборы – многоканальные реографы, с помощью которых можно быстро осуществить исследования в необходимом объеме. В отличие от электроодонтодиагностики реодентография пульпы зуба представляет собой совершенно безболезненную процедуру.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endParaRPr sz="2064">
              <a:latin typeface="Arial"/>
              <a:ea typeface="Arial"/>
              <a:cs typeface="Arial"/>
              <a:sym typeface="Arial"/>
            </a:endParaRPr>
          </a:p>
          <a:p>
            <a:pPr algn="l" defTabSz="393192">
              <a:spcBef>
                <a:spcPts val="1000"/>
              </a:spcBef>
              <a:defRPr sz="3354" b="1" spc="0">
                <a:latin typeface="Times Roman"/>
                <a:ea typeface="Times Roman"/>
                <a:cs typeface="Times Roman"/>
                <a:sym typeface="Times Roman"/>
              </a:defRPr>
            </a:pPr>
            <a:endParaRPr sz="2064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Рентгенография"/>
          <p:cNvSpPr txBox="1">
            <a:spLocks noGrp="1"/>
          </p:cNvSpPr>
          <p:nvPr>
            <p:ph type="ctrTitle"/>
          </p:nvPr>
        </p:nvSpPr>
        <p:spPr>
          <a:xfrm>
            <a:off x="1219200" y="501150"/>
            <a:ext cx="21945600" cy="1889744"/>
          </a:xfrm>
          <a:prstGeom prst="rect">
            <a:avLst/>
          </a:prstGeom>
          <a:solidFill>
            <a:schemeClr val="accent1">
              <a:hueOff val="-245591"/>
              <a:satOff val="13830"/>
              <a:lumOff val="17557"/>
            </a:schemeClr>
          </a:solidFill>
        </p:spPr>
        <p:txBody>
          <a:bodyPr/>
          <a:lstStyle>
            <a:lvl1pPr defTabSz="1130300">
              <a:lnSpc>
                <a:spcPct val="100000"/>
              </a:lnSpc>
              <a:defRPr sz="3200" spc="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Рентгенография 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230" name="Это метод, позволяющий исследовать внутренние структуры объектов, которые проецируются при помощи рентгеновских лучей на специальную плёнку или бумагу.…"/>
          <p:cNvSpPr txBox="1">
            <a:spLocks noGrp="1"/>
          </p:cNvSpPr>
          <p:nvPr>
            <p:ph type="subTitle" idx="1"/>
          </p:nvPr>
        </p:nvSpPr>
        <p:spPr>
          <a:xfrm>
            <a:off x="1219200" y="2746363"/>
            <a:ext cx="21945600" cy="10348419"/>
          </a:xfrm>
          <a:prstGeom prst="rect">
            <a:avLst/>
          </a:prstGeom>
        </p:spPr>
        <p:txBody>
          <a:bodyPr/>
          <a:lstStyle/>
          <a:p>
            <a:pPr algn="l" defTabSz="452627">
              <a:spcBef>
                <a:spcPts val="1100"/>
              </a:spcBef>
              <a:defRPr sz="2376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sz="4653" b="1"/>
              <a:t>Это метод, позволяющий исследовать внутренние структуры объектов, которые проецируются при помощи рентгеновских лучей на специальную плёнку или бумагу.</a:t>
            </a:r>
            <a:r>
              <a:t> </a:t>
            </a:r>
            <a:endParaRPr sz="1188"/>
          </a:p>
          <a:p>
            <a:pPr marL="590930" lvl="1" indent="-314325" algn="l" defTabSz="452627">
              <a:spcBef>
                <a:spcPts val="2300"/>
              </a:spcBef>
              <a:buClr>
                <a:srgbClr val="000000"/>
              </a:buClr>
              <a:buSzPct val="150000"/>
              <a:buFont typeface="Times Roman"/>
              <a:buChar char="•"/>
              <a:defRPr sz="3762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Рентгенография в ортопедической стоматологии осуществляет объективный контроль над изменениями состояния пародонта под влиянием того или иного метода лечения. Врач получает информацию о состоянии пародонта, атрофии кости лунок зубов, о форме корня, ширине и качестве пломбирования.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413346" indent="-275043" algn="l" defTabSz="452627">
              <a:spcBef>
                <a:spcPts val="2300"/>
              </a:spcBef>
              <a:buClr>
                <a:srgbClr val="000000"/>
              </a:buClr>
              <a:buSzPct val="150000"/>
              <a:buFont typeface="Times Roman"/>
              <a:buChar char="•"/>
              <a:defRPr sz="3762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Наиболее известные методы ренгенографии: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r>
              <a:t>a) Ортопантомография или панорамная рентгенография (это плоскостной снимок обоих челюстей и ВНЧС на аналоговом или цифровом носителе);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r>
              <a:t>б) компьютерная томография ( это серия снимков зубов, челюстей или сустава в разных плоскостях, записанная на цифровом носителе);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r>
              <a:t>в) прицельная рентгенография ( это плоскостной снимок сегмента челюсти на аналоговом или цифровом носителе)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endParaRPr sz="2376">
              <a:latin typeface="Arial"/>
              <a:ea typeface="Arial"/>
              <a:cs typeface="Arial"/>
              <a:sym typeface="Arial"/>
            </a:endParaRPr>
          </a:p>
          <a:p>
            <a:pPr algn="l" defTabSz="452627">
              <a:spcBef>
                <a:spcPts val="1100"/>
              </a:spcBef>
              <a:defRPr sz="1848" spc="0">
                <a:latin typeface="Arial"/>
                <a:ea typeface="Arial"/>
                <a:cs typeface="Arial"/>
                <a:sym typeface="Arial"/>
              </a:defRPr>
            </a:pPr>
            <a:endParaRPr sz="1188"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Антропометрия и краниометрия"/>
          <p:cNvSpPr txBox="1">
            <a:spLocks noGrp="1"/>
          </p:cNvSpPr>
          <p:nvPr>
            <p:ph type="ctrTitle"/>
          </p:nvPr>
        </p:nvSpPr>
        <p:spPr>
          <a:xfrm>
            <a:off x="1219200" y="173534"/>
            <a:ext cx="21945600" cy="1891511"/>
          </a:xfrm>
          <a:prstGeom prst="rect">
            <a:avLst/>
          </a:prstGeom>
          <a:solidFill>
            <a:schemeClr val="accent1">
              <a:hueOff val="-245591"/>
              <a:satOff val="13830"/>
              <a:lumOff val="17557"/>
            </a:schemeClr>
          </a:solidFill>
        </p:spPr>
        <p:txBody>
          <a:bodyPr/>
          <a:lstStyle>
            <a:lvl1pPr defTabSz="1130300">
              <a:lnSpc>
                <a:spcPct val="100000"/>
              </a:lnSpc>
              <a:defRPr sz="3200" spc="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Антропометрия и краниометрия </a:t>
            </a:r>
            <a:endParaRPr sz="1200"/>
          </a:p>
        </p:txBody>
      </p:sp>
      <p:sp>
        <p:nvSpPr>
          <p:cNvPr id="233" name="Это метод антропологического исследования, заключающийся в измерении тела человека и его частей с целью установления возрастных, половых, расовых и других особенностей физического строения, позволяющий дать количественную характеристику их изменчивос"/>
          <p:cNvSpPr txBox="1">
            <a:spLocks noGrp="1"/>
          </p:cNvSpPr>
          <p:nvPr>
            <p:ph type="subTitle" sz="half" idx="1"/>
          </p:nvPr>
        </p:nvSpPr>
        <p:spPr>
          <a:xfrm>
            <a:off x="1219200" y="2592777"/>
            <a:ext cx="11425988" cy="10126652"/>
          </a:xfrm>
          <a:prstGeom prst="rect">
            <a:avLst/>
          </a:prstGeom>
        </p:spPr>
        <p:txBody>
          <a:bodyPr/>
          <a:lstStyle/>
          <a:p>
            <a:pPr algn="l" defTabSz="411479">
              <a:spcBef>
                <a:spcPts val="1000"/>
              </a:spcBef>
              <a:defRPr sz="2700" b="1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Это метод антропологического исследования, заключающийся в измерении тела человека и его частей с целью установления возрастных, половых, расовых и других особенностей физического строения, позволяющий дать количественную характеристику их изменчивости. </a:t>
            </a:r>
          </a:p>
          <a:p>
            <a:pPr algn="l" defTabSz="411479">
              <a:spcBef>
                <a:spcPts val="1000"/>
              </a:spcBef>
              <a:defRPr sz="288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В стоматологической практике используется краниометрия, которая подразумевает под собой измерение черепа, используемое в целях изучения изменчивости его строения. </a:t>
            </a:r>
          </a:p>
          <a:p>
            <a:pPr algn="l" defTabSz="411479">
              <a:spcBef>
                <a:spcPts val="1000"/>
              </a:spcBef>
              <a:defRPr sz="288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Особенности: </a:t>
            </a:r>
          </a:p>
          <a:p>
            <a:pPr marL="411479" indent="-285750" algn="l" defTabSz="411479">
              <a:spcBef>
                <a:spcPts val="2100"/>
              </a:spcBef>
              <a:buClr>
                <a:srgbClr val="000000"/>
              </a:buClr>
              <a:buSzPct val="150000"/>
              <a:buFont typeface="Times Roman"/>
              <a:buChar char="•"/>
              <a:defRPr sz="288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позволяет определить высоту прикуса после полной потери зубов или при нефиксированном прикусе, для этой цели предложены специальные циркули;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411479" indent="-285750" algn="l" defTabSz="411479">
              <a:spcBef>
                <a:spcPts val="2100"/>
              </a:spcBef>
              <a:buClr>
                <a:srgbClr val="000000"/>
              </a:buClr>
              <a:buSzPct val="150000"/>
              <a:buFont typeface="Times Roman"/>
              <a:buChar char="•"/>
              <a:defRPr sz="288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краниометрические исследования можно производить на рентгеновских снимках, называемых телерентгенограммами, на которых при помощи системы метрических показателей вычисляются индексы, то есть количественные показатели;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411479" indent="-285750" algn="l" defTabSz="411479">
              <a:spcBef>
                <a:spcPts val="2100"/>
              </a:spcBef>
              <a:buClr>
                <a:srgbClr val="000000"/>
              </a:buClr>
              <a:buSzPct val="150000"/>
              <a:buFont typeface="Times Roman"/>
              <a:buChar char="•"/>
              <a:defRPr sz="288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имеет практическую ценность для изучения изменений соотношения мягких и костных тканей лица.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page17image7909984.png" descr="page17image790998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0049" y="7966300"/>
            <a:ext cx="6371726" cy="5684671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Текст"/>
          <p:cNvSpPr txBox="1"/>
          <p:nvPr/>
        </p:nvSpPr>
        <p:spPr>
          <a:xfrm>
            <a:off x="13790139" y="2391043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pic>
        <p:nvPicPr>
          <p:cNvPr id="236" name="page17image7910608.jpg" descr="page17image79106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1228" y="2257014"/>
            <a:ext cx="6529368" cy="5517317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Текст"/>
          <p:cNvSpPr txBox="1"/>
          <p:nvPr/>
        </p:nvSpPr>
        <p:spPr>
          <a:xfrm>
            <a:off x="14551748" y="7966300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238" name="Антропометрия"/>
          <p:cNvSpPr txBox="1"/>
          <p:nvPr/>
        </p:nvSpPr>
        <p:spPr>
          <a:xfrm>
            <a:off x="14456151" y="4628322"/>
            <a:ext cx="3840362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r>
              <a:t>Антропометрия</a:t>
            </a:r>
          </a:p>
        </p:txBody>
      </p:sp>
      <p:sp>
        <p:nvSpPr>
          <p:cNvPr id="239" name="Краниометрия"/>
          <p:cNvSpPr txBox="1"/>
          <p:nvPr/>
        </p:nvSpPr>
        <p:spPr>
          <a:xfrm>
            <a:off x="14596397" y="10421285"/>
            <a:ext cx="3559870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r>
              <a:t>Краниометрия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Определение угла наклона зубов посредством…"/>
          <p:cNvSpPr txBox="1">
            <a:spLocks noGrp="1"/>
          </p:cNvSpPr>
          <p:nvPr>
            <p:ph type="ctrTitle"/>
          </p:nvPr>
        </p:nvSpPr>
        <p:spPr>
          <a:xfrm>
            <a:off x="1219200" y="618156"/>
            <a:ext cx="21945600" cy="2131878"/>
          </a:xfrm>
          <a:prstGeom prst="rect">
            <a:avLst/>
          </a:prstGeom>
          <a:solidFill>
            <a:schemeClr val="accent1">
              <a:hueOff val="-245591"/>
              <a:satOff val="13830"/>
              <a:lumOff val="17557"/>
            </a:schemeClr>
          </a:solidFill>
        </p:spPr>
        <p:txBody>
          <a:bodyPr/>
          <a:lstStyle/>
          <a:p>
            <a:pPr defTabSz="1130300">
              <a:lnSpc>
                <a:spcPct val="100000"/>
              </a:lnSpc>
              <a:defRPr sz="3200" spc="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  <a:p>
            <a:pPr defTabSz="1130300">
              <a:lnSpc>
                <a:spcPct val="100000"/>
              </a:lnSpc>
              <a:defRPr sz="3200" spc="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Определение угла наклона зубов посредством </a:t>
            </a:r>
            <a:endParaRPr sz="1200">
              <a:solidFill>
                <a:srgbClr val="000000"/>
              </a:solidFill>
            </a:endParaRPr>
          </a:p>
          <a:p>
            <a:pPr defTabSz="1130300">
              <a:lnSpc>
                <a:spcPct val="100000"/>
              </a:lnSpc>
              <a:defRPr sz="3200" spc="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оптикоэлектронного устройства 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242" name="Это метод позволяет определить угол наклона зубов при препарировании путем измерения угла между стенкой зуба и прямой, параллельной вертикальной направляющей линии на дисплее, совпадающей с вероятной осью зуба, с учетом уступа под коронку.…"/>
          <p:cNvSpPr txBox="1">
            <a:spLocks noGrp="1"/>
          </p:cNvSpPr>
          <p:nvPr>
            <p:ph type="subTitle" idx="1"/>
          </p:nvPr>
        </p:nvSpPr>
        <p:spPr>
          <a:xfrm>
            <a:off x="1219200" y="3156541"/>
            <a:ext cx="21945600" cy="10035116"/>
          </a:xfrm>
          <a:prstGeom prst="rect">
            <a:avLst/>
          </a:prstGeom>
        </p:spPr>
        <p:txBody>
          <a:bodyPr/>
          <a:lstStyle/>
          <a:p>
            <a:pPr algn="l" defTabSz="452627">
              <a:spcBef>
                <a:spcPts val="1100"/>
              </a:spcBef>
              <a:defRPr sz="264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Э</a:t>
            </a:r>
            <a:r>
              <a:rPr sz="3630" b="1"/>
              <a:t>то метод позволяет определить угол наклона зубов при препарировании путем измерения угла между стенкой зуба и прямой, параллельной вертикальной направляющей линии на дисплее, совпадающей с вероятной осью зуба, с учетом уступа под коронку. </a:t>
            </a:r>
            <a:endParaRPr sz="1188"/>
          </a:p>
          <a:p>
            <a:pPr algn="l" defTabSz="452627">
              <a:spcBef>
                <a:spcPts val="1100"/>
              </a:spcBef>
              <a:defRPr sz="3762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Реализация: </a:t>
            </a:r>
          </a:p>
          <a:p>
            <a:pPr algn="l" defTabSz="452627">
              <a:spcBef>
                <a:spcPts val="1100"/>
              </a:spcBef>
              <a:defRPr sz="3762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При включении микрокамеры и направлении ее на исследуемый зуб на дисплее в окне программы Grab BW03 появляется изображение контура зуба. Далее следует установить в окне программы Grab BW03 вертикальную направляющую линию, которая может быть получена либо рамкой с вертикальными направляющими из инструментов программы, либо соответствующей разметкой на объективе . Изображение на дисплее следует установить таким образом, чтобы вертикальная направляющая линия совпадала с вероятной осью зуба. При помощи инструмента "кривая" программы Corel DROW 7 обводят контур исследуемого зуба. Далее используя инструмент "прямоугольник", помещаем правую и левую стороны прямоугольника параллельно оси зуба, устанавливая таким образом культю зуба в рамку, вертикальные стороны которой проходят по крайним точкам уступа на культе зуба. Для определения угла наклона стенок препарируемого зуба от его оси следует применять инструмент "угловой размер". На дисплее появляются цифры в градусах, соответствующие углу наклона той или иной стенки культи исследуемого зуба. 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Заключение"/>
          <p:cNvSpPr txBox="1">
            <a:spLocks noGrp="1"/>
          </p:cNvSpPr>
          <p:nvPr>
            <p:ph type="ctrTitle"/>
          </p:nvPr>
        </p:nvSpPr>
        <p:spPr>
          <a:xfrm>
            <a:off x="1219200" y="103330"/>
            <a:ext cx="21945600" cy="2091396"/>
          </a:xfrm>
          <a:prstGeom prst="rect">
            <a:avLst/>
          </a:prstGeom>
          <a:solidFill>
            <a:schemeClr val="accent1">
              <a:hueOff val="-245591"/>
              <a:satOff val="13830"/>
              <a:lumOff val="17557"/>
            </a:schemeClr>
          </a:solidFill>
        </p:spPr>
        <p:txBody>
          <a:bodyPr/>
          <a:lstStyle>
            <a:lvl1pPr defTabSz="1130300">
              <a:lnSpc>
                <a:spcPct val="100000"/>
              </a:lnSpc>
              <a:defRPr sz="3200" spc="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Заключение </a:t>
            </a:r>
            <a:endParaRPr sz="1200"/>
          </a:p>
        </p:txBody>
      </p:sp>
      <p:sp>
        <p:nvSpPr>
          <p:cNvPr id="245" name="В качестве вывода хотелось бы отметить, что актуальными методами исследования пациентов в ортопедической стоматологии остаются рентгенологические исследования, краниометрия, перкуссия и зондирование, а так же использование новых приборов как «Периотест»"/>
          <p:cNvSpPr txBox="1">
            <a:spLocks noGrp="1"/>
          </p:cNvSpPr>
          <p:nvPr>
            <p:ph type="subTitle" idx="1"/>
          </p:nvPr>
        </p:nvSpPr>
        <p:spPr>
          <a:xfrm>
            <a:off x="1219200" y="2519372"/>
            <a:ext cx="21945600" cy="7298800"/>
          </a:xfrm>
          <a:prstGeom prst="rect">
            <a:avLst/>
          </a:prstGeom>
        </p:spPr>
        <p:txBody>
          <a:bodyPr/>
          <a:lstStyle>
            <a:lvl1pPr algn="l" defTabSz="457200">
              <a:spcBef>
                <a:spcPts val="1200"/>
              </a:spcBef>
              <a:defRPr sz="5100" spc="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В качестве вывода хотелось бы отметить, что актуальными методами исследования пациентов в ортопедической стоматологии остаются рентгенологические исследования, краниометрия, перкуссия и зондирование, а так же использование новых приборов как «Периотест» и оптикоэлектронное устройство. Эти методы актуальны так как затрачивается минимальное количество времени для диагностики и составления плана лечения.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Автор и дата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Цели"/>
          <p:cNvSpPr txBox="1">
            <a:spLocks noGrp="1"/>
          </p:cNvSpPr>
          <p:nvPr>
            <p:ph type="ctrTitle"/>
          </p:nvPr>
        </p:nvSpPr>
        <p:spPr>
          <a:xfrm>
            <a:off x="1219200" y="337342"/>
            <a:ext cx="21945600" cy="2250593"/>
          </a:xfrm>
          <a:prstGeom prst="rect">
            <a:avLst/>
          </a:prstGeom>
          <a:solidFill>
            <a:schemeClr val="accent1">
              <a:hueOff val="-245591"/>
              <a:satOff val="13830"/>
              <a:lumOff val="17557"/>
            </a:schemeClr>
          </a:solidFill>
        </p:spPr>
        <p:txBody>
          <a:bodyPr/>
          <a:lstStyle>
            <a:lvl1pPr defTabSz="1130300">
              <a:lnSpc>
                <a:spcPct val="100000"/>
              </a:lnSpc>
              <a:defRPr sz="3200" spc="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Цели 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57" name="Изучить инструментальные методы, применяемые в ортопедической стоматологии, выявить их основные виды и условия реализации"/>
          <p:cNvSpPr txBox="1">
            <a:spLocks noGrp="1"/>
          </p:cNvSpPr>
          <p:nvPr>
            <p:ph type="subTitle" sz="half" idx="1"/>
          </p:nvPr>
        </p:nvSpPr>
        <p:spPr>
          <a:xfrm>
            <a:off x="1219200" y="3897828"/>
            <a:ext cx="21945600" cy="5920344"/>
          </a:xfrm>
          <a:prstGeom prst="rect">
            <a:avLst/>
          </a:prstGeom>
        </p:spPr>
        <p:txBody>
          <a:bodyPr/>
          <a:lstStyle>
            <a:lvl1pPr algn="l" defTabSz="457200">
              <a:spcBef>
                <a:spcPts val="1200"/>
              </a:spcBef>
              <a:defRPr sz="5166" spc="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Изучить инструментальные методы, применяемые в ортопедической стоматологии, выявить их основные виды и условия реализации </a:t>
            </a:r>
            <a:endParaRPr sz="120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Список литературы"/>
          <p:cNvSpPr txBox="1">
            <a:spLocks noGrp="1"/>
          </p:cNvSpPr>
          <p:nvPr>
            <p:ph type="ctrTitle"/>
          </p:nvPr>
        </p:nvSpPr>
        <p:spPr>
          <a:xfrm>
            <a:off x="1219200" y="196935"/>
            <a:ext cx="21945600" cy="2087179"/>
          </a:xfrm>
          <a:prstGeom prst="rect">
            <a:avLst/>
          </a:prstGeom>
          <a:solidFill>
            <a:schemeClr val="accent1">
              <a:hueOff val="-245591"/>
              <a:satOff val="13830"/>
              <a:lumOff val="17557"/>
            </a:schemeClr>
          </a:solidFill>
        </p:spPr>
        <p:txBody>
          <a:bodyPr/>
          <a:lstStyle>
            <a:lvl1pPr defTabSz="1130300">
              <a:lnSpc>
                <a:spcPct val="100000"/>
              </a:lnSpc>
              <a:defRPr sz="3200" spc="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Список литературы </a:t>
            </a:r>
            <a:endParaRPr sz="1200"/>
          </a:p>
        </p:txBody>
      </p:sp>
      <p:sp>
        <p:nvSpPr>
          <p:cNvPr id="248" name="1. Копейкин В.Н., Миргазизов М.З. Ортопедическая стоматология. - Медицина, 2001. 624 C.…"/>
          <p:cNvSpPr txBox="1">
            <a:spLocks noGrp="1"/>
          </p:cNvSpPr>
          <p:nvPr>
            <p:ph type="subTitle" idx="1"/>
          </p:nvPr>
        </p:nvSpPr>
        <p:spPr>
          <a:xfrm>
            <a:off x="1219200" y="2943863"/>
            <a:ext cx="21945600" cy="10748415"/>
          </a:xfrm>
          <a:prstGeom prst="rect">
            <a:avLst/>
          </a:prstGeom>
        </p:spPr>
        <p:txBody>
          <a:bodyPr/>
          <a:lstStyle/>
          <a:p>
            <a:pPr algn="l" defTabSz="457200">
              <a:spcBef>
                <a:spcPts val="1200"/>
              </a:spcBef>
              <a:defRPr sz="41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1. Копейкин В.Н., Миргазизов М.З. Ортопедическая стоматология. - Медицина, 2001. 624 C. </a:t>
            </a:r>
          </a:p>
          <a:p>
            <a:pPr algn="l" defTabSz="457200">
              <a:spcBef>
                <a:spcPts val="1200"/>
              </a:spcBef>
              <a:defRPr sz="41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2. Лебеденко И.Ю. Ортопедическая стоматология: учебник / под ред. И.Ю. Лебеденко, С.Д. Арутюнова, А.Н. Ряховского - М. : ГЭОТАР-Медиа, 2016. - 824 С. </a:t>
            </a:r>
          </a:p>
          <a:p>
            <a:pPr algn="l" defTabSz="457200">
              <a:spcBef>
                <a:spcPts val="1200"/>
              </a:spcBef>
              <a:defRPr sz="41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3. Трезубов В.Н., Щербаков А.С., Мишнев Л.М., Фадеев Р.А. Ортопедическая стоматология. Факультетский курс. - СПб.: Фолиант, 2010. - 655 с. </a:t>
            </a:r>
          </a:p>
          <a:p>
            <a:pPr algn="l" defTabSz="457200">
              <a:spcBef>
                <a:spcPts val="1200"/>
              </a:spcBef>
              <a:defRPr sz="41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4. Аболмасов, Н. Г. Ортопедическая стоматология: учебник для студентов / Н. Г. Аболмасов, Н. Н.Аболмасов, В. А. Бычков. – Москва: «МЕДпресс – информ», 2007. – 486 с. </a:t>
            </a:r>
          </a:p>
          <a:p>
            <a:pPr algn="l" defTabSz="457200">
              <a:spcBef>
                <a:spcPts val="1200"/>
              </a:spcBef>
              <a:defRPr sz="41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5. Ортопедическая стоматология: Прикладное материаловедение: Учебник для медицинских вузов / В. Н. Трезубов, М. З. Штейнгарт, Л. М. Мишнев. – Санкт – Петербург: СпецЛит, 2003. – 383 с. </a:t>
            </a:r>
          </a:p>
          <a:p>
            <a:pPr algn="l" defTabSz="457200">
              <a:spcBef>
                <a:spcPts val="1200"/>
              </a:spcBef>
              <a:defRPr sz="41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6. Ибрагимов, Т. И. Лекции по ортопедической стоматологии: учебное пособие / Т. И. Ибрагимов, Г. В. Большаков, Б. П. Марков [и др.]. – Москва: «ГЭОТАР – Медиа», 2010. – 197 с. </a:t>
            </a:r>
          </a:p>
          <a:p>
            <a:pPr algn="l" defTabSz="457200">
              <a:spcBef>
                <a:spcPts val="1200"/>
              </a:spcBef>
              <a:defRPr sz="41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7. Баум, Л. Руководство по практической стоматологии: моногр. / Л. Баум, Р.В. Филлипс, М.Р. Лунд. - М.: Медицина, 2011. - 680 c. </a:t>
            </a:r>
            <a:endParaRPr sz="120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Автор и дата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1" name="Спасибо за внимание!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Спасибо за внимание!</a:t>
            </a:r>
          </a:p>
        </p:txBody>
      </p:sp>
      <p:sp>
        <p:nvSpPr>
          <p:cNvPr id="252" name="Подзаголовок презентации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Автор и дата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Задачи"/>
          <p:cNvSpPr txBox="1">
            <a:spLocks noGrp="1"/>
          </p:cNvSpPr>
          <p:nvPr>
            <p:ph type="ctrTitle"/>
          </p:nvPr>
        </p:nvSpPr>
        <p:spPr>
          <a:xfrm>
            <a:off x="1219200" y="173534"/>
            <a:ext cx="21945600" cy="2371412"/>
          </a:xfrm>
          <a:prstGeom prst="rect">
            <a:avLst/>
          </a:prstGeom>
          <a:solidFill>
            <a:schemeClr val="accent1">
              <a:hueOff val="-245591"/>
              <a:satOff val="13830"/>
              <a:lumOff val="17557"/>
            </a:schemeClr>
          </a:solidFill>
        </p:spPr>
        <p:txBody>
          <a:bodyPr/>
          <a:lstStyle>
            <a:lvl1pPr defTabSz="1130300">
              <a:lnSpc>
                <a:spcPct val="100000"/>
              </a:lnSpc>
              <a:defRPr sz="3200" spc="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Задачи 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61" name="Классифицировать известные на данный момент способы исследования стоматологического пациента…"/>
          <p:cNvSpPr txBox="1">
            <a:spLocks noGrp="1"/>
          </p:cNvSpPr>
          <p:nvPr>
            <p:ph type="subTitle" idx="1"/>
          </p:nvPr>
        </p:nvSpPr>
        <p:spPr>
          <a:xfrm>
            <a:off x="1219200" y="2908738"/>
            <a:ext cx="21945600" cy="6909434"/>
          </a:xfrm>
          <a:prstGeom prst="rect">
            <a:avLst/>
          </a:prstGeom>
        </p:spPr>
        <p:txBody>
          <a:bodyPr/>
          <a:lstStyle/>
          <a:p>
            <a:pPr marL="457200" indent="-317500" algn="l" defTabSz="457200">
              <a:spcBef>
                <a:spcPts val="2400"/>
              </a:spcBef>
              <a:buClr>
                <a:srgbClr val="000000"/>
              </a:buClr>
              <a:buSzPct val="100000"/>
              <a:buFont typeface="Times Roman"/>
              <a:buAutoNum type="arabicPeriod"/>
              <a:defRPr sz="4266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Классифицировать известные на данный момент способы исследования стоматологического пациента </a:t>
            </a:r>
            <a:br>
              <a:rPr sz="2400"/>
            </a:br>
            <a:endParaRPr sz="2400"/>
          </a:p>
          <a:p>
            <a:pPr marL="457200" indent="-317500" algn="l" defTabSz="457200">
              <a:spcBef>
                <a:spcPts val="2400"/>
              </a:spcBef>
              <a:buClr>
                <a:srgbClr val="000000"/>
              </a:buClr>
              <a:buSzPct val="100000"/>
              <a:buFont typeface="Times Roman"/>
              <a:buAutoNum type="arabicPeriod"/>
              <a:defRPr sz="4266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Найти и описать особенности инструментальных методов </a:t>
            </a:r>
            <a:br>
              <a:rPr sz="2400"/>
            </a:br>
            <a:endParaRPr sz="2400"/>
          </a:p>
          <a:p>
            <a:pPr marL="457200" indent="-317500" algn="l" defTabSz="457200">
              <a:spcBef>
                <a:spcPts val="2400"/>
              </a:spcBef>
              <a:buClr>
                <a:srgbClr val="000000"/>
              </a:buClr>
              <a:buSzPct val="100000"/>
              <a:buFont typeface="Times Roman"/>
              <a:buAutoNum type="arabicPeriod"/>
              <a:defRPr sz="4266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Выявить актуальные методы исследования пациентов в ортопедической стоматологии </a:t>
            </a:r>
            <a:br>
              <a:rPr sz="2400"/>
            </a:br>
            <a:endParaRPr sz="240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Основные методы исследования"/>
          <p:cNvSpPr txBox="1">
            <a:spLocks noGrp="1"/>
          </p:cNvSpPr>
          <p:nvPr>
            <p:ph type="ctrTitle"/>
          </p:nvPr>
        </p:nvSpPr>
        <p:spPr>
          <a:xfrm>
            <a:off x="1219200" y="79929"/>
            <a:ext cx="21945600" cy="2250593"/>
          </a:xfrm>
          <a:prstGeom prst="rect">
            <a:avLst/>
          </a:prstGeom>
          <a:solidFill>
            <a:schemeClr val="accent1">
              <a:hueOff val="-245591"/>
              <a:satOff val="13830"/>
              <a:lumOff val="17557"/>
            </a:schemeClr>
          </a:solidFill>
        </p:spPr>
        <p:txBody>
          <a:bodyPr/>
          <a:lstStyle>
            <a:lvl1pPr defTabSz="1130300">
              <a:lnSpc>
                <a:spcPct val="100000"/>
              </a:lnSpc>
              <a:defRPr sz="3200" spc="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Основные методы исследования 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64" name="КЛИНИЧЕСКИЕ:…"/>
          <p:cNvSpPr txBox="1">
            <a:spLocks noGrp="1"/>
          </p:cNvSpPr>
          <p:nvPr>
            <p:ph type="subTitle" idx="1"/>
          </p:nvPr>
        </p:nvSpPr>
        <p:spPr>
          <a:xfrm>
            <a:off x="1219200" y="3122333"/>
            <a:ext cx="21945600" cy="10121490"/>
          </a:xfrm>
          <a:prstGeom prst="rect">
            <a:avLst/>
          </a:prstGeom>
        </p:spPr>
        <p:txBody>
          <a:bodyPr/>
          <a:lstStyle/>
          <a:p>
            <a:pPr algn="l" defTabSz="438911">
              <a:spcBef>
                <a:spcPts val="1100"/>
              </a:spcBef>
              <a:defRPr sz="3648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КЛИНИЧЕСКИЕ: </a:t>
            </a:r>
          </a:p>
          <a:p>
            <a:pPr marL="438911" indent="-304800" algn="l" defTabSz="438911">
              <a:spcBef>
                <a:spcPts val="2300"/>
              </a:spcBef>
              <a:buClr>
                <a:srgbClr val="000000"/>
              </a:buClr>
              <a:buSzPct val="150000"/>
              <a:buFont typeface="Times Roman"/>
              <a:buChar char="•"/>
              <a:defRPr sz="3648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Опрос больного  </a:t>
            </a:r>
            <a:br/>
            <a:endParaRPr/>
          </a:p>
          <a:p>
            <a:pPr marL="438911" indent="-304800" algn="l" defTabSz="438911">
              <a:spcBef>
                <a:spcPts val="2300"/>
              </a:spcBef>
              <a:buClr>
                <a:srgbClr val="000000"/>
              </a:buClr>
              <a:buSzPct val="150000"/>
              <a:buFont typeface="Times Roman"/>
              <a:buChar char="•"/>
              <a:defRPr sz="3648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Внешний осмотр  </a:t>
            </a:r>
            <a:br/>
            <a:endParaRPr/>
          </a:p>
          <a:p>
            <a:pPr marL="438911" indent="-304800" algn="l" defTabSz="438911">
              <a:spcBef>
                <a:spcPts val="2300"/>
              </a:spcBef>
              <a:buClr>
                <a:srgbClr val="000000"/>
              </a:buClr>
              <a:buSzPct val="150000"/>
              <a:buFont typeface="Times Roman"/>
              <a:buChar char="•"/>
              <a:defRPr sz="3648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Обследование ВНЧС И жевательных мышц </a:t>
            </a:r>
            <a:br/>
            <a:endParaRPr/>
          </a:p>
          <a:p>
            <a:pPr marL="438911" indent="-304800" algn="l" defTabSz="438911">
              <a:spcBef>
                <a:spcPts val="2300"/>
              </a:spcBef>
              <a:buClr>
                <a:srgbClr val="000000"/>
              </a:buClr>
              <a:buSzPct val="150000"/>
              <a:buFont typeface="Times Roman"/>
              <a:buChar char="•"/>
              <a:defRPr sz="3648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Обследование полости рта: изучение слизистой оболочки полости рта, обследование зубов и зубных рядов, обследование пародонта, обследование беззубой альвеолярной части </a:t>
            </a:r>
            <a:br/>
            <a:endParaRPr/>
          </a:p>
          <a:p>
            <a:pPr algn="l" defTabSz="438911">
              <a:spcBef>
                <a:spcPts val="1100"/>
              </a:spcBef>
              <a:defRPr sz="3648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ПРАКТИЧЕСКИЕ: </a:t>
            </a:r>
          </a:p>
          <a:p>
            <a:pPr algn="l" defTabSz="438911">
              <a:spcBef>
                <a:spcPts val="1100"/>
              </a:spcBef>
              <a:defRPr sz="3648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Инструментальные </a:t>
            </a:r>
          </a:p>
          <a:p>
            <a:pPr algn="l" defTabSz="438911">
              <a:spcBef>
                <a:spcPts val="1100"/>
              </a:spcBef>
              <a:defRPr sz="3648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Лабораторные (микробиологические, цитологические, иммунологические, изучение крови, мочи, слюны, кожные пробы)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Инструментальные методы…"/>
          <p:cNvSpPr txBox="1">
            <a:spLocks noGrp="1"/>
          </p:cNvSpPr>
          <p:nvPr>
            <p:ph type="ctrTitle"/>
          </p:nvPr>
        </p:nvSpPr>
        <p:spPr>
          <a:xfrm>
            <a:off x="1219200" y="9726"/>
            <a:ext cx="21945600" cy="2250593"/>
          </a:xfrm>
          <a:prstGeom prst="rect">
            <a:avLst/>
          </a:prstGeom>
          <a:solidFill>
            <a:schemeClr val="accent1">
              <a:hueOff val="-245591"/>
              <a:satOff val="13830"/>
              <a:lumOff val="17557"/>
            </a:schemeClr>
          </a:solidFill>
        </p:spPr>
        <p:txBody>
          <a:bodyPr/>
          <a:lstStyle/>
          <a:p>
            <a:pPr defTabSz="1130300">
              <a:lnSpc>
                <a:spcPct val="100000"/>
              </a:lnSpc>
              <a:defRPr sz="3200" spc="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  <a:p>
            <a:pPr defTabSz="1130300">
              <a:lnSpc>
                <a:spcPct val="100000"/>
              </a:lnSpc>
              <a:defRPr sz="3200" spc="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Инструментальные методы </a:t>
            </a:r>
            <a:endParaRPr sz="1200">
              <a:solidFill>
                <a:srgbClr val="000000"/>
              </a:solidFill>
            </a:endParaRPr>
          </a:p>
          <a:p>
            <a:pPr defTabSz="1130300">
              <a:lnSpc>
                <a:spcPct val="100000"/>
              </a:lnSpc>
              <a:defRPr sz="3200" spc="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обследования 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67" name="Зондирование…"/>
          <p:cNvSpPr txBox="1">
            <a:spLocks noGrp="1"/>
          </p:cNvSpPr>
          <p:nvPr>
            <p:ph type="subTitle" idx="1"/>
          </p:nvPr>
        </p:nvSpPr>
        <p:spPr>
          <a:xfrm>
            <a:off x="1219200" y="2295380"/>
            <a:ext cx="21945600" cy="11075625"/>
          </a:xfrm>
          <a:prstGeom prst="rect">
            <a:avLst/>
          </a:prstGeom>
        </p:spPr>
        <p:txBody>
          <a:bodyPr/>
          <a:lstStyle/>
          <a:p>
            <a:pPr marL="182880" indent="-127000" algn="l" defTabSz="182880">
              <a:spcBef>
                <a:spcPts val="900"/>
              </a:spcBef>
              <a:buClr>
                <a:srgbClr val="000000"/>
              </a:buClr>
              <a:buSzPct val="150000"/>
              <a:buFont typeface="Times Roman"/>
              <a:buChar char="•"/>
              <a:defRPr sz="30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Зондирование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182880" indent="-127000" algn="l" defTabSz="182880">
              <a:spcBef>
                <a:spcPts val="900"/>
              </a:spcBef>
              <a:buClr>
                <a:srgbClr val="000000"/>
              </a:buClr>
              <a:buSzPct val="150000"/>
              <a:buFont typeface="Times Roman"/>
              <a:buChar char="•"/>
              <a:defRPr sz="30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Перкуссия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182880" indent="-127000" algn="l" defTabSz="182880">
              <a:spcBef>
                <a:spcPts val="900"/>
              </a:spcBef>
              <a:buClr>
                <a:srgbClr val="000000"/>
              </a:buClr>
              <a:buSzPct val="150000"/>
              <a:buFont typeface="Times Roman"/>
              <a:buChar char="•"/>
              <a:defRPr sz="30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Аппаратурный способ определения подвижности зубов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182880" indent="-127000" algn="l" defTabSz="182880">
              <a:spcBef>
                <a:spcPts val="900"/>
              </a:spcBef>
              <a:buClr>
                <a:srgbClr val="000000"/>
              </a:buClr>
              <a:buSzPct val="150000"/>
              <a:buFont typeface="Times Roman"/>
              <a:buChar char="•"/>
              <a:defRPr sz="30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Электроодонтометрия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182880" indent="-127000" algn="l" defTabSz="182880">
              <a:spcBef>
                <a:spcPts val="900"/>
              </a:spcBef>
              <a:buClr>
                <a:srgbClr val="000000"/>
              </a:buClr>
              <a:buSzPct val="150000"/>
              <a:buFont typeface="Times Roman"/>
              <a:buChar char="•"/>
              <a:defRPr sz="30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Гнатодинамометрия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182880" indent="-127000" algn="l" defTabSz="182880">
              <a:spcBef>
                <a:spcPts val="900"/>
              </a:spcBef>
              <a:buClr>
                <a:srgbClr val="000000"/>
              </a:buClr>
              <a:buSzPct val="150000"/>
              <a:buFont typeface="Times Roman"/>
              <a:buChar char="•"/>
              <a:defRPr sz="30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Мастикациодинамометрия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182880" indent="-127000" algn="l" defTabSz="182880">
              <a:spcBef>
                <a:spcPts val="900"/>
              </a:spcBef>
              <a:buClr>
                <a:srgbClr val="000000"/>
              </a:buClr>
              <a:buSzPct val="150000"/>
              <a:buFont typeface="Times Roman"/>
              <a:buChar char="•"/>
              <a:defRPr sz="30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Миотометрия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182880" indent="-127000" algn="l" defTabSz="182880">
              <a:spcBef>
                <a:spcPts val="900"/>
              </a:spcBef>
              <a:buClr>
                <a:srgbClr val="000000"/>
              </a:buClr>
              <a:buSzPct val="150000"/>
              <a:buFont typeface="Times Roman"/>
              <a:buChar char="•"/>
              <a:defRPr sz="30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Мастикациография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182880" indent="-127000" algn="l" defTabSz="182880">
              <a:spcBef>
                <a:spcPts val="900"/>
              </a:spcBef>
              <a:buClr>
                <a:srgbClr val="000000"/>
              </a:buClr>
              <a:buSzPct val="150000"/>
              <a:buFont typeface="Times Roman"/>
              <a:buChar char="•"/>
              <a:defRPr sz="30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Электромиография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182880" indent="-127000" algn="l" defTabSz="182880">
              <a:spcBef>
                <a:spcPts val="900"/>
              </a:spcBef>
              <a:buClr>
                <a:srgbClr val="000000"/>
              </a:buClr>
              <a:buSzPct val="150000"/>
              <a:buFont typeface="Times Roman"/>
              <a:buChar char="•"/>
              <a:defRPr sz="30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Реография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182880" indent="-127000" algn="l" defTabSz="182880">
              <a:spcBef>
                <a:spcPts val="900"/>
              </a:spcBef>
              <a:buClr>
                <a:srgbClr val="000000"/>
              </a:buClr>
              <a:buSzPct val="150000"/>
              <a:buFont typeface="Times Roman"/>
              <a:buChar char="•"/>
              <a:defRPr sz="30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Ренгенологический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182880" indent="-127000" algn="l" defTabSz="182880">
              <a:spcBef>
                <a:spcPts val="900"/>
              </a:spcBef>
              <a:buClr>
                <a:srgbClr val="000000"/>
              </a:buClr>
              <a:buSzPct val="150000"/>
              <a:buFont typeface="Times Roman"/>
              <a:buChar char="•"/>
              <a:defRPr sz="30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Антропометрия и краниометрия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182880" indent="-127000" algn="l" defTabSz="182880">
              <a:spcBef>
                <a:spcPts val="900"/>
              </a:spcBef>
              <a:buClr>
                <a:srgbClr val="000000"/>
              </a:buClr>
              <a:buSzPct val="150000"/>
              <a:buFont typeface="Times Roman"/>
              <a:buChar char="•"/>
              <a:defRPr sz="30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Определение угла наклона зубов посредством оптикоэлектронного устройства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endParaRPr sz="96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Антропометрия и краниометрия…"/>
          <p:cNvSpPr txBox="1"/>
          <p:nvPr/>
        </p:nvSpPr>
        <p:spPr>
          <a:xfrm>
            <a:off x="12781812" y="2888811"/>
            <a:ext cx="8179756" cy="3007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57200" indent="-317500" defTabSz="457200">
              <a:lnSpc>
                <a:spcPct val="100000"/>
              </a:lnSpc>
              <a:buClr>
                <a:srgbClr val="000000"/>
              </a:buClr>
              <a:buSzPct val="150000"/>
              <a:buFont typeface="Times Roman"/>
              <a:buChar char="•"/>
              <a:defRPr sz="2666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Антропометрия и краниометрия </a:t>
            </a:r>
            <a:br>
              <a:rPr sz="2400">
                <a:latin typeface="Arial"/>
                <a:ea typeface="Arial"/>
                <a:cs typeface="Arial"/>
                <a:sym typeface="Arial"/>
              </a:rPr>
            </a:b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indent="-317500" defTabSz="457200">
              <a:lnSpc>
                <a:spcPct val="100000"/>
              </a:lnSpc>
              <a:buClr>
                <a:srgbClr val="000000"/>
              </a:buClr>
              <a:buSzPct val="150000"/>
              <a:buFont typeface="Times Roman"/>
              <a:buChar char="•"/>
              <a:defRPr sz="2666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Определение угла наклона зубов посредством оптикоэлектронного устройства </a:t>
            </a:r>
            <a:br>
              <a:rPr sz="2400">
                <a:latin typeface="Arial"/>
                <a:ea typeface="Arial"/>
                <a:cs typeface="Arial"/>
                <a:sym typeface="Arial"/>
              </a:rPr>
            </a:b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Зондирование"/>
          <p:cNvSpPr txBox="1">
            <a:spLocks noGrp="1"/>
          </p:cNvSpPr>
          <p:nvPr>
            <p:ph type="ctrTitle"/>
          </p:nvPr>
        </p:nvSpPr>
        <p:spPr>
          <a:xfrm>
            <a:off x="1219200" y="56528"/>
            <a:ext cx="21945600" cy="1972048"/>
          </a:xfrm>
          <a:prstGeom prst="rect">
            <a:avLst/>
          </a:prstGeom>
          <a:solidFill>
            <a:schemeClr val="accent1">
              <a:hueOff val="-245591"/>
              <a:satOff val="13830"/>
              <a:lumOff val="17557"/>
            </a:schemeClr>
          </a:solidFill>
        </p:spPr>
        <p:txBody>
          <a:bodyPr/>
          <a:lstStyle>
            <a:lvl1pPr defTabSz="1130300">
              <a:lnSpc>
                <a:spcPct val="100000"/>
              </a:lnSpc>
              <a:defRPr sz="3200" spc="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Зондирование 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71" name="Это метод исследования тканей при помощи зонда (углового или пуговчатого), в результате чего определяется…"/>
          <p:cNvSpPr txBox="1">
            <a:spLocks noGrp="1"/>
          </p:cNvSpPr>
          <p:nvPr>
            <p:ph type="subTitle" idx="1"/>
          </p:nvPr>
        </p:nvSpPr>
        <p:spPr>
          <a:xfrm>
            <a:off x="1219200" y="2613414"/>
            <a:ext cx="21945600" cy="6674443"/>
          </a:xfrm>
          <a:prstGeom prst="rect">
            <a:avLst/>
          </a:prstGeom>
        </p:spPr>
        <p:txBody>
          <a:bodyPr/>
          <a:lstStyle/>
          <a:p>
            <a:pPr algn="l" defTabSz="457200">
              <a:spcBef>
                <a:spcPts val="1200"/>
              </a:spcBef>
              <a:defRPr sz="32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sz="4400"/>
              <a:t>Это метод исследования тканей при помощи зонда (углового или пуговчатого), в результате чего определяется</a:t>
            </a:r>
            <a:r>
              <a:t> </a:t>
            </a:r>
            <a:endParaRPr sz="1200"/>
          </a:p>
          <a:p>
            <a:pPr marL="359929" indent="-359929" algn="l" defTabSz="457200">
              <a:spcBef>
                <a:spcPts val="1200"/>
              </a:spcBef>
              <a:buSzPct val="150000"/>
              <a:buChar char="•"/>
              <a:defRPr sz="29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дефект, плотность эмали и дентина ( гладкость, шероховатость, степень размягчения); </a:t>
            </a:r>
          </a:p>
          <a:p>
            <a:pPr marL="359929" indent="-359929" algn="l" defTabSz="457200">
              <a:spcBef>
                <a:spcPts val="1200"/>
              </a:spcBef>
              <a:buSzPct val="150000"/>
              <a:buChar char="•"/>
              <a:defRPr sz="29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состояние пломбы (анатомическая форма, нависающие края, краевое прилегание пломбы к окружающим ее твердым тканям зуба, состояние контактного пункта, наличие вторичного кариеса); </a:t>
            </a:r>
          </a:p>
          <a:p>
            <a:pPr marL="359929" indent="-359929" algn="l" defTabSz="457200">
              <a:spcBef>
                <a:spcPts val="1200"/>
              </a:spcBef>
              <a:buSzPct val="150000"/>
              <a:buChar char="•"/>
              <a:defRPr sz="29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сообщение кариозной полости с полостью зуба; </a:t>
            </a:r>
          </a:p>
          <a:p>
            <a:pPr marL="359929" indent="-359929" algn="l" defTabSz="457200">
              <a:spcBef>
                <a:spcPts val="1200"/>
              </a:spcBef>
              <a:buSzPct val="150000"/>
              <a:buChar char="•"/>
              <a:defRPr sz="29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расположение устьев каналов (оценка качества пломбирования корневых каналов при подготовке к штифтовым конструкциям); </a:t>
            </a:r>
          </a:p>
          <a:p>
            <a:pPr marL="359929" indent="-359929" algn="l" defTabSz="457200">
              <a:spcBef>
                <a:spcPts val="1200"/>
              </a:spcBef>
              <a:buSzPct val="150000"/>
              <a:buChar char="•"/>
              <a:defRPr sz="29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глубину пародонтального кармана (пуговчатым зондом); </a:t>
            </a:r>
          </a:p>
          <a:p>
            <a:pPr marL="359929" indent="-359929" algn="l" defTabSz="457200">
              <a:spcBef>
                <a:spcPts val="1200"/>
              </a:spcBef>
              <a:buSzPct val="150000"/>
              <a:buChar char="•"/>
              <a:defRPr sz="29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качество ортопедических конструкций ( анатомическая форма, нависающие края, прилегание коронки к окружающим твердым тканям зуба, наличие трещин, сколов) </a:t>
            </a:r>
          </a:p>
        </p:txBody>
      </p:sp>
      <p:pic>
        <p:nvPicPr>
          <p:cNvPr id="172" name="page6image8160896.png" descr="page6image816089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4" y="8254634"/>
            <a:ext cx="9880601" cy="5207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Текст"/>
          <p:cNvSpPr txBox="1"/>
          <p:nvPr/>
        </p:nvSpPr>
        <p:spPr>
          <a:xfrm>
            <a:off x="839784" y="8605651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pic>
        <p:nvPicPr>
          <p:cNvPr id="174" name="page6image8160688.png" descr="page6image816068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2405" y="8026034"/>
            <a:ext cx="7213601" cy="5664201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Текст"/>
          <p:cNvSpPr txBox="1"/>
          <p:nvPr/>
        </p:nvSpPr>
        <p:spPr>
          <a:xfrm>
            <a:off x="12539994" y="8026034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176" name="Зондирование"/>
          <p:cNvSpPr txBox="1"/>
          <p:nvPr/>
        </p:nvSpPr>
        <p:spPr>
          <a:xfrm>
            <a:off x="10324690" y="12342876"/>
            <a:ext cx="3428084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r>
              <a:t>Зондирование</a:t>
            </a:r>
          </a:p>
        </p:txBody>
      </p:sp>
      <p:sp>
        <p:nvSpPr>
          <p:cNvPr id="177" name="Состояние пломб"/>
          <p:cNvSpPr txBox="1"/>
          <p:nvPr/>
        </p:nvSpPr>
        <p:spPr>
          <a:xfrm>
            <a:off x="12688207" y="8832703"/>
            <a:ext cx="4212361" cy="934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r>
              <a:t>Состояние пломб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Автор и дата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Перкуссия"/>
          <p:cNvSpPr txBox="1">
            <a:spLocks noGrp="1"/>
          </p:cNvSpPr>
          <p:nvPr>
            <p:ph type="ctrTitle"/>
          </p:nvPr>
        </p:nvSpPr>
        <p:spPr>
          <a:xfrm>
            <a:off x="1219200" y="220336"/>
            <a:ext cx="21945600" cy="2250593"/>
          </a:xfrm>
          <a:prstGeom prst="rect">
            <a:avLst/>
          </a:prstGeom>
          <a:solidFill>
            <a:schemeClr val="accent1">
              <a:hueOff val="-245591"/>
              <a:satOff val="13830"/>
              <a:lumOff val="17557"/>
            </a:schemeClr>
          </a:solidFill>
        </p:spPr>
        <p:txBody>
          <a:bodyPr/>
          <a:lstStyle>
            <a:lvl1pPr defTabSz="1130300">
              <a:lnSpc>
                <a:spcPct val="100000"/>
              </a:lnSpc>
              <a:defRPr sz="3200" spc="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Перкуссия 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81" name="Это метод исследования путем постукивания по зубу инструментом, например, ручкой зонда или пинцетом.…"/>
          <p:cNvSpPr txBox="1">
            <a:spLocks noGrp="1"/>
          </p:cNvSpPr>
          <p:nvPr>
            <p:ph type="subTitle" idx="1"/>
          </p:nvPr>
        </p:nvSpPr>
        <p:spPr>
          <a:xfrm>
            <a:off x="1219200" y="2835866"/>
            <a:ext cx="21945600" cy="6982306"/>
          </a:xfrm>
          <a:prstGeom prst="rect">
            <a:avLst/>
          </a:prstGeom>
        </p:spPr>
        <p:txBody>
          <a:bodyPr/>
          <a:lstStyle/>
          <a:p>
            <a:pPr algn="l" defTabSz="457200">
              <a:spcBef>
                <a:spcPts val="1200"/>
              </a:spcBef>
              <a:defRPr sz="32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Это метод исследования путем постукивания по зубу инструментом, например, ручкой зонда или пинцетом. </a:t>
            </a:r>
          </a:p>
          <a:p>
            <a:pPr marL="457200" indent="-317500" algn="l" defTabSz="457200">
              <a:spcBef>
                <a:spcPts val="2400"/>
              </a:spcBef>
              <a:buClr>
                <a:srgbClr val="000000"/>
              </a:buClr>
              <a:buSzPct val="150000"/>
              <a:buFont typeface="Times Roman"/>
              <a:buChar char="•"/>
              <a:defRPr sz="32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при отсутствие воспаления в периодонте, перкуссия безболезненна;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indent="-317500" algn="l" defTabSz="457200">
              <a:spcBef>
                <a:spcPts val="2400"/>
              </a:spcBef>
              <a:buClr>
                <a:srgbClr val="000000"/>
              </a:buClr>
              <a:buSzPct val="150000"/>
              <a:buFont typeface="Times Roman"/>
              <a:buChar char="•"/>
              <a:defRPr sz="32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при наличии воспаления в апикальной области будет болезненность при постукивании в вертикальном направлении (постукивают по режущему краю или жевательной поверхности зуба);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indent="-317500" algn="l" defTabSz="457200">
              <a:spcBef>
                <a:spcPts val="2400"/>
              </a:spcBef>
              <a:buClr>
                <a:srgbClr val="000000"/>
              </a:buClr>
              <a:buSzPct val="150000"/>
              <a:buFont typeface="Times Roman"/>
              <a:buChar char="•"/>
              <a:defRPr sz="32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при поражении маргинального периодонта будет болезненность при перкуссии в горизонтальном направлении ( постукивание по вестибулярной поверхности зуба); 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indent="-317500" algn="l" defTabSz="457200">
              <a:spcBef>
                <a:spcPts val="2400"/>
              </a:spcBef>
              <a:buClr>
                <a:srgbClr val="000000"/>
              </a:buClr>
              <a:buSzPct val="150000"/>
              <a:buFont typeface="Times Roman"/>
              <a:buChar char="•"/>
              <a:defRPr sz="32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перкуссию начинают с заведомо здоровых зубов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Аппаратурный способ определения подвижности зубов"/>
          <p:cNvSpPr txBox="1">
            <a:spLocks noGrp="1"/>
          </p:cNvSpPr>
          <p:nvPr>
            <p:ph type="ctrTitle"/>
          </p:nvPr>
        </p:nvSpPr>
        <p:spPr>
          <a:xfrm>
            <a:off x="1219200" y="407545"/>
            <a:ext cx="21945600" cy="2250593"/>
          </a:xfrm>
          <a:prstGeom prst="rect">
            <a:avLst/>
          </a:prstGeom>
          <a:solidFill>
            <a:schemeClr val="accent1">
              <a:hueOff val="-245591"/>
              <a:satOff val="13830"/>
              <a:lumOff val="17557"/>
            </a:schemeClr>
          </a:solidFill>
        </p:spPr>
        <p:txBody>
          <a:bodyPr/>
          <a:lstStyle>
            <a:lvl1pPr defTabSz="1130300">
              <a:lnSpc>
                <a:spcPct val="100000"/>
              </a:lnSpc>
              <a:defRPr sz="3200" spc="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Аппаратурный способ определения подвижности зубов 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84" name="Это метод определения степени подвижности зубов или имплантата при помощи специальных приборов, например «Периотест»…"/>
          <p:cNvSpPr txBox="1">
            <a:spLocks noGrp="1"/>
          </p:cNvSpPr>
          <p:nvPr>
            <p:ph type="subTitle" idx="1"/>
          </p:nvPr>
        </p:nvSpPr>
        <p:spPr>
          <a:xfrm>
            <a:off x="1219200" y="3114319"/>
            <a:ext cx="21945600" cy="10112277"/>
          </a:xfrm>
          <a:prstGeom prst="rect">
            <a:avLst/>
          </a:prstGeom>
        </p:spPr>
        <p:txBody>
          <a:bodyPr/>
          <a:lstStyle/>
          <a:p>
            <a:pPr algn="l" defTabSz="310895">
              <a:spcBef>
                <a:spcPts val="800"/>
              </a:spcBef>
              <a:defRPr sz="2992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Это метод определения степени подвижности зубов или имплантата при помощи специальных приборов, например «Периотест» </a:t>
            </a:r>
          </a:p>
          <a:p>
            <a:pPr algn="l" defTabSz="310895">
              <a:spcBef>
                <a:spcPts val="800"/>
              </a:spcBef>
              <a:defRPr sz="2992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Применяется для: </a:t>
            </a:r>
          </a:p>
          <a:p>
            <a:pPr marL="286904" indent="-191908" algn="l" defTabSz="310895">
              <a:spcBef>
                <a:spcPts val="800"/>
              </a:spcBef>
              <a:buClr>
                <a:srgbClr val="000000"/>
              </a:buClr>
              <a:buSzPct val="150000"/>
              <a:buChar char="•"/>
              <a:defRPr sz="2992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	  </a:t>
            </a:r>
            <a:r>
              <a:t>проверки первоначальной стабильности имплантата сразу после имплантации; </a:t>
            </a:r>
            <a:br/>
            <a:endParaRPr/>
          </a:p>
          <a:p>
            <a:pPr marL="286904" indent="-191908" algn="l" defTabSz="310895">
              <a:spcBef>
                <a:spcPts val="800"/>
              </a:spcBef>
              <a:buClr>
                <a:srgbClr val="000000"/>
              </a:buClr>
              <a:buSzPct val="150000"/>
              <a:buChar char="•"/>
              <a:defRPr sz="2992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	  </a:t>
            </a:r>
            <a:r>
              <a:t>контроля остеоинтеграции имплантата во время фазы вживления; </a:t>
            </a:r>
            <a:br/>
            <a:endParaRPr/>
          </a:p>
          <a:p>
            <a:pPr marL="286904" indent="-191908" algn="l" defTabSz="310895">
              <a:spcBef>
                <a:spcPts val="800"/>
              </a:spcBef>
              <a:buClr>
                <a:srgbClr val="000000"/>
              </a:buClr>
              <a:buSzPct val="150000"/>
              <a:buChar char="•"/>
              <a:defRPr sz="2992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	  </a:t>
            </a:r>
            <a:r>
              <a:t>контроль фазы полной остеоинтеграции имплантата; </a:t>
            </a:r>
            <a:br/>
            <a:endParaRPr/>
          </a:p>
          <a:p>
            <a:pPr marL="286904" indent="-191908" algn="l" defTabSz="310895">
              <a:spcBef>
                <a:spcPts val="800"/>
              </a:spcBef>
              <a:buClr>
                <a:srgbClr val="000000"/>
              </a:buClr>
              <a:buSzPct val="150000"/>
              <a:buChar char="•"/>
              <a:defRPr sz="2992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	  </a:t>
            </a:r>
            <a:r>
              <a:t>определение достаточной остеоинтеграции имплантата на нагрузку; </a:t>
            </a:r>
            <a:br/>
            <a:endParaRPr/>
          </a:p>
          <a:p>
            <a:pPr marL="286904" indent="-191908" algn="l" defTabSz="310895">
              <a:spcBef>
                <a:spcPts val="800"/>
              </a:spcBef>
              <a:buClr>
                <a:srgbClr val="000000"/>
              </a:buClr>
              <a:buSzPct val="150000"/>
              <a:buChar char="•"/>
              <a:defRPr sz="2992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	  </a:t>
            </a:r>
            <a:r>
              <a:t>после ортопедического лечения, с целью выявления негативных изменений на ранней стадии; </a:t>
            </a:r>
            <a:br/>
            <a:endParaRPr/>
          </a:p>
          <a:p>
            <a:pPr marL="286904" indent="-191908" algn="l" defTabSz="310895">
              <a:spcBef>
                <a:spcPts val="800"/>
              </a:spcBef>
              <a:buClr>
                <a:srgbClr val="000000"/>
              </a:buClr>
              <a:buSzPct val="150000"/>
              <a:buChar char="•"/>
              <a:defRPr sz="2992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	  </a:t>
            </a:r>
            <a:r>
              <a:t>определение степени подвижности пародонтальных зубов; </a:t>
            </a:r>
            <a:br/>
            <a:endParaRPr/>
          </a:p>
          <a:p>
            <a:pPr marL="286904" indent="-191908" algn="l" defTabSz="310895">
              <a:spcBef>
                <a:spcPts val="800"/>
              </a:spcBef>
              <a:buClr>
                <a:srgbClr val="000000"/>
              </a:buClr>
              <a:buSzPct val="150000"/>
              <a:buChar char="•"/>
              <a:defRPr sz="2992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	  </a:t>
            </a:r>
            <a:r>
              <a:t>контроль степени подвижности зубов перед ортопедическим </a:t>
            </a:r>
            <a:br/>
            <a:r>
              <a:t>лечением </a:t>
            </a:r>
            <a:br/>
            <a:r>
              <a:t>Весь процесс измерения занимает около 4 секунд, для достоверного измерения прибор должен быть правильно расположен (расстояние, угол) относительно объекта измерения. </a:t>
            </a:r>
            <a:br/>
            <a:r>
              <a:t>Степень подвижности можно так же определять пинцетом или пальпаторно </a:t>
            </a:r>
            <a:br/>
            <a:endParaRPr sz="816"/>
          </a:p>
        </p:txBody>
      </p:sp>
      <p:pic>
        <p:nvPicPr>
          <p:cNvPr id="185" name="page8image8027584.png" descr="page8image802758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9118" y="1497647"/>
            <a:ext cx="6659882" cy="10112276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Текст"/>
          <p:cNvSpPr txBox="1"/>
          <p:nvPr/>
        </p:nvSpPr>
        <p:spPr>
          <a:xfrm>
            <a:off x="15941997" y="1801862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187" name="Периотест"/>
          <p:cNvSpPr txBox="1"/>
          <p:nvPr/>
        </p:nvSpPr>
        <p:spPr>
          <a:xfrm>
            <a:off x="18749105" y="6166435"/>
            <a:ext cx="2622080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chemeClr val="accent1">
                    <a:hueOff val="-245591"/>
                    <a:satOff val="13830"/>
                    <a:lumOff val="17557"/>
                  </a:schemeClr>
                </a:solidFill>
              </a:defRPr>
            </a:lvl1pPr>
          </a:lstStyle>
          <a:p>
            <a:r>
              <a:t>Периотест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Электроодонтометрия"/>
          <p:cNvSpPr txBox="1">
            <a:spLocks noGrp="1"/>
          </p:cNvSpPr>
          <p:nvPr>
            <p:ph type="ctrTitle"/>
          </p:nvPr>
        </p:nvSpPr>
        <p:spPr>
          <a:xfrm>
            <a:off x="1219200" y="220336"/>
            <a:ext cx="21945600" cy="2339508"/>
          </a:xfrm>
          <a:prstGeom prst="rect">
            <a:avLst/>
          </a:prstGeom>
          <a:solidFill>
            <a:schemeClr val="accent1">
              <a:hueOff val="-245591"/>
              <a:satOff val="13830"/>
              <a:lumOff val="17557"/>
            </a:schemeClr>
          </a:solidFill>
        </p:spPr>
        <p:txBody>
          <a:bodyPr/>
          <a:lstStyle>
            <a:lvl1pPr defTabSz="1130300">
              <a:lnSpc>
                <a:spcPct val="100000"/>
              </a:lnSpc>
              <a:defRPr sz="3200" spc="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Электроодонтометрия 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90" name="Этот метод определения электровозбудимости зуба и перицемента аппаратом ОД-1, ОД-2…"/>
          <p:cNvSpPr txBox="1">
            <a:spLocks noGrp="1"/>
          </p:cNvSpPr>
          <p:nvPr>
            <p:ph type="subTitle" idx="1"/>
          </p:nvPr>
        </p:nvSpPr>
        <p:spPr>
          <a:xfrm>
            <a:off x="1219200" y="2815401"/>
            <a:ext cx="21945600" cy="10815229"/>
          </a:xfrm>
          <a:prstGeom prst="rect">
            <a:avLst/>
          </a:prstGeom>
        </p:spPr>
        <p:txBody>
          <a:bodyPr/>
          <a:lstStyle/>
          <a:p>
            <a:pPr algn="l" defTabSz="457200">
              <a:spcBef>
                <a:spcPts val="1200"/>
              </a:spcBef>
              <a:defRPr sz="26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Этот метод определения электровозбудимости зуба и перицемента аппаратом ОД-1, ОД-2 </a:t>
            </a:r>
          </a:p>
          <a:p>
            <a:pPr algn="l" defTabSz="457200">
              <a:spcBef>
                <a:spcPts val="1200"/>
              </a:spcBef>
              <a:defRPr sz="26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 </a:t>
            </a:r>
            <a:r>
              <a:t>здоровый зуб реагирует на ток от 2 до 6 мка, у пожилых людей возможно понижение возбудимости; </a:t>
            </a:r>
          </a:p>
          <a:p>
            <a:pPr algn="l" defTabSz="457200">
              <a:spcBef>
                <a:spcPts val="1200"/>
              </a:spcBef>
              <a:defRPr sz="26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 </a:t>
            </a:r>
            <a:r>
              <a:t>если зуб реагирует на токи от 6 до 60 мка, то возможен патологический процесс в области коронковой пульпы; </a:t>
            </a:r>
          </a:p>
          <a:p>
            <a:pPr algn="l" defTabSz="457200">
              <a:spcBef>
                <a:spcPts val="1200"/>
              </a:spcBef>
              <a:defRPr sz="26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 </a:t>
            </a:r>
            <a:r>
              <a:t>при пороге возбудимости 60-100 мка – патология корневой пульпы; </a:t>
            </a:r>
          </a:p>
          <a:p>
            <a:pPr algn="l" defTabSz="457200">
              <a:spcBef>
                <a:spcPts val="1200"/>
              </a:spcBef>
              <a:defRPr sz="26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 </a:t>
            </a:r>
            <a:r>
              <a:t>реакция на токи больше 100 мка указывает на гибель коронковой пульпы. в таком случае на раздражение отвечает перицемент. </a:t>
            </a:r>
          </a:p>
          <a:p>
            <a:pPr algn="l" defTabSz="457200">
              <a:spcBef>
                <a:spcPts val="1200"/>
              </a:spcBef>
              <a:defRPr sz="26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Проводится следующим образом: пациент держит в руке пассивный электрод, активный электрод помещают на чувствительные участки зуба, далее прибор включается, переключатель чувствительности микроамперметра устанавливается в положение «50», движок потенциометра — в крайнее левое отведение (нулевое положение), переключатель вида тока — в положение «Постоянный ток», подключаются провода, после поворачивается движок потенциометра каждый раз на 1 -1,5 мм, и нажимается кнопка «Импульс», до появления реакции. </a:t>
            </a:r>
          </a:p>
          <a:p>
            <a:pPr algn="l" defTabSz="457200">
              <a:defRPr sz="1200"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 </a:t>
            </a:r>
          </a:p>
          <a:p>
            <a:pPr algn="l" defTabSz="457200">
              <a:defRPr sz="1200" spc="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</p:txBody>
      </p:sp>
      <p:pic>
        <p:nvPicPr>
          <p:cNvPr id="191" name="page9image8009328.png" descr="page9image80093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65" y="7671512"/>
            <a:ext cx="8496301" cy="5308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page9image8004336.jpg" descr="page9image80043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8541" y="6901685"/>
            <a:ext cx="6848254" cy="6848255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Электроодонтометрия"/>
          <p:cNvSpPr txBox="1"/>
          <p:nvPr/>
        </p:nvSpPr>
        <p:spPr>
          <a:xfrm>
            <a:off x="10792713" y="12132266"/>
            <a:ext cx="5400800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r>
              <a:t>Электроодонтометрия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2339</Words>
  <Application>Microsoft Macintosh PowerPoint</Application>
  <PresentationFormat>Произвольный</PresentationFormat>
  <Paragraphs>154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Arial</vt:lpstr>
      <vt:lpstr>Avenir Next Demi Bold</vt:lpstr>
      <vt:lpstr>Avenir Next Medium</vt:lpstr>
      <vt:lpstr>Avenir Next Regular</vt:lpstr>
      <vt:lpstr>Canela Bold</vt:lpstr>
      <vt:lpstr>Canela Deck Regular</vt:lpstr>
      <vt:lpstr>Canela Regular</vt:lpstr>
      <vt:lpstr>Canela Text Regular</vt:lpstr>
      <vt:lpstr>Helvetica Neue</vt:lpstr>
      <vt:lpstr>Times Roman</vt:lpstr>
      <vt:lpstr>Wingdings</vt:lpstr>
      <vt:lpstr>23_ClassicWhite</vt:lpstr>
      <vt:lpstr>Федеральное государственное бюджетное образовательное учреждение высшего образования «Красноярский медицинский университет имени профессора В.Ф. Войно-Ясенецкого» Министерства здравоохранения Российской Федерации Кафедра стоматологии ортопедической </vt:lpstr>
      <vt:lpstr>Цели </vt:lpstr>
      <vt:lpstr>Задачи </vt:lpstr>
      <vt:lpstr>Основные методы исследования </vt:lpstr>
      <vt:lpstr> Инструментальные методы  обследования </vt:lpstr>
      <vt:lpstr>Зондирование </vt:lpstr>
      <vt:lpstr>Перкуссия </vt:lpstr>
      <vt:lpstr>Аппаратурный способ определения подвижности зубов </vt:lpstr>
      <vt:lpstr>Электроодонтометрия </vt:lpstr>
      <vt:lpstr>Гнатодинамометрия </vt:lpstr>
      <vt:lpstr>Мастикациодинамометрия </vt:lpstr>
      <vt:lpstr>Миотонометрия </vt:lpstr>
      <vt:lpstr>Мастикациография </vt:lpstr>
      <vt:lpstr>Электромиография </vt:lpstr>
      <vt:lpstr>Реография </vt:lpstr>
      <vt:lpstr>Рентгенография </vt:lpstr>
      <vt:lpstr>Антропометрия и краниометрия </vt:lpstr>
      <vt:lpstr> Определение угла наклона зубов посредством  оптикоэлектронного устройства </vt:lpstr>
      <vt:lpstr>Заключение </vt:lpstr>
      <vt:lpstr>Список литературы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медицинский университет имени профессора В.Ф. Войно-Ясенецкого» Министерства здравоохранения Российской Федерации Кафедра стоматологии ортопедической </dc:title>
  <cp:lastModifiedBy>Владимир Джамбровский</cp:lastModifiedBy>
  <cp:revision>1</cp:revision>
  <dcterms:modified xsi:type="dcterms:W3CDTF">2022-04-22T15:41:23Z</dcterms:modified>
</cp:coreProperties>
</file>