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7"/>
  </p:notesMasterIdLst>
  <p:sldIdLst>
    <p:sldId id="256" r:id="rId2"/>
    <p:sldId id="29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0693400" cy="7556500"/>
  <p:notesSz cx="10693400" cy="7556500"/>
  <p:embeddedFontLst>
    <p:embeddedFont>
      <p:font typeface="Calibri" pitchFamily="34" charset="0"/>
      <p:regular r:id="rId38"/>
      <p:bold r:id="rId39"/>
      <p:italic r:id="rId40"/>
      <p:boldItalic r:id="rId41"/>
    </p:embeddedFont>
    <p:embeddedFont>
      <p:font typeface="Calibri Light" pitchFamily="34" charset="0"/>
      <p:regular r:id="rId42"/>
      <p:italic r:id="rId43"/>
    </p:embeddedFont>
  </p:embeddedFontLst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475" autoAdjust="0"/>
  </p:normalViewPr>
  <p:slideViewPr>
    <p:cSldViewPr>
      <p:cViewPr>
        <p:scale>
          <a:sx n="86" d="100"/>
          <a:sy n="86" d="100"/>
        </p:scale>
        <p:origin x="-1878" y="-1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D8AF3-382D-466E-B2EA-CCC9A43D44A7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6738"/>
            <a:ext cx="4010025" cy="2833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69975" y="3589338"/>
            <a:ext cx="8553450" cy="3400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057900" y="717708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DFA5F-C4E9-46C3-BE09-DD0DB61AD7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8648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Шрифт подписи</a:t>
            </a:r>
            <a:r>
              <a:rPr lang="ru-RU" baseline="0" dirty="0" smtClean="0"/>
              <a:t> увеличить минимум до 22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DFA5F-C4E9-46C3-BE09-DD0DB61AD757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9700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Перенос буквы 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DFA5F-C4E9-46C3-BE09-DD0DB61AD757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9286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DFA5F-C4E9-46C3-BE09-DD0DB61AD757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6602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Шрифт подписи</a:t>
            </a:r>
            <a:r>
              <a:rPr lang="ru-RU" baseline="0" dirty="0" smtClean="0"/>
              <a:t> увеличить минимум до 22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DFA5F-C4E9-46C3-BE09-DD0DB61AD757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5051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Шрифт подписи</a:t>
            </a:r>
            <a:r>
              <a:rPr lang="ru-RU" baseline="0" dirty="0" smtClean="0"/>
              <a:t> увеличить минимум до 22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u="none" baseline="0" dirty="0" smtClean="0"/>
              <a:t> </a:t>
            </a:r>
            <a:r>
              <a:rPr lang="ru-RU" sz="1200" b="1" u="none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+mn-lt"/>
                <a:cs typeface="Calibri"/>
              </a:rPr>
              <a:t>ТРУЗИ</a:t>
            </a:r>
            <a:r>
              <a:rPr lang="ru-RU" sz="1200" b="1" u="none" spc="-60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+mn-lt"/>
                <a:cs typeface="Calibri"/>
              </a:rPr>
              <a:t> </a:t>
            </a:r>
            <a:r>
              <a:rPr lang="ru-RU" sz="1200" b="1" u="none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+mn-lt"/>
                <a:cs typeface="Calibri"/>
              </a:rPr>
              <a:t>с</a:t>
            </a:r>
            <a:r>
              <a:rPr lang="ru-RU" sz="1200" b="1" u="none" spc="-45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+mn-lt"/>
                <a:cs typeface="Calibri"/>
              </a:rPr>
              <a:t> </a:t>
            </a:r>
            <a:r>
              <a:rPr lang="ru-RU" sz="1200" b="1" u="none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+mn-lt"/>
                <a:cs typeface="Calibri"/>
              </a:rPr>
              <a:t>контрастным</a:t>
            </a:r>
            <a:r>
              <a:rPr lang="ru-RU" sz="1200" b="1" u="none" spc="-40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+mn-lt"/>
                <a:cs typeface="Calibri"/>
              </a:rPr>
              <a:t> </a:t>
            </a:r>
            <a:r>
              <a:rPr lang="ru-RU" sz="1200" b="1" u="none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+mn-lt"/>
                <a:cs typeface="Calibri"/>
              </a:rPr>
              <a:t>усилением – в заголовок</a:t>
            </a:r>
            <a:endParaRPr lang="ru-RU" u="none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DFA5F-C4E9-46C3-BE09-DD0DB61AD757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0648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См замечания выше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DFA5F-C4E9-46C3-BE09-DD0DB61AD757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8999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Заголовок: шрифт увеличить и выделить, это замечание относится и к предыдущим</a:t>
            </a:r>
            <a:r>
              <a:rPr lang="ru-RU" baseline="0" dirty="0" smtClean="0"/>
              <a:t> слайдам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DFA5F-C4E9-46C3-BE09-DD0DB61AD757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5873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Это называется </a:t>
            </a:r>
            <a:r>
              <a:rPr lang="en-US" dirty="0" smtClean="0"/>
              <a:t>FUSION</a:t>
            </a:r>
            <a:r>
              <a:rPr lang="ru-RU" dirty="0" smtClean="0"/>
              <a:t>-биопсия предстательной железы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DFA5F-C4E9-46C3-BE09-DD0DB61AD757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6364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0700" y="1054100"/>
            <a:ext cx="2639568" cy="185318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0700" y="1054100"/>
            <a:ext cx="2651760" cy="199034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0050" y="998805"/>
            <a:ext cx="9113299" cy="1254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9893" y="1828472"/>
            <a:ext cx="9453612" cy="43389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9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0.jpe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5.png"/><Relationship Id="rId7" Type="http://schemas.openxmlformats.org/officeDocument/2006/relationships/image" Target="../media/image53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3.png"/><Relationship Id="rId7" Type="http://schemas.openxmlformats.org/officeDocument/2006/relationships/image" Target="../media/image2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68300" y="0"/>
            <a:ext cx="11201400" cy="7556500"/>
            <a:chOff x="520700" y="1054100"/>
            <a:chExt cx="9650095" cy="5435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0700" y="1054100"/>
              <a:ext cx="9649968" cy="54356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2559" y="1057258"/>
              <a:ext cx="7732878" cy="543244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17693" y="1498498"/>
            <a:ext cx="7658734" cy="178181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065" marR="5080" indent="-3175" algn="ctr">
              <a:lnSpc>
                <a:spcPct val="90500"/>
              </a:lnSpc>
              <a:spcBef>
                <a:spcPts val="570"/>
              </a:spcBef>
            </a:pPr>
            <a:r>
              <a:rPr sz="4100" spc="-10" dirty="0"/>
              <a:t>Мультипараметрическая ультразвуковая</a:t>
            </a:r>
            <a:r>
              <a:rPr sz="4100" spc="-70" dirty="0"/>
              <a:t> </a:t>
            </a:r>
            <a:r>
              <a:rPr sz="4100" dirty="0"/>
              <a:t>диагностика</a:t>
            </a:r>
            <a:r>
              <a:rPr sz="4100" spc="-60" dirty="0"/>
              <a:t> </a:t>
            </a:r>
            <a:r>
              <a:rPr sz="4100" spc="-20" dirty="0"/>
              <a:t>рака </a:t>
            </a:r>
            <a:r>
              <a:rPr sz="4100" dirty="0"/>
              <a:t>предстательной</a:t>
            </a:r>
            <a:r>
              <a:rPr sz="4100" spc="-114" dirty="0"/>
              <a:t> </a:t>
            </a:r>
            <a:r>
              <a:rPr sz="4100" spc="-10" dirty="0"/>
              <a:t>железы</a:t>
            </a:r>
            <a:endParaRPr sz="4100" dirty="0"/>
          </a:p>
        </p:txBody>
      </p:sp>
      <p:sp>
        <p:nvSpPr>
          <p:cNvPr id="6" name="object 6"/>
          <p:cNvSpPr txBox="1"/>
          <p:nvPr/>
        </p:nvSpPr>
        <p:spPr>
          <a:xfrm>
            <a:off x="7708079" y="5624367"/>
            <a:ext cx="2404745" cy="68453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 indent="78740" algn="r">
              <a:lnSpc>
                <a:spcPct val="104299"/>
              </a:lnSpc>
              <a:spcBef>
                <a:spcPts val="30"/>
              </a:spcBef>
            </a:pPr>
            <a:r>
              <a:rPr sz="1400" dirty="0">
                <a:latin typeface="Calibri"/>
                <a:cs typeface="Calibri"/>
              </a:rPr>
              <a:t>Выполнила: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ординатор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года </a:t>
            </a:r>
            <a:r>
              <a:rPr sz="1400" dirty="0">
                <a:latin typeface="Calibri"/>
                <a:cs typeface="Calibri"/>
              </a:rPr>
              <a:t>специальности</a:t>
            </a:r>
            <a:r>
              <a:rPr sz="1400" spc="1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ультразвуковая </a:t>
            </a:r>
            <a:r>
              <a:rPr sz="1400" dirty="0">
                <a:latin typeface="Calibri"/>
                <a:cs typeface="Calibri"/>
              </a:rPr>
              <a:t>диагностика</a:t>
            </a:r>
            <a:r>
              <a:rPr sz="1400" spc="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Маркова</a:t>
            </a:r>
            <a:r>
              <a:rPr sz="1400" spc="9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А.Г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6100" y="4235450"/>
            <a:ext cx="5547898" cy="2739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3335020" cy="2063750"/>
            <a:chOff x="520700" y="1054100"/>
            <a:chExt cx="3335020" cy="20637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0700" y="1054100"/>
              <a:ext cx="3334512" cy="20634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0700" y="1054100"/>
              <a:ext cx="3304032" cy="18928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0700" y="1054100"/>
              <a:ext cx="3300984" cy="1859279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20233" y="2169668"/>
            <a:ext cx="4773167" cy="538683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74700" y="425450"/>
            <a:ext cx="9113299" cy="1469306"/>
          </a:xfrm>
          <a:prstGeom prst="rect">
            <a:avLst/>
          </a:prstGeom>
        </p:spPr>
        <p:txBody>
          <a:bodyPr vert="horz" wrap="square" lIns="0" tIns="207956" rIns="0" bIns="0" rtlCol="0">
            <a:spAutoFit/>
          </a:bodyPr>
          <a:lstStyle/>
          <a:p>
            <a:pPr marL="90170" algn="ctr">
              <a:lnSpc>
                <a:spcPct val="100000"/>
              </a:lnSpc>
              <a:spcBef>
                <a:spcPts val="994"/>
              </a:spcBef>
            </a:pPr>
            <a:r>
              <a:rPr sz="4000" dirty="0"/>
              <a:t>Инвазия</a:t>
            </a:r>
            <a:r>
              <a:rPr sz="4000" spc="-90" dirty="0"/>
              <a:t> </a:t>
            </a:r>
            <a:r>
              <a:rPr sz="4000" dirty="0"/>
              <a:t>в</a:t>
            </a:r>
            <a:r>
              <a:rPr sz="4000" spc="-70" dirty="0"/>
              <a:t> </a:t>
            </a:r>
            <a:r>
              <a:rPr sz="4000" dirty="0"/>
              <a:t>семенные</a:t>
            </a:r>
            <a:r>
              <a:rPr sz="4000" spc="-70" dirty="0"/>
              <a:t> </a:t>
            </a:r>
            <a:r>
              <a:rPr sz="4000" spc="-10" dirty="0"/>
              <a:t>пузырьки</a:t>
            </a:r>
          </a:p>
          <a:p>
            <a:pPr marL="116839" algn="ctr">
              <a:lnSpc>
                <a:spcPct val="100000"/>
              </a:lnSpc>
              <a:spcBef>
                <a:spcPts val="745"/>
              </a:spcBef>
            </a:pPr>
            <a:r>
              <a:rPr sz="3600" b="0" spc="-25" dirty="0">
                <a:latin typeface="Calibri"/>
                <a:cs typeface="Calibri"/>
              </a:rPr>
              <a:t>Может</a:t>
            </a:r>
            <a:r>
              <a:rPr sz="3600" b="0" spc="-90" dirty="0">
                <a:latin typeface="Calibri"/>
                <a:cs typeface="Calibri"/>
              </a:rPr>
              <a:t> </a:t>
            </a:r>
            <a:r>
              <a:rPr sz="3600" b="0" spc="-20" dirty="0">
                <a:latin typeface="Calibri"/>
                <a:cs typeface="Calibri"/>
              </a:rPr>
              <a:t>проявляться</a:t>
            </a:r>
            <a:r>
              <a:rPr sz="3600" b="0" spc="-80" dirty="0">
                <a:latin typeface="Calibri"/>
                <a:cs typeface="Calibri"/>
              </a:rPr>
              <a:t> </a:t>
            </a:r>
            <a:r>
              <a:rPr sz="3600" b="0" dirty="0">
                <a:latin typeface="Calibri"/>
                <a:cs typeface="Calibri"/>
              </a:rPr>
              <a:t>в</a:t>
            </a:r>
            <a:r>
              <a:rPr sz="3600" b="0" spc="-90" dirty="0">
                <a:latin typeface="Calibri"/>
                <a:cs typeface="Calibri"/>
              </a:rPr>
              <a:t> </a:t>
            </a:r>
            <a:r>
              <a:rPr sz="3600" b="0" spc="-10" dirty="0">
                <a:latin typeface="Calibri"/>
                <a:cs typeface="Calibri"/>
              </a:rPr>
              <a:t>виде: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8500" y="2254250"/>
            <a:ext cx="9392920" cy="4555991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419734" marR="906780" indent="-407670">
              <a:lnSpc>
                <a:spcPts val="3410"/>
              </a:lnSpc>
              <a:spcBef>
                <a:spcPts val="275"/>
              </a:spcBef>
              <a:buAutoNum type="arabicPeriod"/>
              <a:tabLst>
                <a:tab pos="419734" algn="l"/>
                <a:tab pos="420370" algn="l"/>
              </a:tabLst>
            </a:pPr>
            <a:r>
              <a:rPr sz="3200" spc="-25" dirty="0">
                <a:latin typeface="Calibri"/>
                <a:cs typeface="Calibri"/>
              </a:rPr>
              <a:t>Распространения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гипоэхогенного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очага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основании </a:t>
            </a:r>
            <a:r>
              <a:rPr sz="3200" spc="-35" dirty="0">
                <a:latin typeface="Calibri"/>
                <a:cs typeface="Calibri"/>
              </a:rPr>
              <a:t>предстательной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железы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на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семенной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пузырек</a:t>
            </a:r>
            <a:endParaRPr sz="3200" dirty="0">
              <a:latin typeface="Calibri"/>
              <a:cs typeface="Calibri"/>
            </a:endParaRPr>
          </a:p>
          <a:p>
            <a:pPr marL="419734" indent="-407670">
              <a:lnSpc>
                <a:spcPts val="3304"/>
              </a:lnSpc>
              <a:buAutoNum type="arabicPeriod"/>
              <a:tabLst>
                <a:tab pos="419734" algn="l"/>
                <a:tab pos="420370" algn="l"/>
              </a:tabLst>
            </a:pPr>
            <a:r>
              <a:rPr sz="3200" spc="-30" dirty="0">
                <a:latin typeface="Calibri"/>
                <a:cs typeface="Calibri"/>
              </a:rPr>
              <a:t>Эхогенного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новообразования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внутри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пузырька,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который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в</a:t>
            </a:r>
            <a:endParaRPr sz="3200" dirty="0">
              <a:latin typeface="Calibri"/>
              <a:cs typeface="Calibri"/>
            </a:endParaRPr>
          </a:p>
          <a:p>
            <a:pPr marL="419734">
              <a:lnSpc>
                <a:spcPts val="3445"/>
              </a:lnSpc>
              <a:spcBef>
                <a:spcPts val="25"/>
              </a:spcBef>
            </a:pPr>
            <a:r>
              <a:rPr sz="3200" spc="-10" dirty="0">
                <a:latin typeface="Calibri"/>
                <a:cs typeface="Calibri"/>
              </a:rPr>
              <a:t>норме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заполнен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анэхогенным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содержимым</a:t>
            </a:r>
            <a:endParaRPr sz="3200" dirty="0">
              <a:latin typeface="Calibri"/>
              <a:cs typeface="Calibri"/>
            </a:endParaRPr>
          </a:p>
          <a:p>
            <a:pPr marL="419734" marR="247650" indent="-407670">
              <a:lnSpc>
                <a:spcPct val="97600"/>
              </a:lnSpc>
              <a:spcBef>
                <a:spcPts val="45"/>
              </a:spcBef>
              <a:buAutoNum type="arabicPeriod" startAt="3"/>
              <a:tabLst>
                <a:tab pos="419734" algn="l"/>
                <a:tab pos="420370" algn="l"/>
              </a:tabLst>
            </a:pPr>
            <a:r>
              <a:rPr sz="3200" spc="-30" dirty="0">
                <a:latin typeface="Calibri"/>
                <a:cs typeface="Calibri"/>
              </a:rPr>
              <a:t>Асимметричного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расширения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одного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из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семенных </a:t>
            </a:r>
            <a:r>
              <a:rPr sz="3200" spc="-20" dirty="0">
                <a:latin typeface="Calibri"/>
                <a:cs typeface="Calibri"/>
              </a:rPr>
              <a:t>пузырьков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на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серошкальном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изображении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также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может </a:t>
            </a:r>
            <a:r>
              <a:rPr sz="3200" spc="-10" dirty="0">
                <a:latin typeface="Calibri"/>
                <a:cs typeface="Calibri"/>
              </a:rPr>
              <a:t>являться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косвенным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показателем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инвазии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опухоли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100" y="273050"/>
            <a:ext cx="5351890" cy="1656864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5080">
              <a:lnSpc>
                <a:spcPts val="3100"/>
              </a:lnSpc>
              <a:spcBef>
                <a:spcPts val="520"/>
              </a:spcBef>
            </a:pPr>
            <a:r>
              <a:rPr sz="4000" u="heavy" spc="-25" dirty="0">
                <a:uFill>
                  <a:solidFill>
                    <a:srgbClr val="000000"/>
                  </a:solidFill>
                </a:uFill>
              </a:rPr>
              <a:t>Образование</a:t>
            </a:r>
            <a:r>
              <a:rPr sz="4000" u="heavy" spc="-5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4000" u="heavy" spc="-40" dirty="0">
                <a:uFill>
                  <a:solidFill>
                    <a:srgbClr val="000000"/>
                  </a:solidFill>
                </a:uFill>
              </a:rPr>
              <a:t>предстательной</a:t>
            </a:r>
            <a:r>
              <a:rPr sz="4000" spc="-40" dirty="0"/>
              <a:t> </a:t>
            </a:r>
            <a:r>
              <a:rPr sz="4000" u="heavy" spc="-30" dirty="0">
                <a:uFill>
                  <a:solidFill>
                    <a:srgbClr val="000000"/>
                  </a:solidFill>
                </a:uFill>
              </a:rPr>
              <a:t>железы</a:t>
            </a:r>
            <a:r>
              <a:rPr sz="4000" u="heavy" spc="-10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4000" u="heavy" dirty="0">
                <a:uFill>
                  <a:solidFill>
                    <a:srgbClr val="000000"/>
                  </a:solidFill>
                </a:uFill>
              </a:rPr>
              <a:t>с</a:t>
            </a:r>
            <a:r>
              <a:rPr sz="4000" u="heavy" spc="-6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4000" u="heavy" spc="-20" dirty="0">
                <a:uFill>
                  <a:solidFill>
                    <a:srgbClr val="000000"/>
                  </a:solidFill>
                </a:uFill>
              </a:rPr>
              <a:t>инвазией</a:t>
            </a:r>
            <a:r>
              <a:rPr sz="4000" u="heavy" spc="-8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4000" u="heavy" spc="-10" dirty="0">
                <a:uFill>
                  <a:solidFill>
                    <a:srgbClr val="000000"/>
                  </a:solidFill>
                </a:uFill>
              </a:rPr>
              <a:t>левого</a:t>
            </a:r>
            <a:r>
              <a:rPr sz="4000" spc="-10" dirty="0"/>
              <a:t> </a:t>
            </a:r>
            <a:r>
              <a:rPr sz="4000" u="heavy" spc="-25" dirty="0">
                <a:uFill>
                  <a:solidFill>
                    <a:srgbClr val="000000"/>
                  </a:solidFill>
                </a:uFill>
              </a:rPr>
              <a:t>семенного</a:t>
            </a:r>
            <a:r>
              <a:rPr sz="4000" u="heavy" spc="-8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4000" u="heavy" spc="-10" dirty="0">
                <a:uFill>
                  <a:solidFill>
                    <a:srgbClr val="000000"/>
                  </a:solidFill>
                </a:uFill>
              </a:rPr>
              <a:t>пузырька</a:t>
            </a:r>
            <a:endParaRPr sz="4000" dirty="0"/>
          </a:p>
        </p:txBody>
      </p:sp>
      <p:grpSp>
        <p:nvGrpSpPr>
          <p:cNvPr id="3" name="object 3"/>
          <p:cNvGrpSpPr/>
          <p:nvPr/>
        </p:nvGrpSpPr>
        <p:grpSpPr>
          <a:xfrm>
            <a:off x="5422900" y="0"/>
            <a:ext cx="6553200" cy="3168650"/>
            <a:chOff x="6747764" y="1054100"/>
            <a:chExt cx="3423285" cy="20942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47764" y="1054100"/>
              <a:ext cx="3422904" cy="20939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78244" y="1054100"/>
              <a:ext cx="3392424" cy="19202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81292" y="1054100"/>
              <a:ext cx="3389376" cy="188671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0" y="2984500"/>
            <a:ext cx="5956300" cy="4572000"/>
            <a:chOff x="520700" y="2419338"/>
            <a:chExt cx="5387340" cy="407098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0700" y="4464811"/>
              <a:ext cx="2883407" cy="202488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0700" y="4312411"/>
              <a:ext cx="2895600" cy="217728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5013" y="2419338"/>
              <a:ext cx="5332848" cy="332454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129211" y="5061273"/>
              <a:ext cx="128905" cy="682625"/>
            </a:xfrm>
            <a:custGeom>
              <a:avLst/>
              <a:gdLst/>
              <a:ahLst/>
              <a:cxnLst/>
              <a:rect l="l" t="t" r="r" b="b"/>
              <a:pathLst>
                <a:path w="128904" h="682625">
                  <a:moveTo>
                    <a:pt x="64415" y="0"/>
                  </a:moveTo>
                  <a:lnTo>
                    <a:pt x="0" y="64490"/>
                  </a:lnTo>
                  <a:lnTo>
                    <a:pt x="32208" y="64490"/>
                  </a:lnTo>
                  <a:lnTo>
                    <a:pt x="32208" y="682609"/>
                  </a:lnTo>
                  <a:lnTo>
                    <a:pt x="96624" y="682609"/>
                  </a:lnTo>
                  <a:lnTo>
                    <a:pt x="96624" y="64490"/>
                  </a:lnTo>
                  <a:lnTo>
                    <a:pt x="128832" y="64490"/>
                  </a:lnTo>
                  <a:lnTo>
                    <a:pt x="644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29211" y="5061273"/>
              <a:ext cx="128905" cy="682625"/>
            </a:xfrm>
            <a:custGeom>
              <a:avLst/>
              <a:gdLst/>
              <a:ahLst/>
              <a:cxnLst/>
              <a:rect l="l" t="t" r="r" b="b"/>
              <a:pathLst>
                <a:path w="128904" h="682625">
                  <a:moveTo>
                    <a:pt x="0" y="64491"/>
                  </a:moveTo>
                  <a:lnTo>
                    <a:pt x="64415" y="0"/>
                  </a:lnTo>
                  <a:lnTo>
                    <a:pt x="128831" y="64491"/>
                  </a:lnTo>
                  <a:lnTo>
                    <a:pt x="96623" y="64491"/>
                  </a:lnTo>
                  <a:lnTo>
                    <a:pt x="96623" y="682609"/>
                  </a:lnTo>
                  <a:lnTo>
                    <a:pt x="32207" y="682609"/>
                  </a:lnTo>
                  <a:lnTo>
                    <a:pt x="32207" y="64491"/>
                  </a:lnTo>
                  <a:lnTo>
                    <a:pt x="0" y="64491"/>
                  </a:lnTo>
                  <a:close/>
                </a:path>
              </a:pathLst>
            </a:custGeom>
            <a:ln w="10054">
              <a:solidFill>
                <a:srgbClr val="70AD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257194" y="425450"/>
            <a:ext cx="4436206" cy="101040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45"/>
              </a:spcBef>
            </a:pPr>
            <a:r>
              <a:rPr sz="3200" b="1" u="heavy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ТРУЗИ.</a:t>
            </a:r>
            <a:r>
              <a:rPr sz="3200" b="1" u="heavy" spc="20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 </a:t>
            </a:r>
            <a:r>
              <a:rPr sz="3200" b="1" u="heavy" spc="-1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Поперечное</a:t>
            </a:r>
            <a:r>
              <a:rPr sz="3200" b="1" spc="-10" dirty="0">
                <a:latin typeface="Calibri Light"/>
                <a:cs typeface="Calibri Light"/>
              </a:rPr>
              <a:t>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сканирование.</a:t>
            </a:r>
            <a:r>
              <a:rPr sz="3200" b="1" u="heavy" spc="59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В-</a:t>
            </a:r>
            <a:r>
              <a:rPr sz="3200" b="1" u="heavy" spc="-2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режим</a:t>
            </a:r>
            <a:endParaRPr sz="3200" b="1" dirty="0">
              <a:latin typeface="Calibri Light"/>
              <a:cs typeface="Calibri 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37300" y="1644651"/>
            <a:ext cx="4191000" cy="5382294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60"/>
              </a:spcBef>
            </a:pPr>
            <a:r>
              <a:rPr sz="2800" spc="-10" dirty="0">
                <a:latin typeface="Calibri"/>
                <a:cs typeface="Calibri"/>
              </a:rPr>
              <a:t>Неоднородность </a:t>
            </a:r>
            <a:r>
              <a:rPr sz="2800" dirty="0">
                <a:latin typeface="Calibri"/>
                <a:cs typeface="Calibri"/>
              </a:rPr>
              <a:t>эхоструктуры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левого </a:t>
            </a:r>
            <a:r>
              <a:rPr sz="2800" dirty="0">
                <a:latin typeface="Calibri"/>
                <a:cs typeface="Calibri"/>
              </a:rPr>
              <a:t>семенного</a:t>
            </a:r>
            <a:r>
              <a:rPr sz="2800" spc="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пузырька. </a:t>
            </a:r>
            <a:r>
              <a:rPr sz="2800" dirty="0">
                <a:latin typeface="Calibri"/>
                <a:cs typeface="Calibri"/>
              </a:rPr>
              <a:t>Картина</a:t>
            </a:r>
            <a:r>
              <a:rPr sz="2800" spc="1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образования</a:t>
            </a:r>
            <a:r>
              <a:rPr sz="2800" spc="13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в </a:t>
            </a:r>
            <a:r>
              <a:rPr sz="2800" dirty="0">
                <a:latin typeface="Calibri"/>
                <a:cs typeface="Calibri"/>
              </a:rPr>
              <a:t>левых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отделах </a:t>
            </a:r>
            <a:r>
              <a:rPr sz="2800" dirty="0">
                <a:latin typeface="Calibri"/>
                <a:cs typeface="Calibri"/>
              </a:rPr>
              <a:t>предстательной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железы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с </a:t>
            </a:r>
            <a:r>
              <a:rPr sz="2800" dirty="0">
                <a:latin typeface="Calibri"/>
                <a:cs typeface="Calibri"/>
              </a:rPr>
              <a:t>инвазией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левого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семенного пузырька, перипростатической </a:t>
            </a:r>
            <a:r>
              <a:rPr sz="2800" dirty="0">
                <a:latin typeface="Calibri"/>
                <a:cs typeface="Calibri"/>
              </a:rPr>
              <a:t>клетчатки,</a:t>
            </a:r>
            <a:r>
              <a:rPr sz="2800" spc="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нейрососудистого </a:t>
            </a:r>
            <a:r>
              <a:rPr sz="2800" dirty="0">
                <a:latin typeface="Calibri"/>
                <a:cs typeface="Calibri"/>
              </a:rPr>
              <a:t>пучка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(PI-RADS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5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)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1300" y="2787890"/>
            <a:ext cx="2971800" cy="15267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995"/>
              </a:lnSpc>
              <a:spcBef>
                <a:spcPts val="105"/>
              </a:spcBef>
            </a:pPr>
            <a:r>
              <a:rPr sz="4000" b="1" dirty="0">
                <a:latin typeface="Calibri"/>
                <a:cs typeface="Calibri"/>
              </a:rPr>
              <a:t>ТРУЗИ</a:t>
            </a:r>
            <a:r>
              <a:rPr sz="4000" b="1" spc="-80" dirty="0">
                <a:latin typeface="Calibri"/>
                <a:cs typeface="Calibri"/>
              </a:rPr>
              <a:t> </a:t>
            </a:r>
            <a:r>
              <a:rPr sz="4000" b="1" spc="-50" dirty="0">
                <a:latin typeface="Calibri"/>
                <a:cs typeface="Calibri"/>
              </a:rPr>
              <a:t>с</a:t>
            </a:r>
            <a:endParaRPr sz="4000" dirty="0">
              <a:latin typeface="Calibri"/>
              <a:cs typeface="Calibri"/>
            </a:endParaRPr>
          </a:p>
          <a:p>
            <a:pPr marL="12700" marR="5080">
              <a:lnSpc>
                <a:spcPts val="3820"/>
              </a:lnSpc>
              <a:spcBef>
                <a:spcPts val="240"/>
              </a:spcBef>
            </a:pPr>
            <a:r>
              <a:rPr sz="4000" b="1" spc="-10" dirty="0">
                <a:latin typeface="Calibri"/>
                <a:cs typeface="Calibri"/>
              </a:rPr>
              <a:t>оценкой </a:t>
            </a:r>
            <a:r>
              <a:rPr sz="4000" b="1" spc="-30" dirty="0">
                <a:latin typeface="Calibri"/>
                <a:cs typeface="Calibri"/>
              </a:rPr>
              <a:t>кровотока</a:t>
            </a:r>
            <a:endParaRPr sz="40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4051300" cy="2214880"/>
            <a:chOff x="529844" y="1054100"/>
            <a:chExt cx="3426460" cy="20942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9844" y="1054100"/>
              <a:ext cx="3425952" cy="20939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9844" y="1054100"/>
              <a:ext cx="3395472" cy="19202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9844" y="1054100"/>
              <a:ext cx="3392424" cy="188671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289300" y="349250"/>
            <a:ext cx="7113270" cy="6467282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93675" marR="5080" indent="-180975">
              <a:lnSpc>
                <a:spcPts val="2710"/>
              </a:lnSpc>
              <a:spcBef>
                <a:spcPts val="434"/>
              </a:spcBef>
              <a:buFont typeface="Arial"/>
              <a:buChar char="•"/>
              <a:tabLst>
                <a:tab pos="193675" algn="l"/>
              </a:tabLst>
            </a:pPr>
            <a:r>
              <a:rPr sz="3200" dirty="0">
                <a:latin typeface="Calibri"/>
                <a:cs typeface="Calibri"/>
              </a:rPr>
              <a:t>Для</a:t>
            </a:r>
            <a:r>
              <a:rPr sz="3200" spc="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злокачественных</a:t>
            </a:r>
            <a:r>
              <a:rPr sz="3200" spc="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опухолей</a:t>
            </a:r>
            <a:r>
              <a:rPr sz="3200" spc="8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характерен неоангиогенез</a:t>
            </a:r>
            <a:endParaRPr sz="3200" dirty="0">
              <a:latin typeface="Calibri"/>
              <a:cs typeface="Calibri"/>
            </a:endParaRPr>
          </a:p>
          <a:p>
            <a:pPr marL="193675" marR="12065" indent="-180975">
              <a:lnSpc>
                <a:spcPct val="91600"/>
              </a:lnSpc>
              <a:spcBef>
                <a:spcPts val="715"/>
              </a:spcBef>
              <a:buFont typeface="Arial"/>
              <a:buChar char="•"/>
              <a:tabLst>
                <a:tab pos="193675" algn="l"/>
              </a:tabLst>
            </a:pPr>
            <a:r>
              <a:rPr sz="3200" dirty="0">
                <a:latin typeface="Calibri"/>
                <a:cs typeface="Calibri"/>
              </a:rPr>
              <a:t>Увеличение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микрососудистой</a:t>
            </a:r>
            <a:r>
              <a:rPr sz="3200" spc="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плотности </a:t>
            </a:r>
            <a:r>
              <a:rPr sz="3200" dirty="0">
                <a:latin typeface="Calibri"/>
                <a:cs typeface="Calibri"/>
              </a:rPr>
              <a:t>связано</a:t>
            </a:r>
            <a:r>
              <a:rPr sz="3200" spc="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</a:t>
            </a:r>
            <a:r>
              <a:rPr sz="3200" spc="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повышением</a:t>
            </a:r>
            <a:r>
              <a:rPr sz="3200" spc="1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агрессивности</a:t>
            </a:r>
            <a:r>
              <a:rPr sz="3200" spc="10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РПЖ </a:t>
            </a:r>
            <a:r>
              <a:rPr sz="3200" dirty="0">
                <a:latin typeface="Calibri"/>
                <a:cs typeface="Calibri"/>
              </a:rPr>
              <a:t>и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худшим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прогнозом</a:t>
            </a:r>
            <a:endParaRPr sz="3200" dirty="0">
              <a:latin typeface="Calibri"/>
              <a:cs typeface="Calibri"/>
            </a:endParaRPr>
          </a:p>
          <a:p>
            <a:pPr marL="193675" marR="690245" indent="-180975">
              <a:lnSpc>
                <a:spcPct val="92000"/>
              </a:lnSpc>
              <a:spcBef>
                <a:spcPts val="745"/>
              </a:spcBef>
              <a:buFont typeface="Arial"/>
              <a:buChar char="•"/>
              <a:tabLst>
                <a:tab pos="193675" algn="l"/>
              </a:tabLst>
            </a:pPr>
            <a:r>
              <a:rPr sz="3200" dirty="0">
                <a:latin typeface="Calibri"/>
                <a:cs typeface="Calibri"/>
              </a:rPr>
              <a:t>Для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оценки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сосудистого</a:t>
            </a:r>
            <a:r>
              <a:rPr sz="3200" spc="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рисунка </a:t>
            </a:r>
            <a:r>
              <a:rPr sz="3200" dirty="0">
                <a:latin typeface="Calibri"/>
                <a:cs typeface="Calibri"/>
              </a:rPr>
              <a:t>предстательной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железы</a:t>
            </a:r>
            <a:r>
              <a:rPr sz="3200" spc="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применяются </a:t>
            </a:r>
            <a:r>
              <a:rPr sz="3200" dirty="0">
                <a:latin typeface="Calibri"/>
                <a:cs typeface="Calibri"/>
              </a:rPr>
              <a:t>метод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ЦДК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ЭДК</a:t>
            </a:r>
            <a:endParaRPr sz="3200" dirty="0">
              <a:latin typeface="Calibri"/>
              <a:cs typeface="Calibri"/>
            </a:endParaRPr>
          </a:p>
          <a:p>
            <a:pPr marL="193675" marR="169545" indent="-180975">
              <a:lnSpc>
                <a:spcPct val="91800"/>
              </a:lnSpc>
              <a:spcBef>
                <a:spcPts val="750"/>
              </a:spcBef>
              <a:buFont typeface="Arial"/>
              <a:buChar char="•"/>
              <a:tabLst>
                <a:tab pos="193675" algn="l"/>
              </a:tabLst>
            </a:pPr>
            <a:r>
              <a:rPr sz="3200" dirty="0">
                <a:latin typeface="Calibri"/>
                <a:cs typeface="Calibri"/>
              </a:rPr>
              <a:t>Для</a:t>
            </a:r>
            <a:r>
              <a:rPr sz="3200" spc="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оценки</a:t>
            </a:r>
            <a:r>
              <a:rPr sz="3200" spc="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симметричности</a:t>
            </a:r>
            <a:r>
              <a:rPr sz="3200" spc="1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сосудистого </a:t>
            </a:r>
            <a:r>
              <a:rPr sz="3200" dirty="0">
                <a:latin typeface="Calibri"/>
                <a:cs typeface="Calibri"/>
              </a:rPr>
              <a:t>рисунка</a:t>
            </a:r>
            <a:r>
              <a:rPr sz="3200" spc="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предстательной</a:t>
            </a:r>
            <a:r>
              <a:rPr sz="3200" spc="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железы</a:t>
            </a:r>
            <a:r>
              <a:rPr sz="3200" spc="60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в </a:t>
            </a:r>
            <a:r>
              <a:rPr sz="3200" dirty="0">
                <a:latin typeface="Calibri"/>
                <a:cs typeface="Calibri"/>
              </a:rPr>
              <a:t>поперечном</a:t>
            </a:r>
            <a:r>
              <a:rPr sz="3200" spc="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сечении,</a:t>
            </a:r>
            <a:r>
              <a:rPr sz="3200" spc="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так</a:t>
            </a:r>
            <a:r>
              <a:rPr sz="3200" spc="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как</a:t>
            </a:r>
            <a:r>
              <a:rPr sz="3200" spc="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асимметрия </a:t>
            </a:r>
            <a:r>
              <a:rPr sz="3200" dirty="0">
                <a:latin typeface="Calibri"/>
                <a:cs typeface="Calibri"/>
              </a:rPr>
              <a:t>сосудистого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рисунка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может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говорить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о </a:t>
            </a:r>
            <a:r>
              <a:rPr sz="3200" dirty="0">
                <a:latin typeface="Calibri"/>
                <a:cs typeface="Calibri"/>
              </a:rPr>
              <a:t>наличии</a:t>
            </a:r>
            <a:r>
              <a:rPr sz="3200" spc="1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РПЖ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22901" y="4692650"/>
            <a:ext cx="5270500" cy="32004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-3035300" y="3625850"/>
            <a:ext cx="2892552" cy="2177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100" y="425450"/>
            <a:ext cx="10668000" cy="557204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867535" marR="5080" indent="-1855470" algn="ctr">
              <a:lnSpc>
                <a:spcPts val="3820"/>
              </a:lnSpc>
              <a:spcBef>
                <a:spcPts val="545"/>
              </a:spcBef>
            </a:pPr>
            <a:r>
              <a:rPr sz="4000" dirty="0"/>
              <a:t>Особенности</a:t>
            </a:r>
            <a:r>
              <a:rPr sz="4000" spc="-160" dirty="0"/>
              <a:t> </a:t>
            </a:r>
            <a:r>
              <a:rPr sz="4000" dirty="0"/>
              <a:t>проведения</a:t>
            </a:r>
            <a:r>
              <a:rPr sz="4000" spc="-155" dirty="0"/>
              <a:t> </a:t>
            </a:r>
            <a:r>
              <a:rPr sz="4000" spc="-20" dirty="0"/>
              <a:t>оценки </a:t>
            </a:r>
            <a:r>
              <a:rPr sz="4000" dirty="0" err="1"/>
              <a:t>кровотока</a:t>
            </a:r>
            <a:r>
              <a:rPr sz="4000" spc="-195" dirty="0"/>
              <a:t> </a:t>
            </a:r>
            <a:endParaRPr sz="4000" spc="-25" dirty="0"/>
          </a:p>
        </p:txBody>
      </p:sp>
      <p:grpSp>
        <p:nvGrpSpPr>
          <p:cNvPr id="3" name="object 3"/>
          <p:cNvGrpSpPr/>
          <p:nvPr/>
        </p:nvGrpSpPr>
        <p:grpSpPr>
          <a:xfrm>
            <a:off x="7937500" y="0"/>
            <a:ext cx="3088005" cy="1889760"/>
            <a:chOff x="7083043" y="1054100"/>
            <a:chExt cx="3088005" cy="18897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83043" y="1054100"/>
              <a:ext cx="3087624" cy="18897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10475" y="1054100"/>
              <a:ext cx="3060192" cy="17312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13523" y="1054100"/>
              <a:ext cx="3057144" cy="170078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765574" y="2245436"/>
            <a:ext cx="9008745" cy="3492816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93675" marR="1143635" indent="-180975">
              <a:lnSpc>
                <a:spcPts val="3100"/>
              </a:lnSpc>
              <a:spcBef>
                <a:spcPts val="520"/>
              </a:spcBef>
              <a:buFont typeface="Arial"/>
              <a:buChar char="•"/>
              <a:tabLst>
                <a:tab pos="193675" algn="l"/>
              </a:tabLst>
            </a:pPr>
            <a:r>
              <a:rPr sz="3200" spc="-20" dirty="0">
                <a:latin typeface="Calibri"/>
                <a:cs typeface="Calibri"/>
              </a:rPr>
              <a:t>Настройки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датчика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должны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быть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адаптированы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к </a:t>
            </a:r>
            <a:r>
              <a:rPr sz="3200" spc="-10" dirty="0">
                <a:latin typeface="Calibri"/>
                <a:cs typeface="Calibri"/>
              </a:rPr>
              <a:t>сигналам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низкой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интенсивности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обнаружению </a:t>
            </a:r>
            <a:r>
              <a:rPr sz="3200" spc="-30" dirty="0">
                <a:latin typeface="Calibri"/>
                <a:cs typeface="Calibri"/>
              </a:rPr>
              <a:t>низкоскоростного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кровотока</a:t>
            </a:r>
            <a:endParaRPr sz="3200" dirty="0">
              <a:latin typeface="Calibri"/>
              <a:cs typeface="Calibri"/>
            </a:endParaRPr>
          </a:p>
          <a:p>
            <a:pPr marL="193675" marR="5080" indent="-180975">
              <a:lnSpc>
                <a:spcPct val="88300"/>
              </a:lnSpc>
              <a:spcBef>
                <a:spcPts val="795"/>
              </a:spcBef>
              <a:buFont typeface="Arial"/>
              <a:buChar char="•"/>
              <a:tabLst>
                <a:tab pos="193675" algn="l"/>
              </a:tabLst>
            </a:pPr>
            <a:r>
              <a:rPr sz="3200" spc="-20" dirty="0">
                <a:latin typeface="Calibri"/>
                <a:cs typeface="Calibri"/>
              </a:rPr>
              <a:t>Принято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оценивать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васкуляризацию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образования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в </a:t>
            </a:r>
            <a:r>
              <a:rPr sz="3200" spc="-20" dirty="0">
                <a:latin typeface="Calibri"/>
                <a:cs typeface="Calibri"/>
              </a:rPr>
              <a:t>сравнении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неизмененной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паренхимой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предстательной </a:t>
            </a:r>
            <a:r>
              <a:rPr sz="3200" spc="-25" dirty="0">
                <a:latin typeface="Calibri"/>
                <a:cs typeface="Calibri"/>
              </a:rPr>
              <a:t>железы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на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соседних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участках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или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на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симметричном </a:t>
            </a:r>
            <a:r>
              <a:rPr sz="3200" spc="-30" dirty="0">
                <a:latin typeface="Calibri"/>
                <a:cs typeface="Calibri"/>
              </a:rPr>
              <a:t>контралатеральном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участке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4387850"/>
            <a:ext cx="4584700" cy="33528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-673100" y="4616450"/>
            <a:ext cx="42672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025900" y="958850"/>
            <a:ext cx="3335020" cy="2063750"/>
            <a:chOff x="520700" y="1054100"/>
            <a:chExt cx="3335020" cy="20637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0700" y="1054100"/>
              <a:ext cx="3334512" cy="20634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0700" y="1054100"/>
              <a:ext cx="3304032" cy="18928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0700" y="1054100"/>
              <a:ext cx="3300984" cy="1859279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84500" y="0"/>
            <a:ext cx="8077200" cy="789305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070100" y="806450"/>
            <a:ext cx="693700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000" spc="-20" dirty="0"/>
              <a:t>Преимущества</a:t>
            </a:r>
            <a:r>
              <a:rPr sz="4000" spc="-105" dirty="0"/>
              <a:t> </a:t>
            </a:r>
            <a:r>
              <a:rPr sz="4000" spc="-20" dirty="0"/>
              <a:t>метода</a:t>
            </a:r>
            <a:r>
              <a:rPr sz="4000" spc="-95" dirty="0"/>
              <a:t> </a:t>
            </a:r>
            <a:r>
              <a:rPr sz="4000" spc="-25" dirty="0"/>
              <a:t>ЭДК</a:t>
            </a:r>
            <a:endParaRPr sz="4000" dirty="0"/>
          </a:p>
        </p:txBody>
      </p:sp>
      <p:sp>
        <p:nvSpPr>
          <p:cNvPr id="8" name="object 8"/>
          <p:cNvSpPr txBox="1"/>
          <p:nvPr/>
        </p:nvSpPr>
        <p:spPr>
          <a:xfrm>
            <a:off x="469900" y="2025650"/>
            <a:ext cx="9829800" cy="3549048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374650" marR="477520" indent="-361950">
              <a:lnSpc>
                <a:spcPts val="3410"/>
              </a:lnSpc>
              <a:spcBef>
                <a:spcPts val="275"/>
              </a:spcBef>
              <a:buFont typeface="Arial"/>
              <a:buChar char="•"/>
              <a:tabLst>
                <a:tab pos="374015" algn="l"/>
                <a:tab pos="374650" algn="l"/>
              </a:tabLst>
            </a:pPr>
            <a:r>
              <a:rPr sz="3200" spc="-30" dirty="0">
                <a:latin typeface="Calibri"/>
                <a:cs typeface="Calibri"/>
              </a:rPr>
              <a:t>Несколько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лучшую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чувствительность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по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сравнению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с </a:t>
            </a:r>
            <a:r>
              <a:rPr sz="3200" dirty="0">
                <a:latin typeface="Calibri"/>
                <a:cs typeface="Calibri"/>
              </a:rPr>
              <a:t>ЦДК</a:t>
            </a:r>
            <a:r>
              <a:rPr sz="3200" spc="-1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имеет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ЭДК</a:t>
            </a:r>
            <a:endParaRPr sz="3200" dirty="0">
              <a:latin typeface="Calibri"/>
              <a:cs typeface="Calibri"/>
            </a:endParaRPr>
          </a:p>
          <a:p>
            <a:pPr marL="374650" indent="-361950">
              <a:lnSpc>
                <a:spcPts val="3270"/>
              </a:lnSpc>
              <a:buFont typeface="Arial"/>
              <a:buChar char="•"/>
              <a:tabLst>
                <a:tab pos="374015" algn="l"/>
                <a:tab pos="374650" algn="l"/>
              </a:tabLst>
            </a:pPr>
            <a:r>
              <a:rPr sz="3200" spc="-10" dirty="0">
                <a:latin typeface="Calibri"/>
                <a:cs typeface="Calibri"/>
              </a:rPr>
              <a:t>ЭДК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регистрирует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не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скорость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кровотока,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а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количество</a:t>
            </a:r>
            <a:endParaRPr sz="3200" dirty="0">
              <a:latin typeface="Calibri"/>
              <a:cs typeface="Calibri"/>
            </a:endParaRPr>
          </a:p>
          <a:p>
            <a:pPr marL="374650" marR="982344">
              <a:lnSpc>
                <a:spcPts val="3379"/>
              </a:lnSpc>
              <a:spcBef>
                <a:spcPts val="160"/>
              </a:spcBef>
            </a:pPr>
            <a:r>
              <a:rPr sz="3200" spc="-25" dirty="0">
                <a:latin typeface="Calibri"/>
                <a:cs typeface="Calibri"/>
              </a:rPr>
              <a:t>движущихся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частиц,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что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позволяет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обнаруживать </a:t>
            </a:r>
            <a:r>
              <a:rPr sz="3200" spc="-25" dirty="0">
                <a:latin typeface="Calibri"/>
                <a:cs typeface="Calibri"/>
              </a:rPr>
              <a:t>гораздо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более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медленный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кровоток</a:t>
            </a:r>
            <a:endParaRPr sz="3200" dirty="0">
              <a:latin typeface="Calibri"/>
              <a:cs typeface="Calibri"/>
            </a:endParaRPr>
          </a:p>
          <a:p>
            <a:pPr marL="374650" marR="5080" indent="-361950">
              <a:lnSpc>
                <a:spcPts val="3410"/>
              </a:lnSpc>
              <a:spcBef>
                <a:spcPts val="100"/>
              </a:spcBef>
              <a:buFont typeface="Arial"/>
              <a:buChar char="•"/>
              <a:tabLst>
                <a:tab pos="374015" algn="l"/>
                <a:tab pos="374650" algn="l"/>
              </a:tabLst>
            </a:pPr>
            <a:r>
              <a:rPr sz="3200" spc="-10" dirty="0">
                <a:latin typeface="Calibri"/>
                <a:cs typeface="Calibri"/>
              </a:rPr>
              <a:t>ЭДК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может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обнаруживать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кровоток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сосудах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размером </a:t>
            </a:r>
            <a:r>
              <a:rPr sz="3200" spc="-20" dirty="0">
                <a:latin typeface="Calibri"/>
                <a:cs typeface="Calibri"/>
              </a:rPr>
              <a:t>около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1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мм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что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позволяет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визуализировать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питающие </a:t>
            </a:r>
            <a:r>
              <a:rPr sz="3200" spc="-25" dirty="0">
                <a:latin typeface="Calibri"/>
                <a:cs typeface="Calibri"/>
              </a:rPr>
              <a:t>сосуды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опухоли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18100" y="120650"/>
            <a:ext cx="5369091" cy="12884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u="heavy" dirty="0">
                <a:uFill>
                  <a:solidFill>
                    <a:srgbClr val="000000"/>
                  </a:solidFill>
                </a:uFill>
              </a:rPr>
              <a:t>Рак</a:t>
            </a:r>
            <a:r>
              <a:rPr sz="4000" u="heavy" spc="-7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4000" u="heavy" spc="-25" dirty="0">
                <a:uFill>
                  <a:solidFill>
                    <a:srgbClr val="000000"/>
                  </a:solidFill>
                </a:uFill>
              </a:rPr>
              <a:t>предстательной</a:t>
            </a:r>
            <a:r>
              <a:rPr sz="4000" u="heavy" spc="-7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4000" u="heavy" spc="-20" dirty="0">
                <a:uFill>
                  <a:solidFill>
                    <a:srgbClr val="000000"/>
                  </a:solidFill>
                </a:uFill>
              </a:rPr>
              <a:t>железы</a:t>
            </a:r>
            <a:endParaRPr sz="4000" dirty="0"/>
          </a:p>
        </p:txBody>
      </p:sp>
      <p:grpSp>
        <p:nvGrpSpPr>
          <p:cNvPr id="3" name="object 3"/>
          <p:cNvGrpSpPr/>
          <p:nvPr/>
        </p:nvGrpSpPr>
        <p:grpSpPr>
          <a:xfrm>
            <a:off x="4127500" y="196850"/>
            <a:ext cx="6565899" cy="6248400"/>
            <a:chOff x="4626097" y="1054100"/>
            <a:chExt cx="5544820" cy="47364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47764" y="1054100"/>
              <a:ext cx="3422904" cy="20939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78244" y="1054100"/>
              <a:ext cx="3392424" cy="19202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81292" y="1054100"/>
              <a:ext cx="3389376" cy="18867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26097" y="2346904"/>
              <a:ext cx="5524954" cy="344333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41300" y="425450"/>
            <a:ext cx="3512185" cy="1495538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 algn="ctr">
              <a:lnSpc>
                <a:spcPct val="102000"/>
              </a:lnSpc>
              <a:spcBef>
                <a:spcPts val="45"/>
              </a:spcBef>
            </a:pPr>
            <a:r>
              <a:rPr sz="3200" b="1" u="heavy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ТРУЗИ.</a:t>
            </a:r>
            <a:r>
              <a:rPr sz="3200" b="1" u="heavy" spc="20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 </a:t>
            </a:r>
            <a:r>
              <a:rPr sz="3200" b="1" u="heavy" spc="-1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Поперечное</a:t>
            </a:r>
            <a:r>
              <a:rPr sz="3200" b="1" spc="-10" dirty="0">
                <a:latin typeface="Calibri Light"/>
                <a:cs typeface="Calibri Light"/>
              </a:rPr>
              <a:t>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сканирование,</a:t>
            </a:r>
            <a:r>
              <a:rPr sz="3200" b="1" u="heavy" spc="39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В-</a:t>
            </a:r>
            <a:r>
              <a:rPr sz="3200" b="1" u="heavy" dirty="0" err="1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режим</a:t>
            </a:r>
            <a:r>
              <a:rPr sz="3200" b="1" u="heavy" spc="409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 </a:t>
            </a:r>
            <a:r>
              <a:rPr sz="3200" b="1" u="heavy" spc="-50" dirty="0" smtClean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+</a:t>
            </a:r>
            <a:r>
              <a:rPr sz="3200" b="1" u="heavy" spc="-25" dirty="0" smtClean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ЭДК</a:t>
            </a:r>
            <a:endParaRPr sz="3200" b="1" dirty="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1301" y="2559050"/>
            <a:ext cx="3428999" cy="3933384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 algn="ctr">
              <a:lnSpc>
                <a:spcPct val="102400"/>
              </a:lnSpc>
              <a:spcBef>
                <a:spcPts val="30"/>
              </a:spcBef>
            </a:pPr>
            <a:r>
              <a:rPr sz="2800" dirty="0">
                <a:latin typeface="Calibri"/>
                <a:cs typeface="Calibri"/>
              </a:rPr>
              <a:t>Асимметрия</a:t>
            </a:r>
            <a:r>
              <a:rPr sz="2800" spc="1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сосудистого </a:t>
            </a:r>
            <a:r>
              <a:rPr sz="2800" dirty="0">
                <a:latin typeface="Calibri"/>
                <a:cs typeface="Calibri"/>
              </a:rPr>
              <a:t>рисунка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предстательной </a:t>
            </a:r>
            <a:r>
              <a:rPr sz="2800" dirty="0">
                <a:latin typeface="Calibri"/>
                <a:cs typeface="Calibri"/>
              </a:rPr>
              <a:t>железы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за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счет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зоны </a:t>
            </a:r>
            <a:r>
              <a:rPr sz="2800" dirty="0">
                <a:latin typeface="Calibri"/>
                <a:cs typeface="Calibri"/>
              </a:rPr>
              <a:t>гиперваскуляризации</a:t>
            </a:r>
            <a:r>
              <a:rPr sz="2800" spc="1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слева.</a:t>
            </a:r>
            <a:endParaRPr sz="2800" dirty="0">
              <a:latin typeface="Calibri"/>
              <a:cs typeface="Calibri"/>
            </a:endParaRPr>
          </a:p>
          <a:p>
            <a:pPr marL="205104" marR="197485" algn="ctr">
              <a:lnSpc>
                <a:spcPct val="100000"/>
              </a:lnSpc>
            </a:pPr>
            <a:r>
              <a:rPr sz="2800" dirty="0">
                <a:latin typeface="Calibri"/>
                <a:cs typeface="Calibri"/>
              </a:rPr>
              <a:t>При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прицельной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биопсии </a:t>
            </a:r>
            <a:r>
              <a:rPr sz="2800" dirty="0">
                <a:latin typeface="Calibri"/>
                <a:cs typeface="Calibri"/>
              </a:rPr>
              <a:t>выявлен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РПЖ,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Глисон7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7500" y="196850"/>
            <a:ext cx="476631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u="heavy" dirty="0">
                <a:uFill>
                  <a:solidFill>
                    <a:srgbClr val="000000"/>
                  </a:solidFill>
                </a:uFill>
              </a:rPr>
              <a:t>Рак</a:t>
            </a:r>
            <a:r>
              <a:rPr sz="4000" u="heavy" spc="-6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4000" u="heavy" spc="-30" dirty="0">
                <a:uFill>
                  <a:solidFill>
                    <a:srgbClr val="000000"/>
                  </a:solidFill>
                </a:uFill>
              </a:rPr>
              <a:t>предстательной</a:t>
            </a:r>
            <a:r>
              <a:rPr sz="4000" u="heavy" spc="-114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4000" u="heavy" spc="-30" dirty="0">
                <a:uFill>
                  <a:solidFill>
                    <a:srgbClr val="000000"/>
                  </a:solidFill>
                </a:uFill>
              </a:rPr>
              <a:t>железы</a:t>
            </a:r>
            <a:endParaRPr sz="4000" dirty="0"/>
          </a:p>
        </p:txBody>
      </p:sp>
      <p:grpSp>
        <p:nvGrpSpPr>
          <p:cNvPr id="3" name="object 3"/>
          <p:cNvGrpSpPr/>
          <p:nvPr/>
        </p:nvGrpSpPr>
        <p:grpSpPr>
          <a:xfrm>
            <a:off x="6747764" y="1054100"/>
            <a:ext cx="3423285" cy="2094230"/>
            <a:chOff x="6747764" y="1054100"/>
            <a:chExt cx="3423285" cy="20942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47764" y="1054100"/>
              <a:ext cx="3422904" cy="20939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78244" y="1054100"/>
              <a:ext cx="3392424" cy="19202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81292" y="1054100"/>
              <a:ext cx="3389376" cy="1886712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1873250"/>
            <a:ext cx="6172200" cy="411480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337300" y="501650"/>
            <a:ext cx="4191000" cy="134126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45"/>
              </a:spcBef>
            </a:pPr>
            <a:r>
              <a:rPr sz="2800" b="1" u="heavy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ТРУЗИ.</a:t>
            </a:r>
            <a:r>
              <a:rPr sz="2800" b="1" u="heavy" spc="20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Поперечное</a:t>
            </a:r>
            <a:r>
              <a:rPr sz="2800" b="1" spc="-10" dirty="0">
                <a:latin typeface="Calibri Light"/>
                <a:cs typeface="Calibri Light"/>
              </a:rPr>
              <a:t> 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сканирование,</a:t>
            </a:r>
            <a:r>
              <a:rPr sz="2800" b="1" u="heavy" spc="59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 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В-</a:t>
            </a:r>
            <a:r>
              <a:rPr sz="2800" b="1" u="heavy" spc="-2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режим</a:t>
            </a:r>
            <a:endParaRPr sz="2800" b="1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2800" b="1" u="heavy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+</a:t>
            </a:r>
            <a:r>
              <a:rPr sz="2800" b="1" u="heavy" spc="6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 </a:t>
            </a:r>
            <a:r>
              <a:rPr sz="2800" b="1" u="heavy" spc="-25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ЭДК</a:t>
            </a:r>
            <a:endParaRPr sz="2800" b="1" dirty="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26358" y="1949451"/>
            <a:ext cx="3744742" cy="3910366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60"/>
              </a:spcBef>
            </a:pPr>
            <a:r>
              <a:rPr sz="2800" spc="-10" dirty="0">
                <a:latin typeface="Calibri"/>
                <a:cs typeface="Calibri"/>
              </a:rPr>
              <a:t>Гипоэхогенное гиперваскулярное </a:t>
            </a:r>
            <a:r>
              <a:rPr sz="2800" dirty="0">
                <a:latin typeface="Calibri"/>
                <a:cs typeface="Calibri"/>
              </a:rPr>
              <a:t>образование</a:t>
            </a:r>
            <a:r>
              <a:rPr sz="2800" spc="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в</a:t>
            </a:r>
            <a:r>
              <a:rPr sz="2800" spc="10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левых </a:t>
            </a:r>
            <a:r>
              <a:rPr sz="2800" dirty="0">
                <a:latin typeface="Calibri"/>
                <a:cs typeface="Calibri"/>
              </a:rPr>
              <a:t>отделах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предстательной железы </a:t>
            </a:r>
            <a:r>
              <a:rPr sz="2800" dirty="0">
                <a:latin typeface="Calibri"/>
                <a:cs typeface="Calibri"/>
              </a:rPr>
              <a:t>(периферическая</a:t>
            </a:r>
            <a:r>
              <a:rPr sz="2800" spc="1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зона). </a:t>
            </a:r>
            <a:r>
              <a:rPr sz="2800" dirty="0">
                <a:latin typeface="Calibri"/>
                <a:cs typeface="Calibri"/>
              </a:rPr>
              <a:t>При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прицельной </a:t>
            </a:r>
            <a:r>
              <a:rPr sz="2800" dirty="0">
                <a:latin typeface="Calibri"/>
                <a:cs typeface="Calibri"/>
              </a:rPr>
              <a:t>биопсии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выявлен</a:t>
            </a:r>
            <a:r>
              <a:rPr sz="2800" spc="9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РПЖ, </a:t>
            </a:r>
            <a:r>
              <a:rPr sz="2800" spc="-10" dirty="0">
                <a:latin typeface="Calibri"/>
                <a:cs typeface="Calibri"/>
              </a:rPr>
              <a:t>Глисон8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100" y="120650"/>
            <a:ext cx="5715000" cy="1440778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>
              <a:lnSpc>
                <a:spcPts val="2710"/>
              </a:lnSpc>
              <a:spcBef>
                <a:spcPts val="434"/>
              </a:spcBef>
            </a:pPr>
            <a:r>
              <a:rPr sz="4000" u="heavy" dirty="0">
                <a:uFill>
                  <a:solidFill>
                    <a:srgbClr val="000000"/>
                  </a:solidFill>
                </a:uFill>
              </a:rPr>
              <a:t>Образование</a:t>
            </a:r>
            <a:r>
              <a:rPr sz="4000" u="heavy" spc="16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4000" u="heavy" spc="-10" dirty="0">
                <a:uFill>
                  <a:solidFill>
                    <a:srgbClr val="000000"/>
                  </a:solidFill>
                </a:uFill>
              </a:rPr>
              <a:t>предстательной</a:t>
            </a:r>
            <a:r>
              <a:rPr sz="4000" spc="-10" dirty="0"/>
              <a:t> </a:t>
            </a:r>
            <a:r>
              <a:rPr sz="4000" u="heavy" dirty="0">
                <a:uFill>
                  <a:solidFill>
                    <a:srgbClr val="000000"/>
                  </a:solidFill>
                </a:uFill>
              </a:rPr>
              <a:t>железы</a:t>
            </a:r>
            <a:r>
              <a:rPr sz="4000" u="heavy" spc="6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4000" u="heavy" dirty="0">
                <a:uFill>
                  <a:solidFill>
                    <a:srgbClr val="000000"/>
                  </a:solidFill>
                </a:uFill>
              </a:rPr>
              <a:t>с</a:t>
            </a:r>
            <a:r>
              <a:rPr sz="4000" u="heavy" spc="6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4000" u="heavy" dirty="0">
                <a:uFill>
                  <a:solidFill>
                    <a:srgbClr val="000000"/>
                  </a:solidFill>
                </a:uFill>
              </a:rPr>
              <a:t>инвазией</a:t>
            </a:r>
            <a:r>
              <a:rPr sz="4000" u="heavy" spc="7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4000" u="heavy" spc="-10" dirty="0">
                <a:uFill>
                  <a:solidFill>
                    <a:srgbClr val="000000"/>
                  </a:solidFill>
                </a:uFill>
              </a:rPr>
              <a:t>левого</a:t>
            </a:r>
            <a:r>
              <a:rPr sz="4000" spc="-10" dirty="0"/>
              <a:t> </a:t>
            </a:r>
            <a:r>
              <a:rPr sz="4000" u="heavy" dirty="0">
                <a:uFill>
                  <a:solidFill>
                    <a:srgbClr val="000000"/>
                  </a:solidFill>
                </a:uFill>
              </a:rPr>
              <a:t>семенного</a:t>
            </a:r>
            <a:r>
              <a:rPr sz="4000" u="heavy" spc="12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4000" u="heavy" spc="-10" dirty="0">
                <a:uFill>
                  <a:solidFill>
                    <a:srgbClr val="000000"/>
                  </a:solidFill>
                </a:uFill>
              </a:rPr>
              <a:t>пузырька</a:t>
            </a:r>
            <a:endParaRPr sz="4000" dirty="0"/>
          </a:p>
        </p:txBody>
      </p:sp>
      <p:grpSp>
        <p:nvGrpSpPr>
          <p:cNvPr id="3" name="object 3"/>
          <p:cNvGrpSpPr/>
          <p:nvPr/>
        </p:nvGrpSpPr>
        <p:grpSpPr>
          <a:xfrm>
            <a:off x="0" y="958850"/>
            <a:ext cx="6248400" cy="5467350"/>
            <a:chOff x="520700" y="1054100"/>
            <a:chExt cx="5487035" cy="46805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0700" y="1054100"/>
              <a:ext cx="2639568" cy="18531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0700" y="1054100"/>
              <a:ext cx="2651760" cy="199034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5674" y="2338407"/>
              <a:ext cx="5411878" cy="3396195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8299195" y="3413251"/>
            <a:ext cx="1871980" cy="3076575"/>
            <a:chOff x="8299195" y="3413251"/>
            <a:chExt cx="1871980" cy="307657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99195" y="3413251"/>
              <a:ext cx="1871472" cy="307644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54643" y="3443731"/>
              <a:ext cx="1716024" cy="304596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85123" y="3446779"/>
              <a:ext cx="1685544" cy="304292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6038215" y="501650"/>
            <a:ext cx="4655185" cy="152849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45"/>
              </a:spcBef>
            </a:pPr>
            <a:r>
              <a:rPr sz="3200" b="1" u="heavy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ТРУЗИ.</a:t>
            </a:r>
            <a:r>
              <a:rPr sz="3200" b="1" u="heavy" spc="20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 </a:t>
            </a:r>
            <a:r>
              <a:rPr sz="3200" b="1" u="heavy" spc="-1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Поперечное</a:t>
            </a:r>
            <a:r>
              <a:rPr sz="3200" b="1" spc="-10" dirty="0">
                <a:latin typeface="Calibri Light"/>
                <a:cs typeface="Calibri Light"/>
              </a:rPr>
              <a:t>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сканирование,</a:t>
            </a:r>
            <a:r>
              <a:rPr sz="3200" b="1" u="heavy" spc="39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В-режим</a:t>
            </a:r>
            <a:r>
              <a:rPr sz="3200" b="1" u="heavy" spc="409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 </a:t>
            </a:r>
            <a:r>
              <a:rPr sz="3200" b="1" u="heavy" spc="-5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+</a:t>
            </a:r>
            <a:endParaRPr sz="3200" b="1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3200" b="1" u="heavy" spc="-25" dirty="0" smtClean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ЭДК</a:t>
            </a:r>
            <a:endParaRPr sz="3200" b="1" dirty="0">
              <a:latin typeface="Calibri Light"/>
              <a:cs typeface="Calibri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13500" y="2101850"/>
            <a:ext cx="4279900" cy="5233099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85"/>
              </a:spcBef>
            </a:pPr>
            <a:r>
              <a:rPr sz="2800" dirty="0">
                <a:latin typeface="Calibri"/>
                <a:cs typeface="Calibri"/>
              </a:rPr>
              <a:t>Гиперваскуляризация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левого </a:t>
            </a:r>
            <a:r>
              <a:rPr sz="2800" dirty="0">
                <a:latin typeface="Calibri"/>
                <a:cs typeface="Calibri"/>
              </a:rPr>
              <a:t>семенного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пузырька.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По </a:t>
            </a:r>
            <a:r>
              <a:rPr sz="2800" dirty="0">
                <a:latin typeface="Calibri"/>
                <a:cs typeface="Calibri"/>
              </a:rPr>
              <a:t>данным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мпМРТ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МР-</a:t>
            </a:r>
            <a:r>
              <a:rPr sz="2800" spc="-10" dirty="0">
                <a:latin typeface="Calibri"/>
                <a:cs typeface="Calibri"/>
              </a:rPr>
              <a:t>картина </a:t>
            </a:r>
            <a:r>
              <a:rPr sz="2800" dirty="0">
                <a:latin typeface="Calibri"/>
                <a:cs typeface="Calibri"/>
              </a:rPr>
              <a:t>образования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в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левых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отделах </a:t>
            </a:r>
            <a:r>
              <a:rPr sz="2800" dirty="0">
                <a:latin typeface="Calibri"/>
                <a:cs typeface="Calibri"/>
              </a:rPr>
              <a:t>предстательной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железы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с </a:t>
            </a:r>
            <a:r>
              <a:rPr sz="2800" dirty="0">
                <a:latin typeface="Calibri"/>
                <a:cs typeface="Calibri"/>
              </a:rPr>
              <a:t>инвазией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левого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семенного </a:t>
            </a:r>
            <a:r>
              <a:rPr sz="2800" dirty="0">
                <a:latin typeface="Calibri"/>
                <a:cs typeface="Calibri"/>
              </a:rPr>
              <a:t>пузырька,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перипростатической </a:t>
            </a:r>
            <a:r>
              <a:rPr sz="2800" dirty="0">
                <a:latin typeface="Calibri"/>
                <a:cs typeface="Calibri"/>
              </a:rPr>
              <a:t>клетчатки,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нейрососудистого </a:t>
            </a:r>
            <a:r>
              <a:rPr sz="2800" dirty="0">
                <a:latin typeface="Calibri"/>
                <a:cs typeface="Calibri"/>
              </a:rPr>
              <a:t>пучка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(PI-RADS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5)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300" y="425450"/>
            <a:ext cx="62611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u="heavy" dirty="0">
                <a:uFill>
                  <a:solidFill>
                    <a:srgbClr val="000000"/>
                  </a:solidFill>
                </a:uFill>
              </a:rPr>
              <a:t>Рак</a:t>
            </a:r>
            <a:r>
              <a:rPr sz="4000" u="heavy" spc="-10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4000" u="heavy" spc="-35" dirty="0">
                <a:uFill>
                  <a:solidFill>
                    <a:srgbClr val="000000"/>
                  </a:solidFill>
                </a:uFill>
              </a:rPr>
              <a:t>предстательной</a:t>
            </a:r>
            <a:r>
              <a:rPr sz="4000" u="heavy" spc="-8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4000" u="heavy" spc="-30" dirty="0">
                <a:uFill>
                  <a:solidFill>
                    <a:srgbClr val="000000"/>
                  </a:solidFill>
                </a:uFill>
              </a:rPr>
              <a:t>железы</a:t>
            </a:r>
            <a:endParaRPr sz="4000" dirty="0"/>
          </a:p>
        </p:txBody>
      </p:sp>
      <p:grpSp>
        <p:nvGrpSpPr>
          <p:cNvPr id="3" name="object 3"/>
          <p:cNvGrpSpPr/>
          <p:nvPr/>
        </p:nvGrpSpPr>
        <p:grpSpPr>
          <a:xfrm>
            <a:off x="0" y="196850"/>
            <a:ext cx="10038579" cy="5638800"/>
            <a:chOff x="-5670050" y="1054100"/>
            <a:chExt cx="8842510" cy="5952951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0700" y="1054100"/>
              <a:ext cx="2639568" cy="18531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0700" y="1054100"/>
              <a:ext cx="2651760" cy="199034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5670050" y="2663006"/>
              <a:ext cx="6186317" cy="4344045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8299195" y="3413251"/>
            <a:ext cx="1871980" cy="3076575"/>
            <a:chOff x="8299195" y="3413251"/>
            <a:chExt cx="1871980" cy="3076575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99195" y="3413251"/>
              <a:ext cx="1871472" cy="307644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4643" y="3443731"/>
              <a:ext cx="1716024" cy="304596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85123" y="3446779"/>
              <a:ext cx="1685544" cy="304292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6870700" y="730250"/>
            <a:ext cx="3657600" cy="89768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3410"/>
              </a:lnSpc>
              <a:spcBef>
                <a:spcPts val="200"/>
              </a:spcBef>
            </a:pPr>
            <a:r>
              <a:rPr sz="3200" b="1" u="heavy" dirty="0">
                <a:uFill>
                  <a:solidFill>
                    <a:srgbClr val="000000"/>
                  </a:solidFill>
                </a:uFill>
                <a:latin typeface="+mj-lt"/>
                <a:cs typeface="Calibri Light"/>
              </a:rPr>
              <a:t>ТРУЗИ.</a:t>
            </a:r>
            <a:r>
              <a:rPr sz="3200" b="1" u="heavy" spc="-125" dirty="0">
                <a:uFill>
                  <a:solidFill>
                    <a:srgbClr val="000000"/>
                  </a:solidFill>
                </a:uFill>
                <a:latin typeface="+mj-lt"/>
                <a:cs typeface="Calibri Light"/>
              </a:rPr>
              <a:t> </a:t>
            </a:r>
            <a:r>
              <a:rPr sz="3200" b="1" u="heavy" spc="-10" dirty="0">
                <a:uFill>
                  <a:solidFill>
                    <a:srgbClr val="000000"/>
                  </a:solidFill>
                </a:uFill>
                <a:latin typeface="+mj-lt"/>
                <a:cs typeface="Calibri Light"/>
              </a:rPr>
              <a:t>Поперечное</a:t>
            </a:r>
            <a:r>
              <a:rPr sz="3200" b="1" spc="-10" dirty="0">
                <a:latin typeface="+mj-lt"/>
                <a:cs typeface="Calibri Light"/>
              </a:rPr>
              <a:t> </a:t>
            </a:r>
            <a:r>
              <a:rPr sz="3200" b="1" u="heavy" spc="-10" dirty="0">
                <a:uFill>
                  <a:solidFill>
                    <a:srgbClr val="000000"/>
                  </a:solidFill>
                </a:uFill>
                <a:latin typeface="+mj-lt"/>
                <a:cs typeface="Calibri Light"/>
              </a:rPr>
              <a:t>сканирование</a:t>
            </a:r>
            <a:endParaRPr sz="3200" b="1" dirty="0">
              <a:latin typeface="+mj-lt"/>
              <a:cs typeface="Calibri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75500" y="1720850"/>
            <a:ext cx="3517900" cy="5381794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>
              <a:lnSpc>
                <a:spcPct val="98600"/>
              </a:lnSpc>
              <a:spcBef>
                <a:spcPts val="150"/>
              </a:spcBef>
            </a:pPr>
            <a:r>
              <a:rPr sz="3200" spc="-10" dirty="0">
                <a:latin typeface="Calibri"/>
                <a:cs typeface="Calibri"/>
              </a:rPr>
              <a:t>Гипоэхогенное гиперваскулярное </a:t>
            </a:r>
            <a:r>
              <a:rPr sz="3200" spc="-25" dirty="0">
                <a:latin typeface="Calibri"/>
                <a:cs typeface="Calibri"/>
              </a:rPr>
              <a:t>образование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правых </a:t>
            </a:r>
            <a:r>
              <a:rPr sz="3200" spc="-55" dirty="0">
                <a:latin typeface="Calibri"/>
                <a:cs typeface="Calibri"/>
              </a:rPr>
              <a:t>отделах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периферической </a:t>
            </a:r>
            <a:r>
              <a:rPr sz="3200" dirty="0">
                <a:latin typeface="Calibri"/>
                <a:cs typeface="Calibri"/>
              </a:rPr>
              <a:t>зоны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предстательной </a:t>
            </a:r>
            <a:r>
              <a:rPr sz="3200" spc="-25" dirty="0">
                <a:latin typeface="Calibri"/>
                <a:cs typeface="Calibri"/>
              </a:rPr>
              <a:t>железы.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При </a:t>
            </a:r>
            <a:r>
              <a:rPr sz="3200" spc="-30" dirty="0">
                <a:latin typeface="Calibri"/>
                <a:cs typeface="Calibri"/>
              </a:rPr>
              <a:t>прицельной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биопсии </a:t>
            </a:r>
            <a:r>
              <a:rPr sz="3200" spc="-20" dirty="0">
                <a:latin typeface="Calibri"/>
                <a:cs typeface="Calibri"/>
              </a:rPr>
              <a:t>выявлен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РПЖ,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-10" dirty="0" err="1" smtClean="0">
                <a:latin typeface="Calibri"/>
                <a:cs typeface="Calibri"/>
              </a:rPr>
              <a:t>Глисон</a:t>
            </a:r>
            <a:r>
              <a:rPr lang="ru-RU" sz="3200" spc="-10" dirty="0" smtClean="0">
                <a:latin typeface="Calibri"/>
                <a:cs typeface="Calibri"/>
              </a:rPr>
              <a:t> </a:t>
            </a:r>
            <a:r>
              <a:rPr sz="3200" spc="-10" dirty="0" smtClean="0">
                <a:latin typeface="Calibri"/>
                <a:cs typeface="Calibri"/>
              </a:rPr>
              <a:t>8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2300" y="5988050"/>
            <a:ext cx="25908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chemeClr val="tx1"/>
                </a:solidFill>
                <a:latin typeface="Calibri"/>
                <a:cs typeface="Calibri"/>
              </a:rPr>
              <a:t>B-режим</a:t>
            </a:r>
            <a:endParaRPr sz="24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79900" y="5911850"/>
            <a:ext cx="1941830" cy="147655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ctr">
              <a:lnSpc>
                <a:spcPct val="99400"/>
              </a:lnSpc>
              <a:spcBef>
                <a:spcPts val="110"/>
              </a:spcBef>
            </a:pPr>
            <a:r>
              <a:rPr sz="2400" b="1" spc="-10" dirty="0">
                <a:solidFill>
                  <a:schemeClr val="tx1"/>
                </a:solidFill>
                <a:latin typeface="Calibri"/>
                <a:cs typeface="Calibri"/>
              </a:rPr>
              <a:t>В-</a:t>
            </a:r>
            <a:r>
              <a:rPr sz="2400" b="1" dirty="0">
                <a:solidFill>
                  <a:schemeClr val="tx1"/>
                </a:solidFill>
                <a:latin typeface="Calibri"/>
                <a:cs typeface="Calibri"/>
              </a:rPr>
              <a:t>режим</a:t>
            </a:r>
            <a:r>
              <a:rPr sz="2400" b="1" spc="-8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b="1" spc="-50" dirty="0">
                <a:solidFill>
                  <a:schemeClr val="tx1"/>
                </a:solidFill>
                <a:latin typeface="Calibri"/>
                <a:cs typeface="Calibri"/>
              </a:rPr>
              <a:t>+ </a:t>
            </a:r>
            <a:r>
              <a:rPr sz="2400" b="1" spc="-25" dirty="0">
                <a:solidFill>
                  <a:schemeClr val="tx1"/>
                </a:solidFill>
                <a:latin typeface="Calibri"/>
                <a:cs typeface="Calibri"/>
              </a:rPr>
              <a:t>микродопплеровское </a:t>
            </a:r>
            <a:r>
              <a:rPr sz="2400" b="1" spc="-10" dirty="0">
                <a:solidFill>
                  <a:schemeClr val="tx1"/>
                </a:solidFill>
                <a:latin typeface="Calibri"/>
                <a:cs typeface="Calibri"/>
              </a:rPr>
              <a:t>картирование</a:t>
            </a:r>
            <a:endParaRPr sz="24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54050"/>
            <a:ext cx="7518400" cy="5825870"/>
            <a:chOff x="520700" y="1456435"/>
            <a:chExt cx="4114800" cy="494728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0700" y="1456435"/>
              <a:ext cx="4090416" cy="494690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0700" y="1493011"/>
              <a:ext cx="4114800" cy="485546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0" y="2711450"/>
            <a:ext cx="5346700" cy="1695592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 marR="5080">
              <a:lnSpc>
                <a:spcPct val="88400"/>
              </a:lnSpc>
              <a:spcBef>
                <a:spcPts val="550"/>
              </a:spcBef>
            </a:pPr>
            <a:r>
              <a:rPr sz="4000" b="1" spc="-10" dirty="0" err="1">
                <a:solidFill>
                  <a:schemeClr val="tx1"/>
                </a:solidFill>
                <a:latin typeface="Calibri"/>
                <a:cs typeface="Calibri"/>
              </a:rPr>
              <a:t>Методика</a:t>
            </a:r>
            <a:r>
              <a:rPr sz="4000" b="1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4000" b="1" spc="-35" dirty="0" err="1" smtClean="0">
                <a:solidFill>
                  <a:schemeClr val="tx1"/>
                </a:solidFill>
                <a:latin typeface="Calibri"/>
                <a:cs typeface="Calibri"/>
              </a:rPr>
              <a:t>микродопплеровског</a:t>
            </a:r>
            <a:r>
              <a:rPr sz="4000" b="1" dirty="0" err="1" smtClean="0">
                <a:solidFill>
                  <a:schemeClr val="tx1"/>
                </a:solidFill>
                <a:latin typeface="Calibri"/>
                <a:cs typeface="Calibri"/>
              </a:rPr>
              <a:t>о</a:t>
            </a:r>
            <a:r>
              <a:rPr sz="4000" b="1" spc="-30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chemeClr val="tx1"/>
                </a:solidFill>
                <a:latin typeface="Calibri"/>
                <a:cs typeface="Calibri"/>
              </a:rPr>
              <a:t>картирования</a:t>
            </a:r>
            <a:endParaRPr sz="40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73700" y="1339850"/>
            <a:ext cx="5219700" cy="4908203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93675" marR="860425" indent="-180975">
              <a:lnSpc>
                <a:spcPts val="3100"/>
              </a:lnSpc>
              <a:spcBef>
                <a:spcPts val="520"/>
              </a:spcBef>
              <a:buFont typeface="Arial"/>
              <a:buChar char="•"/>
              <a:tabLst>
                <a:tab pos="193675" algn="l"/>
              </a:tabLst>
            </a:pPr>
            <a:r>
              <a:rPr sz="3200" spc="-30" dirty="0">
                <a:latin typeface="Calibri"/>
                <a:cs typeface="Calibri"/>
              </a:rPr>
              <a:t>Использует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адаптивные </a:t>
            </a:r>
            <a:r>
              <a:rPr sz="3200" spc="-25" dirty="0">
                <a:latin typeface="Calibri"/>
                <a:cs typeface="Calibri"/>
              </a:rPr>
              <a:t>алгоритмы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для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устранения </a:t>
            </a:r>
            <a:r>
              <a:rPr sz="3200" spc="-25" dirty="0">
                <a:latin typeface="Calibri"/>
                <a:cs typeface="Calibri"/>
              </a:rPr>
              <a:t>артефактов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движения</a:t>
            </a:r>
            <a:endParaRPr sz="3200" dirty="0">
              <a:latin typeface="Calibri"/>
              <a:cs typeface="Calibri"/>
            </a:endParaRPr>
          </a:p>
          <a:p>
            <a:pPr marL="193675" marR="5080" indent="-180975">
              <a:lnSpc>
                <a:spcPct val="88300"/>
              </a:lnSpc>
              <a:spcBef>
                <a:spcPts val="795"/>
              </a:spcBef>
              <a:buFont typeface="Arial"/>
              <a:buChar char="•"/>
              <a:tabLst>
                <a:tab pos="193675" algn="l"/>
              </a:tabLst>
            </a:pPr>
            <a:r>
              <a:rPr sz="3200" spc="-25" dirty="0">
                <a:latin typeface="Calibri"/>
                <a:cs typeface="Calibri"/>
              </a:rPr>
              <a:t>Производит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большое </a:t>
            </a:r>
            <a:r>
              <a:rPr sz="3200" spc="-25" dirty="0">
                <a:latin typeface="Calibri"/>
                <a:cs typeface="Calibri"/>
              </a:rPr>
              <a:t>количество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импульсов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для картирования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низкоскоростного </a:t>
            </a:r>
            <a:r>
              <a:rPr sz="3200" spc="-10" dirty="0">
                <a:latin typeface="Calibri"/>
                <a:cs typeface="Calibri"/>
              </a:rPr>
              <a:t>кровотока</a:t>
            </a:r>
            <a:endParaRPr sz="3200" dirty="0">
              <a:latin typeface="Calibri"/>
              <a:cs typeface="Calibri"/>
            </a:endParaRPr>
          </a:p>
          <a:p>
            <a:pPr marL="193675" marR="88265" indent="-180975">
              <a:lnSpc>
                <a:spcPct val="87600"/>
              </a:lnSpc>
              <a:spcBef>
                <a:spcPts val="860"/>
              </a:spcBef>
              <a:buFont typeface="Arial"/>
              <a:buChar char="•"/>
              <a:tabLst>
                <a:tab pos="193675" algn="l"/>
              </a:tabLst>
            </a:pPr>
            <a:r>
              <a:rPr sz="3200" spc="-20" dirty="0">
                <a:latin typeface="Calibri"/>
                <a:cs typeface="Calibri"/>
              </a:rPr>
              <a:t>Полезна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качестве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метода </a:t>
            </a:r>
            <a:r>
              <a:rPr sz="3200" spc="-30" dirty="0">
                <a:latin typeface="Calibri"/>
                <a:cs typeface="Calibri"/>
              </a:rPr>
              <a:t>обнаружения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характеризации </a:t>
            </a:r>
            <a:r>
              <a:rPr sz="3200" spc="-25" dirty="0">
                <a:latin typeface="Calibri"/>
                <a:cs typeface="Calibri"/>
              </a:rPr>
              <a:t>РПЖ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0050" y="998805"/>
            <a:ext cx="9113299" cy="615553"/>
          </a:xfrm>
        </p:spPr>
        <p:txBody>
          <a:bodyPr/>
          <a:lstStyle/>
          <a:p>
            <a:pPr algn="ctr"/>
            <a:r>
              <a:rPr lang="ru-RU" sz="4000" spc="-10" dirty="0"/>
              <a:t>Актуальность</a:t>
            </a:r>
            <a:endParaRPr lang="ru-RU" sz="4000" dirty="0"/>
          </a:p>
        </p:txBody>
      </p:sp>
      <p:sp>
        <p:nvSpPr>
          <p:cNvPr id="3" name="object 7"/>
          <p:cNvSpPr txBox="1"/>
          <p:nvPr/>
        </p:nvSpPr>
        <p:spPr>
          <a:xfrm>
            <a:off x="1329613" y="2248135"/>
            <a:ext cx="7903287" cy="411080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R="5080" algn="ctr">
              <a:lnSpc>
                <a:spcPts val="3500"/>
              </a:lnSpc>
            </a:pPr>
            <a:r>
              <a:rPr lang="ru-RU" sz="3600" b="1" dirty="0" smtClean="0">
                <a:latin typeface="+mn-lt"/>
                <a:cs typeface="Calibri"/>
              </a:rPr>
              <a:t>Оценить </a:t>
            </a:r>
            <a:r>
              <a:rPr sz="3600" b="1" spc="-10" dirty="0" err="1" smtClean="0">
                <a:latin typeface="+mn-lt"/>
                <a:cs typeface="Calibri"/>
              </a:rPr>
              <a:t>диагностическ</a:t>
            </a:r>
            <a:r>
              <a:rPr lang="ru-RU" sz="3600" b="1" spc="-10" dirty="0" err="1" smtClean="0">
                <a:latin typeface="+mn-lt"/>
                <a:cs typeface="Calibri"/>
              </a:rPr>
              <a:t>ую</a:t>
            </a:r>
            <a:r>
              <a:rPr sz="3600" b="1" spc="-10" dirty="0" smtClean="0">
                <a:latin typeface="+mn-lt"/>
                <a:cs typeface="Calibri"/>
              </a:rPr>
              <a:t> </a:t>
            </a:r>
            <a:r>
              <a:rPr sz="3600" b="1" spc="-20" dirty="0" err="1">
                <a:latin typeface="+mn-lt"/>
                <a:cs typeface="Calibri"/>
              </a:rPr>
              <a:t>эффективность</a:t>
            </a:r>
            <a:r>
              <a:rPr sz="3600" b="1" spc="-100" dirty="0">
                <a:latin typeface="+mn-lt"/>
                <a:cs typeface="Calibri"/>
              </a:rPr>
              <a:t> </a:t>
            </a:r>
            <a:r>
              <a:rPr lang="ru-RU" sz="3600" b="1" spc="-100" dirty="0" smtClean="0">
                <a:latin typeface="+mn-lt"/>
                <a:cs typeface="Calibri"/>
              </a:rPr>
              <a:t>различных модальностей </a:t>
            </a:r>
            <a:r>
              <a:rPr lang="ru-RU" sz="3600" b="1" spc="-100" dirty="0" err="1" smtClean="0">
                <a:latin typeface="+mn-lt"/>
                <a:cs typeface="Calibri"/>
              </a:rPr>
              <a:t>трансректального</a:t>
            </a:r>
            <a:r>
              <a:rPr lang="ru-RU" sz="3600" b="1" spc="-100" dirty="0" smtClean="0">
                <a:latin typeface="+mn-lt"/>
                <a:cs typeface="Calibri"/>
              </a:rPr>
              <a:t> ультразвукового исследования в диагностике рака предстательной железы </a:t>
            </a:r>
            <a:r>
              <a:rPr lang="ru-RU" sz="3600" i="1" spc="-100" dirty="0" smtClean="0">
                <a:latin typeface="+mn-lt"/>
                <a:cs typeface="Calibri"/>
              </a:rPr>
              <a:t>(</a:t>
            </a:r>
            <a:r>
              <a:rPr sz="3600" i="1" spc="-30" dirty="0" smtClean="0">
                <a:latin typeface="+mn-lt"/>
                <a:cs typeface="Calibri"/>
              </a:rPr>
              <a:t>В-</a:t>
            </a:r>
            <a:r>
              <a:rPr sz="3600" i="1" spc="-20" dirty="0" err="1" smtClean="0">
                <a:latin typeface="+mn-lt"/>
                <a:cs typeface="Calibri"/>
              </a:rPr>
              <a:t>режим</a:t>
            </a:r>
            <a:r>
              <a:rPr sz="3600" i="1" spc="-20" dirty="0" smtClean="0">
                <a:latin typeface="+mn-lt"/>
                <a:cs typeface="Calibri"/>
              </a:rPr>
              <a:t>,</a:t>
            </a:r>
            <a:r>
              <a:rPr sz="3600" i="1" spc="-80" dirty="0" smtClean="0">
                <a:latin typeface="+mn-lt"/>
                <a:cs typeface="Calibri"/>
              </a:rPr>
              <a:t> </a:t>
            </a:r>
            <a:r>
              <a:rPr lang="ru-RU" sz="3600" i="1" spc="-25" dirty="0" smtClean="0">
                <a:latin typeface="+mn-lt"/>
                <a:cs typeface="Calibri"/>
              </a:rPr>
              <a:t>ЦДК и ЭД</a:t>
            </a:r>
            <a:r>
              <a:rPr sz="3600" i="1" spc="-25" dirty="0" smtClean="0">
                <a:latin typeface="+mn-lt"/>
                <a:cs typeface="Calibri"/>
              </a:rPr>
              <a:t>,</a:t>
            </a:r>
            <a:r>
              <a:rPr sz="3600" i="1" spc="-70" dirty="0" smtClean="0">
                <a:latin typeface="+mn-lt"/>
                <a:cs typeface="Calibri"/>
              </a:rPr>
              <a:t> </a:t>
            </a:r>
            <a:r>
              <a:rPr sz="3600" i="1" spc="-30" dirty="0" err="1" smtClean="0">
                <a:latin typeface="+mn-lt"/>
                <a:cs typeface="Calibri"/>
              </a:rPr>
              <a:t>гистосканировани</a:t>
            </a:r>
            <a:r>
              <a:rPr lang="ru-RU" sz="3600" i="1" spc="-30" dirty="0" smtClean="0">
                <a:latin typeface="+mn-lt"/>
                <a:cs typeface="Calibri"/>
              </a:rPr>
              <a:t>е,</a:t>
            </a:r>
            <a:r>
              <a:rPr sz="3600" i="1" spc="-70" dirty="0" smtClean="0">
                <a:latin typeface="+mn-lt"/>
                <a:cs typeface="Calibri"/>
              </a:rPr>
              <a:t> </a:t>
            </a:r>
            <a:r>
              <a:rPr lang="ru-RU" sz="3600" i="1" spc="-70" dirty="0" smtClean="0">
                <a:latin typeface="+mn-lt"/>
                <a:cs typeface="Calibri"/>
              </a:rPr>
              <a:t>эластография, </a:t>
            </a:r>
            <a:r>
              <a:rPr sz="3600" i="1" spc="-25" dirty="0" err="1" smtClean="0">
                <a:latin typeface="+mn-lt"/>
                <a:cs typeface="Calibri"/>
              </a:rPr>
              <a:t>контраст</a:t>
            </a:r>
            <a:r>
              <a:rPr lang="ru-RU" sz="3600" i="1" spc="-25" dirty="0" smtClean="0">
                <a:latin typeface="+mn-lt"/>
                <a:cs typeface="Calibri"/>
              </a:rPr>
              <a:t>-</a:t>
            </a:r>
            <a:r>
              <a:rPr sz="3600" i="1" spc="-10" dirty="0" err="1" smtClean="0">
                <a:latin typeface="+mn-lt"/>
                <a:cs typeface="Calibri"/>
              </a:rPr>
              <a:t>усиле</a:t>
            </a:r>
            <a:r>
              <a:rPr lang="ru-RU" sz="3600" i="1" spc="-10" dirty="0" err="1" smtClean="0">
                <a:latin typeface="+mn-lt"/>
                <a:cs typeface="Calibri"/>
              </a:rPr>
              <a:t>нное</a:t>
            </a:r>
            <a:r>
              <a:rPr lang="ru-RU" sz="3600" i="1" spc="-10" dirty="0" smtClean="0">
                <a:latin typeface="+mn-lt"/>
                <a:cs typeface="Calibri"/>
              </a:rPr>
              <a:t> ультразвуковое исследование (</a:t>
            </a:r>
            <a:r>
              <a:rPr lang="en-US" sz="3600" i="1" spc="-10" dirty="0" smtClean="0">
                <a:latin typeface="+mn-lt"/>
                <a:cs typeface="Calibri"/>
              </a:rPr>
              <a:t>CEUS)</a:t>
            </a:r>
            <a:r>
              <a:rPr lang="ru-RU" sz="3600" i="1" spc="-10" dirty="0" smtClean="0">
                <a:latin typeface="+mn-lt"/>
                <a:cs typeface="Calibri"/>
              </a:rPr>
              <a:t>)</a:t>
            </a:r>
            <a:endParaRPr sz="3600" i="1" dirty="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502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7100" y="958850"/>
            <a:ext cx="8868410" cy="545495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080" indent="-635" algn="ctr">
              <a:lnSpc>
                <a:spcPct val="90300"/>
              </a:lnSpc>
              <a:spcBef>
                <a:spcPts val="450"/>
              </a:spcBef>
            </a:pPr>
            <a:r>
              <a:rPr sz="3200" dirty="0">
                <a:latin typeface="Calibri"/>
                <a:cs typeface="Calibri"/>
              </a:rPr>
              <a:t>Коэффициент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ранговой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корреляции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Спирмена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(rS) </a:t>
            </a:r>
            <a:r>
              <a:rPr sz="3200" dirty="0">
                <a:latin typeface="Calibri"/>
                <a:cs typeface="Calibri"/>
              </a:rPr>
              <a:t>при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оценке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связи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между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количеством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сосудов, </a:t>
            </a:r>
            <a:r>
              <a:rPr sz="3200" dirty="0">
                <a:latin typeface="Calibri"/>
                <a:cs typeface="Calibri"/>
              </a:rPr>
              <a:t>определенным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при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микродопплеровском </a:t>
            </a:r>
            <a:r>
              <a:rPr sz="3200" dirty="0">
                <a:latin typeface="Calibri"/>
                <a:cs typeface="Calibri"/>
              </a:rPr>
              <a:t>картировании,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шкалой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Глисона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составляет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0,373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(P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= </a:t>
            </a:r>
            <a:r>
              <a:rPr sz="3200" spc="-10" dirty="0">
                <a:latin typeface="Calibri"/>
                <a:cs typeface="Calibri"/>
              </a:rPr>
              <a:t>0,001)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200" dirty="0">
              <a:latin typeface="Calibri"/>
              <a:cs typeface="Calibri"/>
            </a:endParaRPr>
          </a:p>
          <a:p>
            <a:pPr marL="494030" marR="485140" indent="-635" algn="ctr">
              <a:lnSpc>
                <a:spcPct val="90900"/>
              </a:lnSpc>
            </a:pPr>
            <a:r>
              <a:rPr sz="3200" spc="-65" dirty="0">
                <a:latin typeface="Calibri"/>
                <a:cs typeface="Calibri"/>
              </a:rPr>
              <a:t>Тогда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как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аналогичная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связь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при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использовании </a:t>
            </a:r>
            <a:r>
              <a:rPr sz="3200" dirty="0">
                <a:latin typeface="Calibri"/>
                <a:cs typeface="Calibri"/>
              </a:rPr>
              <a:t>стандартных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цветокодированных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режимов </a:t>
            </a:r>
            <a:r>
              <a:rPr sz="3200" dirty="0">
                <a:latin typeface="Calibri"/>
                <a:cs typeface="Calibri"/>
              </a:rPr>
              <a:t>характеризуется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более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низкими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значениями </a:t>
            </a:r>
            <a:r>
              <a:rPr sz="3200" dirty="0">
                <a:latin typeface="Calibri"/>
                <a:cs typeface="Calibri"/>
              </a:rPr>
              <a:t>коэффициента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корреляции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(rS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–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0,286,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 =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0,013)</a:t>
            </a:r>
            <a:endParaRPr sz="32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965700" y="3168650"/>
            <a:ext cx="5867399" cy="5105399"/>
            <a:chOff x="8299195" y="3413251"/>
            <a:chExt cx="1871980" cy="307657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99195" y="3413251"/>
              <a:ext cx="1871472" cy="307644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54643" y="3443731"/>
              <a:ext cx="1716024" cy="3045968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94100" y="2863850"/>
            <a:ext cx="74041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1900" y="349250"/>
            <a:ext cx="883919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ТРУЗИ</a:t>
            </a:r>
            <a:r>
              <a:rPr sz="4000" spc="-110" dirty="0"/>
              <a:t> </a:t>
            </a:r>
            <a:r>
              <a:rPr sz="4000" dirty="0"/>
              <a:t>с</a:t>
            </a:r>
            <a:r>
              <a:rPr sz="4000" spc="-95" dirty="0"/>
              <a:t> </a:t>
            </a:r>
            <a:r>
              <a:rPr sz="4000" spc="-10" dirty="0"/>
              <a:t>контрастным</a:t>
            </a:r>
            <a:r>
              <a:rPr sz="4000" spc="-105" dirty="0"/>
              <a:t> </a:t>
            </a:r>
            <a:r>
              <a:rPr sz="4000" spc="-10" dirty="0"/>
              <a:t>усилением</a:t>
            </a:r>
            <a:endParaRPr sz="4000" dirty="0"/>
          </a:p>
        </p:txBody>
      </p:sp>
      <p:grpSp>
        <p:nvGrpSpPr>
          <p:cNvPr id="3" name="object 3"/>
          <p:cNvGrpSpPr/>
          <p:nvPr/>
        </p:nvGrpSpPr>
        <p:grpSpPr>
          <a:xfrm>
            <a:off x="7861300" y="0"/>
            <a:ext cx="3088005" cy="1889760"/>
            <a:chOff x="7083043" y="1054100"/>
            <a:chExt cx="3088005" cy="18897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83043" y="1054100"/>
              <a:ext cx="3087624" cy="18897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10475" y="1054100"/>
              <a:ext cx="3060192" cy="17312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13523" y="1054100"/>
              <a:ext cx="3057144" cy="170078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0" y="1035050"/>
            <a:ext cx="10528300" cy="88301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675" lvl="1" indent="-180975" algn="l">
              <a:lnSpc>
                <a:spcPts val="2665"/>
              </a:lnSpc>
              <a:spcBef>
                <a:spcPts val="100"/>
              </a:spcBef>
              <a:buFont typeface="Arial" pitchFamily="34" charset="0"/>
              <a:buChar char="•"/>
              <a:tabLst>
                <a:tab pos="193675" algn="l"/>
              </a:tabLst>
            </a:pPr>
            <a:r>
              <a:rPr lang="ru-RU" sz="2800" spc="-20" dirty="0" smtClean="0">
                <a:latin typeface="Calibri"/>
                <a:cs typeface="Calibri"/>
              </a:rPr>
              <a:t>   </a:t>
            </a:r>
            <a:r>
              <a:rPr sz="2800" spc="-20" dirty="0" err="1" smtClean="0">
                <a:latin typeface="Calibri"/>
                <a:cs typeface="Calibri"/>
              </a:rPr>
              <a:t>Ультразвуковые</a:t>
            </a:r>
            <a:r>
              <a:rPr sz="2800" spc="-5" dirty="0" smtClean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контрастные препараты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 err="1">
                <a:latin typeface="Calibri"/>
                <a:cs typeface="Calibri"/>
              </a:rPr>
              <a:t>состоят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 err="1" smtClean="0">
                <a:latin typeface="Calibri"/>
                <a:cs typeface="Calibri"/>
              </a:rPr>
              <a:t>из</a:t>
            </a:r>
            <a:r>
              <a:rPr lang="ru-RU" sz="2800" dirty="0">
                <a:latin typeface="Calibri"/>
                <a:cs typeface="Calibri"/>
              </a:rPr>
              <a:t> </a:t>
            </a:r>
            <a:r>
              <a:rPr sz="2800" dirty="0" err="1" smtClean="0">
                <a:latin typeface="Calibri"/>
                <a:cs typeface="Calibri"/>
              </a:rPr>
              <a:t>мельчайших</a:t>
            </a:r>
            <a:r>
              <a:rPr sz="2800" spc="-5" dirty="0" smtClean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пузырьков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инертного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газа,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суспензия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которых </a:t>
            </a:r>
            <a:r>
              <a:rPr sz="2800" dirty="0" err="1">
                <a:latin typeface="Calibri"/>
                <a:cs typeface="Calibri"/>
              </a:rPr>
              <a:t>вводится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 err="1" smtClean="0">
                <a:latin typeface="Calibri"/>
                <a:cs typeface="Calibri"/>
              </a:rPr>
              <a:t>внутривенно</a:t>
            </a:r>
            <a:endParaRPr lang="ru-RU" sz="2800" spc="-10" dirty="0" smtClean="0">
              <a:latin typeface="Calibri"/>
              <a:cs typeface="Calibri"/>
            </a:endParaRPr>
          </a:p>
          <a:p>
            <a:pPr marL="193675" lvl="1" indent="-180975" algn="l">
              <a:lnSpc>
                <a:spcPts val="2665"/>
              </a:lnSpc>
              <a:spcBef>
                <a:spcPts val="100"/>
              </a:spcBef>
              <a:buFont typeface="Arial" pitchFamily="34" charset="0"/>
              <a:buChar char="•"/>
              <a:tabLst>
                <a:tab pos="193675" algn="l"/>
              </a:tabLst>
            </a:pPr>
            <a:endParaRPr lang="ru-RU" sz="2800" spc="-10" dirty="0" smtClean="0">
              <a:latin typeface="Calibri"/>
              <a:cs typeface="Calibri"/>
            </a:endParaRPr>
          </a:p>
          <a:p>
            <a:pPr marL="193675" marR="5080" lvl="1" algn="l">
              <a:lnSpc>
                <a:spcPct val="70800"/>
              </a:lnSpc>
              <a:spcBef>
                <a:spcPts val="455"/>
              </a:spcBef>
              <a:buFont typeface="Arial" pitchFamily="34" charset="0"/>
              <a:buChar char="•"/>
            </a:pPr>
            <a:r>
              <a:rPr lang="ru-RU" sz="2800" dirty="0" smtClean="0">
                <a:latin typeface="Calibri"/>
                <a:cs typeface="Calibri"/>
              </a:rPr>
              <a:t>Они обеспечивают усиление отраженного</a:t>
            </a:r>
            <a:r>
              <a:rPr lang="ru-RU" sz="2800" spc="5" dirty="0" smtClean="0">
                <a:latin typeface="Calibri"/>
                <a:cs typeface="Calibri"/>
              </a:rPr>
              <a:t> </a:t>
            </a:r>
            <a:r>
              <a:rPr lang="ru-RU" sz="2800" spc="-10" dirty="0" smtClean="0">
                <a:latin typeface="Calibri"/>
                <a:cs typeface="Calibri"/>
              </a:rPr>
              <a:t>ультразвукового сигнала</a:t>
            </a:r>
          </a:p>
          <a:p>
            <a:pPr marL="193675" marR="5080" lvl="1" algn="l">
              <a:lnSpc>
                <a:spcPct val="70800"/>
              </a:lnSpc>
              <a:spcBef>
                <a:spcPts val="455"/>
              </a:spcBef>
              <a:buFont typeface="Arial" pitchFamily="34" charset="0"/>
              <a:buChar char="•"/>
            </a:pPr>
            <a:endParaRPr lang="ru-RU" sz="2800" spc="-10" dirty="0" smtClean="0">
              <a:latin typeface="Calibri"/>
              <a:cs typeface="Calibri"/>
            </a:endParaRPr>
          </a:p>
          <a:p>
            <a:pPr marL="193675" marR="5080" lvl="1" algn="l">
              <a:lnSpc>
                <a:spcPct val="70800"/>
              </a:lnSpc>
              <a:spcBef>
                <a:spcPts val="455"/>
              </a:spcBef>
              <a:buFont typeface="Arial" pitchFamily="34" charset="0"/>
              <a:buChar char="•"/>
            </a:pPr>
            <a:r>
              <a:rPr lang="ru-RU" sz="2800" spc="-20" dirty="0" smtClean="0">
                <a:latin typeface="Calibri"/>
                <a:cs typeface="Calibri"/>
              </a:rPr>
              <a:t>Ультразвуковые</a:t>
            </a:r>
            <a:r>
              <a:rPr lang="ru-RU" sz="2800" spc="-25" dirty="0" smtClean="0">
                <a:latin typeface="Calibri"/>
                <a:cs typeface="Calibri"/>
              </a:rPr>
              <a:t> </a:t>
            </a:r>
            <a:r>
              <a:rPr lang="ru-RU" sz="2800" dirty="0" smtClean="0">
                <a:latin typeface="Calibri"/>
                <a:cs typeface="Calibri"/>
              </a:rPr>
              <a:t>контрастные</a:t>
            </a:r>
            <a:r>
              <a:rPr lang="ru-RU" sz="2800" spc="-15" dirty="0" smtClean="0">
                <a:latin typeface="Calibri"/>
                <a:cs typeface="Calibri"/>
              </a:rPr>
              <a:t> </a:t>
            </a:r>
            <a:r>
              <a:rPr lang="ru-RU" sz="2800" dirty="0" smtClean="0">
                <a:latin typeface="Calibri"/>
                <a:cs typeface="Calibri"/>
              </a:rPr>
              <a:t>препараты</a:t>
            </a:r>
            <a:r>
              <a:rPr lang="ru-RU" sz="2800" spc="-5" dirty="0" smtClean="0">
                <a:latin typeface="Calibri"/>
                <a:cs typeface="Calibri"/>
              </a:rPr>
              <a:t> </a:t>
            </a:r>
            <a:r>
              <a:rPr lang="ru-RU" sz="2800" dirty="0" smtClean="0">
                <a:latin typeface="Calibri"/>
                <a:cs typeface="Calibri"/>
              </a:rPr>
              <a:t>располагаются</a:t>
            </a:r>
            <a:r>
              <a:rPr lang="ru-RU" sz="2800" spc="-5" dirty="0" smtClean="0">
                <a:latin typeface="Calibri"/>
                <a:cs typeface="Calibri"/>
              </a:rPr>
              <a:t> </a:t>
            </a:r>
            <a:r>
              <a:rPr lang="ru-RU" sz="2800" spc="-10" dirty="0" smtClean="0">
                <a:latin typeface="Calibri"/>
                <a:cs typeface="Calibri"/>
              </a:rPr>
              <a:t>только </a:t>
            </a:r>
            <a:r>
              <a:rPr lang="ru-RU" sz="2800" dirty="0" smtClean="0">
                <a:latin typeface="Calibri"/>
                <a:cs typeface="Calibri"/>
              </a:rPr>
              <a:t>в</a:t>
            </a:r>
            <a:r>
              <a:rPr lang="ru-RU" sz="2800" spc="-10" dirty="0" smtClean="0">
                <a:latin typeface="Calibri"/>
                <a:cs typeface="Calibri"/>
              </a:rPr>
              <a:t> </a:t>
            </a:r>
            <a:r>
              <a:rPr lang="ru-RU" sz="2800" dirty="0" smtClean="0">
                <a:latin typeface="Calibri"/>
                <a:cs typeface="Calibri"/>
              </a:rPr>
              <a:t>кровеносном</a:t>
            </a:r>
            <a:r>
              <a:rPr lang="ru-RU" sz="2800" spc="20" dirty="0" smtClean="0">
                <a:latin typeface="Calibri"/>
                <a:cs typeface="Calibri"/>
              </a:rPr>
              <a:t> </a:t>
            </a:r>
            <a:r>
              <a:rPr lang="ru-RU" sz="2800" dirty="0" smtClean="0">
                <a:latin typeface="Calibri"/>
                <a:cs typeface="Calibri"/>
              </a:rPr>
              <a:t>русле</a:t>
            </a:r>
            <a:r>
              <a:rPr lang="ru-RU" sz="2800" spc="10" dirty="0" smtClean="0">
                <a:latin typeface="Calibri"/>
                <a:cs typeface="Calibri"/>
              </a:rPr>
              <a:t> </a:t>
            </a:r>
            <a:r>
              <a:rPr lang="ru-RU" sz="2800" dirty="0" smtClean="0">
                <a:latin typeface="Calibri"/>
                <a:cs typeface="Calibri"/>
              </a:rPr>
              <a:t>и</a:t>
            </a:r>
            <a:r>
              <a:rPr lang="ru-RU" sz="2800" spc="10" dirty="0" smtClean="0">
                <a:latin typeface="Calibri"/>
                <a:cs typeface="Calibri"/>
              </a:rPr>
              <a:t> </a:t>
            </a:r>
            <a:r>
              <a:rPr lang="ru-RU" sz="2800" dirty="0" smtClean="0">
                <a:latin typeface="Calibri"/>
                <a:cs typeface="Calibri"/>
              </a:rPr>
              <a:t>не</a:t>
            </a:r>
            <a:r>
              <a:rPr lang="ru-RU" sz="2800" spc="10" dirty="0" smtClean="0">
                <a:latin typeface="Calibri"/>
                <a:cs typeface="Calibri"/>
              </a:rPr>
              <a:t> </a:t>
            </a:r>
            <a:r>
              <a:rPr lang="ru-RU" sz="2800" dirty="0" smtClean="0">
                <a:latin typeface="Calibri"/>
                <a:cs typeface="Calibri"/>
              </a:rPr>
              <a:t>проникают</a:t>
            </a:r>
            <a:r>
              <a:rPr lang="ru-RU" sz="2800" spc="10" dirty="0" smtClean="0">
                <a:latin typeface="Calibri"/>
                <a:cs typeface="Calibri"/>
              </a:rPr>
              <a:t> </a:t>
            </a:r>
            <a:r>
              <a:rPr lang="ru-RU" sz="2800" dirty="0" smtClean="0">
                <a:latin typeface="Calibri"/>
                <a:cs typeface="Calibri"/>
              </a:rPr>
              <a:t>в</a:t>
            </a:r>
            <a:r>
              <a:rPr lang="ru-RU" sz="2800" spc="5" dirty="0" smtClean="0">
                <a:latin typeface="Calibri"/>
                <a:cs typeface="Calibri"/>
              </a:rPr>
              <a:t> </a:t>
            </a:r>
            <a:r>
              <a:rPr lang="ru-RU" sz="2800" spc="-10" dirty="0" smtClean="0">
                <a:latin typeface="Calibri"/>
                <a:cs typeface="Calibri"/>
              </a:rPr>
              <a:t>межклеточное пространство</a:t>
            </a:r>
          </a:p>
          <a:p>
            <a:pPr marL="193675" marR="5080" lvl="1" algn="l">
              <a:lnSpc>
                <a:spcPct val="70800"/>
              </a:lnSpc>
              <a:spcBef>
                <a:spcPts val="455"/>
              </a:spcBef>
              <a:buFont typeface="Arial" pitchFamily="34" charset="0"/>
              <a:buChar char="•"/>
            </a:pPr>
            <a:endParaRPr lang="ru-RU" sz="2800" spc="-10" dirty="0" smtClean="0">
              <a:latin typeface="Calibri"/>
              <a:cs typeface="Calibri"/>
            </a:endParaRPr>
          </a:p>
          <a:p>
            <a:pPr marL="193675" marR="5080" lvl="1" indent="-180975" algn="l">
              <a:lnSpc>
                <a:spcPct val="70800"/>
              </a:lnSpc>
              <a:spcBef>
                <a:spcPts val="855"/>
              </a:spcBef>
              <a:buFont typeface="Arial" pitchFamily="34" charset="0"/>
              <a:buChar char="•"/>
              <a:tabLst>
                <a:tab pos="193675" algn="l"/>
              </a:tabLst>
            </a:pPr>
            <a:r>
              <a:rPr lang="ru-RU" sz="2800" dirty="0" smtClean="0">
                <a:latin typeface="Calibri"/>
                <a:cs typeface="Calibri"/>
              </a:rPr>
              <a:t>   За</a:t>
            </a:r>
            <a:r>
              <a:rPr lang="ru-RU" sz="2800" spc="-20" dirty="0" smtClean="0">
                <a:latin typeface="Calibri"/>
                <a:cs typeface="Calibri"/>
              </a:rPr>
              <a:t> </a:t>
            </a:r>
            <a:r>
              <a:rPr lang="ru-RU" sz="2800" dirty="0" smtClean="0">
                <a:latin typeface="Calibri"/>
                <a:cs typeface="Calibri"/>
              </a:rPr>
              <a:t>короткий промежуток</a:t>
            </a:r>
            <a:r>
              <a:rPr lang="ru-RU" sz="2800" spc="-10" dirty="0" smtClean="0">
                <a:latin typeface="Calibri"/>
                <a:cs typeface="Calibri"/>
              </a:rPr>
              <a:t> </a:t>
            </a:r>
            <a:r>
              <a:rPr lang="ru-RU" sz="2800" dirty="0" smtClean="0">
                <a:latin typeface="Calibri"/>
                <a:cs typeface="Calibri"/>
              </a:rPr>
              <a:t>времени они выводятся</a:t>
            </a:r>
            <a:r>
              <a:rPr lang="ru-RU" sz="2800" spc="-10" dirty="0" smtClean="0">
                <a:latin typeface="Calibri"/>
                <a:cs typeface="Calibri"/>
              </a:rPr>
              <a:t> </a:t>
            </a:r>
            <a:r>
              <a:rPr lang="ru-RU" sz="2800" dirty="0" smtClean="0">
                <a:latin typeface="Calibri"/>
                <a:cs typeface="Calibri"/>
              </a:rPr>
              <a:t>из </a:t>
            </a:r>
            <a:r>
              <a:rPr lang="ru-RU" sz="2800" spc="-10" dirty="0" smtClean="0">
                <a:latin typeface="Calibri"/>
                <a:cs typeface="Calibri"/>
              </a:rPr>
              <a:t>организма </a:t>
            </a:r>
            <a:r>
              <a:rPr lang="ru-RU" sz="2800" dirty="0" smtClean="0">
                <a:latin typeface="Calibri"/>
                <a:cs typeface="Calibri"/>
              </a:rPr>
              <a:t>с</a:t>
            </a:r>
            <a:r>
              <a:rPr lang="ru-RU" sz="2800" spc="5" dirty="0" smtClean="0">
                <a:latin typeface="Calibri"/>
                <a:cs typeface="Calibri"/>
              </a:rPr>
              <a:t> </a:t>
            </a:r>
            <a:r>
              <a:rPr lang="ru-RU" sz="2800" dirty="0" smtClean="0">
                <a:latin typeface="Calibri"/>
                <a:cs typeface="Calibri"/>
              </a:rPr>
              <a:t>выдыхаемым</a:t>
            </a:r>
            <a:r>
              <a:rPr lang="ru-RU" sz="2800" spc="10" dirty="0" smtClean="0">
                <a:latin typeface="Calibri"/>
                <a:cs typeface="Calibri"/>
              </a:rPr>
              <a:t> </a:t>
            </a:r>
            <a:r>
              <a:rPr lang="ru-RU" sz="2800" dirty="0" smtClean="0">
                <a:latin typeface="Calibri"/>
                <a:cs typeface="Calibri"/>
              </a:rPr>
              <a:t>воздухом</a:t>
            </a:r>
            <a:r>
              <a:rPr lang="ru-RU" sz="2800" spc="10" dirty="0" smtClean="0">
                <a:latin typeface="Calibri"/>
                <a:cs typeface="Calibri"/>
              </a:rPr>
              <a:t> </a:t>
            </a:r>
            <a:r>
              <a:rPr lang="ru-RU" sz="2800" dirty="0" smtClean="0">
                <a:latin typeface="Calibri"/>
                <a:cs typeface="Calibri"/>
              </a:rPr>
              <a:t>через</a:t>
            </a:r>
            <a:r>
              <a:rPr lang="ru-RU" sz="2800" spc="10" dirty="0" smtClean="0">
                <a:latin typeface="Calibri"/>
                <a:cs typeface="Calibri"/>
              </a:rPr>
              <a:t> </a:t>
            </a:r>
            <a:r>
              <a:rPr lang="ru-RU" sz="2800" spc="-10" dirty="0" smtClean="0">
                <a:latin typeface="Calibri"/>
                <a:cs typeface="Calibri"/>
              </a:rPr>
              <a:t>легкие</a:t>
            </a:r>
          </a:p>
          <a:p>
            <a:pPr marL="193675" marR="5080" lvl="1" indent="-180975" algn="l">
              <a:lnSpc>
                <a:spcPct val="70800"/>
              </a:lnSpc>
              <a:spcBef>
                <a:spcPts val="855"/>
              </a:spcBef>
              <a:buFont typeface="Arial" pitchFamily="34" charset="0"/>
              <a:buChar char="•"/>
              <a:tabLst>
                <a:tab pos="193675" algn="l"/>
              </a:tabLst>
            </a:pPr>
            <a:endParaRPr lang="ru-RU" sz="2800" dirty="0" smtClean="0">
              <a:latin typeface="Calibri"/>
              <a:cs typeface="Calibri"/>
            </a:endParaRPr>
          </a:p>
          <a:p>
            <a:pPr marL="193675" lvl="1" indent="-180975" algn="l">
              <a:lnSpc>
                <a:spcPts val="3000"/>
              </a:lnSpc>
              <a:buFont typeface="Arial" pitchFamily="34" charset="0"/>
              <a:buChar char="•"/>
              <a:tabLst>
                <a:tab pos="193675" algn="l"/>
              </a:tabLst>
            </a:pPr>
            <a:r>
              <a:rPr lang="ru-RU" sz="2800" dirty="0" smtClean="0">
                <a:latin typeface="Calibri"/>
                <a:cs typeface="Calibri"/>
              </a:rPr>
              <a:t>   Кинетика</a:t>
            </a:r>
            <a:r>
              <a:rPr lang="ru-RU" sz="2800" spc="-30" dirty="0" smtClean="0">
                <a:latin typeface="Calibri"/>
                <a:cs typeface="Calibri"/>
              </a:rPr>
              <a:t> </a:t>
            </a:r>
            <a:r>
              <a:rPr lang="ru-RU" sz="2800" dirty="0" err="1" smtClean="0">
                <a:latin typeface="Calibri"/>
                <a:cs typeface="Calibri"/>
              </a:rPr>
              <a:t>микропузырьков</a:t>
            </a:r>
            <a:r>
              <a:rPr lang="ru-RU" sz="2800" dirty="0" smtClean="0">
                <a:latin typeface="Calibri"/>
                <a:cs typeface="Calibri"/>
              </a:rPr>
              <a:t>,</a:t>
            </a:r>
            <a:r>
              <a:rPr lang="ru-RU" sz="2800" spc="-25" dirty="0" smtClean="0">
                <a:latin typeface="Calibri"/>
                <a:cs typeface="Calibri"/>
              </a:rPr>
              <a:t> </a:t>
            </a:r>
            <a:r>
              <a:rPr lang="ru-RU" sz="2800" dirty="0" smtClean="0">
                <a:latin typeface="Calibri"/>
                <a:cs typeface="Calibri"/>
              </a:rPr>
              <a:t>проходящих</a:t>
            </a:r>
            <a:r>
              <a:rPr lang="ru-RU" sz="2800" spc="-30" dirty="0" smtClean="0">
                <a:latin typeface="Calibri"/>
                <a:cs typeface="Calibri"/>
              </a:rPr>
              <a:t> </a:t>
            </a:r>
            <a:r>
              <a:rPr lang="ru-RU" sz="2800" spc="-10" dirty="0" smtClean="0">
                <a:latin typeface="Calibri"/>
                <a:cs typeface="Calibri"/>
              </a:rPr>
              <a:t>через </a:t>
            </a:r>
            <a:r>
              <a:rPr lang="ru-RU" sz="2800" dirty="0" err="1" smtClean="0">
                <a:latin typeface="Calibri"/>
                <a:cs typeface="Calibri"/>
              </a:rPr>
              <a:t>микрососудистую</a:t>
            </a:r>
            <a:r>
              <a:rPr lang="ru-RU" sz="2800" spc="10" dirty="0" smtClean="0">
                <a:latin typeface="Calibri"/>
                <a:cs typeface="Calibri"/>
              </a:rPr>
              <a:t> </a:t>
            </a:r>
            <a:r>
              <a:rPr lang="ru-RU" sz="2800" dirty="0" smtClean="0">
                <a:latin typeface="Calibri"/>
                <a:cs typeface="Calibri"/>
              </a:rPr>
              <a:t>сеть,</a:t>
            </a:r>
            <a:r>
              <a:rPr lang="ru-RU" sz="2800" spc="5" dirty="0" smtClean="0">
                <a:latin typeface="Calibri"/>
                <a:cs typeface="Calibri"/>
              </a:rPr>
              <a:t> </a:t>
            </a:r>
            <a:r>
              <a:rPr lang="ru-RU" sz="2800" dirty="0" smtClean="0">
                <a:latin typeface="Calibri"/>
                <a:cs typeface="Calibri"/>
              </a:rPr>
              <a:t>может</a:t>
            </a:r>
            <a:r>
              <a:rPr lang="ru-RU" sz="2800" spc="5" dirty="0" smtClean="0">
                <a:latin typeface="Calibri"/>
                <a:cs typeface="Calibri"/>
              </a:rPr>
              <a:t> </a:t>
            </a:r>
            <a:r>
              <a:rPr lang="ru-RU" sz="2800" dirty="0" smtClean="0">
                <a:latin typeface="Calibri"/>
                <a:cs typeface="Calibri"/>
              </a:rPr>
              <a:t>быть</a:t>
            </a:r>
            <a:r>
              <a:rPr lang="ru-RU" sz="2800" spc="5" dirty="0" smtClean="0">
                <a:latin typeface="Calibri"/>
                <a:cs typeface="Calibri"/>
              </a:rPr>
              <a:t> </a:t>
            </a:r>
            <a:r>
              <a:rPr lang="ru-RU" sz="2800" dirty="0" smtClean="0">
                <a:latin typeface="Calibri"/>
                <a:cs typeface="Calibri"/>
              </a:rPr>
              <a:t>проанализирована</a:t>
            </a:r>
            <a:r>
              <a:rPr lang="ru-RU" sz="2800" spc="5" dirty="0" smtClean="0">
                <a:latin typeface="Calibri"/>
                <a:cs typeface="Calibri"/>
              </a:rPr>
              <a:t> </a:t>
            </a:r>
            <a:r>
              <a:rPr lang="ru-RU" sz="2800" spc="-50" dirty="0" smtClean="0">
                <a:latin typeface="Calibri"/>
                <a:cs typeface="Calibri"/>
              </a:rPr>
              <a:t>с </a:t>
            </a:r>
            <a:r>
              <a:rPr lang="ru-RU" sz="2800" dirty="0" smtClean="0">
                <a:latin typeface="Calibri"/>
                <a:cs typeface="Calibri"/>
              </a:rPr>
              <a:t>помощью</a:t>
            </a:r>
            <a:r>
              <a:rPr lang="ru-RU" sz="2800" spc="15" dirty="0" smtClean="0">
                <a:latin typeface="Calibri"/>
                <a:cs typeface="Calibri"/>
              </a:rPr>
              <a:t> </a:t>
            </a:r>
            <a:r>
              <a:rPr lang="ru-RU" sz="2800" dirty="0" smtClean="0">
                <a:latin typeface="Calibri"/>
                <a:cs typeface="Calibri"/>
              </a:rPr>
              <a:t>визуальной</a:t>
            </a:r>
            <a:r>
              <a:rPr lang="ru-RU" sz="2800" spc="20" dirty="0" smtClean="0">
                <a:latin typeface="Calibri"/>
                <a:cs typeface="Calibri"/>
              </a:rPr>
              <a:t> </a:t>
            </a:r>
            <a:r>
              <a:rPr lang="ru-RU" sz="2800" dirty="0" smtClean="0">
                <a:latin typeface="Calibri"/>
                <a:cs typeface="Calibri"/>
              </a:rPr>
              <a:t>оценки</a:t>
            </a:r>
            <a:r>
              <a:rPr lang="ru-RU" sz="2800" spc="20" dirty="0" smtClean="0">
                <a:latin typeface="Calibri"/>
                <a:cs typeface="Calibri"/>
              </a:rPr>
              <a:t> </a:t>
            </a:r>
            <a:r>
              <a:rPr lang="ru-RU" sz="2800" dirty="0" smtClean="0">
                <a:latin typeface="Calibri"/>
                <a:cs typeface="Calibri"/>
              </a:rPr>
              <a:t>и</a:t>
            </a:r>
            <a:r>
              <a:rPr lang="ru-RU" sz="2800" spc="20" dirty="0" smtClean="0">
                <a:latin typeface="Calibri"/>
                <a:cs typeface="Calibri"/>
              </a:rPr>
              <a:t> </a:t>
            </a:r>
            <a:r>
              <a:rPr lang="ru-RU" sz="2800" dirty="0" smtClean="0">
                <a:latin typeface="Calibri"/>
                <a:cs typeface="Calibri"/>
              </a:rPr>
              <a:t>записи</a:t>
            </a:r>
            <a:r>
              <a:rPr lang="ru-RU" sz="2800" spc="20" dirty="0" smtClean="0">
                <a:latin typeface="Calibri"/>
                <a:cs typeface="Calibri"/>
              </a:rPr>
              <a:t> </a:t>
            </a:r>
            <a:r>
              <a:rPr lang="ru-RU" sz="2800" dirty="0" smtClean="0">
                <a:latin typeface="Calibri"/>
                <a:cs typeface="Calibri"/>
              </a:rPr>
              <a:t>их</a:t>
            </a:r>
            <a:r>
              <a:rPr lang="ru-RU" sz="2800" spc="10" dirty="0" smtClean="0">
                <a:latin typeface="Calibri"/>
                <a:cs typeface="Calibri"/>
              </a:rPr>
              <a:t> </a:t>
            </a:r>
            <a:r>
              <a:rPr lang="ru-RU" sz="2800" dirty="0" smtClean="0">
                <a:latin typeface="Calibri"/>
                <a:cs typeface="Calibri"/>
              </a:rPr>
              <a:t>концентрации</a:t>
            </a:r>
            <a:r>
              <a:rPr lang="ru-RU" sz="2800" spc="20" dirty="0" smtClean="0">
                <a:latin typeface="Calibri"/>
                <a:cs typeface="Calibri"/>
              </a:rPr>
              <a:t> </a:t>
            </a:r>
            <a:r>
              <a:rPr lang="ru-RU" sz="2800" spc="-50" dirty="0" smtClean="0">
                <a:latin typeface="Calibri"/>
                <a:cs typeface="Calibri"/>
              </a:rPr>
              <a:t>с </a:t>
            </a:r>
            <a:r>
              <a:rPr lang="ru-RU" sz="2800" dirty="0" smtClean="0">
                <a:latin typeface="Calibri"/>
                <a:cs typeface="Calibri"/>
              </a:rPr>
              <a:t>течением</a:t>
            </a:r>
            <a:r>
              <a:rPr lang="ru-RU" sz="2800" spc="10" dirty="0" smtClean="0">
                <a:latin typeface="Calibri"/>
                <a:cs typeface="Calibri"/>
              </a:rPr>
              <a:t> </a:t>
            </a:r>
            <a:r>
              <a:rPr lang="ru-RU" sz="2800" spc="-10" dirty="0" smtClean="0">
                <a:latin typeface="Calibri"/>
                <a:cs typeface="Calibri"/>
              </a:rPr>
              <a:t>времени</a:t>
            </a:r>
            <a:endParaRPr lang="ru-RU" sz="2800" dirty="0" smtClean="0">
              <a:latin typeface="Calibri"/>
              <a:cs typeface="Calibri"/>
            </a:endParaRPr>
          </a:p>
          <a:p>
            <a:pPr marL="193675" lvl="1" indent="-180975">
              <a:lnSpc>
                <a:spcPts val="3000"/>
              </a:lnSpc>
              <a:tabLst>
                <a:tab pos="193675" algn="l"/>
              </a:tabLst>
            </a:pPr>
            <a:endParaRPr lang="ru-RU" sz="2800" dirty="0" smtClean="0">
              <a:latin typeface="Calibri"/>
              <a:cs typeface="Calibri"/>
            </a:endParaRPr>
          </a:p>
          <a:p>
            <a:pPr marL="193675" lvl="1" indent="-180975">
              <a:lnSpc>
                <a:spcPts val="3000"/>
              </a:lnSpc>
              <a:tabLst>
                <a:tab pos="193675" algn="l"/>
              </a:tabLst>
            </a:pPr>
            <a:endParaRPr lang="ru-RU" sz="2800" dirty="0" smtClean="0">
              <a:latin typeface="Calibri"/>
              <a:cs typeface="Calibri"/>
            </a:endParaRPr>
          </a:p>
          <a:p>
            <a:pPr marL="193675" indent="-180975">
              <a:lnSpc>
                <a:spcPts val="3000"/>
              </a:lnSpc>
              <a:buFont typeface="Arial"/>
              <a:buChar char="•"/>
              <a:tabLst>
                <a:tab pos="193675" algn="l"/>
              </a:tabLst>
            </a:pPr>
            <a:endParaRPr lang="ru-RU" dirty="0" smtClean="0">
              <a:latin typeface="Calibri"/>
              <a:cs typeface="Calibri"/>
            </a:endParaRPr>
          </a:p>
          <a:p>
            <a:pPr marL="193675" marR="5080">
              <a:lnSpc>
                <a:spcPct val="70800"/>
              </a:lnSpc>
              <a:spcBef>
                <a:spcPts val="455"/>
              </a:spcBef>
            </a:pPr>
            <a:endParaRPr lang="ru-RU" dirty="0" smtClean="0">
              <a:latin typeface="Calibri"/>
              <a:cs typeface="Calibri"/>
            </a:endParaRPr>
          </a:p>
          <a:p>
            <a:pPr marL="193675" marR="5080">
              <a:lnSpc>
                <a:spcPct val="70800"/>
              </a:lnSpc>
              <a:spcBef>
                <a:spcPts val="455"/>
              </a:spcBef>
            </a:pPr>
            <a:endParaRPr lang="ru-RU" dirty="0" smtClean="0">
              <a:latin typeface="Calibri"/>
              <a:cs typeface="Calibri"/>
            </a:endParaRPr>
          </a:p>
          <a:p>
            <a:pPr marL="193675" marR="5080">
              <a:lnSpc>
                <a:spcPct val="70800"/>
              </a:lnSpc>
              <a:spcBef>
                <a:spcPts val="455"/>
              </a:spcBef>
            </a:pPr>
            <a:endParaRPr lang="ru-RU" dirty="0" smtClean="0">
              <a:latin typeface="Calibri"/>
              <a:cs typeface="Calibri"/>
            </a:endParaRPr>
          </a:p>
          <a:p>
            <a:pPr marL="193675" marR="5080">
              <a:lnSpc>
                <a:spcPct val="70800"/>
              </a:lnSpc>
              <a:spcBef>
                <a:spcPts val="455"/>
              </a:spcBef>
            </a:pPr>
            <a:endParaRPr lang="ru-RU" dirty="0" smtClean="0">
              <a:latin typeface="Calibri"/>
              <a:cs typeface="Calibri"/>
            </a:endParaRPr>
          </a:p>
          <a:p>
            <a:pPr marL="193675" marR="5080">
              <a:lnSpc>
                <a:spcPct val="70800"/>
              </a:lnSpc>
              <a:spcBef>
                <a:spcPts val="455"/>
              </a:spcBef>
            </a:pPr>
            <a:endParaRPr lang="ru-RU" sz="3200" spc="-10" dirty="0" smtClean="0">
              <a:latin typeface="Calibri"/>
              <a:cs typeface="Calibri"/>
            </a:endParaRPr>
          </a:p>
          <a:p>
            <a:pPr marL="193675" marR="5080">
              <a:lnSpc>
                <a:spcPct val="70800"/>
              </a:lnSpc>
              <a:spcBef>
                <a:spcPts val="455"/>
              </a:spcBef>
            </a:pPr>
            <a:endParaRPr sz="32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03300" y="2711450"/>
            <a:ext cx="268351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600" dirty="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-215900" y="3473450"/>
            <a:ext cx="7848599" cy="408304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3397250"/>
            <a:ext cx="6413500" cy="4159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900" y="196850"/>
            <a:ext cx="716280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u="sng" dirty="0"/>
              <a:t>Рак</a:t>
            </a:r>
            <a:r>
              <a:rPr sz="4000" u="sng" spc="-100" dirty="0"/>
              <a:t> </a:t>
            </a:r>
            <a:r>
              <a:rPr sz="4000" u="sng" spc="-25" dirty="0"/>
              <a:t>предстательной</a:t>
            </a:r>
            <a:r>
              <a:rPr sz="4000" u="sng" spc="-105" dirty="0"/>
              <a:t> </a:t>
            </a:r>
            <a:r>
              <a:rPr sz="4000" u="sng" spc="-20" dirty="0"/>
              <a:t>железы,</a:t>
            </a:r>
            <a:r>
              <a:rPr sz="4000" u="sng" spc="-90" dirty="0"/>
              <a:t> </a:t>
            </a:r>
            <a:r>
              <a:rPr sz="4000" u="sng" spc="-50" dirty="0"/>
              <a:t>Глисон</a:t>
            </a:r>
            <a:r>
              <a:rPr sz="4000" u="sng" spc="-95" dirty="0"/>
              <a:t> </a:t>
            </a:r>
            <a:r>
              <a:rPr sz="4000" u="sng" spc="-50" dirty="0"/>
              <a:t>7</a:t>
            </a:r>
            <a:endParaRPr sz="4000" u="sng" dirty="0"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7695584" cy="5987844"/>
            <a:chOff x="520700" y="818549"/>
            <a:chExt cx="7125400" cy="5165513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0700" y="1054100"/>
              <a:ext cx="2639568" cy="18531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0700" y="818549"/>
              <a:ext cx="5303321" cy="22258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6060" y="2056946"/>
              <a:ext cx="7120040" cy="3927116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8299195" y="3413251"/>
            <a:ext cx="1871980" cy="3076575"/>
            <a:chOff x="8299195" y="3413251"/>
            <a:chExt cx="1871980" cy="3076575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99195" y="3413251"/>
              <a:ext cx="1871472" cy="307644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4643" y="3443731"/>
              <a:ext cx="1716024" cy="304596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85123" y="3446779"/>
              <a:ext cx="1685544" cy="304292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7721600" y="120650"/>
            <a:ext cx="2971800" cy="4164282"/>
          </a:xfrm>
          <a:prstGeom prst="rect">
            <a:avLst/>
          </a:prstGeom>
          <a:solidFill>
            <a:srgbClr val="E2F0D9"/>
          </a:solidFill>
        </p:spPr>
        <p:txBody>
          <a:bodyPr vert="horz" wrap="square" lIns="0" tIns="20320" rIns="0" bIns="0" rtlCol="0">
            <a:spAutoFit/>
          </a:bodyPr>
          <a:lstStyle/>
          <a:p>
            <a:pPr marL="72390" marR="158750">
              <a:lnSpc>
                <a:spcPct val="102200"/>
              </a:lnSpc>
              <a:spcBef>
                <a:spcPts val="160"/>
              </a:spcBef>
            </a:pP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а)гиперконтрастирование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в</a:t>
            </a:r>
            <a:r>
              <a:rPr sz="2400" spc="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проекции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гипоэхогенного</a:t>
            </a:r>
            <a:r>
              <a:rPr sz="2400" spc="6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очага</a:t>
            </a:r>
            <a:r>
              <a:rPr sz="2400" spc="6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chemeClr val="tx1"/>
                </a:solidFill>
                <a:latin typeface="Calibri"/>
                <a:cs typeface="Calibri"/>
              </a:rPr>
              <a:t>в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левых</a:t>
            </a:r>
            <a:r>
              <a:rPr sz="2400" spc="5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отделах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периферической</a:t>
            </a:r>
            <a:r>
              <a:rPr sz="2400" spc="1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зоны</a:t>
            </a:r>
            <a:r>
              <a:rPr sz="2400" spc="114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chemeClr val="tx1"/>
                </a:solidFill>
                <a:latin typeface="Calibri"/>
                <a:cs typeface="Calibri"/>
              </a:rPr>
              <a:t>в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фазу</a:t>
            </a:r>
            <a:r>
              <a:rPr sz="2400" spc="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поступления ультразвукового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контрастного</a:t>
            </a:r>
            <a:r>
              <a:rPr sz="2400" spc="9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препарата</a:t>
            </a:r>
            <a:endParaRPr sz="24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08900" y="4921250"/>
            <a:ext cx="2984500" cy="1922001"/>
          </a:xfrm>
          <a:prstGeom prst="rect">
            <a:avLst/>
          </a:prstGeom>
          <a:solidFill>
            <a:srgbClr val="E2F0D9"/>
          </a:solidFill>
        </p:spPr>
        <p:txBody>
          <a:bodyPr vert="horz" wrap="square" lIns="0" tIns="19685" rIns="0" bIns="0" rtlCol="0">
            <a:spAutoFit/>
          </a:bodyPr>
          <a:lstStyle/>
          <a:p>
            <a:pPr marL="72390" marR="296545">
              <a:lnSpc>
                <a:spcPct val="103299"/>
              </a:lnSpc>
              <a:spcBef>
                <a:spcPts val="155"/>
              </a:spcBef>
            </a:pP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b)</a:t>
            </a:r>
            <a:r>
              <a:rPr sz="2400" spc="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несинхронное вымывание ультразвукового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контрастного</a:t>
            </a:r>
            <a:r>
              <a:rPr sz="2400" spc="9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препарата</a:t>
            </a:r>
            <a:endParaRPr sz="24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03700" y="273050"/>
            <a:ext cx="62611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u="heavy" dirty="0">
                <a:uFill>
                  <a:solidFill>
                    <a:srgbClr val="000000"/>
                  </a:solidFill>
                </a:uFill>
              </a:rPr>
              <a:t>Рак</a:t>
            </a:r>
            <a:r>
              <a:rPr sz="4000" u="heavy" spc="-7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4000" u="heavy" spc="-25" dirty="0">
                <a:uFill>
                  <a:solidFill>
                    <a:srgbClr val="000000"/>
                  </a:solidFill>
                </a:uFill>
              </a:rPr>
              <a:t>предстательной</a:t>
            </a:r>
            <a:r>
              <a:rPr sz="4000" u="heavy" spc="-7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4000" u="heavy" spc="-20" dirty="0">
                <a:uFill>
                  <a:solidFill>
                    <a:srgbClr val="000000"/>
                  </a:solidFill>
                </a:uFill>
              </a:rPr>
              <a:t>железы</a:t>
            </a:r>
            <a:endParaRPr sz="4000" dirty="0"/>
          </a:p>
        </p:txBody>
      </p:sp>
      <p:grpSp>
        <p:nvGrpSpPr>
          <p:cNvPr id="3" name="object 3"/>
          <p:cNvGrpSpPr/>
          <p:nvPr/>
        </p:nvGrpSpPr>
        <p:grpSpPr>
          <a:xfrm>
            <a:off x="4208774" y="0"/>
            <a:ext cx="6484626" cy="6325520"/>
            <a:chOff x="4104983" y="1054100"/>
            <a:chExt cx="6065697" cy="583810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47764" y="1054100"/>
              <a:ext cx="3422904" cy="20939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78244" y="1054100"/>
              <a:ext cx="3392424" cy="19202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81292" y="1054100"/>
              <a:ext cx="3389376" cy="18867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04983" y="2642350"/>
              <a:ext cx="6065697" cy="4249859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0" y="3930650"/>
            <a:ext cx="5651500" cy="4191000"/>
            <a:chOff x="520700" y="3590035"/>
            <a:chExt cx="2173605" cy="290004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0700" y="3602227"/>
              <a:ext cx="2020824" cy="288747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0700" y="3590035"/>
              <a:ext cx="2173224" cy="289966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0" y="958850"/>
            <a:ext cx="4356100" cy="5279522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212725">
              <a:lnSpc>
                <a:spcPts val="3410"/>
              </a:lnSpc>
              <a:spcBef>
                <a:spcPts val="215"/>
              </a:spcBef>
            </a:pPr>
            <a:r>
              <a:rPr sz="3200" b="1" u="heavy" dirty="0">
                <a:uFill>
                  <a:solidFill>
                    <a:srgbClr val="000000"/>
                  </a:solidFill>
                </a:uFill>
                <a:latin typeface="+mj-lt"/>
                <a:cs typeface="Calibri Light"/>
              </a:rPr>
              <a:t>ТРУЗИ</a:t>
            </a:r>
            <a:r>
              <a:rPr sz="3200" b="1" u="heavy" spc="-80" dirty="0">
                <a:uFill>
                  <a:solidFill>
                    <a:srgbClr val="000000"/>
                  </a:solidFill>
                </a:uFill>
                <a:latin typeface="+mj-lt"/>
                <a:cs typeface="Calibri Light"/>
              </a:rPr>
              <a:t>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+mj-lt"/>
                <a:cs typeface="Calibri Light"/>
              </a:rPr>
              <a:t>с</a:t>
            </a:r>
            <a:r>
              <a:rPr sz="3200" b="1" u="heavy" spc="-50" dirty="0">
                <a:uFill>
                  <a:solidFill>
                    <a:srgbClr val="000000"/>
                  </a:solidFill>
                </a:uFill>
                <a:latin typeface="+mj-lt"/>
                <a:cs typeface="Calibri Light"/>
              </a:rPr>
              <a:t> </a:t>
            </a:r>
            <a:r>
              <a:rPr sz="3200" b="1" u="heavy" spc="-10" dirty="0">
                <a:uFill>
                  <a:solidFill>
                    <a:srgbClr val="000000"/>
                  </a:solidFill>
                </a:uFill>
                <a:latin typeface="+mj-lt"/>
                <a:cs typeface="Calibri Light"/>
              </a:rPr>
              <a:t>контрастным</a:t>
            </a:r>
            <a:r>
              <a:rPr sz="3200" b="1" spc="-10" dirty="0">
                <a:latin typeface="+mj-lt"/>
                <a:cs typeface="Calibri Light"/>
              </a:rPr>
              <a:t> </a:t>
            </a:r>
            <a:r>
              <a:rPr sz="3200" b="1" u="heavy" spc="-10" dirty="0">
                <a:uFill>
                  <a:solidFill>
                    <a:srgbClr val="000000"/>
                  </a:solidFill>
                </a:uFill>
                <a:latin typeface="+mj-lt"/>
                <a:cs typeface="Calibri Light"/>
              </a:rPr>
              <a:t>усилением</a:t>
            </a:r>
            <a:endParaRPr sz="3200" b="1" dirty="0">
              <a:latin typeface="+mj-lt"/>
              <a:cs typeface="Calibri Light"/>
            </a:endParaRPr>
          </a:p>
          <a:p>
            <a:pPr marL="12700" marR="5080">
              <a:lnSpc>
                <a:spcPct val="100499"/>
              </a:lnSpc>
              <a:spcBef>
                <a:spcPts val="2225"/>
              </a:spcBef>
            </a:pPr>
            <a:r>
              <a:rPr sz="2400" dirty="0">
                <a:latin typeface="Calibri"/>
                <a:cs typeface="Calibri"/>
              </a:rPr>
              <a:t>Поперечное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сканирование, </a:t>
            </a:r>
            <a:r>
              <a:rPr sz="2400" dirty="0">
                <a:latin typeface="Calibri"/>
                <a:cs typeface="Calibri"/>
              </a:rPr>
              <a:t>ультразвуковой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контрастный </a:t>
            </a:r>
            <a:r>
              <a:rPr sz="2400" dirty="0">
                <a:latin typeface="Calibri"/>
                <a:cs typeface="Calibri"/>
              </a:rPr>
              <a:t>препарат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Соновью,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2,4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мл, </a:t>
            </a:r>
            <a:r>
              <a:rPr sz="2400" dirty="0">
                <a:latin typeface="Calibri"/>
                <a:cs typeface="Calibri"/>
              </a:rPr>
              <a:t>качественный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анализ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– </a:t>
            </a:r>
            <a:r>
              <a:rPr sz="2400" dirty="0">
                <a:latin typeface="Calibri"/>
                <a:cs typeface="Calibri"/>
              </a:rPr>
              <a:t>режим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микропотока.</a:t>
            </a:r>
            <a:endParaRPr sz="2400" dirty="0">
              <a:latin typeface="Calibri"/>
              <a:cs typeface="Calibri"/>
            </a:endParaRPr>
          </a:p>
          <a:p>
            <a:pPr marL="12700" marR="167640">
              <a:lnSpc>
                <a:spcPct val="100899"/>
              </a:lnSpc>
              <a:spcBef>
                <a:spcPts val="50"/>
              </a:spcBef>
              <a:tabLst>
                <a:tab pos="1840864" algn="l"/>
              </a:tabLst>
            </a:pPr>
            <a:r>
              <a:rPr sz="2400" dirty="0">
                <a:latin typeface="Calibri"/>
                <a:cs typeface="Calibri"/>
              </a:rPr>
              <a:t>Гиперконтрастирование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в </a:t>
            </a:r>
            <a:r>
              <a:rPr sz="2400" dirty="0">
                <a:latin typeface="Calibri"/>
                <a:cs typeface="Calibri"/>
              </a:rPr>
              <a:t>проекции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гипоэхогенного </a:t>
            </a:r>
            <a:r>
              <a:rPr sz="2400" dirty="0">
                <a:latin typeface="Calibri"/>
                <a:cs typeface="Calibri"/>
              </a:rPr>
              <a:t>очага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правых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отделах </a:t>
            </a:r>
            <a:r>
              <a:rPr sz="2400" dirty="0">
                <a:latin typeface="Calibri"/>
                <a:cs typeface="Calibri"/>
              </a:rPr>
              <a:t>периферической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зоны.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При </a:t>
            </a:r>
            <a:r>
              <a:rPr sz="2400" dirty="0">
                <a:latin typeface="Calibri"/>
                <a:cs typeface="Calibri"/>
              </a:rPr>
              <a:t>прицельной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биопсии </a:t>
            </a:r>
            <a:r>
              <a:rPr sz="2400" dirty="0" err="1">
                <a:latin typeface="Calibri"/>
                <a:cs typeface="Calibri"/>
              </a:rPr>
              <a:t>выявлен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20" dirty="0" smtClean="0">
                <a:latin typeface="Calibri"/>
                <a:cs typeface="Calibri"/>
              </a:rPr>
              <a:t>РПЖ</a:t>
            </a:r>
            <a:r>
              <a:rPr lang="ru-RU" sz="2400" spc="-20" dirty="0" smtClean="0">
                <a:latin typeface="Calibri"/>
                <a:cs typeface="Calibri"/>
              </a:rPr>
              <a:t> </a:t>
            </a:r>
            <a:r>
              <a:rPr sz="2400" spc="-10" dirty="0" smtClean="0">
                <a:latin typeface="Calibri"/>
                <a:cs typeface="Calibri"/>
              </a:rPr>
              <a:t>Глисон8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73050"/>
            <a:ext cx="5803899" cy="861774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04775" marR="5080" indent="-92710">
              <a:lnSpc>
                <a:spcPts val="3100"/>
              </a:lnSpc>
              <a:spcBef>
                <a:spcPts val="520"/>
              </a:spcBef>
            </a:pPr>
            <a:r>
              <a:rPr sz="4000" u="sng" spc="-35" dirty="0"/>
              <a:t>Количественный</a:t>
            </a:r>
            <a:r>
              <a:rPr sz="4000" u="sng" spc="-45" dirty="0"/>
              <a:t> </a:t>
            </a:r>
            <a:r>
              <a:rPr sz="4000" u="sng" spc="-30" dirty="0"/>
              <a:t>анализ </a:t>
            </a:r>
            <a:r>
              <a:rPr sz="4000" u="sng" spc="-25" dirty="0"/>
              <a:t>контрастного</a:t>
            </a:r>
            <a:r>
              <a:rPr sz="4000" u="sng" spc="-105" dirty="0"/>
              <a:t> </a:t>
            </a:r>
            <a:r>
              <a:rPr sz="4000" u="sng" spc="-10" dirty="0"/>
              <a:t>усиления</a:t>
            </a:r>
            <a:endParaRPr sz="4000" u="sng" dirty="0"/>
          </a:p>
        </p:txBody>
      </p:sp>
      <p:grpSp>
        <p:nvGrpSpPr>
          <p:cNvPr id="4" name="object 4"/>
          <p:cNvGrpSpPr/>
          <p:nvPr/>
        </p:nvGrpSpPr>
        <p:grpSpPr>
          <a:xfrm>
            <a:off x="-4711700" y="1339850"/>
            <a:ext cx="11629386" cy="8556752"/>
            <a:chOff x="923284" y="-2067053"/>
            <a:chExt cx="9648186" cy="8556752"/>
          </a:xfrm>
        </p:grpSpPr>
        <p:sp>
          <p:nvSpPr>
            <p:cNvPr id="5" name="object 5"/>
            <p:cNvSpPr/>
            <p:nvPr/>
          </p:nvSpPr>
          <p:spPr>
            <a:xfrm>
              <a:off x="923284" y="1921036"/>
              <a:ext cx="3644900" cy="26034"/>
            </a:xfrm>
            <a:custGeom>
              <a:avLst/>
              <a:gdLst/>
              <a:ahLst/>
              <a:cxnLst/>
              <a:rect l="l" t="t" r="r" b="b"/>
              <a:pathLst>
                <a:path w="3644900" h="26035">
                  <a:moveTo>
                    <a:pt x="3644899" y="0"/>
                  </a:moveTo>
                  <a:lnTo>
                    <a:pt x="0" y="0"/>
                  </a:lnTo>
                  <a:lnTo>
                    <a:pt x="0" y="25430"/>
                  </a:lnTo>
                  <a:lnTo>
                    <a:pt x="3644899" y="25430"/>
                  </a:lnTo>
                  <a:lnTo>
                    <a:pt x="36448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75308" y="1057147"/>
              <a:ext cx="7376159" cy="543255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30172" y="1057147"/>
              <a:ext cx="7211568" cy="543255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83284" y="1057147"/>
              <a:ext cx="7720583" cy="543255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43770" y="-2067053"/>
              <a:ext cx="5727700" cy="533400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6032500" y="958850"/>
            <a:ext cx="4660900" cy="580030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106680">
              <a:lnSpc>
                <a:spcPts val="2590"/>
              </a:lnSpc>
              <a:spcBef>
                <a:spcPts val="229"/>
              </a:spcBef>
              <a:buAutoNum type="arabicParenR"/>
              <a:tabLst>
                <a:tab pos="306070" algn="l"/>
              </a:tabLst>
            </a:pPr>
            <a:r>
              <a:rPr sz="3200" dirty="0">
                <a:latin typeface="Calibri"/>
                <a:cs typeface="Calibri"/>
              </a:rPr>
              <a:t>пиковая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интенсивность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(PI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– </a:t>
            </a:r>
            <a:r>
              <a:rPr sz="3200" dirty="0">
                <a:latin typeface="Calibri"/>
                <a:cs typeface="Calibri"/>
              </a:rPr>
              <a:t>peak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intensity)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(дБ)</a:t>
            </a:r>
            <a:endParaRPr sz="3200" dirty="0">
              <a:latin typeface="Calibri"/>
              <a:cs typeface="Calibri"/>
            </a:endParaRPr>
          </a:p>
          <a:p>
            <a:pPr marL="241300" indent="-229235">
              <a:lnSpc>
                <a:spcPts val="2635"/>
              </a:lnSpc>
              <a:buAutoNum type="arabicParenR"/>
              <a:tabLst>
                <a:tab pos="241935" algn="l"/>
              </a:tabLst>
            </a:pPr>
            <a:r>
              <a:rPr sz="3200" dirty="0">
                <a:latin typeface="Calibri"/>
                <a:cs typeface="Calibri"/>
              </a:rPr>
              <a:t>скорость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нарастания</a:t>
            </a:r>
            <a:endParaRPr sz="3200" dirty="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200"/>
              </a:spcBef>
            </a:pPr>
            <a:r>
              <a:rPr sz="3200" dirty="0">
                <a:latin typeface="Calibri"/>
                <a:cs typeface="Calibri"/>
              </a:rPr>
              <a:t>контрастирования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(WIR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–</a:t>
            </a:r>
            <a:r>
              <a:rPr sz="3200" spc="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wash-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rate)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(дБ/с)</a:t>
            </a:r>
            <a:endParaRPr sz="3200" dirty="0">
              <a:latin typeface="Calibri"/>
              <a:cs typeface="Calibri"/>
            </a:endParaRPr>
          </a:p>
          <a:p>
            <a:pPr marL="12700" marR="322580">
              <a:lnSpc>
                <a:spcPts val="2590"/>
              </a:lnSpc>
              <a:spcBef>
                <a:spcPts val="125"/>
              </a:spcBef>
              <a:buAutoNum type="arabicParenR" startAt="3"/>
              <a:tabLst>
                <a:tab pos="306070" algn="l"/>
              </a:tabLst>
            </a:pPr>
            <a:r>
              <a:rPr sz="3200" dirty="0">
                <a:latin typeface="Calibri"/>
                <a:cs typeface="Calibri"/>
              </a:rPr>
              <a:t>время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до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пика </a:t>
            </a:r>
            <a:r>
              <a:rPr sz="3200" dirty="0">
                <a:latin typeface="Calibri"/>
                <a:cs typeface="Calibri"/>
              </a:rPr>
              <a:t>интенсивности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(TTP</a:t>
            </a:r>
            <a:r>
              <a:rPr sz="3200" spc="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–</a:t>
            </a:r>
            <a:r>
              <a:rPr sz="3200" spc="45" dirty="0">
                <a:latin typeface="Calibri"/>
                <a:cs typeface="Calibri"/>
              </a:rPr>
              <a:t> </a:t>
            </a:r>
            <a:r>
              <a:rPr sz="3200" spc="-190" dirty="0">
                <a:latin typeface="Calibri"/>
                <a:cs typeface="Calibri"/>
              </a:rPr>
              <a:t>mme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to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ts val="2635"/>
              </a:lnSpc>
            </a:pPr>
            <a:r>
              <a:rPr sz="3200" dirty="0">
                <a:latin typeface="Calibri"/>
                <a:cs typeface="Calibri"/>
              </a:rPr>
              <a:t>peak)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(с)</a:t>
            </a:r>
            <a:endParaRPr sz="3200" dirty="0">
              <a:latin typeface="Calibri"/>
              <a:cs typeface="Calibri"/>
            </a:endParaRPr>
          </a:p>
          <a:p>
            <a:pPr marL="12700" marR="427990">
              <a:lnSpc>
                <a:spcPts val="2620"/>
              </a:lnSpc>
              <a:spcBef>
                <a:spcPts val="150"/>
              </a:spcBef>
              <a:buAutoNum type="arabicParenR" startAt="4"/>
              <a:tabLst>
                <a:tab pos="306070" algn="l"/>
              </a:tabLst>
            </a:pPr>
            <a:r>
              <a:rPr sz="3200" dirty="0">
                <a:latin typeface="Calibri"/>
                <a:cs typeface="Calibri"/>
              </a:rPr>
              <a:t>среднее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время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транзита </a:t>
            </a:r>
            <a:r>
              <a:rPr sz="3200" dirty="0">
                <a:latin typeface="Calibri"/>
                <a:cs typeface="Calibri"/>
              </a:rPr>
              <a:t>(MTT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–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mean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transit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40" dirty="0">
                <a:latin typeface="Calibri"/>
                <a:cs typeface="Calibri"/>
              </a:rPr>
              <a:t>mme)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(с)</a:t>
            </a:r>
            <a:endParaRPr sz="3200" dirty="0">
              <a:latin typeface="Calibri"/>
              <a:cs typeface="Calibri"/>
            </a:endParaRPr>
          </a:p>
          <a:p>
            <a:pPr marL="12700" marR="154940">
              <a:lnSpc>
                <a:spcPts val="2620"/>
              </a:lnSpc>
              <a:spcBef>
                <a:spcPts val="65"/>
              </a:spcBef>
              <a:buAutoNum type="arabicParenR" startAt="4"/>
              <a:tabLst>
                <a:tab pos="306070" algn="l"/>
              </a:tabLst>
            </a:pPr>
            <a:r>
              <a:rPr sz="3200" dirty="0">
                <a:latin typeface="Calibri"/>
                <a:cs typeface="Calibri"/>
              </a:rPr>
              <a:t>время от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пика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до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1/2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(TPH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– </a:t>
            </a:r>
            <a:r>
              <a:rPr sz="3200" spc="-190" dirty="0">
                <a:latin typeface="Calibri"/>
                <a:cs typeface="Calibri"/>
              </a:rPr>
              <a:t>mme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from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peak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one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half)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(c)</a:t>
            </a:r>
            <a:endParaRPr sz="3200" dirty="0">
              <a:latin typeface="Calibri"/>
              <a:cs typeface="Calibri"/>
            </a:endParaRPr>
          </a:p>
          <a:p>
            <a:pPr marL="12700" marR="225425">
              <a:lnSpc>
                <a:spcPts val="2690"/>
              </a:lnSpc>
              <a:spcBef>
                <a:spcPts val="30"/>
              </a:spcBef>
              <a:buAutoNum type="arabicParenR" startAt="4"/>
              <a:tabLst>
                <a:tab pos="306070" algn="l"/>
              </a:tabLst>
            </a:pPr>
            <a:r>
              <a:rPr sz="3200" dirty="0">
                <a:latin typeface="Calibri"/>
                <a:cs typeface="Calibri"/>
              </a:rPr>
              <a:t>время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роста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(RT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–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rise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35" dirty="0">
                <a:latin typeface="Calibri"/>
                <a:cs typeface="Calibri"/>
              </a:rPr>
              <a:t>mme) </a:t>
            </a:r>
            <a:r>
              <a:rPr sz="3200" spc="-25" dirty="0">
                <a:latin typeface="Calibri"/>
                <a:cs typeface="Calibri"/>
              </a:rPr>
              <a:t>(с)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515599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u="heavy" dirty="0">
                <a:uFill>
                  <a:solidFill>
                    <a:srgbClr val="000000"/>
                  </a:solidFill>
                </a:uFill>
              </a:rPr>
              <a:t>Рак</a:t>
            </a:r>
            <a:r>
              <a:rPr sz="3200" u="heavy" spc="-7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heavy" spc="-25" dirty="0" err="1">
                <a:uFill>
                  <a:solidFill>
                    <a:srgbClr val="000000"/>
                  </a:solidFill>
                </a:uFill>
              </a:rPr>
              <a:t>предстательной</a:t>
            </a:r>
            <a:r>
              <a:rPr sz="3200" u="heavy" spc="-7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heavy" spc="-20" dirty="0" err="1" smtClean="0">
                <a:uFill>
                  <a:solidFill>
                    <a:srgbClr val="000000"/>
                  </a:solidFill>
                </a:uFill>
              </a:rPr>
              <a:t>железы</a:t>
            </a:r>
            <a:r>
              <a:rPr lang="ru-RU" sz="3200" u="heavy" spc="-20" dirty="0" smtClean="0">
                <a:uFill>
                  <a:solidFill>
                    <a:srgbClr val="000000"/>
                  </a:solidFill>
                </a:uFill>
              </a:rPr>
              <a:t>.</a:t>
            </a:r>
            <a:r>
              <a:rPr lang="ru-RU" sz="3200" u="heavy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ru-RU" sz="3200" u="heavy" dirty="0" smtClean="0">
                <a:uFill>
                  <a:solidFill>
                    <a:srgbClr val="000000"/>
                  </a:solidFill>
                </a:uFill>
              </a:rPr>
              <a:t>ТРУЗИ</a:t>
            </a:r>
            <a:r>
              <a:rPr lang="ru-RU" sz="3200" u="heavy" spc="-60" dirty="0" smtClean="0"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ru-RU" sz="3200" u="heavy" dirty="0" smtClean="0">
                <a:uFill>
                  <a:solidFill>
                    <a:srgbClr val="000000"/>
                  </a:solidFill>
                </a:uFill>
              </a:rPr>
              <a:t>с</a:t>
            </a:r>
            <a:r>
              <a:rPr lang="ru-RU" sz="3200" u="heavy" spc="-45" dirty="0" smtClean="0"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ru-RU" sz="3200" u="heavy" dirty="0" smtClean="0">
                <a:uFill>
                  <a:solidFill>
                    <a:srgbClr val="000000"/>
                  </a:solidFill>
                </a:uFill>
              </a:rPr>
              <a:t>контрастным</a:t>
            </a:r>
            <a:r>
              <a:rPr lang="ru-RU" sz="3200" u="heavy" spc="-40" dirty="0" smtClean="0"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ru-RU" sz="3200" u="heavy" dirty="0" smtClean="0">
                <a:uFill>
                  <a:solidFill>
                    <a:srgbClr val="000000"/>
                  </a:solidFill>
                </a:uFill>
              </a:rPr>
              <a:t>усилением</a:t>
            </a:r>
            <a:endParaRPr sz="3200" dirty="0"/>
          </a:p>
        </p:txBody>
      </p:sp>
      <p:grpSp>
        <p:nvGrpSpPr>
          <p:cNvPr id="3" name="object 3"/>
          <p:cNvGrpSpPr/>
          <p:nvPr/>
        </p:nvGrpSpPr>
        <p:grpSpPr>
          <a:xfrm>
            <a:off x="0" y="120650"/>
            <a:ext cx="10528300" cy="7435850"/>
            <a:chOff x="393700" y="1054100"/>
            <a:chExt cx="9776967" cy="5435599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0700" y="1054100"/>
              <a:ext cx="2639568" cy="18531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3700" y="1111250"/>
              <a:ext cx="9652000" cy="199034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99195" y="3413251"/>
              <a:ext cx="1871472" cy="30764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54643" y="3443731"/>
              <a:ext cx="1716024" cy="304596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85123" y="3446779"/>
              <a:ext cx="1685544" cy="30429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59839" y="1666823"/>
              <a:ext cx="8173722" cy="367018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0" y="6078018"/>
            <a:ext cx="10693400" cy="147848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735" marR="5080" indent="-26670" algn="just">
              <a:lnSpc>
                <a:spcPct val="98900"/>
              </a:lnSpc>
              <a:spcBef>
                <a:spcPts val="125"/>
              </a:spcBef>
            </a:pPr>
            <a:r>
              <a:rPr sz="2400" spc="-45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Поперечное</a:t>
            </a:r>
            <a:r>
              <a:rPr sz="24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сканирование,</a:t>
            </a:r>
            <a:r>
              <a:rPr sz="24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ультразвуковой</a:t>
            </a:r>
            <a:r>
              <a:rPr sz="24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контрастный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препарат</a:t>
            </a:r>
            <a:r>
              <a:rPr sz="24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Соновью,</a:t>
            </a:r>
            <a:r>
              <a:rPr sz="2400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2,4</a:t>
            </a:r>
            <a:r>
              <a:rPr sz="24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мл,</a:t>
            </a:r>
            <a:r>
              <a:rPr sz="2400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количественный</a:t>
            </a:r>
            <a:r>
              <a:rPr sz="2400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анализ.</a:t>
            </a:r>
            <a:r>
              <a:rPr sz="24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Кривые</a:t>
            </a:r>
            <a:r>
              <a:rPr sz="2400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“время–</a:t>
            </a:r>
            <a:r>
              <a:rPr sz="24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интенсивность”.</a:t>
            </a:r>
            <a:r>
              <a:rPr sz="24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ROI</a:t>
            </a:r>
            <a:r>
              <a:rPr sz="24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chemeClr val="tx1"/>
                </a:solidFill>
                <a:latin typeface="Calibri"/>
                <a:cs typeface="Calibri"/>
              </a:rPr>
              <a:t>и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кривая</a:t>
            </a:r>
            <a:r>
              <a:rPr sz="2400" spc="-4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синего</a:t>
            </a:r>
            <a:r>
              <a:rPr sz="24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цвета</a:t>
            </a:r>
            <a:r>
              <a:rPr sz="2400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соответствуют</a:t>
            </a:r>
            <a:r>
              <a:rPr sz="24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РПЖ.</a:t>
            </a:r>
            <a:r>
              <a:rPr sz="24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При</a:t>
            </a:r>
            <a:r>
              <a:rPr sz="24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прицельной</a:t>
            </a:r>
            <a:r>
              <a:rPr sz="2400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биопсии</a:t>
            </a:r>
            <a:r>
              <a:rPr sz="2400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выявлен</a:t>
            </a:r>
            <a:r>
              <a:rPr sz="2400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РПЖ,</a:t>
            </a:r>
            <a:r>
              <a:rPr sz="2400" spc="36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Глисон8.</a:t>
            </a:r>
            <a:endParaRPr sz="24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6900" y="0"/>
            <a:ext cx="4483735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u="heavy" dirty="0">
                <a:uFill>
                  <a:solidFill>
                    <a:srgbClr val="000000"/>
                  </a:solidFill>
                </a:uFill>
              </a:rPr>
              <a:t>Рак</a:t>
            </a:r>
            <a:r>
              <a:rPr sz="2900" u="heavy" spc="-9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900" u="heavy" spc="-35" dirty="0">
                <a:uFill>
                  <a:solidFill>
                    <a:srgbClr val="000000"/>
                  </a:solidFill>
                </a:uFill>
              </a:rPr>
              <a:t>предстательной</a:t>
            </a:r>
            <a:r>
              <a:rPr sz="2900" u="heavy" spc="-8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900" u="heavy" spc="-30" dirty="0">
                <a:uFill>
                  <a:solidFill>
                    <a:srgbClr val="000000"/>
                  </a:solidFill>
                </a:uFill>
              </a:rPr>
              <a:t>железы</a:t>
            </a:r>
            <a:endParaRPr sz="2900" dirty="0"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0693259" cy="7556499"/>
            <a:chOff x="520700" y="1054100"/>
            <a:chExt cx="9649968" cy="5435599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83043" y="1054100"/>
              <a:ext cx="3087624" cy="18897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10476" y="1054100"/>
              <a:ext cx="3060192" cy="17312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13523" y="1054100"/>
              <a:ext cx="3057144" cy="170078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13768" y="1524576"/>
              <a:ext cx="6670256" cy="381443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0700" y="4885435"/>
              <a:ext cx="2286000" cy="160426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0700" y="4763515"/>
              <a:ext cx="2295144" cy="172618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0" y="6079302"/>
            <a:ext cx="10693400" cy="147719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065" marR="5080" algn="ctr">
              <a:lnSpc>
                <a:spcPct val="99300"/>
              </a:lnSpc>
              <a:spcBef>
                <a:spcPts val="114"/>
              </a:spcBef>
            </a:pPr>
            <a:r>
              <a:rPr sz="2400" b="1" u="heavy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ТРУЗИ.</a:t>
            </a:r>
            <a:r>
              <a:rPr sz="2400" b="1" u="heavy" spc="-55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Поперечное</a:t>
            </a:r>
            <a:r>
              <a:rPr sz="2400" b="1" u="heavy" spc="-35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сканирование,</a:t>
            </a:r>
            <a:r>
              <a:rPr sz="2400" b="1" u="heavy" spc="-35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В-режим</a:t>
            </a:r>
            <a:r>
              <a:rPr sz="2400" b="1" u="heavy" spc="-35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+</a:t>
            </a:r>
            <a:r>
              <a:rPr sz="2400" b="1" u="heavy" spc="-35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эластография</a:t>
            </a:r>
            <a:r>
              <a:rPr sz="2400" b="1" u="heavy" spc="-4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сдвиговой</a:t>
            </a:r>
            <a:r>
              <a:rPr sz="2400" b="1" u="heavy" spc="-35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волной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.</a:t>
            </a:r>
            <a:r>
              <a:rPr sz="24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Участок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повышенной</a:t>
            </a:r>
            <a:r>
              <a:rPr sz="2400" spc="-4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жесткости</a:t>
            </a:r>
            <a:r>
              <a:rPr sz="2400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в</a:t>
            </a:r>
            <a:r>
              <a:rPr sz="2400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левых</a:t>
            </a:r>
            <a:r>
              <a:rPr sz="24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chemeClr val="tx1"/>
                </a:solidFill>
                <a:latin typeface="Calibri"/>
                <a:cs typeface="Calibri"/>
              </a:rPr>
              <a:t>отделах</a:t>
            </a:r>
            <a:r>
              <a:rPr sz="2400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периферической</a:t>
            </a:r>
            <a:r>
              <a:rPr sz="2400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зоны</a:t>
            </a:r>
            <a:r>
              <a:rPr sz="2400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с</a:t>
            </a:r>
            <a:r>
              <a:rPr sz="24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вовлечением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транзиторной</a:t>
            </a:r>
            <a:r>
              <a:rPr sz="24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зоны.</a:t>
            </a:r>
            <a:r>
              <a:rPr sz="24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Среднее</a:t>
            </a:r>
            <a:r>
              <a:rPr sz="2400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значение</a:t>
            </a:r>
            <a:r>
              <a:rPr sz="2400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модуля</a:t>
            </a:r>
            <a:r>
              <a:rPr sz="2400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Юнга</a:t>
            </a:r>
            <a:r>
              <a:rPr sz="2400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–</a:t>
            </a:r>
            <a:r>
              <a:rPr sz="2400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75,2</a:t>
            </a:r>
            <a:r>
              <a:rPr sz="2400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кПа.</a:t>
            </a:r>
            <a:r>
              <a:rPr sz="2400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При</a:t>
            </a:r>
            <a:r>
              <a:rPr sz="2400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прицельной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биопсии</a:t>
            </a:r>
            <a:r>
              <a:rPr sz="24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выявлен</a:t>
            </a:r>
            <a:r>
              <a:rPr sz="2400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РПЖ,</a:t>
            </a:r>
            <a:r>
              <a:rPr sz="2400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Глисон8</a:t>
            </a:r>
            <a:endParaRPr sz="24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0100" y="654050"/>
            <a:ext cx="69342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dirty="0"/>
              <a:t>ТРУЗИ</a:t>
            </a:r>
            <a:r>
              <a:rPr spc="-60" dirty="0"/>
              <a:t> </a:t>
            </a:r>
            <a:r>
              <a:rPr dirty="0"/>
              <a:t>с</a:t>
            </a:r>
            <a:r>
              <a:rPr spc="-40" dirty="0"/>
              <a:t> </a:t>
            </a:r>
            <a:r>
              <a:rPr sz="4000" spc="-10" dirty="0"/>
              <a:t>гистосканированием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0693400" cy="4692650"/>
            <a:chOff x="6747764" y="1054100"/>
            <a:chExt cx="3423285" cy="20942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47764" y="1054100"/>
              <a:ext cx="3422904" cy="20939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78244" y="1054100"/>
              <a:ext cx="3392424" cy="19202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81292" y="1054100"/>
              <a:ext cx="3389376" cy="188671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65100" y="1690700"/>
            <a:ext cx="10363200" cy="4528997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93675" marR="5080" indent="-180975">
              <a:lnSpc>
                <a:spcPct val="88700"/>
              </a:lnSpc>
              <a:spcBef>
                <a:spcPts val="495"/>
              </a:spcBef>
              <a:buFont typeface="Arial"/>
              <a:buChar char="•"/>
              <a:tabLst>
                <a:tab pos="193675" algn="l"/>
              </a:tabLst>
            </a:pPr>
            <a:r>
              <a:rPr sz="3200" spc="-40" dirty="0">
                <a:latin typeface="Calibri"/>
                <a:cs typeface="Calibri"/>
              </a:rPr>
              <a:t>Гистосканирование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(гистосканнинг,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HistoScanningTM)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–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это </a:t>
            </a:r>
            <a:r>
              <a:rPr sz="3200" spc="-20" dirty="0">
                <a:latin typeface="Calibri"/>
                <a:cs typeface="Calibri"/>
              </a:rPr>
              <a:t>диагностический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метод,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который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использует </a:t>
            </a:r>
            <a:r>
              <a:rPr sz="3200" spc="-30" dirty="0">
                <a:latin typeface="Calibri"/>
                <a:cs typeface="Calibri"/>
              </a:rPr>
              <a:t>компьютерный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анализ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“сырых”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исходных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ультразвуковых данных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их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сравнение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предварительно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загруженной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в </a:t>
            </a:r>
            <a:r>
              <a:rPr sz="3200" spc="-10" dirty="0">
                <a:latin typeface="Calibri"/>
                <a:cs typeface="Calibri"/>
              </a:rPr>
              <a:t>аппарат</a:t>
            </a:r>
            <a:r>
              <a:rPr sz="3200" spc="-1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базой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данных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изображений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предстательной </a:t>
            </a:r>
            <a:r>
              <a:rPr sz="3200" spc="-25" dirty="0">
                <a:latin typeface="Calibri"/>
                <a:cs typeface="Calibri"/>
              </a:rPr>
              <a:t>железы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верифицированным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РПЖ.</a:t>
            </a:r>
            <a:endParaRPr sz="3200" dirty="0">
              <a:latin typeface="Calibri"/>
              <a:cs typeface="Calibri"/>
            </a:endParaRPr>
          </a:p>
          <a:p>
            <a:pPr marL="193675" marR="207645" indent="-180975">
              <a:lnSpc>
                <a:spcPct val="88300"/>
              </a:lnSpc>
              <a:spcBef>
                <a:spcPts val="815"/>
              </a:spcBef>
              <a:buFont typeface="Arial"/>
              <a:buChar char="•"/>
              <a:tabLst>
                <a:tab pos="193675" algn="l"/>
              </a:tabLst>
            </a:pPr>
            <a:r>
              <a:rPr sz="3200" dirty="0">
                <a:latin typeface="Calibri"/>
                <a:cs typeface="Calibri"/>
              </a:rPr>
              <a:t>С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помощью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компьютерных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алгоритмов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устройство </a:t>
            </a:r>
            <a:r>
              <a:rPr sz="3200" spc="-20" dirty="0">
                <a:latin typeface="Calibri"/>
                <a:cs typeface="Calibri"/>
              </a:rPr>
              <a:t>обозначает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на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эхограммах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красным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цветом </a:t>
            </a:r>
            <a:r>
              <a:rPr sz="3200" spc="-35" dirty="0">
                <a:latin typeface="Calibri"/>
                <a:cs typeface="Calibri"/>
              </a:rPr>
              <a:t>подозрительные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на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РПЖ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участки.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Эти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данные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могут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быть </a:t>
            </a:r>
            <a:r>
              <a:rPr sz="3200" spc="-25" dirty="0">
                <a:latin typeface="Calibri"/>
                <a:cs typeface="Calibri"/>
              </a:rPr>
              <a:t>использованы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для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выполнения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когнитивной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биопсии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1900" y="196850"/>
            <a:ext cx="86868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ТРУЗИ</a:t>
            </a:r>
            <a:r>
              <a:rPr sz="4000" spc="-85" dirty="0"/>
              <a:t> </a:t>
            </a:r>
            <a:r>
              <a:rPr sz="4000" dirty="0"/>
              <a:t>с</a:t>
            </a:r>
            <a:r>
              <a:rPr sz="4000" spc="-75" dirty="0"/>
              <a:t> </a:t>
            </a:r>
            <a:r>
              <a:rPr sz="4000" spc="-25" dirty="0"/>
              <a:t>эластографией</a:t>
            </a:r>
            <a:endParaRPr sz="4000" dirty="0"/>
          </a:p>
        </p:txBody>
      </p:sp>
      <p:grpSp>
        <p:nvGrpSpPr>
          <p:cNvPr id="3" name="object 3"/>
          <p:cNvGrpSpPr/>
          <p:nvPr/>
        </p:nvGrpSpPr>
        <p:grpSpPr>
          <a:xfrm>
            <a:off x="6261100" y="-184150"/>
            <a:ext cx="4952999" cy="3128010"/>
            <a:chOff x="7083043" y="1054100"/>
            <a:chExt cx="3088005" cy="18897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83043" y="1054100"/>
              <a:ext cx="3087624" cy="18897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10475" y="1054100"/>
              <a:ext cx="3060192" cy="17312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13523" y="1054100"/>
              <a:ext cx="3057144" cy="170078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41300" y="1339850"/>
            <a:ext cx="10287000" cy="3998531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93040" marR="618490" indent="-180975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193675" algn="l"/>
              </a:tabLst>
            </a:pPr>
            <a:r>
              <a:rPr sz="3200" spc="-20" dirty="0">
                <a:latin typeface="Calibri"/>
                <a:cs typeface="Calibri"/>
              </a:rPr>
              <a:t>Эластография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–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это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метод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ультразвуковой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диагностики, </a:t>
            </a:r>
            <a:r>
              <a:rPr sz="3200" spc="-10" dirty="0">
                <a:latin typeface="Calibri"/>
                <a:cs typeface="Calibri"/>
              </a:rPr>
              <a:t>основанный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на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оценке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жесткости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тканей</a:t>
            </a:r>
            <a:endParaRPr sz="3200" dirty="0">
              <a:latin typeface="Calibri"/>
              <a:cs typeface="Calibri"/>
            </a:endParaRPr>
          </a:p>
          <a:p>
            <a:pPr marL="193040" marR="994410" indent="-180975">
              <a:lnSpc>
                <a:spcPts val="3000"/>
              </a:lnSpc>
              <a:spcBef>
                <a:spcPts val="720"/>
              </a:spcBef>
              <a:buFont typeface="Arial"/>
              <a:buChar char="•"/>
              <a:tabLst>
                <a:tab pos="193675" algn="l"/>
              </a:tabLst>
            </a:pPr>
            <a:r>
              <a:rPr sz="3200" spc="-20" dirty="0">
                <a:latin typeface="Calibri"/>
                <a:cs typeface="Calibri"/>
              </a:rPr>
              <a:t>Жесткость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повышается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при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развитии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патологических </a:t>
            </a:r>
            <a:r>
              <a:rPr sz="3200" spc="-10" dirty="0">
                <a:latin typeface="Calibri"/>
                <a:cs typeface="Calibri"/>
              </a:rPr>
              <a:t>процессов,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и,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при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возникновении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опухолей</a:t>
            </a:r>
            <a:endParaRPr sz="3200" dirty="0">
              <a:latin typeface="Calibri"/>
              <a:cs typeface="Calibri"/>
            </a:endParaRPr>
          </a:p>
          <a:p>
            <a:pPr marL="193040" marR="5080" indent="-180975">
              <a:lnSpc>
                <a:spcPct val="89500"/>
              </a:lnSpc>
              <a:spcBef>
                <a:spcPts val="745"/>
              </a:spcBef>
              <a:buFont typeface="Arial"/>
              <a:buChar char="•"/>
              <a:tabLst>
                <a:tab pos="193675" algn="l"/>
              </a:tabLst>
            </a:pPr>
            <a:r>
              <a:rPr sz="3200" spc="-20" dirty="0">
                <a:latin typeface="Calibri"/>
                <a:cs typeface="Calibri"/>
              </a:rPr>
              <a:t>Жесткость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ткани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повышается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за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счет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увеличения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клеточной плотности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из-</a:t>
            </a:r>
            <a:r>
              <a:rPr sz="3200" dirty="0">
                <a:latin typeface="Calibri"/>
                <a:cs typeface="Calibri"/>
              </a:rPr>
              <a:t>за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нерегулируемой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пролиферации </a:t>
            </a:r>
            <a:r>
              <a:rPr sz="3200" spc="-20" dirty="0">
                <a:latin typeface="Calibri"/>
                <a:cs typeface="Calibri"/>
              </a:rPr>
              <a:t>злокачественных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клеток,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повышения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плотности </a:t>
            </a:r>
            <a:r>
              <a:rPr sz="3200" spc="-25" dirty="0">
                <a:latin typeface="Calibri"/>
                <a:cs typeface="Calibri"/>
              </a:rPr>
              <a:t>микроциркуляторного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русла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увеличения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отложения </a:t>
            </a:r>
            <a:r>
              <a:rPr sz="3200" spc="-20" dirty="0">
                <a:latin typeface="Calibri"/>
                <a:cs typeface="Calibri"/>
              </a:rPr>
              <a:t>коллагена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строме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опухоли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4768850"/>
            <a:ext cx="7785100" cy="2971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1700" y="196850"/>
            <a:ext cx="4191000" cy="68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4400" u="sng" spc="-10" dirty="0">
                <a:latin typeface="Calibri Light"/>
                <a:cs typeface="Calibri Light"/>
              </a:rPr>
              <a:t>Эластография</a:t>
            </a:r>
            <a:endParaRPr sz="4400" u="sng" dirty="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2651760" cy="1990725"/>
            <a:chOff x="520700" y="1054100"/>
            <a:chExt cx="2651760" cy="19907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0700" y="1054100"/>
              <a:ext cx="2639568" cy="18531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0700" y="1054100"/>
              <a:ext cx="2651760" cy="199034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0" y="1720850"/>
            <a:ext cx="4889500" cy="462389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b="1" i="1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Компрессионная</a:t>
            </a:r>
            <a:endParaRPr sz="2800" b="1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193675" marR="192405" indent="-180975">
              <a:lnSpc>
                <a:spcPct val="81400"/>
              </a:lnSpc>
              <a:spcBef>
                <a:spcPts val="755"/>
              </a:spcBef>
              <a:buFont typeface="Arial"/>
              <a:buChar char="•"/>
              <a:tabLst>
                <a:tab pos="193675" algn="l"/>
              </a:tabLst>
            </a:pPr>
            <a:r>
              <a:rPr sz="2800" b="1" dirty="0">
                <a:latin typeface="Calibri"/>
                <a:cs typeface="Calibri"/>
              </a:rPr>
              <a:t>Оператором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оказываются </a:t>
            </a:r>
            <a:r>
              <a:rPr sz="2800" b="1" dirty="0">
                <a:latin typeface="Calibri"/>
                <a:cs typeface="Calibri"/>
              </a:rPr>
              <a:t>дозированная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компрессия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и </a:t>
            </a:r>
            <a:r>
              <a:rPr sz="2800" b="1" spc="-10" dirty="0">
                <a:latin typeface="Calibri"/>
                <a:cs typeface="Calibri"/>
              </a:rPr>
              <a:t>декомпрессия</a:t>
            </a:r>
            <a:endParaRPr sz="2800" b="1" dirty="0">
              <a:latin typeface="Calibri"/>
              <a:cs typeface="Calibri"/>
            </a:endParaRPr>
          </a:p>
          <a:p>
            <a:pPr marL="193675" marR="190500" indent="-180975">
              <a:lnSpc>
                <a:spcPct val="80900"/>
              </a:lnSpc>
              <a:spcBef>
                <a:spcPts val="770"/>
              </a:spcBef>
              <a:buFont typeface="Arial"/>
              <a:buChar char="•"/>
              <a:tabLst>
                <a:tab pos="193675" algn="l"/>
              </a:tabLst>
            </a:pPr>
            <a:r>
              <a:rPr sz="2800" b="1" dirty="0">
                <a:latin typeface="Calibri"/>
                <a:cs typeface="Calibri"/>
              </a:rPr>
              <a:t>В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зависимости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от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степени </a:t>
            </a:r>
            <a:r>
              <a:rPr sz="2800" b="1" dirty="0">
                <a:latin typeface="Calibri"/>
                <a:cs typeface="Calibri"/>
              </a:rPr>
              <a:t>повышения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жесткости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ткани </a:t>
            </a:r>
            <a:r>
              <a:rPr sz="2800" b="1" dirty="0">
                <a:latin typeface="Calibri"/>
                <a:cs typeface="Calibri"/>
              </a:rPr>
              <a:t>меняется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степень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ее </a:t>
            </a:r>
            <a:r>
              <a:rPr sz="2800" b="1" spc="-10" dirty="0">
                <a:latin typeface="Calibri"/>
                <a:cs typeface="Calibri"/>
              </a:rPr>
              <a:t>деформации</a:t>
            </a:r>
            <a:endParaRPr sz="2800" b="1" dirty="0">
              <a:latin typeface="Calibri"/>
              <a:cs typeface="Calibri"/>
            </a:endParaRPr>
          </a:p>
          <a:p>
            <a:pPr marL="193675" marR="5080" indent="-180975">
              <a:lnSpc>
                <a:spcPct val="80900"/>
              </a:lnSpc>
              <a:spcBef>
                <a:spcPts val="770"/>
              </a:spcBef>
              <a:buFont typeface="Arial"/>
              <a:buChar char="•"/>
              <a:tabLst>
                <a:tab pos="193675" algn="l"/>
              </a:tabLst>
            </a:pPr>
            <a:r>
              <a:rPr sz="2800" b="1" dirty="0">
                <a:latin typeface="Calibri"/>
                <a:cs typeface="Calibri"/>
              </a:rPr>
              <a:t>Различные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степени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жесткости </a:t>
            </a:r>
            <a:r>
              <a:rPr sz="2800" b="1" dirty="0">
                <a:latin typeface="Calibri"/>
                <a:cs typeface="Calibri"/>
              </a:rPr>
              <a:t>ткани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кодируются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цветом: </a:t>
            </a:r>
            <a:r>
              <a:rPr sz="2800" b="1" dirty="0">
                <a:latin typeface="Calibri"/>
                <a:cs typeface="Calibri"/>
              </a:rPr>
              <a:t>здоровые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ткани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–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красным,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а </a:t>
            </a:r>
            <a:r>
              <a:rPr sz="2800" b="1" dirty="0">
                <a:latin typeface="Calibri"/>
                <a:cs typeface="Calibri"/>
              </a:rPr>
              <a:t>жесткие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ткани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–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синим.</a:t>
            </a:r>
            <a:endParaRPr sz="2800" b="1" dirty="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041900" y="4479925"/>
            <a:ext cx="5651500" cy="3076575"/>
            <a:chOff x="8299195" y="3413251"/>
            <a:chExt cx="1871980" cy="307657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99195" y="3413251"/>
              <a:ext cx="1871472" cy="307644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54643" y="3443731"/>
              <a:ext cx="1716024" cy="304596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85123" y="3446779"/>
              <a:ext cx="1685544" cy="3042920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7099300" y="882650"/>
            <a:ext cx="782955" cy="794385"/>
            <a:chOff x="6493930" y="1477520"/>
            <a:chExt cx="782955" cy="794385"/>
          </a:xfrm>
        </p:grpSpPr>
        <p:sp>
          <p:nvSpPr>
            <p:cNvPr id="12" name="object 12"/>
            <p:cNvSpPr/>
            <p:nvPr/>
          </p:nvSpPr>
          <p:spPr>
            <a:xfrm>
              <a:off x="6498959" y="1482551"/>
              <a:ext cx="773430" cy="784860"/>
            </a:xfrm>
            <a:custGeom>
              <a:avLst/>
              <a:gdLst/>
              <a:ahLst/>
              <a:cxnLst/>
              <a:rect l="l" t="t" r="r" b="b"/>
              <a:pathLst>
                <a:path w="773429" h="784860">
                  <a:moveTo>
                    <a:pt x="87765" y="0"/>
                  </a:moveTo>
                  <a:lnTo>
                    <a:pt x="0" y="86220"/>
                  </a:lnTo>
                  <a:lnTo>
                    <a:pt x="592043" y="690288"/>
                  </a:lnTo>
                  <a:lnTo>
                    <a:pt x="499000" y="781691"/>
                  </a:lnTo>
                  <a:lnTo>
                    <a:pt x="770281" y="784263"/>
                  </a:lnTo>
                  <a:lnTo>
                    <a:pt x="772850" y="512664"/>
                  </a:lnTo>
                  <a:lnTo>
                    <a:pt x="679809" y="604067"/>
                  </a:lnTo>
                  <a:lnTo>
                    <a:pt x="87765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98960" y="1482550"/>
              <a:ext cx="773430" cy="784860"/>
            </a:xfrm>
            <a:custGeom>
              <a:avLst/>
              <a:gdLst/>
              <a:ahLst/>
              <a:cxnLst/>
              <a:rect l="l" t="t" r="r" b="b"/>
              <a:pathLst>
                <a:path w="773429" h="784860">
                  <a:moveTo>
                    <a:pt x="499000" y="781691"/>
                  </a:moveTo>
                  <a:lnTo>
                    <a:pt x="592043" y="690288"/>
                  </a:lnTo>
                  <a:lnTo>
                    <a:pt x="0" y="86220"/>
                  </a:lnTo>
                  <a:lnTo>
                    <a:pt x="87765" y="0"/>
                  </a:lnTo>
                  <a:lnTo>
                    <a:pt x="679809" y="604068"/>
                  </a:lnTo>
                  <a:lnTo>
                    <a:pt x="772851" y="512664"/>
                  </a:lnTo>
                  <a:lnTo>
                    <a:pt x="770281" y="784262"/>
                  </a:lnTo>
                  <a:lnTo>
                    <a:pt x="499000" y="781691"/>
                  </a:lnTo>
                  <a:close/>
                </a:path>
              </a:pathLst>
            </a:custGeom>
            <a:ln w="1006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3213100" y="882650"/>
            <a:ext cx="798830" cy="781050"/>
            <a:chOff x="3384119" y="1479950"/>
            <a:chExt cx="798830" cy="781050"/>
          </a:xfrm>
        </p:grpSpPr>
        <p:sp>
          <p:nvSpPr>
            <p:cNvPr id="15" name="object 15"/>
            <p:cNvSpPr/>
            <p:nvPr/>
          </p:nvSpPr>
          <p:spPr>
            <a:xfrm>
              <a:off x="3389151" y="1484980"/>
              <a:ext cx="788670" cy="770890"/>
            </a:xfrm>
            <a:custGeom>
              <a:avLst/>
              <a:gdLst/>
              <a:ahLst/>
              <a:cxnLst/>
              <a:rect l="l" t="t" r="r" b="b"/>
              <a:pathLst>
                <a:path w="788670" h="770889">
                  <a:moveTo>
                    <a:pt x="702972" y="0"/>
                  </a:moveTo>
                  <a:lnTo>
                    <a:pt x="95195" y="588196"/>
                  </a:lnTo>
                  <a:lnTo>
                    <a:pt x="4598" y="494365"/>
                  </a:lnTo>
                  <a:lnTo>
                    <a:pt x="0" y="765935"/>
                  </a:lnTo>
                  <a:lnTo>
                    <a:pt x="271254" y="770540"/>
                  </a:lnTo>
                  <a:lnTo>
                    <a:pt x="180656" y="676709"/>
                  </a:lnTo>
                  <a:lnTo>
                    <a:pt x="788432" y="88511"/>
                  </a:lnTo>
                  <a:lnTo>
                    <a:pt x="702972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389149" y="1484980"/>
              <a:ext cx="788670" cy="770890"/>
            </a:xfrm>
            <a:custGeom>
              <a:avLst/>
              <a:gdLst/>
              <a:ahLst/>
              <a:cxnLst/>
              <a:rect l="l" t="t" r="r" b="b"/>
              <a:pathLst>
                <a:path w="788670" h="770889">
                  <a:moveTo>
                    <a:pt x="4598" y="494364"/>
                  </a:moveTo>
                  <a:lnTo>
                    <a:pt x="95196" y="588196"/>
                  </a:lnTo>
                  <a:lnTo>
                    <a:pt x="702973" y="0"/>
                  </a:lnTo>
                  <a:lnTo>
                    <a:pt x="788433" y="88511"/>
                  </a:lnTo>
                  <a:lnTo>
                    <a:pt x="180656" y="676708"/>
                  </a:lnTo>
                  <a:lnTo>
                    <a:pt x="271253" y="770541"/>
                  </a:lnTo>
                  <a:lnTo>
                    <a:pt x="0" y="765935"/>
                  </a:lnTo>
                  <a:lnTo>
                    <a:pt x="4598" y="494364"/>
                  </a:lnTo>
                  <a:close/>
                </a:path>
              </a:pathLst>
            </a:custGeom>
            <a:ln w="1006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024644" y="1797050"/>
            <a:ext cx="5668756" cy="5513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615"/>
              </a:lnSpc>
            </a:pPr>
            <a:r>
              <a:rPr sz="2800" b="1" i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Сдвиговой</a:t>
            </a:r>
            <a:r>
              <a:rPr sz="2800" b="1" i="1" spc="5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i="1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волной</a:t>
            </a:r>
            <a:endParaRPr sz="2800" b="1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238760" indent="-226695">
              <a:lnSpc>
                <a:spcPts val="2615"/>
              </a:lnSpc>
              <a:buFont typeface="Arial"/>
              <a:buChar char="•"/>
              <a:tabLst>
                <a:tab pos="238760" algn="l"/>
                <a:tab pos="239395" algn="l"/>
              </a:tabLst>
            </a:pPr>
            <a:r>
              <a:rPr sz="2800" b="1" dirty="0">
                <a:latin typeface="Calibri"/>
                <a:cs typeface="Calibri"/>
              </a:rPr>
              <a:t>С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помощью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сфокусированного</a:t>
            </a:r>
            <a:endParaRPr sz="2800" b="1" dirty="0">
              <a:latin typeface="Calibri"/>
              <a:cs typeface="Calibri"/>
            </a:endParaRPr>
          </a:p>
          <a:p>
            <a:pPr marL="238760" marR="579120">
              <a:lnSpc>
                <a:spcPct val="101800"/>
              </a:lnSpc>
              <a:spcBef>
                <a:spcPts val="25"/>
              </a:spcBef>
            </a:pPr>
            <a:r>
              <a:rPr sz="2800" b="1" spc="-10" dirty="0">
                <a:latin typeface="Calibri"/>
                <a:cs typeface="Calibri"/>
              </a:rPr>
              <a:t>ультразвукового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импульса </a:t>
            </a:r>
            <a:r>
              <a:rPr sz="2800" b="1" dirty="0">
                <a:latin typeface="Calibri"/>
                <a:cs typeface="Calibri"/>
              </a:rPr>
              <a:t>индуцируются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поперечные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волны</a:t>
            </a:r>
            <a:endParaRPr sz="2800" b="1" dirty="0">
              <a:latin typeface="Calibri"/>
              <a:cs typeface="Calibri"/>
            </a:endParaRPr>
          </a:p>
          <a:p>
            <a:pPr marL="238760" indent="-226695">
              <a:lnSpc>
                <a:spcPts val="2615"/>
              </a:lnSpc>
              <a:buFont typeface="Arial"/>
              <a:buChar char="•"/>
              <a:tabLst>
                <a:tab pos="238760" algn="l"/>
                <a:tab pos="239395" algn="l"/>
              </a:tabLst>
            </a:pPr>
            <a:r>
              <a:rPr sz="2800" b="1" dirty="0">
                <a:latin typeface="Calibri"/>
                <a:cs typeface="Calibri"/>
              </a:rPr>
              <a:t>Определяется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скорость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их</a:t>
            </a:r>
            <a:endParaRPr sz="2800" b="1" dirty="0">
              <a:latin typeface="Calibri"/>
              <a:cs typeface="Calibri"/>
            </a:endParaRPr>
          </a:p>
          <a:p>
            <a:pPr marL="238760" marR="5080">
              <a:lnSpc>
                <a:spcPct val="100899"/>
              </a:lnSpc>
              <a:spcBef>
                <a:spcPts val="25"/>
              </a:spcBef>
            </a:pPr>
            <a:r>
              <a:rPr sz="2800" b="1" dirty="0">
                <a:latin typeface="Calibri"/>
                <a:cs typeface="Calibri"/>
              </a:rPr>
              <a:t>распространения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в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тканях,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на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основе </a:t>
            </a:r>
            <a:r>
              <a:rPr sz="2800" b="1" dirty="0">
                <a:latin typeface="Calibri"/>
                <a:cs typeface="Calibri"/>
              </a:rPr>
              <a:t>которой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может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быть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рассчитан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модуль </a:t>
            </a:r>
            <a:r>
              <a:rPr sz="2800" b="1" spc="-20" dirty="0">
                <a:latin typeface="Calibri"/>
                <a:cs typeface="Calibri"/>
              </a:rPr>
              <a:t>Юнга</a:t>
            </a:r>
            <a:endParaRPr sz="2800" b="1" dirty="0">
              <a:latin typeface="Calibri"/>
              <a:cs typeface="Calibri"/>
            </a:endParaRPr>
          </a:p>
          <a:p>
            <a:pPr marL="238760" marR="273685" indent="-226695">
              <a:lnSpc>
                <a:spcPct val="100499"/>
              </a:lnSpc>
              <a:spcBef>
                <a:spcPts val="35"/>
              </a:spcBef>
              <a:buFont typeface="Arial"/>
              <a:buChar char="•"/>
              <a:tabLst>
                <a:tab pos="238760" algn="l"/>
                <a:tab pos="239395" algn="l"/>
              </a:tabLst>
            </a:pPr>
            <a:r>
              <a:rPr sz="2800" b="1" dirty="0">
                <a:latin typeface="Calibri"/>
                <a:cs typeface="Calibri"/>
              </a:rPr>
              <a:t>Чем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больше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скорость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сдвиговой </a:t>
            </a:r>
            <a:r>
              <a:rPr sz="2800" b="1" dirty="0">
                <a:latin typeface="Calibri"/>
                <a:cs typeface="Calibri"/>
              </a:rPr>
              <a:t>волны/модуль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Юнга,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тем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больше </a:t>
            </a:r>
            <a:r>
              <a:rPr sz="2800" b="1" dirty="0">
                <a:latin typeface="Calibri"/>
                <a:cs typeface="Calibri"/>
              </a:rPr>
              <a:t>жесткость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ткани в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исследуемой </a:t>
            </a:r>
            <a:r>
              <a:rPr sz="2800" b="1" spc="-20" dirty="0">
                <a:latin typeface="Calibri"/>
                <a:cs typeface="Calibri"/>
              </a:rPr>
              <a:t>зоне</a:t>
            </a:r>
            <a:endParaRPr sz="2800" b="1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9300" y="196850"/>
            <a:ext cx="4114799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4000" u="sng" spc="-10" dirty="0"/>
              <a:t>Введение</a:t>
            </a:r>
            <a:endParaRPr sz="4000" u="sng" dirty="0"/>
          </a:p>
        </p:txBody>
      </p:sp>
      <p:grpSp>
        <p:nvGrpSpPr>
          <p:cNvPr id="3" name="object 3"/>
          <p:cNvGrpSpPr/>
          <p:nvPr/>
        </p:nvGrpSpPr>
        <p:grpSpPr>
          <a:xfrm>
            <a:off x="7099300" y="0"/>
            <a:ext cx="4953000" cy="6673850"/>
            <a:chOff x="7083043" y="1054100"/>
            <a:chExt cx="3088005" cy="18897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83043" y="1054100"/>
              <a:ext cx="3087624" cy="18897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10475" y="1054100"/>
              <a:ext cx="3060192" cy="17312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13523" y="1054100"/>
              <a:ext cx="3057144" cy="1700784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-215900" y="3854450"/>
            <a:ext cx="5410200" cy="4038600"/>
            <a:chOff x="520700" y="4763515"/>
            <a:chExt cx="2295525" cy="1726564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0700" y="4885435"/>
              <a:ext cx="2286000" cy="160426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0700" y="4763515"/>
              <a:ext cx="2295144" cy="1726184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xfrm>
            <a:off x="393700" y="1263650"/>
            <a:ext cx="9679805" cy="5811847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8270" marR="5080" indent="73025">
              <a:lnSpc>
                <a:spcPts val="2400"/>
              </a:lnSpc>
              <a:spcBef>
                <a:spcPts val="380"/>
              </a:spcBef>
            </a:pPr>
            <a:r>
              <a:rPr sz="3200" dirty="0"/>
              <a:t>В</a:t>
            </a:r>
            <a:r>
              <a:rPr sz="3200" spc="20" dirty="0"/>
              <a:t> </a:t>
            </a:r>
            <a:r>
              <a:rPr sz="3200" dirty="0"/>
              <a:t>данном</a:t>
            </a:r>
            <a:r>
              <a:rPr sz="3200" spc="25" dirty="0"/>
              <a:t> </a:t>
            </a:r>
            <a:r>
              <a:rPr sz="3200" dirty="0"/>
              <a:t>обзоре</a:t>
            </a:r>
            <a:r>
              <a:rPr sz="3200" spc="25" dirty="0"/>
              <a:t> </a:t>
            </a:r>
            <a:r>
              <a:rPr sz="3200" dirty="0"/>
              <a:t>представлены</a:t>
            </a:r>
            <a:r>
              <a:rPr sz="3200" spc="30" dirty="0"/>
              <a:t> </a:t>
            </a:r>
            <a:r>
              <a:rPr sz="3200" dirty="0"/>
              <a:t>базовые</a:t>
            </a:r>
            <a:r>
              <a:rPr sz="3200" spc="30" dirty="0"/>
              <a:t> </a:t>
            </a:r>
            <a:r>
              <a:rPr sz="3200" dirty="0"/>
              <a:t>принципы</a:t>
            </a:r>
            <a:r>
              <a:rPr sz="3200" spc="30" dirty="0"/>
              <a:t> </a:t>
            </a:r>
            <a:r>
              <a:rPr sz="3200" dirty="0"/>
              <a:t>и</a:t>
            </a:r>
            <a:r>
              <a:rPr sz="3200" spc="30" dirty="0"/>
              <a:t> </a:t>
            </a:r>
            <a:r>
              <a:rPr sz="3200" dirty="0"/>
              <a:t>возможности</a:t>
            </a:r>
            <a:r>
              <a:rPr sz="3200" spc="35" dirty="0"/>
              <a:t> </a:t>
            </a:r>
            <a:r>
              <a:rPr sz="3200" spc="-10" dirty="0"/>
              <a:t>каждого </a:t>
            </a:r>
            <a:r>
              <a:rPr sz="3200" dirty="0"/>
              <a:t>из</a:t>
            </a:r>
            <a:r>
              <a:rPr sz="3200" spc="5" dirty="0"/>
              <a:t> </a:t>
            </a:r>
            <a:r>
              <a:rPr sz="3200" dirty="0"/>
              <a:t>существующих</a:t>
            </a:r>
            <a:r>
              <a:rPr sz="3200" spc="5" dirty="0"/>
              <a:t> </a:t>
            </a:r>
            <a:r>
              <a:rPr sz="3200" dirty="0"/>
              <a:t>методов ТРУЗИ</a:t>
            </a:r>
            <a:r>
              <a:rPr sz="3200" spc="10" dirty="0"/>
              <a:t> </a:t>
            </a:r>
            <a:r>
              <a:rPr sz="3200" dirty="0"/>
              <a:t>в</a:t>
            </a:r>
            <a:r>
              <a:rPr sz="3200" spc="5" dirty="0"/>
              <a:t> </a:t>
            </a:r>
            <a:r>
              <a:rPr sz="3200" dirty="0"/>
              <a:t>диагностике рака предстательной</a:t>
            </a:r>
            <a:r>
              <a:rPr sz="3200" spc="10" dirty="0"/>
              <a:t> </a:t>
            </a:r>
            <a:r>
              <a:rPr sz="3200" spc="-10" dirty="0"/>
              <a:t>железы</a:t>
            </a:r>
          </a:p>
          <a:p>
            <a:pPr marL="257810" indent="-226695">
              <a:lnSpc>
                <a:spcPts val="2630"/>
              </a:lnSpc>
              <a:spcBef>
                <a:spcPts val="2315"/>
              </a:spcBef>
              <a:buFont typeface="Arial"/>
              <a:buChar char="•"/>
              <a:tabLst>
                <a:tab pos="258445" algn="l"/>
                <a:tab pos="259079" algn="l"/>
              </a:tabLst>
            </a:pPr>
            <a:r>
              <a:rPr sz="3200" b="1" dirty="0">
                <a:latin typeface="Calibri"/>
                <a:cs typeface="Calibri"/>
              </a:rPr>
              <a:t>ТРУЗИ</a:t>
            </a:r>
            <a:r>
              <a:rPr sz="3200" b="1" spc="3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в</a:t>
            </a:r>
            <a:r>
              <a:rPr sz="3200" b="1" spc="3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В-</a:t>
            </a:r>
            <a:r>
              <a:rPr sz="3200" b="1" spc="-10" dirty="0">
                <a:latin typeface="Calibri"/>
                <a:cs typeface="Calibri"/>
              </a:rPr>
              <a:t>режиме</a:t>
            </a:r>
          </a:p>
          <a:p>
            <a:pPr marL="257810" indent="-226695">
              <a:lnSpc>
                <a:spcPts val="2630"/>
              </a:lnSpc>
              <a:buFont typeface="Arial"/>
              <a:buChar char="•"/>
              <a:tabLst>
                <a:tab pos="258445" algn="l"/>
                <a:tab pos="259079" algn="l"/>
              </a:tabLst>
            </a:pPr>
            <a:r>
              <a:rPr sz="3200" b="1" dirty="0">
                <a:latin typeface="Calibri"/>
                <a:cs typeface="Calibri"/>
              </a:rPr>
              <a:t>ТРУЗИ</a:t>
            </a:r>
            <a:r>
              <a:rPr sz="3200" b="1" spc="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в</a:t>
            </a:r>
            <a:r>
              <a:rPr sz="3200" b="1" spc="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режиме</a:t>
            </a:r>
            <a:r>
              <a:rPr sz="3200" b="1" spc="25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ЦДК</a:t>
            </a:r>
          </a:p>
          <a:p>
            <a:pPr marL="257810" indent="-226695">
              <a:lnSpc>
                <a:spcPct val="100000"/>
              </a:lnSpc>
              <a:spcBef>
                <a:spcPts val="45"/>
              </a:spcBef>
              <a:buFont typeface="Arial"/>
              <a:buChar char="•"/>
              <a:tabLst>
                <a:tab pos="258445" algn="l"/>
                <a:tab pos="259079" algn="l"/>
              </a:tabLst>
            </a:pPr>
            <a:r>
              <a:rPr sz="3200" b="1" dirty="0">
                <a:latin typeface="Calibri"/>
                <a:cs typeface="Calibri"/>
              </a:rPr>
              <a:t>ТРУЗИ</a:t>
            </a:r>
            <a:r>
              <a:rPr sz="3200" b="1" spc="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в</a:t>
            </a:r>
            <a:r>
              <a:rPr sz="3200" b="1" spc="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режиме</a:t>
            </a:r>
            <a:r>
              <a:rPr sz="3200" b="1" spc="25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ЭДК</a:t>
            </a:r>
          </a:p>
          <a:p>
            <a:pPr marL="257810" marR="790575" indent="-226695">
              <a:lnSpc>
                <a:spcPts val="2590"/>
              </a:lnSpc>
              <a:spcBef>
                <a:spcPts val="200"/>
              </a:spcBef>
              <a:buFont typeface="Arial"/>
              <a:buChar char="•"/>
              <a:tabLst>
                <a:tab pos="258445" algn="l"/>
                <a:tab pos="259079" algn="l"/>
              </a:tabLst>
            </a:pPr>
            <a:r>
              <a:rPr sz="3200" b="1" dirty="0">
                <a:latin typeface="Calibri"/>
                <a:cs typeface="Calibri"/>
              </a:rPr>
              <a:t>ТРУЗИ</a:t>
            </a:r>
            <a:r>
              <a:rPr sz="3200" b="1" spc="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предстательной</a:t>
            </a:r>
            <a:r>
              <a:rPr sz="3200" b="1" spc="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железы</a:t>
            </a:r>
            <a:r>
              <a:rPr sz="3200" b="1" spc="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с</a:t>
            </a:r>
            <a:r>
              <a:rPr sz="3200" b="1" spc="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внутривенным</a:t>
            </a:r>
            <a:r>
              <a:rPr sz="3200" b="1" spc="2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контрастированием </a:t>
            </a:r>
            <a:r>
              <a:rPr sz="3200" b="1" dirty="0">
                <a:latin typeface="Calibri"/>
                <a:cs typeface="Calibri"/>
              </a:rPr>
              <a:t>(контрастным</a:t>
            </a:r>
            <a:r>
              <a:rPr sz="3200" b="1" spc="3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усилением)</a:t>
            </a:r>
          </a:p>
          <a:p>
            <a:pPr marL="257810" indent="-226695">
              <a:lnSpc>
                <a:spcPts val="2610"/>
              </a:lnSpc>
              <a:buFont typeface="Arial"/>
              <a:buChar char="•"/>
              <a:tabLst>
                <a:tab pos="258445" algn="l"/>
                <a:tab pos="259079" algn="l"/>
              </a:tabLst>
            </a:pPr>
            <a:r>
              <a:rPr sz="3200" b="1" dirty="0">
                <a:latin typeface="Calibri"/>
                <a:cs typeface="Calibri"/>
              </a:rPr>
              <a:t>ТРУЗИ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предстательной</a:t>
            </a:r>
            <a:r>
              <a:rPr sz="3200" b="1" spc="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железы с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гистосканированием</a:t>
            </a:r>
          </a:p>
          <a:p>
            <a:pPr marL="258445" marR="3323590" indent="-258445">
              <a:lnSpc>
                <a:spcPts val="2710"/>
              </a:lnSpc>
              <a:spcBef>
                <a:spcPts val="10"/>
              </a:spcBef>
              <a:buFont typeface="Arial"/>
              <a:buChar char="•"/>
              <a:tabLst>
                <a:tab pos="258445" algn="l"/>
                <a:tab pos="259079" algn="l"/>
              </a:tabLst>
            </a:pPr>
            <a:r>
              <a:rPr sz="3200" b="1" dirty="0">
                <a:latin typeface="Calibri"/>
                <a:cs typeface="Calibri"/>
              </a:rPr>
              <a:t>ТРУЗИ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предстательной</a:t>
            </a:r>
            <a:r>
              <a:rPr sz="3200" b="1" spc="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железы с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эластографией </a:t>
            </a:r>
            <a:r>
              <a:rPr sz="3200" i="1" dirty="0">
                <a:latin typeface="Calibri"/>
                <a:cs typeface="Calibri"/>
              </a:rPr>
              <a:t>Компрессионная</a:t>
            </a:r>
            <a:r>
              <a:rPr sz="3200" i="1" spc="5" dirty="0">
                <a:latin typeface="Calibri"/>
                <a:cs typeface="Calibri"/>
              </a:rPr>
              <a:t> </a:t>
            </a:r>
            <a:r>
              <a:rPr sz="3200" i="1" spc="-10" dirty="0">
                <a:latin typeface="Calibri"/>
                <a:cs typeface="Calibri"/>
              </a:rPr>
              <a:t>эластография </a:t>
            </a:r>
            <a:r>
              <a:rPr sz="3200" i="1" dirty="0">
                <a:latin typeface="Calibri"/>
                <a:cs typeface="Calibri"/>
              </a:rPr>
              <a:t>Эластография</a:t>
            </a:r>
            <a:r>
              <a:rPr sz="3200" i="1" spc="2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сдвиговой</a:t>
            </a:r>
            <a:r>
              <a:rPr sz="3200" i="1" spc="50" dirty="0">
                <a:latin typeface="Calibri"/>
                <a:cs typeface="Calibri"/>
              </a:rPr>
              <a:t> </a:t>
            </a:r>
            <a:r>
              <a:rPr sz="3200" i="1" spc="-10" dirty="0">
                <a:latin typeface="Calibri"/>
                <a:cs typeface="Calibri"/>
              </a:rPr>
              <a:t>волной</a:t>
            </a:r>
          </a:p>
          <a:p>
            <a:pPr marL="257810" indent="-226695">
              <a:lnSpc>
                <a:spcPts val="2495"/>
              </a:lnSpc>
              <a:buFont typeface="Arial"/>
              <a:buChar char="•"/>
              <a:tabLst>
                <a:tab pos="258445" algn="l"/>
                <a:tab pos="259079" algn="l"/>
              </a:tabLst>
            </a:pPr>
            <a:r>
              <a:rPr sz="3200" b="1" dirty="0">
                <a:latin typeface="Calibri"/>
                <a:cs typeface="Calibri"/>
              </a:rPr>
              <a:t>Трансректальное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микроультразвуковое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исследование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ПЖ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96850"/>
            <a:ext cx="67183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Рак</a:t>
            </a:r>
            <a:r>
              <a:rPr sz="3600" spc="-70" dirty="0"/>
              <a:t> </a:t>
            </a:r>
            <a:r>
              <a:rPr sz="3600" spc="-25" dirty="0"/>
              <a:t>предстательной</a:t>
            </a:r>
            <a:r>
              <a:rPr sz="3600" spc="-70" dirty="0"/>
              <a:t> </a:t>
            </a:r>
            <a:r>
              <a:rPr sz="3600" spc="-20" dirty="0"/>
              <a:t>железы</a:t>
            </a:r>
            <a:endParaRPr sz="3600" dirty="0"/>
          </a:p>
        </p:txBody>
      </p:sp>
      <p:grpSp>
        <p:nvGrpSpPr>
          <p:cNvPr id="3" name="object 3"/>
          <p:cNvGrpSpPr/>
          <p:nvPr/>
        </p:nvGrpSpPr>
        <p:grpSpPr>
          <a:xfrm flipV="1">
            <a:off x="698500" y="-2"/>
            <a:ext cx="9474453" cy="7556501"/>
            <a:chOff x="1383283" y="1057147"/>
            <a:chExt cx="8789670" cy="54330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75307" y="1057147"/>
              <a:ext cx="7376159" cy="543255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30171" y="1057147"/>
              <a:ext cx="7211568" cy="543255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83283" y="1057147"/>
              <a:ext cx="7720583" cy="543255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97122" y="1534455"/>
              <a:ext cx="8675577" cy="7014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718300" y="958850"/>
            <a:ext cx="3733799" cy="5580116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12700" marR="27940">
              <a:lnSpc>
                <a:spcPct val="91200"/>
              </a:lnSpc>
              <a:spcBef>
                <a:spcPts val="334"/>
              </a:spcBef>
            </a:pPr>
            <a:r>
              <a:rPr sz="2800" b="1" dirty="0">
                <a:latin typeface="Calibri"/>
                <a:cs typeface="Calibri"/>
              </a:rPr>
              <a:t>ТРУЗИ.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Поперечное 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сканирование,</a:t>
            </a:r>
            <a:r>
              <a:rPr sz="2800" b="1" u="heavy" spc="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В-режим</a:t>
            </a:r>
            <a:r>
              <a:rPr sz="2800" b="1" u="heavy" spc="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+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эластография</a:t>
            </a:r>
            <a:r>
              <a:rPr sz="2800" b="1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сдвиговой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волной</a:t>
            </a:r>
            <a:endParaRPr sz="2800" dirty="0">
              <a:latin typeface="Calibri"/>
              <a:cs typeface="Calibri"/>
            </a:endParaRPr>
          </a:p>
          <a:p>
            <a:pPr marL="12700" marR="5080">
              <a:lnSpc>
                <a:spcPct val="90500"/>
              </a:lnSpc>
              <a:spcBef>
                <a:spcPts val="800"/>
              </a:spcBef>
            </a:pPr>
            <a:r>
              <a:rPr sz="2400" dirty="0">
                <a:latin typeface="Calibri"/>
                <a:cs typeface="Calibri"/>
              </a:rPr>
              <a:t>Участок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повышенной </a:t>
            </a:r>
            <a:r>
              <a:rPr sz="2400" dirty="0">
                <a:latin typeface="Calibri"/>
                <a:cs typeface="Calibri"/>
              </a:rPr>
              <a:t>жесткости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левых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отделах </a:t>
            </a:r>
            <a:r>
              <a:rPr sz="2400" dirty="0">
                <a:latin typeface="Calibri"/>
                <a:cs typeface="Calibri"/>
              </a:rPr>
              <a:t>с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распространением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в </a:t>
            </a:r>
            <a:r>
              <a:rPr sz="2400" spc="-10" dirty="0">
                <a:latin typeface="Calibri"/>
                <a:cs typeface="Calibri"/>
              </a:rPr>
              <a:t>перипростатическую </a:t>
            </a:r>
            <a:r>
              <a:rPr sz="2400" dirty="0">
                <a:latin typeface="Calibri"/>
                <a:cs typeface="Calibri"/>
              </a:rPr>
              <a:t>клетчатку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по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задней </a:t>
            </a:r>
            <a:r>
              <a:rPr sz="2400" dirty="0">
                <a:latin typeface="Calibri"/>
                <a:cs typeface="Calibri"/>
              </a:rPr>
              <a:t>поверхности.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Среднее </a:t>
            </a:r>
            <a:r>
              <a:rPr sz="2400" dirty="0">
                <a:latin typeface="Calibri"/>
                <a:cs typeface="Calibri"/>
              </a:rPr>
              <a:t>значение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модуля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Юнга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– </a:t>
            </a:r>
            <a:r>
              <a:rPr sz="2400" dirty="0">
                <a:latin typeface="Calibri"/>
                <a:cs typeface="Calibri"/>
              </a:rPr>
              <a:t>80,9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кПа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2400" dirty="0">
                <a:latin typeface="Calibri"/>
                <a:cs typeface="Calibri"/>
              </a:rPr>
              <a:t>PI-RADS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5</a:t>
            </a:r>
            <a:endParaRPr sz="2400" dirty="0">
              <a:latin typeface="Calibri"/>
              <a:cs typeface="Calibri"/>
            </a:endParaRPr>
          </a:p>
          <a:p>
            <a:pPr marL="12700" marR="120650">
              <a:lnSpc>
                <a:spcPts val="2400"/>
              </a:lnSpc>
              <a:spcBef>
                <a:spcPts val="855"/>
              </a:spcBef>
            </a:pPr>
            <a:r>
              <a:rPr sz="2400" dirty="0">
                <a:latin typeface="Calibri"/>
                <a:cs typeface="Calibri"/>
              </a:rPr>
              <a:t>При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прицельной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биопсии </a:t>
            </a:r>
            <a:r>
              <a:rPr sz="2400" dirty="0">
                <a:latin typeface="Calibri"/>
                <a:cs typeface="Calibri"/>
              </a:rPr>
              <a:t>выявлен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РПЖ,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Глисон8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958850"/>
            <a:ext cx="9893300" cy="4876800"/>
            <a:chOff x="279400" y="1054100"/>
            <a:chExt cx="9893300" cy="487680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0700" y="1054100"/>
              <a:ext cx="9652000" cy="3623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3555" y="1825284"/>
              <a:ext cx="6102644" cy="403411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0700" y="1833712"/>
              <a:ext cx="6087191" cy="403411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9400" y="1435100"/>
              <a:ext cx="6642100" cy="44958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75100" y="120650"/>
            <a:ext cx="655319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000" u="heavy" dirty="0">
                <a:uFill>
                  <a:solidFill>
                    <a:srgbClr val="000000"/>
                  </a:solidFill>
                </a:uFill>
              </a:rPr>
              <a:t>Рак</a:t>
            </a:r>
            <a:r>
              <a:rPr sz="4000" u="heavy" spc="-9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4000" u="heavy" spc="-35" dirty="0">
                <a:uFill>
                  <a:solidFill>
                    <a:srgbClr val="000000"/>
                  </a:solidFill>
                </a:uFill>
              </a:rPr>
              <a:t>предстательной</a:t>
            </a:r>
            <a:r>
              <a:rPr sz="4000" u="heavy" spc="-8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4000" u="heavy" spc="-30" dirty="0">
                <a:uFill>
                  <a:solidFill>
                    <a:srgbClr val="000000"/>
                  </a:solidFill>
                </a:uFill>
              </a:rPr>
              <a:t>железы</a:t>
            </a:r>
            <a:endParaRPr sz="4000" dirty="0"/>
          </a:p>
        </p:txBody>
      </p:sp>
      <p:grpSp>
        <p:nvGrpSpPr>
          <p:cNvPr id="3" name="object 3"/>
          <p:cNvGrpSpPr/>
          <p:nvPr/>
        </p:nvGrpSpPr>
        <p:grpSpPr>
          <a:xfrm>
            <a:off x="3911600" y="425450"/>
            <a:ext cx="6781800" cy="5530850"/>
            <a:chOff x="3987079" y="1054100"/>
            <a:chExt cx="6186170" cy="512381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83044" y="1054100"/>
              <a:ext cx="3087624" cy="18897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10476" y="1054100"/>
              <a:ext cx="3060192" cy="17312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13523" y="1054100"/>
              <a:ext cx="3057144" cy="170078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87079" y="2065107"/>
              <a:ext cx="6185620" cy="4112781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0" y="4763514"/>
            <a:ext cx="7632700" cy="3434335"/>
            <a:chOff x="520700" y="4763515"/>
            <a:chExt cx="2295525" cy="1726564"/>
          </a:xfrm>
        </p:grpSpPr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0700" y="4885435"/>
              <a:ext cx="2286000" cy="160426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0700" y="4763515"/>
              <a:ext cx="2295144" cy="172618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0" y="882650"/>
            <a:ext cx="3746500" cy="6317242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4925" marR="27940" indent="635" algn="ctr">
              <a:lnSpc>
                <a:spcPct val="103600"/>
              </a:lnSpc>
              <a:spcBef>
                <a:spcPts val="15"/>
              </a:spcBef>
            </a:pPr>
            <a:r>
              <a:rPr sz="3200" b="1" u="sng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+mj-lt"/>
                <a:cs typeface="Calibri Light"/>
              </a:rPr>
              <a:t>ТРУЗИ.</a:t>
            </a:r>
            <a:r>
              <a:rPr sz="3200" b="1" u="sng" spc="145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+mj-lt"/>
                <a:cs typeface="Calibri Light"/>
              </a:rPr>
              <a:t> </a:t>
            </a:r>
            <a:r>
              <a:rPr sz="3200" b="1" u="sng" spc="-1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+mj-lt"/>
                <a:cs typeface="Calibri Light"/>
              </a:rPr>
              <a:t>Поперечное</a:t>
            </a:r>
            <a:r>
              <a:rPr sz="3200" b="1" u="sng" spc="-10" dirty="0">
                <a:solidFill>
                  <a:schemeClr val="tx1"/>
                </a:solidFill>
                <a:latin typeface="+mj-lt"/>
                <a:cs typeface="Calibri Light"/>
              </a:rPr>
              <a:t> </a:t>
            </a:r>
            <a:r>
              <a:rPr sz="3200" b="1" u="sng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+mj-lt"/>
                <a:cs typeface="Calibri Light"/>
              </a:rPr>
              <a:t>сканирование,</a:t>
            </a:r>
            <a:r>
              <a:rPr sz="3200" b="1" u="sng" spc="285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+mj-lt"/>
                <a:cs typeface="Calibri Light"/>
              </a:rPr>
              <a:t> </a:t>
            </a:r>
            <a:r>
              <a:rPr sz="3200" b="1" u="sng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+mj-lt"/>
                <a:cs typeface="Calibri Light"/>
              </a:rPr>
              <a:t>В-режим</a:t>
            </a:r>
            <a:r>
              <a:rPr sz="3200" b="1" u="sng" spc="285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+mj-lt"/>
                <a:cs typeface="Calibri Light"/>
              </a:rPr>
              <a:t> </a:t>
            </a:r>
            <a:r>
              <a:rPr sz="3200" b="1" u="sng" spc="-5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+mj-lt"/>
                <a:cs typeface="Calibri Light"/>
              </a:rPr>
              <a:t>+</a:t>
            </a:r>
            <a:r>
              <a:rPr sz="3200" b="1" u="sng" spc="-50" dirty="0">
                <a:solidFill>
                  <a:schemeClr val="tx1"/>
                </a:solidFill>
                <a:latin typeface="+mj-lt"/>
                <a:cs typeface="Calibri Light"/>
              </a:rPr>
              <a:t> </a:t>
            </a:r>
            <a:r>
              <a:rPr sz="3200" b="1" u="sng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+mj-lt"/>
                <a:cs typeface="Calibri Light"/>
              </a:rPr>
              <a:t>эластография</a:t>
            </a:r>
            <a:r>
              <a:rPr sz="3200" b="1" u="sng" spc="254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+mj-lt"/>
                <a:cs typeface="Calibri Light"/>
              </a:rPr>
              <a:t> </a:t>
            </a:r>
            <a:r>
              <a:rPr sz="3200" b="1" u="sng" spc="-1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+mj-lt"/>
                <a:cs typeface="Calibri Light"/>
              </a:rPr>
              <a:t>сдвиговой</a:t>
            </a:r>
            <a:r>
              <a:rPr sz="3200" b="1" u="sng" spc="-10" dirty="0">
                <a:solidFill>
                  <a:schemeClr val="tx1"/>
                </a:solidFill>
                <a:latin typeface="+mj-lt"/>
                <a:cs typeface="Calibri Light"/>
              </a:rPr>
              <a:t> </a:t>
            </a:r>
            <a:r>
              <a:rPr sz="3200" b="1" u="sng" spc="-1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+mj-lt"/>
                <a:cs typeface="Calibri Light"/>
              </a:rPr>
              <a:t>волной</a:t>
            </a:r>
            <a:endParaRPr sz="3200" b="1" u="sng" dirty="0">
              <a:solidFill>
                <a:schemeClr val="tx1"/>
              </a:solidFill>
              <a:latin typeface="+mj-l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50" dirty="0">
              <a:latin typeface="Calibri Light"/>
              <a:cs typeface="Calibri Light"/>
            </a:endParaRPr>
          </a:p>
          <a:p>
            <a:pPr marL="12700" marR="5080" algn="ctr">
              <a:lnSpc>
                <a:spcPct val="103000"/>
              </a:lnSpc>
            </a:pPr>
            <a:r>
              <a:rPr sz="2400" b="0" dirty="0">
                <a:latin typeface="Calibri Light"/>
                <a:cs typeface="Calibri Light"/>
              </a:rPr>
              <a:t>Участки</a:t>
            </a:r>
            <a:r>
              <a:rPr sz="2400" b="0" spc="145" dirty="0">
                <a:latin typeface="Calibri Light"/>
                <a:cs typeface="Calibri Light"/>
              </a:rPr>
              <a:t> </a:t>
            </a:r>
            <a:r>
              <a:rPr sz="2400" b="0" spc="-10" dirty="0">
                <a:latin typeface="Calibri Light"/>
                <a:cs typeface="Calibri Light"/>
              </a:rPr>
              <a:t>повышенной </a:t>
            </a:r>
            <a:r>
              <a:rPr sz="2400" b="0" dirty="0">
                <a:latin typeface="Calibri Light"/>
                <a:cs typeface="Calibri Light"/>
              </a:rPr>
              <a:t>жесткости</a:t>
            </a:r>
            <a:r>
              <a:rPr sz="2400" b="0" spc="140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в</a:t>
            </a:r>
            <a:r>
              <a:rPr sz="2400" b="0" spc="145" dirty="0">
                <a:latin typeface="Calibri Light"/>
                <a:cs typeface="Calibri Light"/>
              </a:rPr>
              <a:t> </a:t>
            </a:r>
            <a:r>
              <a:rPr sz="2400" b="0" spc="-10" dirty="0">
                <a:latin typeface="Calibri Light"/>
                <a:cs typeface="Calibri Light"/>
              </a:rPr>
              <a:t>проекции </a:t>
            </a:r>
            <a:r>
              <a:rPr sz="2400" b="0" dirty="0">
                <a:latin typeface="Calibri Light"/>
                <a:cs typeface="Calibri Light"/>
              </a:rPr>
              <a:t>стенок</a:t>
            </a:r>
            <a:r>
              <a:rPr sz="2400" b="0" spc="160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левого</a:t>
            </a:r>
            <a:r>
              <a:rPr sz="2400" b="0" spc="165" dirty="0">
                <a:latin typeface="Calibri Light"/>
                <a:cs typeface="Calibri Light"/>
              </a:rPr>
              <a:t> </a:t>
            </a:r>
            <a:r>
              <a:rPr sz="2400" b="0" spc="-10" dirty="0">
                <a:latin typeface="Calibri Light"/>
                <a:cs typeface="Calibri Light"/>
              </a:rPr>
              <a:t>семенного </a:t>
            </a:r>
            <a:r>
              <a:rPr sz="2400" b="0" dirty="0">
                <a:latin typeface="Calibri Light"/>
                <a:cs typeface="Calibri Light"/>
              </a:rPr>
              <a:t>пузырька.</a:t>
            </a:r>
            <a:r>
              <a:rPr sz="2400" b="0" spc="235" dirty="0">
                <a:latin typeface="Calibri Light"/>
                <a:cs typeface="Calibri Light"/>
              </a:rPr>
              <a:t> </a:t>
            </a:r>
            <a:r>
              <a:rPr sz="2400" b="0" spc="-10" dirty="0">
                <a:latin typeface="Calibri Light"/>
                <a:cs typeface="Calibri Light"/>
              </a:rPr>
              <a:t>Среднее </a:t>
            </a:r>
            <a:r>
              <a:rPr sz="2400" b="0" dirty="0">
                <a:latin typeface="Calibri Light"/>
                <a:cs typeface="Calibri Light"/>
              </a:rPr>
              <a:t>значение</a:t>
            </a:r>
            <a:r>
              <a:rPr sz="2400" b="0" spc="150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модуля</a:t>
            </a:r>
            <a:r>
              <a:rPr sz="2400" b="0" spc="145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Юнга</a:t>
            </a:r>
            <a:r>
              <a:rPr sz="2400" b="0" spc="145" dirty="0">
                <a:latin typeface="Calibri Light"/>
                <a:cs typeface="Calibri Light"/>
              </a:rPr>
              <a:t> </a:t>
            </a:r>
            <a:r>
              <a:rPr sz="2400" b="0" spc="-50" dirty="0">
                <a:latin typeface="Calibri Light"/>
                <a:cs typeface="Calibri Light"/>
              </a:rPr>
              <a:t>– </a:t>
            </a:r>
            <a:r>
              <a:rPr sz="2400" b="0" dirty="0">
                <a:latin typeface="Calibri Light"/>
                <a:cs typeface="Calibri Light"/>
              </a:rPr>
              <a:t>51,5</a:t>
            </a:r>
            <a:r>
              <a:rPr sz="2400" b="0" spc="120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кПа.</a:t>
            </a:r>
            <a:r>
              <a:rPr sz="2400" b="0" spc="120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При</a:t>
            </a:r>
            <a:r>
              <a:rPr sz="2400" b="0" spc="110" dirty="0">
                <a:latin typeface="Calibri Light"/>
                <a:cs typeface="Calibri Light"/>
              </a:rPr>
              <a:t> </a:t>
            </a:r>
            <a:r>
              <a:rPr sz="2400" b="0" spc="-10" dirty="0">
                <a:latin typeface="Calibri Light"/>
                <a:cs typeface="Calibri Light"/>
              </a:rPr>
              <a:t>прицельной </a:t>
            </a:r>
            <a:r>
              <a:rPr sz="2400" b="0" dirty="0">
                <a:latin typeface="Calibri Light"/>
                <a:cs typeface="Calibri Light"/>
              </a:rPr>
              <a:t>биопсии</a:t>
            </a:r>
            <a:r>
              <a:rPr sz="2400" b="0" spc="125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в</a:t>
            </a:r>
            <a:r>
              <a:rPr sz="2400" b="0" spc="130" dirty="0">
                <a:latin typeface="Calibri Light"/>
                <a:cs typeface="Calibri Light"/>
              </a:rPr>
              <a:t> </a:t>
            </a:r>
            <a:r>
              <a:rPr sz="2400" b="0" spc="-20" dirty="0">
                <a:latin typeface="Calibri Light"/>
                <a:cs typeface="Calibri Light"/>
              </a:rPr>
              <a:t>двух </a:t>
            </a:r>
            <a:r>
              <a:rPr sz="2400" b="0" dirty="0">
                <a:latin typeface="Calibri Light"/>
                <a:cs typeface="Calibri Light"/>
              </a:rPr>
              <a:t>фрагментах</a:t>
            </a:r>
            <a:r>
              <a:rPr sz="2400" b="0" spc="204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ткани</a:t>
            </a:r>
            <a:r>
              <a:rPr sz="2400" b="0" spc="215" dirty="0">
                <a:latin typeface="Calibri Light"/>
                <a:cs typeface="Calibri Light"/>
              </a:rPr>
              <a:t> </a:t>
            </a:r>
            <a:r>
              <a:rPr sz="2400" b="0" spc="-10" dirty="0">
                <a:latin typeface="Calibri Light"/>
                <a:cs typeface="Calibri Light"/>
              </a:rPr>
              <a:t>левого </a:t>
            </a:r>
            <a:r>
              <a:rPr sz="2400" b="0" dirty="0">
                <a:latin typeface="Calibri Light"/>
                <a:cs typeface="Calibri Light"/>
              </a:rPr>
              <a:t>семенного</a:t>
            </a:r>
            <a:r>
              <a:rPr sz="2400" b="0" spc="245" dirty="0">
                <a:latin typeface="Calibri Light"/>
                <a:cs typeface="Calibri Light"/>
              </a:rPr>
              <a:t> </a:t>
            </a:r>
            <a:r>
              <a:rPr sz="2400" b="0" spc="-10" dirty="0">
                <a:latin typeface="Calibri Light"/>
                <a:cs typeface="Calibri Light"/>
              </a:rPr>
              <a:t>пузырька </a:t>
            </a:r>
            <a:r>
              <a:rPr sz="2400" b="0" dirty="0">
                <a:latin typeface="Calibri Light"/>
                <a:cs typeface="Calibri Light"/>
              </a:rPr>
              <a:t>выявлен</a:t>
            </a:r>
            <a:r>
              <a:rPr sz="2400" b="0" spc="185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РПЖ,</a:t>
            </a:r>
            <a:r>
              <a:rPr sz="2400" b="0" spc="165" dirty="0">
                <a:latin typeface="Calibri Light"/>
                <a:cs typeface="Calibri Light"/>
              </a:rPr>
              <a:t> </a:t>
            </a:r>
            <a:r>
              <a:rPr sz="2400" b="0" spc="-10" dirty="0">
                <a:latin typeface="Calibri Light"/>
                <a:cs typeface="Calibri Light"/>
              </a:rPr>
              <a:t>Глисон10</a:t>
            </a:r>
            <a:endParaRPr sz="2400" dirty="0">
              <a:latin typeface="Calibri Light"/>
              <a:cs typeface="Calibr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500" y="0"/>
            <a:ext cx="9113299" cy="1141119"/>
          </a:xfrm>
          <a:prstGeom prst="rect">
            <a:avLst/>
          </a:prstGeom>
        </p:spPr>
        <p:txBody>
          <a:bodyPr vert="horz" wrap="square" lIns="0" tIns="151421" rIns="0" bIns="0" rtlCol="0">
            <a:spAutoFit/>
          </a:bodyPr>
          <a:lstStyle/>
          <a:p>
            <a:pPr marL="1029969" marR="5080" indent="1875789">
              <a:lnSpc>
                <a:spcPts val="3820"/>
              </a:lnSpc>
              <a:spcBef>
                <a:spcPts val="545"/>
              </a:spcBef>
            </a:pPr>
            <a:r>
              <a:rPr sz="4000" spc="-10" dirty="0"/>
              <a:t>Трансректальное </a:t>
            </a:r>
            <a:r>
              <a:rPr sz="4000" spc="-25" dirty="0"/>
              <a:t>микроультразвуковое</a:t>
            </a:r>
            <a:r>
              <a:rPr sz="4000" spc="-100" dirty="0"/>
              <a:t> </a:t>
            </a:r>
            <a:r>
              <a:rPr sz="4000" spc="-25" dirty="0"/>
              <a:t>исследование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520700" y="-184150"/>
            <a:ext cx="5410200" cy="3505200"/>
            <a:chOff x="520700" y="1054100"/>
            <a:chExt cx="2651760" cy="19907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0700" y="1054100"/>
              <a:ext cx="2639568" cy="18531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0700" y="1054100"/>
              <a:ext cx="2651760" cy="199034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0" y="1416050"/>
            <a:ext cx="10693400" cy="2756267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93675" marR="5080" indent="-180975">
              <a:lnSpc>
                <a:spcPct val="71100"/>
              </a:lnSpc>
              <a:spcBef>
                <a:spcPts val="1040"/>
              </a:spcBef>
              <a:buFont typeface="Arial"/>
              <a:buChar char="•"/>
              <a:tabLst>
                <a:tab pos="193675" algn="l"/>
              </a:tabLst>
            </a:pPr>
            <a:r>
              <a:rPr sz="3200" dirty="0">
                <a:latin typeface="Calibri"/>
                <a:cs typeface="Calibri"/>
              </a:rPr>
              <a:t>Это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ультразвуковое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исследование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В-</a:t>
            </a:r>
            <a:r>
              <a:rPr sz="3200" dirty="0">
                <a:latin typeface="Calibri"/>
                <a:cs typeface="Calibri"/>
              </a:rPr>
              <a:t>режиме,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при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котором используется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внутриполостной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датчик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частотой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29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МГц</a:t>
            </a:r>
            <a:endParaRPr sz="3200" dirty="0">
              <a:latin typeface="Calibri"/>
              <a:cs typeface="Calibri"/>
            </a:endParaRPr>
          </a:p>
          <a:p>
            <a:pPr marL="193675" indent="-180975">
              <a:lnSpc>
                <a:spcPts val="3000"/>
              </a:lnSpc>
              <a:buFont typeface="Arial"/>
              <a:buChar char="•"/>
              <a:tabLst>
                <a:tab pos="193675" algn="l"/>
              </a:tabLst>
            </a:pPr>
            <a:r>
              <a:rPr sz="3200" dirty="0">
                <a:latin typeface="Calibri"/>
                <a:cs typeface="Calibri"/>
              </a:rPr>
              <a:t>Пространственное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разрешение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при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этой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 err="1">
                <a:latin typeface="Calibri"/>
                <a:cs typeface="Calibri"/>
              </a:rPr>
              <a:t>частоте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10" dirty="0" err="1" smtClean="0">
                <a:latin typeface="Calibri"/>
                <a:cs typeface="Calibri"/>
              </a:rPr>
              <a:t>составляет</a:t>
            </a:r>
            <a:r>
              <a:rPr lang="ru-RU" sz="3200" spc="-10" dirty="0" smtClean="0">
                <a:latin typeface="Calibri"/>
                <a:cs typeface="Calibri"/>
              </a:rPr>
              <a:t> </a:t>
            </a:r>
            <a:r>
              <a:rPr lang="ru-RU" sz="3200" dirty="0" smtClean="0">
                <a:latin typeface="Calibri"/>
                <a:cs typeface="Calibri"/>
              </a:rPr>
              <a:t>70</a:t>
            </a:r>
            <a:r>
              <a:rPr lang="ru-RU" sz="3200" spc="-60" dirty="0" smtClean="0">
                <a:latin typeface="Calibri"/>
                <a:cs typeface="Calibri"/>
              </a:rPr>
              <a:t> </a:t>
            </a:r>
            <a:r>
              <a:rPr lang="ru-RU" sz="3200" dirty="0" smtClean="0">
                <a:latin typeface="Calibri"/>
                <a:cs typeface="Calibri"/>
              </a:rPr>
              <a:t>мкм,</a:t>
            </a:r>
            <a:r>
              <a:rPr lang="ru-RU" sz="3200" spc="-55" dirty="0" smtClean="0">
                <a:latin typeface="Calibri"/>
                <a:cs typeface="Calibri"/>
              </a:rPr>
              <a:t> </a:t>
            </a:r>
            <a:r>
              <a:rPr lang="ru-RU" sz="3200" dirty="0" smtClean="0">
                <a:latin typeface="Calibri"/>
                <a:cs typeface="Calibri"/>
              </a:rPr>
              <a:t>что</a:t>
            </a:r>
            <a:r>
              <a:rPr lang="ru-RU" sz="3200" spc="-55" dirty="0" smtClean="0">
                <a:latin typeface="Calibri"/>
                <a:cs typeface="Calibri"/>
              </a:rPr>
              <a:t> </a:t>
            </a:r>
            <a:r>
              <a:rPr lang="ru-RU" sz="3200" dirty="0" smtClean="0">
                <a:latin typeface="Calibri"/>
                <a:cs typeface="Calibri"/>
              </a:rPr>
              <a:t>позволяет</a:t>
            </a:r>
            <a:r>
              <a:rPr lang="ru-RU" sz="3200" spc="-55" dirty="0" smtClean="0">
                <a:latin typeface="Calibri"/>
                <a:cs typeface="Calibri"/>
              </a:rPr>
              <a:t> </a:t>
            </a:r>
            <a:r>
              <a:rPr lang="ru-RU" sz="3200" spc="-10" dirty="0" smtClean="0">
                <a:latin typeface="Calibri"/>
                <a:cs typeface="Calibri"/>
              </a:rPr>
              <a:t>идентифицировать</a:t>
            </a:r>
            <a:r>
              <a:rPr lang="ru-RU" sz="3200" spc="-35" dirty="0" smtClean="0">
                <a:latin typeface="Calibri"/>
                <a:cs typeface="Calibri"/>
              </a:rPr>
              <a:t> </a:t>
            </a:r>
            <a:r>
              <a:rPr lang="ru-RU" sz="3200" spc="-10" dirty="0" smtClean="0">
                <a:latin typeface="Calibri"/>
                <a:cs typeface="Calibri"/>
              </a:rPr>
              <a:t>анатомические </a:t>
            </a:r>
            <a:r>
              <a:rPr lang="ru-RU" sz="3200" dirty="0" smtClean="0">
                <a:latin typeface="Calibri"/>
                <a:cs typeface="Calibri"/>
              </a:rPr>
              <a:t>детали,</a:t>
            </a:r>
            <a:r>
              <a:rPr lang="ru-RU" sz="3200" spc="-65" dirty="0" smtClean="0">
                <a:latin typeface="Calibri"/>
                <a:cs typeface="Calibri"/>
              </a:rPr>
              <a:t> </a:t>
            </a:r>
            <a:r>
              <a:rPr lang="ru-RU" sz="3200" spc="-10" dirty="0" smtClean="0">
                <a:latin typeface="Calibri"/>
                <a:cs typeface="Calibri"/>
              </a:rPr>
              <a:t>которые</a:t>
            </a:r>
            <a:r>
              <a:rPr lang="ru-RU" sz="3200" spc="-55" dirty="0" smtClean="0">
                <a:latin typeface="Calibri"/>
                <a:cs typeface="Calibri"/>
              </a:rPr>
              <a:t> </a:t>
            </a:r>
            <a:r>
              <a:rPr lang="ru-RU" sz="3200" dirty="0" smtClean="0">
                <a:latin typeface="Calibri"/>
                <a:cs typeface="Calibri"/>
              </a:rPr>
              <a:t>обычно</a:t>
            </a:r>
            <a:r>
              <a:rPr lang="ru-RU" sz="3200" spc="-60" dirty="0" smtClean="0">
                <a:latin typeface="Calibri"/>
                <a:cs typeface="Calibri"/>
              </a:rPr>
              <a:t> </a:t>
            </a:r>
            <a:r>
              <a:rPr lang="ru-RU" sz="3200" dirty="0" smtClean="0">
                <a:latin typeface="Calibri"/>
                <a:cs typeface="Calibri"/>
              </a:rPr>
              <a:t>не</a:t>
            </a:r>
            <a:r>
              <a:rPr lang="ru-RU" sz="3200" spc="-45" dirty="0" smtClean="0">
                <a:latin typeface="Calibri"/>
                <a:cs typeface="Calibri"/>
              </a:rPr>
              <a:t> </a:t>
            </a:r>
            <a:r>
              <a:rPr lang="ru-RU" sz="3200" dirty="0" smtClean="0">
                <a:latin typeface="Calibri"/>
                <a:cs typeface="Calibri"/>
              </a:rPr>
              <a:t>видны</a:t>
            </a:r>
            <a:r>
              <a:rPr lang="ru-RU" sz="3200" spc="-55" dirty="0" smtClean="0">
                <a:latin typeface="Calibri"/>
                <a:cs typeface="Calibri"/>
              </a:rPr>
              <a:t> </a:t>
            </a:r>
            <a:r>
              <a:rPr lang="ru-RU" sz="3200" dirty="0" smtClean="0">
                <a:latin typeface="Calibri"/>
                <a:cs typeface="Calibri"/>
              </a:rPr>
              <a:t>при</a:t>
            </a:r>
            <a:r>
              <a:rPr lang="ru-RU" sz="3200" spc="-45" dirty="0" smtClean="0">
                <a:latin typeface="Calibri"/>
                <a:cs typeface="Calibri"/>
              </a:rPr>
              <a:t> </a:t>
            </a:r>
            <a:r>
              <a:rPr lang="ru-RU" sz="3200" spc="-10" dirty="0" smtClean="0">
                <a:latin typeface="Calibri"/>
                <a:cs typeface="Calibri"/>
              </a:rPr>
              <a:t>стандартном </a:t>
            </a:r>
            <a:r>
              <a:rPr lang="ru-RU" sz="3200" dirty="0" err="1" smtClean="0">
                <a:latin typeface="Calibri"/>
                <a:cs typeface="Calibri"/>
              </a:rPr>
              <a:t>серошкальном</a:t>
            </a:r>
            <a:r>
              <a:rPr lang="ru-RU" sz="3200" spc="-135" dirty="0" smtClean="0">
                <a:latin typeface="Calibri"/>
                <a:cs typeface="Calibri"/>
              </a:rPr>
              <a:t> </a:t>
            </a:r>
            <a:r>
              <a:rPr lang="ru-RU" sz="3200" spc="-20" dirty="0" smtClean="0">
                <a:latin typeface="Calibri"/>
                <a:cs typeface="Calibri"/>
              </a:rPr>
              <a:t>ТРУЗИ</a:t>
            </a:r>
            <a:endParaRPr lang="ru-RU" sz="3200" dirty="0" smtClean="0">
              <a:latin typeface="Calibri"/>
              <a:cs typeface="Calibri"/>
            </a:endParaRPr>
          </a:p>
          <a:p>
            <a:pPr marL="193675" indent="-180975">
              <a:lnSpc>
                <a:spcPts val="3000"/>
              </a:lnSpc>
              <a:buFont typeface="Arial"/>
              <a:buChar char="•"/>
              <a:tabLst>
                <a:tab pos="193675" algn="l"/>
              </a:tabLst>
            </a:pPr>
            <a:endParaRPr lang="ru-RU" sz="3200" dirty="0" smtClean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0" y="3778250"/>
            <a:ext cx="10693400" cy="19115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675" indent="-180975">
              <a:lnSpc>
                <a:spcPts val="2650"/>
              </a:lnSpc>
              <a:buFont typeface="Arial"/>
              <a:buChar char="•"/>
              <a:tabLst>
                <a:tab pos="193675" algn="l"/>
              </a:tabLst>
            </a:pPr>
            <a:r>
              <a:rPr sz="3200" spc="-35" dirty="0" err="1" smtClean="0">
                <a:latin typeface="Calibri"/>
                <a:cs typeface="Calibri"/>
              </a:rPr>
              <a:t>Такая</a:t>
            </a:r>
            <a:r>
              <a:rPr sz="3200" spc="-110" dirty="0" smtClean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частота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не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позволяет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оценивать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глубокие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отделы</a:t>
            </a:r>
            <a:endParaRPr sz="3200" dirty="0">
              <a:latin typeface="Calibri"/>
              <a:cs typeface="Calibri"/>
            </a:endParaRPr>
          </a:p>
          <a:p>
            <a:pPr marL="193675" marR="490220">
              <a:lnSpc>
                <a:spcPct val="71100"/>
              </a:lnSpc>
              <a:spcBef>
                <a:spcPts val="470"/>
              </a:spcBef>
            </a:pPr>
            <a:r>
              <a:rPr sz="3200" dirty="0">
                <a:latin typeface="Calibri"/>
                <a:cs typeface="Calibri"/>
              </a:rPr>
              <a:t>органа,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поэтому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наиболее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вероятно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использование </a:t>
            </a:r>
            <a:r>
              <a:rPr sz="3200" dirty="0">
                <a:latin typeface="Calibri"/>
                <a:cs typeface="Calibri"/>
              </a:rPr>
              <a:t>диапазона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частот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от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14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до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29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МГц</a:t>
            </a:r>
            <a:endParaRPr sz="3200" dirty="0">
              <a:latin typeface="Calibri"/>
              <a:cs typeface="Calibri"/>
            </a:endParaRPr>
          </a:p>
          <a:p>
            <a:pPr marL="193675" marR="797560" indent="-180975">
              <a:lnSpc>
                <a:spcPct val="71100"/>
              </a:lnSpc>
              <a:spcBef>
                <a:spcPts val="695"/>
              </a:spcBef>
              <a:buFont typeface="Arial"/>
              <a:buChar char="•"/>
              <a:tabLst>
                <a:tab pos="193675" algn="l"/>
              </a:tabLst>
            </a:pPr>
            <a:r>
              <a:rPr sz="3200" dirty="0">
                <a:latin typeface="Calibri"/>
                <a:cs typeface="Calibri"/>
              </a:rPr>
              <a:t>Позволяет</a:t>
            </a:r>
            <a:r>
              <a:rPr sz="3200" spc="-1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проводить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прицельную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биопсию</a:t>
            </a:r>
            <a:r>
              <a:rPr sz="3200" spc="-13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даже </a:t>
            </a:r>
            <a:r>
              <a:rPr sz="3200" dirty="0">
                <a:latin typeface="Calibri"/>
                <a:cs typeface="Calibri"/>
              </a:rPr>
              <a:t>небольших</a:t>
            </a:r>
            <a:r>
              <a:rPr sz="3200" spc="-1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подозрительных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очагов</a:t>
            </a:r>
            <a:endParaRPr sz="3200" dirty="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203700" y="3168651"/>
            <a:ext cx="6781800" cy="5486400"/>
            <a:chOff x="8299195" y="3413251"/>
            <a:chExt cx="1871980" cy="307657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99195" y="3413251"/>
              <a:ext cx="1871472" cy="307644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54643" y="3443731"/>
              <a:ext cx="1716024" cy="3045968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775700" y="3930650"/>
            <a:ext cx="5791200" cy="5714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68300" y="1644650"/>
            <a:ext cx="8991600" cy="6318885"/>
            <a:chOff x="520700" y="1456435"/>
            <a:chExt cx="4114800" cy="49472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0700" y="1456435"/>
              <a:ext cx="4090416" cy="494690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0700" y="1493011"/>
              <a:ext cx="4114800" cy="485546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1300" y="654050"/>
            <a:ext cx="102108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МР</a:t>
            </a:r>
            <a:r>
              <a:rPr sz="4000" spc="-90" dirty="0"/>
              <a:t> </a:t>
            </a:r>
            <a:r>
              <a:rPr sz="4000" dirty="0"/>
              <a:t>и</a:t>
            </a:r>
            <a:r>
              <a:rPr sz="4000" spc="-80" dirty="0"/>
              <a:t> </a:t>
            </a:r>
            <a:r>
              <a:rPr sz="4000" spc="-20" dirty="0"/>
              <a:t>УЗ-</a:t>
            </a:r>
            <a:r>
              <a:rPr sz="4000" spc="-10" dirty="0"/>
              <a:t>совмещение</a:t>
            </a:r>
            <a:r>
              <a:rPr sz="4000" spc="-80" dirty="0"/>
              <a:t> </a:t>
            </a:r>
            <a:r>
              <a:rPr sz="4000" spc="-25" dirty="0"/>
              <a:t>(фьюжен)</a:t>
            </a:r>
            <a:endParaRPr sz="4000" dirty="0"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0" y="1492250"/>
            <a:ext cx="10528300" cy="5099908"/>
          </a:xfrm>
          <a:prstGeom prst="rect">
            <a:avLst/>
          </a:prstGeom>
        </p:spPr>
        <p:txBody>
          <a:bodyPr vert="horz" wrap="square" lIns="0" tIns="353060" rIns="0" bIns="0" rtlCol="0">
            <a:spAutoFit/>
          </a:bodyPr>
          <a:lstStyle/>
          <a:p>
            <a:pPr marL="364490" marR="517525" indent="-180975">
              <a:lnSpc>
                <a:spcPts val="2400"/>
              </a:lnSpc>
              <a:spcBef>
                <a:spcPts val="380"/>
              </a:spcBef>
              <a:buFont typeface="Arial"/>
              <a:buChar char="•"/>
              <a:tabLst>
                <a:tab pos="364490" algn="l"/>
              </a:tabLst>
            </a:pPr>
            <a:r>
              <a:rPr sz="3200" dirty="0"/>
              <a:t>Проводится</a:t>
            </a:r>
            <a:r>
              <a:rPr sz="3200" spc="15" dirty="0"/>
              <a:t> </a:t>
            </a:r>
            <a:r>
              <a:rPr sz="3200" dirty="0"/>
              <a:t>с</a:t>
            </a:r>
            <a:r>
              <a:rPr sz="3200" spc="30" dirty="0"/>
              <a:t> </a:t>
            </a:r>
            <a:r>
              <a:rPr sz="3200" dirty="0"/>
              <a:t>использованием</a:t>
            </a:r>
            <a:r>
              <a:rPr sz="3200" spc="30" dirty="0"/>
              <a:t> </a:t>
            </a:r>
            <a:r>
              <a:rPr sz="3200" dirty="0"/>
              <a:t>специальных</a:t>
            </a:r>
            <a:r>
              <a:rPr sz="3200" spc="20" dirty="0"/>
              <a:t> </a:t>
            </a:r>
            <a:r>
              <a:rPr sz="3200" dirty="0"/>
              <a:t>устройств</a:t>
            </a:r>
            <a:r>
              <a:rPr sz="3200" spc="25" dirty="0"/>
              <a:t> </a:t>
            </a:r>
            <a:r>
              <a:rPr sz="3200" dirty="0"/>
              <a:t>и</a:t>
            </a:r>
            <a:r>
              <a:rPr sz="3200" spc="30" dirty="0"/>
              <a:t> </a:t>
            </a:r>
            <a:r>
              <a:rPr sz="3200" spc="-10" dirty="0"/>
              <a:t>программного </a:t>
            </a:r>
            <a:r>
              <a:rPr sz="3200" dirty="0"/>
              <a:t>обеспечения</a:t>
            </a:r>
            <a:r>
              <a:rPr sz="3200" spc="20" dirty="0"/>
              <a:t> </a:t>
            </a:r>
            <a:r>
              <a:rPr sz="3200" dirty="0"/>
              <a:t>для</a:t>
            </a:r>
            <a:r>
              <a:rPr sz="3200" spc="25" dirty="0"/>
              <a:t> </a:t>
            </a:r>
            <a:r>
              <a:rPr sz="3200" dirty="0"/>
              <a:t>совмещения</a:t>
            </a:r>
            <a:r>
              <a:rPr sz="3200" spc="20" dirty="0"/>
              <a:t> </a:t>
            </a:r>
            <a:r>
              <a:rPr sz="3200" dirty="0"/>
              <a:t>изображений</a:t>
            </a:r>
            <a:r>
              <a:rPr sz="3200" spc="35" dirty="0"/>
              <a:t> </a:t>
            </a:r>
            <a:r>
              <a:rPr sz="3200" dirty="0"/>
              <a:t>и</a:t>
            </a:r>
            <a:r>
              <a:rPr sz="3200" spc="30" dirty="0"/>
              <a:t> </a:t>
            </a:r>
            <a:r>
              <a:rPr sz="3200" dirty="0"/>
              <a:t>точного</a:t>
            </a:r>
            <a:r>
              <a:rPr sz="3200" spc="25" dirty="0"/>
              <a:t> </a:t>
            </a:r>
            <a:r>
              <a:rPr sz="3200" spc="-10" dirty="0"/>
              <a:t>отслеживания </a:t>
            </a:r>
            <a:r>
              <a:rPr sz="3200" dirty="0"/>
              <a:t>биопсийной</a:t>
            </a:r>
            <a:r>
              <a:rPr sz="3200" spc="70" dirty="0"/>
              <a:t> </a:t>
            </a:r>
            <a:r>
              <a:rPr sz="3200" spc="-20" dirty="0"/>
              <a:t>иглы</a:t>
            </a:r>
          </a:p>
          <a:p>
            <a:pPr marL="364490" marR="283845" indent="-180975">
              <a:lnSpc>
                <a:spcPts val="2400"/>
              </a:lnSpc>
              <a:spcBef>
                <a:spcPts val="815"/>
              </a:spcBef>
              <a:buFont typeface="Arial"/>
              <a:buChar char="•"/>
              <a:tabLst>
                <a:tab pos="364490" algn="l"/>
              </a:tabLst>
            </a:pPr>
            <a:r>
              <a:rPr sz="3200" dirty="0"/>
              <a:t>Во</a:t>
            </a:r>
            <a:r>
              <a:rPr sz="3200" spc="10" dirty="0"/>
              <a:t> </a:t>
            </a:r>
            <a:r>
              <a:rPr sz="3200" dirty="0"/>
              <a:t>внешнюю</a:t>
            </a:r>
            <a:r>
              <a:rPr sz="3200" spc="20" dirty="0"/>
              <a:t> </a:t>
            </a:r>
            <a:r>
              <a:rPr sz="3200" dirty="0"/>
              <a:t>систему</a:t>
            </a:r>
            <a:r>
              <a:rPr sz="3200" spc="10" dirty="0"/>
              <a:t> </a:t>
            </a:r>
            <a:r>
              <a:rPr sz="3200" dirty="0"/>
              <a:t>загружается</a:t>
            </a:r>
            <a:r>
              <a:rPr sz="3200" spc="15" dirty="0"/>
              <a:t> </a:t>
            </a:r>
            <a:r>
              <a:rPr sz="3200" dirty="0"/>
              <a:t>трехмерный</a:t>
            </a:r>
            <a:r>
              <a:rPr sz="3200" spc="15" dirty="0"/>
              <a:t> </a:t>
            </a:r>
            <a:r>
              <a:rPr sz="3200" dirty="0"/>
              <a:t>объем</a:t>
            </a:r>
            <a:r>
              <a:rPr sz="3200" spc="10" dirty="0"/>
              <a:t> </a:t>
            </a:r>
            <a:r>
              <a:rPr sz="3200" dirty="0"/>
              <a:t>данных</a:t>
            </a:r>
            <a:r>
              <a:rPr sz="3200" spc="10" dirty="0"/>
              <a:t> </a:t>
            </a:r>
            <a:r>
              <a:rPr sz="3200" spc="-20" dirty="0"/>
              <a:t>МРТ,</a:t>
            </a:r>
            <a:r>
              <a:rPr sz="3200" spc="10" dirty="0"/>
              <a:t> </a:t>
            </a:r>
            <a:r>
              <a:rPr sz="3200" spc="-25" dirty="0"/>
              <a:t>на </a:t>
            </a:r>
            <a:r>
              <a:rPr sz="3200" dirty="0"/>
              <a:t>датчик</a:t>
            </a:r>
            <a:r>
              <a:rPr sz="3200" spc="15" dirty="0"/>
              <a:t> </a:t>
            </a:r>
            <a:r>
              <a:rPr sz="3200" dirty="0"/>
              <a:t>крепятся</a:t>
            </a:r>
            <a:r>
              <a:rPr sz="3200" spc="25" dirty="0"/>
              <a:t> </a:t>
            </a:r>
            <a:r>
              <a:rPr sz="3200" dirty="0"/>
              <a:t>магнитные</a:t>
            </a:r>
            <a:r>
              <a:rPr sz="3200" spc="15" dirty="0"/>
              <a:t> </a:t>
            </a:r>
            <a:r>
              <a:rPr sz="3200" dirty="0"/>
              <a:t>сенсоры,</a:t>
            </a:r>
            <a:r>
              <a:rPr sz="3200" spc="20" dirty="0"/>
              <a:t> </a:t>
            </a:r>
            <a:r>
              <a:rPr sz="3200" dirty="0"/>
              <a:t>определяющие</a:t>
            </a:r>
            <a:r>
              <a:rPr sz="3200" spc="20" dirty="0"/>
              <a:t> </a:t>
            </a:r>
            <a:r>
              <a:rPr sz="3200" dirty="0"/>
              <a:t>положение</a:t>
            </a:r>
            <a:r>
              <a:rPr sz="3200" spc="20" dirty="0"/>
              <a:t> </a:t>
            </a:r>
            <a:r>
              <a:rPr sz="3200" spc="-10" dirty="0"/>
              <a:t>датчика </a:t>
            </a:r>
            <a:r>
              <a:rPr sz="3200" dirty="0"/>
              <a:t>относительно</a:t>
            </a:r>
            <a:r>
              <a:rPr sz="3200" spc="5" dirty="0"/>
              <a:t> </a:t>
            </a:r>
            <a:r>
              <a:rPr sz="3200" dirty="0"/>
              <a:t>пациента,</a:t>
            </a:r>
            <a:r>
              <a:rPr sz="3200" spc="5" dirty="0"/>
              <a:t> </a:t>
            </a:r>
            <a:r>
              <a:rPr sz="3200" dirty="0"/>
              <a:t>а</a:t>
            </a:r>
            <a:r>
              <a:rPr sz="3200" spc="5" dirty="0"/>
              <a:t> </a:t>
            </a:r>
            <a:r>
              <a:rPr sz="3200" dirty="0"/>
              <a:t>рядом с</a:t>
            </a:r>
            <a:r>
              <a:rPr sz="3200" spc="10" dirty="0"/>
              <a:t> </a:t>
            </a:r>
            <a:r>
              <a:rPr sz="3200" dirty="0"/>
              <a:t>ультразвуковым</a:t>
            </a:r>
            <a:r>
              <a:rPr sz="3200" spc="5" dirty="0"/>
              <a:t> </a:t>
            </a:r>
            <a:r>
              <a:rPr sz="3200" dirty="0"/>
              <a:t>сканером</a:t>
            </a:r>
            <a:r>
              <a:rPr sz="3200" spc="5" dirty="0"/>
              <a:t> </a:t>
            </a:r>
            <a:r>
              <a:rPr sz="3200" spc="-10" dirty="0"/>
              <a:t>создается </a:t>
            </a:r>
            <a:r>
              <a:rPr sz="3200" dirty="0"/>
              <a:t>магнитное</a:t>
            </a:r>
            <a:r>
              <a:rPr sz="3200" spc="5" dirty="0"/>
              <a:t> </a:t>
            </a:r>
            <a:r>
              <a:rPr sz="3200" dirty="0"/>
              <a:t>поле</a:t>
            </a:r>
            <a:r>
              <a:rPr sz="3200" spc="10" dirty="0"/>
              <a:t> </a:t>
            </a:r>
            <a:r>
              <a:rPr sz="3200" dirty="0"/>
              <a:t>от</a:t>
            </a:r>
            <a:r>
              <a:rPr sz="3200" spc="20" dirty="0"/>
              <a:t> </a:t>
            </a:r>
            <a:r>
              <a:rPr sz="3200" spc="-10" dirty="0"/>
              <a:t>излучателя</a:t>
            </a:r>
          </a:p>
          <a:p>
            <a:pPr marL="364490" marR="1097280" indent="-180975">
              <a:lnSpc>
                <a:spcPts val="2300"/>
              </a:lnSpc>
              <a:spcBef>
                <a:spcPts val="875"/>
              </a:spcBef>
              <a:buFont typeface="Arial"/>
              <a:buChar char="•"/>
              <a:tabLst>
                <a:tab pos="364490" algn="l"/>
              </a:tabLst>
            </a:pPr>
            <a:r>
              <a:rPr sz="3200" dirty="0"/>
              <a:t>На мониторе</a:t>
            </a:r>
            <a:r>
              <a:rPr sz="3200" spc="15" dirty="0"/>
              <a:t> </a:t>
            </a:r>
            <a:r>
              <a:rPr sz="3200" dirty="0"/>
              <a:t>в</a:t>
            </a:r>
            <a:r>
              <a:rPr sz="3200" spc="10" dirty="0"/>
              <a:t> </a:t>
            </a:r>
            <a:r>
              <a:rPr sz="3200" dirty="0"/>
              <a:t>режиме</a:t>
            </a:r>
            <a:r>
              <a:rPr sz="3200" spc="15" dirty="0"/>
              <a:t> </a:t>
            </a:r>
            <a:r>
              <a:rPr sz="3200" dirty="0"/>
              <a:t>реального</a:t>
            </a:r>
            <a:r>
              <a:rPr sz="3200" spc="15" dirty="0"/>
              <a:t> </a:t>
            </a:r>
            <a:r>
              <a:rPr sz="3200" dirty="0"/>
              <a:t>времени</a:t>
            </a:r>
            <a:r>
              <a:rPr sz="3200" spc="30" dirty="0"/>
              <a:t> </a:t>
            </a:r>
            <a:r>
              <a:rPr sz="3200" dirty="0"/>
              <a:t>получают</a:t>
            </a:r>
            <a:r>
              <a:rPr sz="3200" spc="20" dirty="0"/>
              <a:t> </a:t>
            </a:r>
            <a:r>
              <a:rPr sz="3200" spc="-10" dirty="0"/>
              <a:t>совмещение </a:t>
            </a:r>
            <a:r>
              <a:rPr sz="3200" dirty="0"/>
              <a:t>идентичных</a:t>
            </a:r>
            <a:r>
              <a:rPr sz="3200" spc="10" dirty="0"/>
              <a:t> </a:t>
            </a:r>
            <a:r>
              <a:rPr sz="3200" dirty="0"/>
              <a:t>МР</a:t>
            </a:r>
            <a:r>
              <a:rPr sz="3200" spc="30" dirty="0"/>
              <a:t> </a:t>
            </a:r>
            <a:r>
              <a:rPr sz="3200" dirty="0"/>
              <a:t>и</a:t>
            </a:r>
            <a:r>
              <a:rPr sz="3200" spc="30" dirty="0"/>
              <a:t> </a:t>
            </a:r>
            <a:r>
              <a:rPr sz="3200" dirty="0"/>
              <a:t>УЗ-</a:t>
            </a:r>
            <a:r>
              <a:rPr sz="3200" spc="30" dirty="0"/>
              <a:t> </a:t>
            </a:r>
            <a:r>
              <a:rPr sz="3200" spc="-10" dirty="0"/>
              <a:t>изображений</a:t>
            </a:r>
          </a:p>
          <a:p>
            <a:pPr marL="364490" marR="5080" indent="-180975">
              <a:lnSpc>
                <a:spcPts val="2400"/>
              </a:lnSpc>
              <a:spcBef>
                <a:spcPts val="840"/>
              </a:spcBef>
              <a:buFont typeface="Arial"/>
              <a:buChar char="•"/>
              <a:tabLst>
                <a:tab pos="364490" algn="l"/>
              </a:tabLst>
            </a:pPr>
            <a:r>
              <a:rPr sz="3200" dirty="0"/>
              <a:t>Во</a:t>
            </a:r>
            <a:r>
              <a:rPr sz="3200" spc="15" dirty="0"/>
              <a:t> </a:t>
            </a:r>
            <a:r>
              <a:rPr sz="3200" dirty="0"/>
              <a:t>время</a:t>
            </a:r>
            <a:r>
              <a:rPr sz="3200" spc="10" dirty="0"/>
              <a:t> </a:t>
            </a:r>
            <a:r>
              <a:rPr sz="3200" dirty="0"/>
              <a:t>биопсии</a:t>
            </a:r>
            <a:r>
              <a:rPr sz="3200" spc="15" dirty="0"/>
              <a:t> </a:t>
            </a:r>
            <a:r>
              <a:rPr sz="3200" dirty="0"/>
              <a:t>выполняется</a:t>
            </a:r>
            <a:r>
              <a:rPr sz="3200" spc="10" dirty="0"/>
              <a:t> </a:t>
            </a:r>
            <a:r>
              <a:rPr sz="3200" dirty="0"/>
              <a:t>забор</a:t>
            </a:r>
            <a:r>
              <a:rPr sz="3200" spc="20" dirty="0"/>
              <a:t> </a:t>
            </a:r>
            <a:r>
              <a:rPr sz="3200" dirty="0"/>
              <a:t>ткани</a:t>
            </a:r>
            <a:r>
              <a:rPr sz="3200" spc="15" dirty="0"/>
              <a:t> </a:t>
            </a:r>
            <a:r>
              <a:rPr sz="3200" dirty="0"/>
              <a:t>из</a:t>
            </a:r>
            <a:r>
              <a:rPr sz="3200" spc="20" dirty="0"/>
              <a:t> </a:t>
            </a:r>
            <a:r>
              <a:rPr sz="3200" dirty="0"/>
              <a:t>подозрительных</a:t>
            </a:r>
            <a:r>
              <a:rPr sz="3200" spc="10" dirty="0"/>
              <a:t> </a:t>
            </a:r>
            <a:r>
              <a:rPr sz="3200" dirty="0"/>
              <a:t>по</a:t>
            </a:r>
            <a:r>
              <a:rPr sz="3200" spc="20" dirty="0"/>
              <a:t> </a:t>
            </a:r>
            <a:r>
              <a:rPr sz="3200" spc="-10" dirty="0"/>
              <a:t>данным </a:t>
            </a:r>
            <a:r>
              <a:rPr sz="3200" dirty="0"/>
              <a:t>МРТ</a:t>
            </a:r>
            <a:r>
              <a:rPr sz="3200" spc="20" dirty="0"/>
              <a:t> </a:t>
            </a:r>
            <a:r>
              <a:rPr sz="3200" spc="-10" dirty="0"/>
              <a:t>очагов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22300" y="806450"/>
            <a:ext cx="10972800" cy="6477000"/>
            <a:chOff x="1497623" y="1686893"/>
            <a:chExt cx="8673465" cy="480314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99195" y="3413251"/>
              <a:ext cx="1871472" cy="30764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54643" y="3443731"/>
              <a:ext cx="1716024" cy="30459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85124" y="3446779"/>
              <a:ext cx="1685544" cy="30429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97623" y="1686893"/>
              <a:ext cx="7697731" cy="4774491"/>
            </a:xfrm>
            <a:prstGeom prst="rect">
              <a:avLst/>
            </a:prstGeom>
          </p:spPr>
        </p:pic>
      </p:grpSp>
      <p:sp>
        <p:nvSpPr>
          <p:cNvPr id="8" name="Прямоугольник 7"/>
          <p:cNvSpPr/>
          <p:nvPr/>
        </p:nvSpPr>
        <p:spPr>
          <a:xfrm>
            <a:off x="0" y="0"/>
            <a:ext cx="1069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/>
              <a:t>FUSION</a:t>
            </a:r>
            <a:r>
              <a:rPr lang="ru-RU" sz="4000" dirty="0" smtClean="0"/>
              <a:t>-биопсия предстательной железы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87450"/>
            <a:ext cx="7937500" cy="7696200"/>
            <a:chOff x="520700" y="1456435"/>
            <a:chExt cx="4114800" cy="49472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0700" y="1456435"/>
              <a:ext cx="4090416" cy="494690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0700" y="1493011"/>
              <a:ext cx="4114800" cy="485546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46500" y="654050"/>
            <a:ext cx="35814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000" spc="-30" dirty="0"/>
              <a:t>Выводы</a:t>
            </a:r>
            <a:endParaRPr sz="4000" dirty="0"/>
          </a:p>
        </p:txBody>
      </p:sp>
      <p:sp>
        <p:nvSpPr>
          <p:cNvPr id="6" name="object 6"/>
          <p:cNvSpPr txBox="1"/>
          <p:nvPr/>
        </p:nvSpPr>
        <p:spPr>
          <a:xfrm>
            <a:off x="731904" y="2223143"/>
            <a:ext cx="9025890" cy="4579138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93675" marR="416559" indent="-180975">
              <a:lnSpc>
                <a:spcPts val="2710"/>
              </a:lnSpc>
              <a:spcBef>
                <a:spcPts val="434"/>
              </a:spcBef>
              <a:buFont typeface="Arial"/>
              <a:buChar char="•"/>
              <a:tabLst>
                <a:tab pos="193675" algn="l"/>
              </a:tabLst>
            </a:pPr>
            <a:r>
              <a:rPr sz="3200" dirty="0">
                <a:latin typeface="Calibri"/>
                <a:cs typeface="Calibri"/>
              </a:rPr>
              <a:t>Мультипараметрический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подход</a:t>
            </a:r>
            <a:r>
              <a:rPr sz="3200" spc="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к</a:t>
            </a:r>
            <a:r>
              <a:rPr sz="3200" spc="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обнаружению</a:t>
            </a:r>
            <a:r>
              <a:rPr sz="3200" spc="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клинически </a:t>
            </a:r>
            <a:r>
              <a:rPr sz="3200" dirty="0">
                <a:latin typeface="Calibri"/>
                <a:cs typeface="Calibri"/>
              </a:rPr>
              <a:t>значимого</a:t>
            </a:r>
            <a:r>
              <a:rPr sz="3200" spc="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РПЖ</a:t>
            </a:r>
            <a:r>
              <a:rPr sz="3200" spc="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при</a:t>
            </a:r>
            <a:r>
              <a:rPr sz="3200" spc="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ТРУЗИ</a:t>
            </a:r>
            <a:r>
              <a:rPr sz="3200" spc="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вызывает</a:t>
            </a:r>
            <a:r>
              <a:rPr sz="3200" spc="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все</a:t>
            </a:r>
            <a:r>
              <a:rPr sz="3200" spc="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больший</a:t>
            </a:r>
            <a:r>
              <a:rPr sz="3200" spc="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интерес</a:t>
            </a:r>
            <a:r>
              <a:rPr sz="3200" spc="75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у </a:t>
            </a:r>
            <a:r>
              <a:rPr sz="3200" spc="-10" dirty="0">
                <a:latin typeface="Calibri"/>
                <a:cs typeface="Calibri"/>
              </a:rPr>
              <a:t>исследователей</a:t>
            </a:r>
            <a:endParaRPr sz="3200" dirty="0">
              <a:latin typeface="Calibri"/>
              <a:cs typeface="Calibri"/>
            </a:endParaRPr>
          </a:p>
          <a:p>
            <a:pPr marL="193675" marR="910590" indent="-180975">
              <a:lnSpc>
                <a:spcPts val="2710"/>
              </a:lnSpc>
              <a:spcBef>
                <a:spcPts val="890"/>
              </a:spcBef>
              <a:buFont typeface="Arial"/>
              <a:buChar char="•"/>
              <a:tabLst>
                <a:tab pos="193675" algn="l"/>
              </a:tabLst>
            </a:pPr>
            <a:r>
              <a:rPr sz="3200" dirty="0">
                <a:latin typeface="Calibri"/>
                <a:cs typeface="Calibri"/>
              </a:rPr>
              <a:t>При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этом</a:t>
            </a:r>
            <a:r>
              <a:rPr sz="3200" spc="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количество</a:t>
            </a:r>
            <a:r>
              <a:rPr sz="3200" spc="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доступных</a:t>
            </a:r>
            <a:r>
              <a:rPr sz="3200" spc="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работ</a:t>
            </a:r>
            <a:r>
              <a:rPr sz="3200" spc="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пока</a:t>
            </a:r>
            <a:r>
              <a:rPr sz="3200" spc="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относительно невелико</a:t>
            </a:r>
            <a:endParaRPr sz="3200" dirty="0">
              <a:latin typeface="Calibri"/>
              <a:cs typeface="Calibri"/>
            </a:endParaRPr>
          </a:p>
          <a:p>
            <a:pPr marL="193675" marR="5080" indent="-180975">
              <a:lnSpc>
                <a:spcPct val="91200"/>
              </a:lnSpc>
              <a:spcBef>
                <a:spcPts val="730"/>
              </a:spcBef>
              <a:buFont typeface="Arial"/>
              <a:buChar char="•"/>
              <a:tabLst>
                <a:tab pos="193675" algn="l"/>
              </a:tabLst>
            </a:pPr>
            <a:r>
              <a:rPr sz="3200" dirty="0">
                <a:latin typeface="Calibri"/>
                <a:cs typeface="Calibri"/>
              </a:rPr>
              <a:t>Потребуются</a:t>
            </a:r>
            <a:r>
              <a:rPr sz="3200" spc="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дополнительные</a:t>
            </a:r>
            <a:r>
              <a:rPr sz="3200" spc="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исследования,</a:t>
            </a:r>
            <a:r>
              <a:rPr sz="3200" spc="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чтобы</a:t>
            </a:r>
            <a:r>
              <a:rPr sz="3200" spc="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определить </a:t>
            </a:r>
            <a:r>
              <a:rPr sz="3200" dirty="0">
                <a:latin typeface="Calibri"/>
                <a:cs typeface="Calibri"/>
              </a:rPr>
              <a:t>роль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мультипараметрического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ТРУЗИ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как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визуализирующего </a:t>
            </a:r>
            <a:r>
              <a:rPr sz="3200" dirty="0">
                <a:latin typeface="Calibri"/>
                <a:cs typeface="Calibri"/>
              </a:rPr>
              <a:t>инструмента</a:t>
            </a:r>
            <a:r>
              <a:rPr sz="3200" spc="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</a:t>
            </a:r>
            <a:r>
              <a:rPr sz="3200" spc="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диагностике</a:t>
            </a:r>
            <a:r>
              <a:rPr sz="3200" spc="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РПЖ,</a:t>
            </a:r>
            <a:r>
              <a:rPr sz="3200" spc="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способного</a:t>
            </a:r>
            <a:r>
              <a:rPr sz="3200" spc="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дополнять</a:t>
            </a:r>
            <a:r>
              <a:rPr sz="3200" spc="8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мпМРТ </a:t>
            </a:r>
            <a:r>
              <a:rPr sz="3200" dirty="0">
                <a:latin typeface="Calibri"/>
                <a:cs typeface="Calibri"/>
              </a:rPr>
              <a:t>или</a:t>
            </a:r>
            <a:r>
              <a:rPr sz="3200" spc="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конкурировать</a:t>
            </a:r>
            <a:r>
              <a:rPr sz="3200" spc="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</a:t>
            </a:r>
            <a:r>
              <a:rPr sz="3200" spc="7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ней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806450"/>
            <a:ext cx="10693400" cy="5170005"/>
          </a:xfrm>
          <a:prstGeom prst="rect">
            <a:avLst/>
          </a:prstGeom>
        </p:spPr>
        <p:txBody>
          <a:bodyPr vert="horz" wrap="square" lIns="0" tIns="268605" rIns="0" bIns="0" rtlCol="0">
            <a:spAutoFit/>
          </a:bodyPr>
          <a:lstStyle/>
          <a:p>
            <a:pPr marR="25400" algn="ctr">
              <a:lnSpc>
                <a:spcPct val="100000"/>
              </a:lnSpc>
              <a:spcBef>
                <a:spcPts val="2115"/>
              </a:spcBef>
            </a:pPr>
            <a:r>
              <a:rPr sz="4000" b="1" dirty="0">
                <a:latin typeface="Calibri"/>
                <a:cs typeface="Calibri"/>
              </a:rPr>
              <a:t>ТРУЗИ</a:t>
            </a:r>
            <a:r>
              <a:rPr sz="4000" b="1" spc="-90" dirty="0">
                <a:latin typeface="Calibri"/>
                <a:cs typeface="Calibri"/>
              </a:rPr>
              <a:t> </a:t>
            </a:r>
            <a:r>
              <a:rPr sz="4000" b="1" spc="-35" dirty="0">
                <a:latin typeface="Calibri"/>
                <a:cs typeface="Calibri"/>
              </a:rPr>
              <a:t>предстательной</a:t>
            </a:r>
            <a:r>
              <a:rPr sz="4000" b="1" spc="-85" dirty="0">
                <a:latin typeface="Calibri"/>
                <a:cs typeface="Calibri"/>
              </a:rPr>
              <a:t> </a:t>
            </a:r>
            <a:r>
              <a:rPr sz="4000" b="1" spc="-30" dirty="0">
                <a:latin typeface="Calibri"/>
                <a:cs typeface="Calibri"/>
              </a:rPr>
              <a:t>железы</a:t>
            </a:r>
            <a:r>
              <a:rPr sz="4000" b="1" spc="-95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в</a:t>
            </a:r>
            <a:r>
              <a:rPr sz="4000" b="1" spc="-80" dirty="0">
                <a:latin typeface="Calibri"/>
                <a:cs typeface="Calibri"/>
              </a:rPr>
              <a:t> </a:t>
            </a:r>
            <a:r>
              <a:rPr sz="4000" b="1" spc="-35" dirty="0" smtClean="0">
                <a:latin typeface="Calibri"/>
                <a:cs typeface="Calibri"/>
              </a:rPr>
              <a:t>В-</a:t>
            </a:r>
            <a:r>
              <a:rPr sz="4000" b="1" spc="-10" dirty="0" err="1" smtClean="0">
                <a:latin typeface="Calibri"/>
                <a:cs typeface="Calibri"/>
              </a:rPr>
              <a:t>режиме</a:t>
            </a:r>
            <a:endParaRPr lang="ru-RU" sz="4000" b="1" spc="-10" dirty="0" smtClean="0">
              <a:latin typeface="Calibri"/>
              <a:cs typeface="Calibri"/>
            </a:endParaRPr>
          </a:p>
          <a:p>
            <a:pPr marR="25400" algn="ctr">
              <a:lnSpc>
                <a:spcPct val="100000"/>
              </a:lnSpc>
              <a:spcBef>
                <a:spcPts val="2115"/>
              </a:spcBef>
            </a:pPr>
            <a:endParaRPr sz="2900" dirty="0">
              <a:latin typeface="Calibri"/>
              <a:cs typeface="Calibri"/>
            </a:endParaRPr>
          </a:p>
          <a:p>
            <a:pPr marL="193675" indent="-180975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193675" algn="l"/>
              </a:tabLst>
            </a:pPr>
            <a:r>
              <a:rPr lang="ru-RU" sz="3600" spc="-35" dirty="0" smtClean="0">
                <a:latin typeface="Calibri"/>
                <a:cs typeface="Calibri"/>
              </a:rPr>
              <a:t>Определение</a:t>
            </a:r>
            <a:r>
              <a:rPr sz="3600" spc="-80" dirty="0" smtClean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размеров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spc="-35" dirty="0">
                <a:latin typeface="Calibri"/>
                <a:cs typeface="Calibri"/>
              </a:rPr>
              <a:t>предстательной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железы</a:t>
            </a:r>
            <a:endParaRPr sz="3600" dirty="0">
              <a:latin typeface="Calibri"/>
              <a:cs typeface="Calibri"/>
            </a:endParaRPr>
          </a:p>
          <a:p>
            <a:pPr marL="193675" indent="-180975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193675" algn="l"/>
              </a:tabLst>
            </a:pPr>
            <a:r>
              <a:rPr sz="3600" spc="-35" dirty="0">
                <a:latin typeface="Calibri"/>
                <a:cs typeface="Calibri"/>
              </a:rPr>
              <a:t>Определение</a:t>
            </a:r>
            <a:r>
              <a:rPr sz="3600" spc="-9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объема</a:t>
            </a:r>
            <a:r>
              <a:rPr sz="3600" spc="-80" dirty="0">
                <a:latin typeface="Calibri"/>
                <a:cs typeface="Calibri"/>
              </a:rPr>
              <a:t> </a:t>
            </a:r>
            <a:r>
              <a:rPr sz="3600" spc="-35" dirty="0">
                <a:latin typeface="Calibri"/>
                <a:cs typeface="Calibri"/>
              </a:rPr>
              <a:t>предстательной</a:t>
            </a:r>
            <a:r>
              <a:rPr sz="3600" spc="-7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железы</a:t>
            </a:r>
            <a:endParaRPr sz="3600" dirty="0">
              <a:latin typeface="Calibri"/>
              <a:cs typeface="Calibri"/>
            </a:endParaRPr>
          </a:p>
          <a:p>
            <a:pPr marL="193675" indent="-18097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193675" algn="l"/>
              </a:tabLst>
            </a:pPr>
            <a:r>
              <a:rPr sz="3600" spc="-10" dirty="0" err="1" smtClean="0">
                <a:latin typeface="Calibri"/>
                <a:cs typeface="Calibri"/>
              </a:rPr>
              <a:t>оценк</a:t>
            </a:r>
            <a:r>
              <a:rPr lang="ru-RU" sz="3600" spc="-10" dirty="0" smtClean="0">
                <a:latin typeface="Calibri"/>
                <a:cs typeface="Calibri"/>
              </a:rPr>
              <a:t>а</a:t>
            </a:r>
            <a:r>
              <a:rPr sz="3600" spc="-100" dirty="0" smtClean="0">
                <a:latin typeface="Calibri"/>
                <a:cs typeface="Calibri"/>
              </a:rPr>
              <a:t> </a:t>
            </a:r>
            <a:r>
              <a:rPr sz="3600" spc="-10" dirty="0" err="1" smtClean="0">
                <a:latin typeface="Calibri"/>
                <a:cs typeface="Calibri"/>
              </a:rPr>
              <a:t>симметри</a:t>
            </a:r>
            <a:r>
              <a:rPr lang="ru-RU" sz="3600" spc="-10" dirty="0" err="1" smtClean="0">
                <a:latin typeface="Calibri"/>
                <a:cs typeface="Calibri"/>
              </a:rPr>
              <a:t>чности</a:t>
            </a:r>
            <a:r>
              <a:rPr lang="ru-RU" sz="3600" spc="-10" dirty="0" smtClean="0">
                <a:latin typeface="Calibri"/>
                <a:cs typeface="Calibri"/>
              </a:rPr>
              <a:t> долей</a:t>
            </a:r>
            <a:endParaRPr sz="3600" dirty="0">
              <a:latin typeface="Calibri"/>
              <a:cs typeface="Calibri"/>
            </a:endParaRPr>
          </a:p>
          <a:p>
            <a:pPr marL="193675" indent="-180975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193675" algn="l"/>
              </a:tabLst>
            </a:pPr>
            <a:r>
              <a:rPr lang="ru-RU" sz="3600" spc="-10" dirty="0" smtClean="0">
                <a:latin typeface="Calibri"/>
                <a:cs typeface="Calibri"/>
              </a:rPr>
              <a:t>оценка</a:t>
            </a:r>
            <a:r>
              <a:rPr sz="3600" spc="-100" dirty="0" smtClean="0">
                <a:latin typeface="Calibri"/>
                <a:cs typeface="Calibri"/>
              </a:rPr>
              <a:t> </a:t>
            </a:r>
            <a:r>
              <a:rPr lang="ru-RU" sz="3600" spc="-100" dirty="0" smtClean="0">
                <a:latin typeface="Calibri"/>
                <a:cs typeface="Calibri"/>
              </a:rPr>
              <a:t>контуров </a:t>
            </a:r>
          </a:p>
          <a:p>
            <a:pPr marL="193675" indent="-180975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193675" algn="l"/>
              </a:tabLst>
            </a:pPr>
            <a:r>
              <a:rPr lang="ru-RU" sz="3600" spc="-10" dirty="0" smtClean="0">
                <a:latin typeface="Calibri"/>
                <a:cs typeface="Calibri"/>
              </a:rPr>
              <a:t>оценка </a:t>
            </a:r>
            <a:r>
              <a:rPr sz="3600" spc="-10" dirty="0" err="1" smtClean="0">
                <a:latin typeface="Calibri"/>
                <a:cs typeface="Calibri"/>
              </a:rPr>
              <a:t>зональной</a:t>
            </a:r>
            <a:r>
              <a:rPr sz="3600" spc="-10" dirty="0" smtClean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дифференцировки</a:t>
            </a:r>
            <a:r>
              <a:rPr sz="3600" spc="-95" dirty="0">
                <a:latin typeface="Calibri"/>
                <a:cs typeface="Calibri"/>
              </a:rPr>
              <a:t> </a:t>
            </a:r>
            <a:r>
              <a:rPr sz="3600" spc="-35" dirty="0">
                <a:latin typeface="Calibri"/>
                <a:cs typeface="Calibri"/>
              </a:rPr>
              <a:t>предстательной</a:t>
            </a:r>
            <a:r>
              <a:rPr sz="3600" spc="-85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железы</a:t>
            </a:r>
            <a:r>
              <a:rPr sz="3600" spc="-8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по</a:t>
            </a:r>
            <a:r>
              <a:rPr sz="3600" spc="-8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J.E.</a:t>
            </a:r>
            <a:r>
              <a:rPr sz="3600" spc="-6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McNeal</a:t>
            </a:r>
            <a:endParaRPr sz="36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299195" y="3413251"/>
            <a:ext cx="1871980" cy="3076575"/>
            <a:chOff x="8299195" y="3413251"/>
            <a:chExt cx="1871980" cy="30765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99195" y="3413251"/>
              <a:ext cx="1871472" cy="307644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54643" y="3443731"/>
              <a:ext cx="1716024" cy="3045968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94700" y="2832100"/>
            <a:ext cx="27432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3100" y="1035050"/>
            <a:ext cx="4926244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dirty="0"/>
              <a:t>Основные</a:t>
            </a:r>
            <a:r>
              <a:rPr sz="4000" spc="-175" dirty="0"/>
              <a:t> </a:t>
            </a:r>
            <a:r>
              <a:rPr sz="4000" spc="-10" dirty="0"/>
              <a:t>задачи</a:t>
            </a:r>
            <a:endParaRPr sz="4000" dirty="0"/>
          </a:p>
        </p:txBody>
      </p:sp>
      <p:grpSp>
        <p:nvGrpSpPr>
          <p:cNvPr id="3" name="object 3"/>
          <p:cNvGrpSpPr/>
          <p:nvPr/>
        </p:nvGrpSpPr>
        <p:grpSpPr>
          <a:xfrm>
            <a:off x="2070100" y="-336550"/>
            <a:ext cx="8991600" cy="5867400"/>
            <a:chOff x="6747764" y="1054100"/>
            <a:chExt cx="3423285" cy="20942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47764" y="1054100"/>
              <a:ext cx="3422904" cy="20939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78244" y="1054100"/>
              <a:ext cx="3392424" cy="19202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81292" y="1054100"/>
              <a:ext cx="3389376" cy="188671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765572" y="2730585"/>
            <a:ext cx="8084820" cy="3098284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93675" indent="-180975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193675" algn="l"/>
              </a:tabLst>
            </a:pPr>
            <a:r>
              <a:rPr sz="3200" spc="-20" dirty="0">
                <a:latin typeface="Calibri"/>
                <a:cs typeface="Calibri"/>
              </a:rPr>
              <a:t>Выявление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диффузных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изменений</a:t>
            </a:r>
            <a:endParaRPr sz="3200" dirty="0">
              <a:latin typeface="Calibri"/>
              <a:cs typeface="Calibri"/>
            </a:endParaRPr>
          </a:p>
          <a:p>
            <a:pPr marL="193675" indent="-180975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193675" algn="l"/>
              </a:tabLst>
            </a:pPr>
            <a:r>
              <a:rPr sz="3200" spc="-20" dirty="0">
                <a:latin typeface="Calibri"/>
                <a:cs typeface="Calibri"/>
              </a:rPr>
              <a:t>Очаговых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образований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структуре</a:t>
            </a:r>
            <a:endParaRPr sz="3200" dirty="0">
              <a:latin typeface="Calibri"/>
              <a:cs typeface="Calibri"/>
            </a:endParaRPr>
          </a:p>
          <a:p>
            <a:pPr marL="193675" indent="-180975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193675" algn="l"/>
              </a:tabLst>
            </a:pPr>
            <a:r>
              <a:rPr sz="3200" spc="-10" dirty="0">
                <a:latin typeface="Calibri"/>
                <a:cs typeface="Calibri"/>
              </a:rPr>
              <a:t>Осмотр</a:t>
            </a:r>
            <a:r>
              <a:rPr sz="3200" spc="-13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семенных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пузырьков</a:t>
            </a:r>
            <a:endParaRPr sz="3200" dirty="0">
              <a:latin typeface="Calibri"/>
              <a:cs typeface="Calibri"/>
            </a:endParaRPr>
          </a:p>
          <a:p>
            <a:pPr marL="193675" indent="-180975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193675" algn="l"/>
              </a:tabLst>
            </a:pPr>
            <a:r>
              <a:rPr sz="3200" spc="-10" dirty="0">
                <a:latin typeface="Calibri"/>
                <a:cs typeface="Calibri"/>
              </a:rPr>
              <a:t>Осмотр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парапростатической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клетчатки</a:t>
            </a:r>
            <a:endParaRPr sz="3200" dirty="0">
              <a:latin typeface="Calibri"/>
              <a:cs typeface="Calibri"/>
            </a:endParaRPr>
          </a:p>
          <a:p>
            <a:pPr marL="193040" marR="5080" indent="-180975">
              <a:lnSpc>
                <a:spcPts val="3100"/>
              </a:lnSpc>
              <a:spcBef>
                <a:spcPts val="855"/>
              </a:spcBef>
              <a:buFont typeface="Arial"/>
              <a:buChar char="•"/>
              <a:tabLst>
                <a:tab pos="193675" algn="l"/>
              </a:tabLst>
            </a:pPr>
            <a:r>
              <a:rPr sz="3200" spc="-10" dirty="0">
                <a:latin typeface="Calibri"/>
                <a:cs typeface="Calibri"/>
              </a:rPr>
              <a:t>Осмотр</a:t>
            </a:r>
            <a:r>
              <a:rPr sz="3200" spc="-14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соседних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органов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(прямая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кишка,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мочевой </a:t>
            </a:r>
            <a:r>
              <a:rPr sz="3200" spc="-10" dirty="0">
                <a:latin typeface="Calibri"/>
                <a:cs typeface="Calibri"/>
              </a:rPr>
              <a:t>пузырь).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77850"/>
            <a:ext cx="6794500" cy="5861685"/>
            <a:chOff x="520700" y="1456435"/>
            <a:chExt cx="4114800" cy="49472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0700" y="1456435"/>
              <a:ext cx="4090416" cy="494690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0700" y="1493011"/>
              <a:ext cx="4114800" cy="485546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0" y="3016250"/>
            <a:ext cx="3979944" cy="1381789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>
              <a:lnSpc>
                <a:spcPts val="3410"/>
              </a:lnSpc>
              <a:spcBef>
                <a:spcPts val="575"/>
              </a:spcBef>
            </a:pPr>
            <a:r>
              <a:rPr sz="4000" b="1" spc="-10" dirty="0">
                <a:latin typeface="Calibri"/>
                <a:cs typeface="Calibri"/>
              </a:rPr>
              <a:t>Признаки </a:t>
            </a:r>
            <a:r>
              <a:rPr sz="4000" b="1" spc="-30" dirty="0">
                <a:latin typeface="Calibri"/>
                <a:cs typeface="Calibri"/>
              </a:rPr>
              <a:t>злокачественного </a:t>
            </a:r>
            <a:r>
              <a:rPr sz="4000" b="1" spc="-25" dirty="0">
                <a:latin typeface="Calibri"/>
                <a:cs typeface="Calibri"/>
              </a:rPr>
              <a:t>новообразования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13300" y="501650"/>
            <a:ext cx="4944745" cy="616938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93675" marR="1729105" indent="-180975">
              <a:lnSpc>
                <a:spcPts val="2710"/>
              </a:lnSpc>
              <a:spcBef>
                <a:spcPts val="434"/>
              </a:spcBef>
              <a:buFont typeface="Arial"/>
              <a:buChar char="•"/>
              <a:tabLst>
                <a:tab pos="193675" algn="l"/>
              </a:tabLst>
            </a:pPr>
            <a:r>
              <a:rPr sz="2800" dirty="0">
                <a:latin typeface="Calibri"/>
                <a:cs typeface="Calibri"/>
              </a:rPr>
              <a:t>Гипоэхогенный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очаг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в </a:t>
            </a:r>
            <a:r>
              <a:rPr sz="2800" dirty="0">
                <a:latin typeface="Calibri"/>
                <a:cs typeface="Calibri"/>
              </a:rPr>
              <a:t>периферической</a:t>
            </a:r>
            <a:r>
              <a:rPr sz="2800" spc="1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зоне</a:t>
            </a:r>
            <a:endParaRPr sz="2800" dirty="0">
              <a:latin typeface="Calibri"/>
              <a:cs typeface="Calibri"/>
            </a:endParaRPr>
          </a:p>
          <a:p>
            <a:pPr marL="193675" marR="774700" indent="-180975">
              <a:lnSpc>
                <a:spcPts val="2810"/>
              </a:lnSpc>
              <a:spcBef>
                <a:spcPts val="715"/>
              </a:spcBef>
              <a:buFont typeface="Arial"/>
              <a:buChar char="•"/>
              <a:tabLst>
                <a:tab pos="193675" algn="l"/>
              </a:tabLst>
            </a:pPr>
            <a:r>
              <a:rPr sz="2800" dirty="0">
                <a:latin typeface="Calibri"/>
                <a:cs typeface="Calibri"/>
              </a:rPr>
              <a:t>Асимметрия</a:t>
            </a:r>
            <a:r>
              <a:rPr sz="2800" spc="114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предстательной железы</a:t>
            </a:r>
            <a:endParaRPr sz="2800" dirty="0">
              <a:latin typeface="Calibri"/>
              <a:cs typeface="Calibri"/>
            </a:endParaRPr>
          </a:p>
          <a:p>
            <a:pPr marL="193675" marR="177800" indent="-180975">
              <a:lnSpc>
                <a:spcPts val="2690"/>
              </a:lnSpc>
              <a:spcBef>
                <a:spcPts val="785"/>
              </a:spcBef>
              <a:buFont typeface="Arial"/>
              <a:buChar char="•"/>
              <a:tabLst>
                <a:tab pos="193675" algn="l"/>
              </a:tabLst>
            </a:pPr>
            <a:r>
              <a:rPr sz="2800" dirty="0">
                <a:latin typeface="Calibri"/>
                <a:cs typeface="Calibri"/>
              </a:rPr>
              <a:t>Асимметричное</a:t>
            </a:r>
            <a:r>
              <a:rPr sz="2800" spc="1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расширение</a:t>
            </a:r>
            <a:r>
              <a:rPr sz="2800" spc="16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или </a:t>
            </a:r>
            <a:r>
              <a:rPr sz="2800" dirty="0">
                <a:latin typeface="Calibri"/>
                <a:cs typeface="Calibri"/>
              </a:rPr>
              <a:t>изменение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семенного</a:t>
            </a:r>
            <a:r>
              <a:rPr sz="2800" spc="114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пузырька</a:t>
            </a:r>
            <a:endParaRPr sz="2800" dirty="0">
              <a:latin typeface="Calibri"/>
              <a:cs typeface="Calibri"/>
            </a:endParaRPr>
          </a:p>
          <a:p>
            <a:pPr marL="193675" marR="1437640" indent="-180975">
              <a:lnSpc>
                <a:spcPts val="2690"/>
              </a:lnSpc>
              <a:spcBef>
                <a:spcPts val="935"/>
              </a:spcBef>
              <a:buFont typeface="Arial"/>
              <a:buChar char="•"/>
              <a:tabLst>
                <a:tab pos="193675" algn="l"/>
              </a:tabLst>
            </a:pPr>
            <a:r>
              <a:rPr sz="2800" dirty="0">
                <a:latin typeface="Calibri"/>
                <a:cs typeface="Calibri"/>
              </a:rPr>
              <a:t>Локальная</a:t>
            </a:r>
            <a:r>
              <a:rPr sz="2800" spc="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выпуклость </a:t>
            </a:r>
            <a:r>
              <a:rPr sz="2800" dirty="0">
                <a:latin typeface="Calibri"/>
                <a:cs typeface="Calibri"/>
              </a:rPr>
              <a:t>предстательной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железы</a:t>
            </a:r>
            <a:endParaRPr sz="2800" dirty="0">
              <a:latin typeface="Calibri"/>
              <a:cs typeface="Calibri"/>
            </a:endParaRPr>
          </a:p>
          <a:p>
            <a:pPr marL="193675" marR="5080" indent="-180975">
              <a:lnSpc>
                <a:spcPct val="92000"/>
              </a:lnSpc>
              <a:spcBef>
                <a:spcPts val="705"/>
              </a:spcBef>
              <a:buFont typeface="Arial"/>
              <a:buChar char="•"/>
              <a:tabLst>
                <a:tab pos="193675" algn="l"/>
              </a:tabLst>
            </a:pPr>
            <a:r>
              <a:rPr sz="2800" dirty="0">
                <a:latin typeface="Calibri"/>
                <a:cs typeface="Calibri"/>
              </a:rPr>
              <a:t>Неровность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и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нечеткость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контуров </a:t>
            </a:r>
            <a:r>
              <a:rPr sz="2800" dirty="0">
                <a:latin typeface="Calibri"/>
                <a:cs typeface="Calibri"/>
              </a:rPr>
              <a:t>в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месте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прилежания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очага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к </a:t>
            </a:r>
            <a:r>
              <a:rPr sz="2800" spc="-10" dirty="0">
                <a:latin typeface="Calibri"/>
                <a:cs typeface="Calibri"/>
              </a:rPr>
              <a:t>капсуле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100" y="577850"/>
            <a:ext cx="571500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u="sng" dirty="0"/>
              <a:t>Рак</a:t>
            </a:r>
            <a:r>
              <a:rPr sz="4000" u="sng" spc="-70" dirty="0"/>
              <a:t> </a:t>
            </a:r>
            <a:r>
              <a:rPr sz="4000" u="sng" spc="-25" dirty="0"/>
              <a:t>предстательной</a:t>
            </a:r>
            <a:r>
              <a:rPr sz="4000" u="sng" spc="-70" dirty="0"/>
              <a:t> </a:t>
            </a:r>
            <a:r>
              <a:rPr sz="4000" u="sng" spc="-20" dirty="0"/>
              <a:t>железы</a:t>
            </a:r>
            <a:endParaRPr sz="4000" u="sng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28300" y="1111250"/>
            <a:ext cx="5772912" cy="543255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032500" y="654050"/>
            <a:ext cx="4495800" cy="852798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080" indent="339725">
              <a:lnSpc>
                <a:spcPts val="3120"/>
              </a:lnSpc>
              <a:spcBef>
                <a:spcPts val="450"/>
              </a:spcBef>
            </a:pPr>
            <a:r>
              <a:rPr sz="3200" b="1" u="heavy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ТРУЗИ.</a:t>
            </a:r>
            <a:r>
              <a:rPr sz="3200" b="1" u="heavy" spc="-125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 </a:t>
            </a:r>
            <a:r>
              <a:rPr sz="3200" b="1" u="heavy" spc="-1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Поперечное</a:t>
            </a:r>
            <a:r>
              <a:rPr sz="3200" b="1" spc="-10" dirty="0">
                <a:latin typeface="Calibri Light"/>
                <a:cs typeface="Calibri Light"/>
              </a:rPr>
              <a:t> </a:t>
            </a:r>
            <a:r>
              <a:rPr sz="3200" b="1" u="heavy" spc="-1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сканирование.</a:t>
            </a:r>
            <a:r>
              <a:rPr sz="3200" b="1" u="heavy" spc="-25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 </a:t>
            </a:r>
            <a:r>
              <a:rPr sz="3200" b="1" u="heavy" spc="-2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В-</a:t>
            </a:r>
            <a:r>
              <a:rPr sz="3200" b="1" u="heavy" spc="-1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режим</a:t>
            </a:r>
            <a:endParaRPr sz="3200" b="1" dirty="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27900" y="1949450"/>
            <a:ext cx="2971800" cy="4431598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065" marR="5080" indent="1905" algn="ctr">
              <a:lnSpc>
                <a:spcPct val="88800"/>
              </a:lnSpc>
              <a:spcBef>
                <a:spcPts val="490"/>
              </a:spcBef>
            </a:pPr>
            <a:r>
              <a:rPr sz="2900" spc="-10" dirty="0">
                <a:latin typeface="Calibri"/>
                <a:cs typeface="Calibri"/>
              </a:rPr>
              <a:t>Гипоэхогенное </a:t>
            </a:r>
            <a:r>
              <a:rPr sz="2900" spc="-25" dirty="0">
                <a:latin typeface="Calibri"/>
                <a:cs typeface="Calibri"/>
              </a:rPr>
              <a:t>образование</a:t>
            </a:r>
            <a:r>
              <a:rPr sz="2900" spc="-6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в</a:t>
            </a:r>
            <a:r>
              <a:rPr sz="2900" spc="-4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левых </a:t>
            </a:r>
            <a:r>
              <a:rPr sz="2900" spc="-55" dirty="0">
                <a:latin typeface="Calibri"/>
                <a:cs typeface="Calibri"/>
              </a:rPr>
              <a:t>отделах</a:t>
            </a:r>
            <a:r>
              <a:rPr sz="29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предстательной</a:t>
            </a:r>
            <a:r>
              <a:rPr sz="2900" spc="-10" dirty="0">
                <a:latin typeface="Calibri"/>
                <a:cs typeface="Calibri"/>
              </a:rPr>
              <a:t> </a:t>
            </a:r>
            <a:r>
              <a:rPr sz="2900" spc="-25" dirty="0">
                <a:latin typeface="Calibri"/>
                <a:cs typeface="Calibri"/>
              </a:rPr>
              <a:t>железы</a:t>
            </a:r>
            <a:r>
              <a:rPr sz="2900" spc="-70" dirty="0">
                <a:latin typeface="Calibri"/>
                <a:cs typeface="Calibri"/>
              </a:rPr>
              <a:t> </a:t>
            </a:r>
            <a:r>
              <a:rPr sz="2900" spc="-30" dirty="0">
                <a:latin typeface="Calibri"/>
                <a:cs typeface="Calibri"/>
              </a:rPr>
              <a:t>(периферическая</a:t>
            </a:r>
            <a:r>
              <a:rPr sz="2900" spc="-60" dirty="0">
                <a:latin typeface="Calibri"/>
                <a:cs typeface="Calibri"/>
              </a:rPr>
              <a:t> </a:t>
            </a:r>
            <a:r>
              <a:rPr sz="2900" spc="-50" dirty="0">
                <a:latin typeface="Calibri"/>
                <a:cs typeface="Calibri"/>
              </a:rPr>
              <a:t>и </a:t>
            </a:r>
            <a:r>
              <a:rPr sz="2900" spc="-25" dirty="0">
                <a:latin typeface="Calibri"/>
                <a:cs typeface="Calibri"/>
              </a:rPr>
              <a:t>транзиторная</a:t>
            </a:r>
            <a:r>
              <a:rPr sz="2900" spc="-55" dirty="0">
                <a:latin typeface="Calibri"/>
                <a:cs typeface="Calibri"/>
              </a:rPr>
              <a:t> </a:t>
            </a:r>
            <a:r>
              <a:rPr sz="2900" spc="-20" dirty="0">
                <a:latin typeface="Calibri"/>
                <a:cs typeface="Calibri"/>
              </a:rPr>
              <a:t>зоны) </a:t>
            </a:r>
            <a:r>
              <a:rPr sz="2900" spc="-25" dirty="0">
                <a:latin typeface="Calibri"/>
                <a:cs typeface="Calibri"/>
              </a:rPr>
              <a:t>(маркеры).</a:t>
            </a:r>
            <a:r>
              <a:rPr sz="2900" spc="-70" dirty="0">
                <a:latin typeface="Calibri"/>
                <a:cs typeface="Calibri"/>
              </a:rPr>
              <a:t> </a:t>
            </a:r>
            <a:r>
              <a:rPr sz="2900" spc="-25" dirty="0">
                <a:latin typeface="Calibri"/>
                <a:cs typeface="Calibri"/>
              </a:rPr>
              <a:t>При </a:t>
            </a:r>
            <a:r>
              <a:rPr sz="2900" spc="-30" dirty="0">
                <a:latin typeface="Calibri"/>
                <a:cs typeface="Calibri"/>
              </a:rPr>
              <a:t>прицельной</a:t>
            </a:r>
            <a:r>
              <a:rPr sz="2900" spc="-6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биопсии </a:t>
            </a:r>
            <a:r>
              <a:rPr sz="2900" spc="-20" dirty="0">
                <a:latin typeface="Calibri"/>
                <a:cs typeface="Calibri"/>
              </a:rPr>
              <a:t>выявлен</a:t>
            </a:r>
            <a:r>
              <a:rPr sz="2900" spc="-12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РПЖ,</a:t>
            </a:r>
            <a:r>
              <a:rPr sz="2900" spc="-10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Глисон8</a:t>
            </a:r>
            <a:endParaRPr sz="2900" dirty="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1492250"/>
            <a:ext cx="7327900" cy="5181600"/>
            <a:chOff x="796583" y="2142878"/>
            <a:chExt cx="4879975" cy="338899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6583" y="2142878"/>
              <a:ext cx="4856162" cy="1006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6583" y="2495495"/>
              <a:ext cx="4879954" cy="303594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3335020" cy="2063750"/>
            <a:chOff x="520700" y="1054100"/>
            <a:chExt cx="3335020" cy="20637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0700" y="1054100"/>
              <a:ext cx="3334512" cy="20634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0700" y="1054100"/>
              <a:ext cx="3304032" cy="18928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0700" y="1054100"/>
              <a:ext cx="3300984" cy="1859279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20233" y="2169668"/>
            <a:ext cx="4773167" cy="538683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5100" y="349250"/>
            <a:ext cx="5708141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u="heavy" dirty="0">
                <a:uFill>
                  <a:solidFill>
                    <a:srgbClr val="000000"/>
                  </a:solidFill>
                </a:uFill>
              </a:rPr>
              <a:t>Рак</a:t>
            </a:r>
            <a:r>
              <a:rPr sz="4000" u="heavy" spc="-7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4000" u="heavy" spc="-25" dirty="0">
                <a:uFill>
                  <a:solidFill>
                    <a:srgbClr val="000000"/>
                  </a:solidFill>
                </a:uFill>
              </a:rPr>
              <a:t>предстательной</a:t>
            </a:r>
            <a:r>
              <a:rPr sz="4000" u="heavy" spc="-7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4000" u="heavy" spc="-20" dirty="0">
                <a:uFill>
                  <a:solidFill>
                    <a:srgbClr val="000000"/>
                  </a:solidFill>
                </a:uFill>
              </a:rPr>
              <a:t>железы</a:t>
            </a:r>
            <a:endParaRPr sz="4000" dirty="0"/>
          </a:p>
        </p:txBody>
      </p:sp>
      <p:grpSp>
        <p:nvGrpSpPr>
          <p:cNvPr id="8" name="object 8"/>
          <p:cNvGrpSpPr/>
          <p:nvPr/>
        </p:nvGrpSpPr>
        <p:grpSpPr>
          <a:xfrm>
            <a:off x="0" y="1949450"/>
            <a:ext cx="6718300" cy="4202126"/>
            <a:chOff x="697628" y="2319324"/>
            <a:chExt cx="5563870" cy="346837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1977" y="2646052"/>
              <a:ext cx="4856162" cy="1006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1977" y="2646052"/>
              <a:ext cx="4886325" cy="303991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7628" y="2319324"/>
              <a:ext cx="5563435" cy="346829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660961" y="4989911"/>
              <a:ext cx="192405" cy="535940"/>
            </a:xfrm>
            <a:custGeom>
              <a:avLst/>
              <a:gdLst/>
              <a:ahLst/>
              <a:cxnLst/>
              <a:rect l="l" t="t" r="r" b="b"/>
              <a:pathLst>
                <a:path w="192404" h="535939">
                  <a:moveTo>
                    <a:pt x="96144" y="0"/>
                  </a:moveTo>
                  <a:lnTo>
                    <a:pt x="0" y="96254"/>
                  </a:lnTo>
                  <a:lnTo>
                    <a:pt x="48072" y="96254"/>
                  </a:lnTo>
                  <a:lnTo>
                    <a:pt x="48072" y="535320"/>
                  </a:lnTo>
                  <a:lnTo>
                    <a:pt x="144214" y="535320"/>
                  </a:lnTo>
                  <a:lnTo>
                    <a:pt x="144214" y="96254"/>
                  </a:lnTo>
                  <a:lnTo>
                    <a:pt x="192285" y="96254"/>
                  </a:lnTo>
                  <a:lnTo>
                    <a:pt x="961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660961" y="4989911"/>
              <a:ext cx="192405" cy="535940"/>
            </a:xfrm>
            <a:custGeom>
              <a:avLst/>
              <a:gdLst/>
              <a:ahLst/>
              <a:cxnLst/>
              <a:rect l="l" t="t" r="r" b="b"/>
              <a:pathLst>
                <a:path w="192404" h="535939">
                  <a:moveTo>
                    <a:pt x="0" y="96255"/>
                  </a:moveTo>
                  <a:lnTo>
                    <a:pt x="96143" y="0"/>
                  </a:lnTo>
                  <a:lnTo>
                    <a:pt x="192285" y="96255"/>
                  </a:lnTo>
                  <a:lnTo>
                    <a:pt x="144214" y="96255"/>
                  </a:lnTo>
                  <a:lnTo>
                    <a:pt x="144214" y="535320"/>
                  </a:lnTo>
                  <a:lnTo>
                    <a:pt x="48071" y="535320"/>
                  </a:lnTo>
                  <a:lnTo>
                    <a:pt x="48071" y="96255"/>
                  </a:lnTo>
                  <a:lnTo>
                    <a:pt x="0" y="96255"/>
                  </a:lnTo>
                  <a:close/>
                </a:path>
              </a:pathLst>
            </a:custGeom>
            <a:ln w="10055">
              <a:solidFill>
                <a:srgbClr val="70AD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96222" y="5071371"/>
              <a:ext cx="192405" cy="535940"/>
            </a:xfrm>
            <a:custGeom>
              <a:avLst/>
              <a:gdLst/>
              <a:ahLst/>
              <a:cxnLst/>
              <a:rect l="l" t="t" r="r" b="b"/>
              <a:pathLst>
                <a:path w="192405" h="535939">
                  <a:moveTo>
                    <a:pt x="96142" y="0"/>
                  </a:moveTo>
                  <a:lnTo>
                    <a:pt x="0" y="96255"/>
                  </a:lnTo>
                  <a:lnTo>
                    <a:pt x="48072" y="96255"/>
                  </a:lnTo>
                  <a:lnTo>
                    <a:pt x="48072" y="535321"/>
                  </a:lnTo>
                  <a:lnTo>
                    <a:pt x="144214" y="535321"/>
                  </a:lnTo>
                  <a:lnTo>
                    <a:pt x="144214" y="96255"/>
                  </a:lnTo>
                  <a:lnTo>
                    <a:pt x="192285" y="96255"/>
                  </a:lnTo>
                  <a:lnTo>
                    <a:pt x="961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96222" y="5071371"/>
              <a:ext cx="192405" cy="535940"/>
            </a:xfrm>
            <a:custGeom>
              <a:avLst/>
              <a:gdLst/>
              <a:ahLst/>
              <a:cxnLst/>
              <a:rect l="l" t="t" r="r" b="b"/>
              <a:pathLst>
                <a:path w="192405" h="535939">
                  <a:moveTo>
                    <a:pt x="0" y="96255"/>
                  </a:moveTo>
                  <a:lnTo>
                    <a:pt x="96143" y="0"/>
                  </a:lnTo>
                  <a:lnTo>
                    <a:pt x="192285" y="96255"/>
                  </a:lnTo>
                  <a:lnTo>
                    <a:pt x="144214" y="96255"/>
                  </a:lnTo>
                  <a:lnTo>
                    <a:pt x="144214" y="535320"/>
                  </a:lnTo>
                  <a:lnTo>
                    <a:pt x="48071" y="535320"/>
                  </a:lnTo>
                  <a:lnTo>
                    <a:pt x="48071" y="96255"/>
                  </a:lnTo>
                  <a:lnTo>
                    <a:pt x="0" y="96255"/>
                  </a:lnTo>
                  <a:close/>
                </a:path>
              </a:pathLst>
            </a:custGeom>
            <a:ln w="10055">
              <a:solidFill>
                <a:srgbClr val="70AD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704596" y="882650"/>
            <a:ext cx="3988804" cy="539083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80010" marR="73660" algn="ctr">
              <a:lnSpc>
                <a:spcPct val="102000"/>
              </a:lnSpc>
              <a:spcBef>
                <a:spcPts val="45"/>
              </a:spcBef>
            </a:pPr>
            <a:r>
              <a:rPr sz="3200" b="1" u="heavy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ТРУЗИ.</a:t>
            </a:r>
            <a:r>
              <a:rPr sz="3200" b="1" u="heavy" spc="20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 </a:t>
            </a:r>
            <a:r>
              <a:rPr sz="3200" b="1" u="heavy" spc="-1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Поперечное</a:t>
            </a:r>
            <a:r>
              <a:rPr sz="3200" b="1" spc="-10" dirty="0">
                <a:latin typeface="Calibri Light"/>
                <a:cs typeface="Calibri Light"/>
              </a:rPr>
              <a:t>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сканирование.</a:t>
            </a:r>
            <a:r>
              <a:rPr sz="3200" b="1" u="heavy" spc="59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В-</a:t>
            </a:r>
            <a:r>
              <a:rPr sz="3200" b="1" u="heavy" spc="-2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режим</a:t>
            </a:r>
            <a:endParaRPr sz="3200" b="1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50" dirty="0">
              <a:latin typeface="Calibri Light"/>
              <a:cs typeface="Calibri Light"/>
            </a:endParaRPr>
          </a:p>
          <a:p>
            <a:pPr marL="12065" marR="5080" indent="635" algn="ctr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Асимметрия </a:t>
            </a:r>
            <a:r>
              <a:rPr sz="2800" dirty="0">
                <a:latin typeface="Calibri"/>
                <a:cs typeface="Calibri"/>
              </a:rPr>
              <a:t>предстательной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железы.</a:t>
            </a:r>
            <a:endParaRPr sz="2800" dirty="0">
              <a:latin typeface="Calibri"/>
              <a:cs typeface="Calibri"/>
            </a:endParaRPr>
          </a:p>
          <a:p>
            <a:pPr marL="156210" marR="149225" algn="ctr">
              <a:lnSpc>
                <a:spcPct val="101400"/>
              </a:lnSpc>
              <a:spcBef>
                <a:spcPts val="55"/>
              </a:spcBef>
            </a:pPr>
            <a:r>
              <a:rPr sz="2800" spc="-10" dirty="0">
                <a:latin typeface="Calibri"/>
                <a:cs typeface="Calibri"/>
              </a:rPr>
              <a:t>Гипоэхогенное </a:t>
            </a:r>
            <a:r>
              <a:rPr sz="2800" dirty="0">
                <a:latin typeface="Calibri"/>
                <a:cs typeface="Calibri"/>
              </a:rPr>
              <a:t>образование</a:t>
            </a:r>
            <a:r>
              <a:rPr sz="2800" spc="17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в </a:t>
            </a:r>
            <a:r>
              <a:rPr sz="2800" dirty="0">
                <a:latin typeface="Calibri"/>
                <a:cs typeface="Calibri"/>
              </a:rPr>
              <a:t>периферической</a:t>
            </a:r>
            <a:r>
              <a:rPr sz="2800" spc="1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зоне </a:t>
            </a:r>
            <a:r>
              <a:rPr sz="2800" dirty="0">
                <a:latin typeface="Calibri"/>
                <a:cs typeface="Calibri"/>
              </a:rPr>
              <a:t>(стрелки).</a:t>
            </a:r>
            <a:r>
              <a:rPr sz="2800" spc="9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При </a:t>
            </a:r>
            <a:r>
              <a:rPr sz="2800" dirty="0">
                <a:latin typeface="Calibri"/>
                <a:cs typeface="Calibri"/>
              </a:rPr>
              <a:t>прицельной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биопсии </a:t>
            </a:r>
            <a:r>
              <a:rPr sz="2800" dirty="0">
                <a:latin typeface="Calibri"/>
                <a:cs typeface="Calibri"/>
              </a:rPr>
              <a:t>выявлен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РПЖ,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Глисон8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940050"/>
            <a:ext cx="10071100" cy="4947285"/>
            <a:chOff x="520700" y="1456435"/>
            <a:chExt cx="4114800" cy="49472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0700" y="1456435"/>
              <a:ext cx="4090416" cy="494690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0700" y="1493011"/>
              <a:ext cx="4114800" cy="485546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5100" y="425450"/>
            <a:ext cx="4419600" cy="826508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 marR="5080" indent="329565" algn="l">
              <a:lnSpc>
                <a:spcPts val="3000"/>
              </a:lnSpc>
              <a:spcBef>
                <a:spcPts val="445"/>
              </a:spcBef>
            </a:pPr>
            <a:r>
              <a:rPr sz="3200" u="heavy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ТРУЗИ.</a:t>
            </a:r>
            <a:r>
              <a:rPr sz="3200" u="heavy" spc="-6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 </a:t>
            </a:r>
            <a:r>
              <a:rPr sz="3200" u="heavy" spc="-10" dirty="0" err="1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Поперечное</a:t>
            </a:r>
            <a:r>
              <a:rPr sz="3200" spc="-10" dirty="0">
                <a:latin typeface="Calibri Light"/>
                <a:cs typeface="Calibri Light"/>
              </a:rPr>
              <a:t> </a:t>
            </a:r>
            <a:r>
              <a:rPr lang="ru-RU" sz="3200" spc="-10" dirty="0" smtClean="0">
                <a:latin typeface="Calibri Light"/>
                <a:cs typeface="Calibri Light"/>
              </a:rPr>
              <a:t>                </a:t>
            </a:r>
            <a:r>
              <a:rPr sz="3200" u="heavy" dirty="0" err="1" smtClean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сканирование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.</a:t>
            </a:r>
            <a:r>
              <a:rPr sz="3200" u="heavy" spc="-6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 </a:t>
            </a:r>
            <a:r>
              <a:rPr sz="3200" u="heavy" dirty="0" smtClean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В</a:t>
            </a:r>
            <a:r>
              <a:rPr lang="ru-RU" sz="3200" u="heavy" dirty="0" smtClean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_</a:t>
            </a:r>
            <a:r>
              <a:rPr sz="3200" u="heavy" spc="-10" dirty="0" err="1" smtClean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режим</a:t>
            </a:r>
            <a:endParaRPr sz="3200" dirty="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7500" y="1797050"/>
            <a:ext cx="4228909" cy="5790881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 algn="ctr">
              <a:lnSpc>
                <a:spcPct val="91000"/>
              </a:lnSpc>
              <a:spcBef>
                <a:spcPts val="370"/>
              </a:spcBef>
            </a:pPr>
            <a:r>
              <a:rPr sz="3200" dirty="0">
                <a:latin typeface="Calibri"/>
                <a:cs typeface="Calibri"/>
              </a:rPr>
              <a:t>Гипоэхогенное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образование </a:t>
            </a:r>
            <a:r>
              <a:rPr sz="3200" dirty="0">
                <a:latin typeface="Calibri"/>
                <a:cs typeface="Calibri"/>
              </a:rPr>
              <a:t>в</a:t>
            </a:r>
            <a:r>
              <a:rPr sz="3200" spc="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периферической</a:t>
            </a:r>
            <a:r>
              <a:rPr sz="3200" spc="9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зоне </a:t>
            </a:r>
            <a:r>
              <a:rPr sz="3200" dirty="0">
                <a:latin typeface="Calibri"/>
                <a:cs typeface="Calibri"/>
              </a:rPr>
              <a:t>предстательной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железы</a:t>
            </a:r>
            <a:r>
              <a:rPr sz="3200" spc="65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с </a:t>
            </a:r>
            <a:r>
              <a:rPr sz="3200" dirty="0">
                <a:latin typeface="Calibri"/>
                <a:cs typeface="Calibri"/>
              </a:rPr>
              <a:t>вовлечением</a:t>
            </a:r>
            <a:r>
              <a:rPr sz="3200" spc="12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левой </a:t>
            </a:r>
            <a:r>
              <a:rPr sz="3200" dirty="0">
                <a:latin typeface="Calibri"/>
                <a:cs typeface="Calibri"/>
              </a:rPr>
              <a:t>транзиторной</a:t>
            </a:r>
            <a:r>
              <a:rPr sz="3200" spc="14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зоны.</a:t>
            </a:r>
            <a:endParaRPr sz="3200" dirty="0">
              <a:latin typeface="Calibri"/>
              <a:cs typeface="Calibri"/>
            </a:endParaRPr>
          </a:p>
          <a:p>
            <a:pPr marL="102870" marR="95885" indent="-635" algn="ctr">
              <a:lnSpc>
                <a:spcPct val="90000"/>
              </a:lnSpc>
              <a:spcBef>
                <a:spcPts val="110"/>
              </a:spcBef>
            </a:pPr>
            <a:r>
              <a:rPr sz="3200" dirty="0">
                <a:latin typeface="Calibri"/>
                <a:cs typeface="Calibri"/>
              </a:rPr>
              <a:t>Неровность</a:t>
            </a:r>
            <a:r>
              <a:rPr sz="3200" spc="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</a:t>
            </a:r>
            <a:r>
              <a:rPr sz="3200" spc="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нечеткость </a:t>
            </a:r>
            <a:r>
              <a:rPr sz="3200" dirty="0">
                <a:latin typeface="Calibri"/>
                <a:cs typeface="Calibri"/>
              </a:rPr>
              <a:t>контуров.</a:t>
            </a:r>
            <a:r>
              <a:rPr sz="3200" spc="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При</a:t>
            </a:r>
            <a:r>
              <a:rPr sz="3200" spc="8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прицельной </a:t>
            </a:r>
            <a:r>
              <a:rPr sz="3200" dirty="0">
                <a:latin typeface="Calibri"/>
                <a:cs typeface="Calibri"/>
              </a:rPr>
              <a:t>биопсии</a:t>
            </a:r>
            <a:r>
              <a:rPr sz="3200" spc="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выявлен</a:t>
            </a:r>
            <a:r>
              <a:rPr sz="3200" spc="9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РПЖ,</a:t>
            </a:r>
            <a:endParaRPr sz="3200" dirty="0">
              <a:latin typeface="Calibri"/>
              <a:cs typeface="Calibri"/>
            </a:endParaRPr>
          </a:p>
          <a:p>
            <a:pPr algn="ctr">
              <a:lnSpc>
                <a:spcPts val="2810"/>
              </a:lnSpc>
            </a:pPr>
            <a:r>
              <a:rPr sz="3200" spc="-10" dirty="0">
                <a:latin typeface="Calibri"/>
                <a:cs typeface="Calibri"/>
              </a:rPr>
              <a:t>Глисон8</a:t>
            </a:r>
            <a:endParaRPr sz="3200" dirty="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573123" y="2101850"/>
            <a:ext cx="6120277" cy="3975522"/>
            <a:chOff x="4989977" y="2503592"/>
            <a:chExt cx="4876800" cy="304038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89977" y="2503592"/>
              <a:ext cx="4876270" cy="303991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835456" y="4703116"/>
              <a:ext cx="143510" cy="405130"/>
            </a:xfrm>
            <a:custGeom>
              <a:avLst/>
              <a:gdLst/>
              <a:ahLst/>
              <a:cxnLst/>
              <a:rect l="l" t="t" r="r" b="b"/>
              <a:pathLst>
                <a:path w="143509" h="405129">
                  <a:moveTo>
                    <a:pt x="71549" y="0"/>
                  </a:moveTo>
                  <a:lnTo>
                    <a:pt x="0" y="71631"/>
                  </a:lnTo>
                  <a:lnTo>
                    <a:pt x="35774" y="71631"/>
                  </a:lnTo>
                  <a:lnTo>
                    <a:pt x="35774" y="404508"/>
                  </a:lnTo>
                  <a:lnTo>
                    <a:pt x="107322" y="404508"/>
                  </a:lnTo>
                  <a:lnTo>
                    <a:pt x="107322" y="71631"/>
                  </a:lnTo>
                  <a:lnTo>
                    <a:pt x="143097" y="71631"/>
                  </a:lnTo>
                  <a:lnTo>
                    <a:pt x="715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835456" y="4703116"/>
              <a:ext cx="143510" cy="405130"/>
            </a:xfrm>
            <a:custGeom>
              <a:avLst/>
              <a:gdLst/>
              <a:ahLst/>
              <a:cxnLst/>
              <a:rect l="l" t="t" r="r" b="b"/>
              <a:pathLst>
                <a:path w="143509" h="405129">
                  <a:moveTo>
                    <a:pt x="0" y="71631"/>
                  </a:moveTo>
                  <a:lnTo>
                    <a:pt x="71548" y="0"/>
                  </a:lnTo>
                  <a:lnTo>
                    <a:pt x="143096" y="71631"/>
                  </a:lnTo>
                  <a:lnTo>
                    <a:pt x="107322" y="71631"/>
                  </a:lnTo>
                  <a:lnTo>
                    <a:pt x="107322" y="404509"/>
                  </a:lnTo>
                  <a:lnTo>
                    <a:pt x="35774" y="404509"/>
                  </a:lnTo>
                  <a:lnTo>
                    <a:pt x="35774" y="71631"/>
                  </a:lnTo>
                  <a:lnTo>
                    <a:pt x="0" y="71631"/>
                  </a:lnTo>
                  <a:close/>
                </a:path>
              </a:pathLst>
            </a:custGeom>
            <a:ln w="10055">
              <a:solidFill>
                <a:srgbClr val="70AD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47022" y="5009306"/>
              <a:ext cx="143510" cy="405130"/>
            </a:xfrm>
            <a:custGeom>
              <a:avLst/>
              <a:gdLst/>
              <a:ahLst/>
              <a:cxnLst/>
              <a:rect l="l" t="t" r="r" b="b"/>
              <a:pathLst>
                <a:path w="143509" h="405129">
                  <a:moveTo>
                    <a:pt x="71547" y="0"/>
                  </a:moveTo>
                  <a:lnTo>
                    <a:pt x="0" y="71631"/>
                  </a:lnTo>
                  <a:lnTo>
                    <a:pt x="35774" y="71631"/>
                  </a:lnTo>
                  <a:lnTo>
                    <a:pt x="35774" y="404510"/>
                  </a:lnTo>
                  <a:lnTo>
                    <a:pt x="107322" y="404510"/>
                  </a:lnTo>
                  <a:lnTo>
                    <a:pt x="107322" y="71631"/>
                  </a:lnTo>
                  <a:lnTo>
                    <a:pt x="143097" y="71631"/>
                  </a:lnTo>
                  <a:lnTo>
                    <a:pt x="715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47022" y="5009306"/>
              <a:ext cx="143510" cy="405130"/>
            </a:xfrm>
            <a:custGeom>
              <a:avLst/>
              <a:gdLst/>
              <a:ahLst/>
              <a:cxnLst/>
              <a:rect l="l" t="t" r="r" b="b"/>
              <a:pathLst>
                <a:path w="143509" h="405129">
                  <a:moveTo>
                    <a:pt x="0" y="71631"/>
                  </a:moveTo>
                  <a:lnTo>
                    <a:pt x="71548" y="0"/>
                  </a:lnTo>
                  <a:lnTo>
                    <a:pt x="143096" y="71631"/>
                  </a:lnTo>
                  <a:lnTo>
                    <a:pt x="107322" y="71631"/>
                  </a:lnTo>
                  <a:lnTo>
                    <a:pt x="107322" y="404509"/>
                  </a:lnTo>
                  <a:lnTo>
                    <a:pt x="35774" y="404509"/>
                  </a:lnTo>
                  <a:lnTo>
                    <a:pt x="35774" y="71631"/>
                  </a:lnTo>
                  <a:lnTo>
                    <a:pt x="0" y="71631"/>
                  </a:lnTo>
                  <a:close/>
                </a:path>
              </a:pathLst>
            </a:custGeom>
            <a:ln w="10055">
              <a:solidFill>
                <a:srgbClr val="70AD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711825" y="196850"/>
            <a:ext cx="498157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Рак</a:t>
            </a:r>
            <a:r>
              <a:rPr sz="4000" b="1" u="heavy" spc="-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40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предстательной</a:t>
            </a:r>
            <a:r>
              <a:rPr sz="4000" b="1" u="heavy" spc="-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40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железы</a:t>
            </a:r>
            <a:endParaRPr sz="40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Words>1589</Words>
  <Application>Microsoft Office PowerPoint</Application>
  <PresentationFormat>Произвольный</PresentationFormat>
  <Paragraphs>189</Paragraphs>
  <Slides>35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Мультипараметрическая ультразвуковая диагностика рака предстательной железы</vt:lpstr>
      <vt:lpstr>Актуальность</vt:lpstr>
      <vt:lpstr>Введение</vt:lpstr>
      <vt:lpstr>Слайд 4</vt:lpstr>
      <vt:lpstr>Основные задачи</vt:lpstr>
      <vt:lpstr>Слайд 6</vt:lpstr>
      <vt:lpstr>Рак предстательной железы</vt:lpstr>
      <vt:lpstr>Рак предстательной железы</vt:lpstr>
      <vt:lpstr>ТРУЗИ. Поперечное                 сканирование. В_режим</vt:lpstr>
      <vt:lpstr>Инвазия в семенные пузырьки Может проявляться в виде:</vt:lpstr>
      <vt:lpstr>Образование предстательной железы с инвазией левого семенного пузырька</vt:lpstr>
      <vt:lpstr>Слайд 12</vt:lpstr>
      <vt:lpstr>Особенности проведения оценки кровотока </vt:lpstr>
      <vt:lpstr>Преимущества метода ЭДК</vt:lpstr>
      <vt:lpstr>Рак предстательной железы</vt:lpstr>
      <vt:lpstr>Рак предстательной железы</vt:lpstr>
      <vt:lpstr>Образование предстательной железы с инвазией левого семенного пузырька</vt:lpstr>
      <vt:lpstr>Рак предстательной железы</vt:lpstr>
      <vt:lpstr>Слайд 19</vt:lpstr>
      <vt:lpstr>Слайд 20</vt:lpstr>
      <vt:lpstr>ТРУЗИ с контрастным усилением</vt:lpstr>
      <vt:lpstr>Рак предстательной железы, Глисон 7</vt:lpstr>
      <vt:lpstr>Рак предстательной железы</vt:lpstr>
      <vt:lpstr>Количественный анализ контрастного усиления</vt:lpstr>
      <vt:lpstr>Рак предстательной железы. ТРУЗИ с контрастным усилением</vt:lpstr>
      <vt:lpstr>Рак предстательной железы</vt:lpstr>
      <vt:lpstr>ТРУЗИ с гистосканированием</vt:lpstr>
      <vt:lpstr>ТРУЗИ с эластографией</vt:lpstr>
      <vt:lpstr>Эластография</vt:lpstr>
      <vt:lpstr>Рак предстательной железы</vt:lpstr>
      <vt:lpstr>Рак предстательной железы</vt:lpstr>
      <vt:lpstr>Трансректальное микроультразвуковое исследование</vt:lpstr>
      <vt:lpstr>МР и УЗ-совмещение (фьюжен)</vt:lpstr>
      <vt:lpstr>Слайд 34</vt:lpstr>
      <vt:lpstr>Выводы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Мультипараметрическая ультразвуковая диагностика рака предстательной железы</dc:title>
  <dc:creator>Анна Маркова</dc:creator>
  <cp:lastModifiedBy>GigaByte</cp:lastModifiedBy>
  <cp:revision>13</cp:revision>
  <dcterms:created xsi:type="dcterms:W3CDTF">2022-03-23T05:36:40Z</dcterms:created>
  <dcterms:modified xsi:type="dcterms:W3CDTF">2022-04-12T15:06:40Z</dcterms:modified>
</cp:coreProperties>
</file>