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1" r:id="rId10"/>
    <p:sldId id="265" r:id="rId11"/>
    <p:sldId id="266" r:id="rId12"/>
    <p:sldId id="267" r:id="rId13"/>
    <p:sldId id="268" r:id="rId14"/>
    <p:sldId id="269" r:id="rId15"/>
    <p:sldId id="271" r:id="rId16"/>
    <p:sldId id="270"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02DAD6C-5C45-4A90-AD9C-66329CEE1026}" type="datetimeFigureOut">
              <a:rPr lang="ru-RU" smtClean="0"/>
              <a:t>10.02.2021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E59CE-094E-449E-BB70-E7E7FF98A6BD}" type="slidenum">
              <a:rPr lang="ru-RU" smtClean="0"/>
              <a:t>‹#›</a:t>
            </a:fld>
            <a:endParaRPr lang="ru-RU"/>
          </a:p>
        </p:txBody>
      </p:sp>
    </p:spTree>
    <p:extLst>
      <p:ext uri="{BB962C8B-B14F-4D97-AF65-F5344CB8AC3E}">
        <p14:creationId xmlns:p14="http://schemas.microsoft.com/office/powerpoint/2010/main" val="27683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02DAD6C-5C45-4A90-AD9C-66329CEE1026}" type="datetimeFigureOut">
              <a:rPr lang="ru-RU" smtClean="0"/>
              <a:t>10.02.2021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E59CE-094E-449E-BB70-E7E7FF98A6BD}" type="slidenum">
              <a:rPr lang="ru-RU" smtClean="0"/>
              <a:t>‹#›</a:t>
            </a:fld>
            <a:endParaRPr lang="ru-RU"/>
          </a:p>
        </p:txBody>
      </p:sp>
    </p:spTree>
    <p:extLst>
      <p:ext uri="{BB962C8B-B14F-4D97-AF65-F5344CB8AC3E}">
        <p14:creationId xmlns:p14="http://schemas.microsoft.com/office/powerpoint/2010/main" val="2823055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02DAD6C-5C45-4A90-AD9C-66329CEE1026}" type="datetimeFigureOut">
              <a:rPr lang="ru-RU" smtClean="0"/>
              <a:t>10.02.2021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E59CE-094E-449E-BB70-E7E7FF98A6BD}" type="slidenum">
              <a:rPr lang="ru-RU" smtClean="0"/>
              <a:t>‹#›</a:t>
            </a:fld>
            <a:endParaRPr lang="ru-RU"/>
          </a:p>
        </p:txBody>
      </p:sp>
    </p:spTree>
    <p:extLst>
      <p:ext uri="{BB962C8B-B14F-4D97-AF65-F5344CB8AC3E}">
        <p14:creationId xmlns:p14="http://schemas.microsoft.com/office/powerpoint/2010/main" val="473264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02DAD6C-5C45-4A90-AD9C-66329CEE1026}" type="datetimeFigureOut">
              <a:rPr lang="ru-RU" smtClean="0"/>
              <a:t>10.02.2021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E59CE-094E-449E-BB70-E7E7FF98A6BD}" type="slidenum">
              <a:rPr lang="ru-RU" smtClean="0"/>
              <a:t>‹#›</a:t>
            </a:fld>
            <a:endParaRPr lang="ru-RU"/>
          </a:p>
        </p:txBody>
      </p:sp>
    </p:spTree>
    <p:extLst>
      <p:ext uri="{BB962C8B-B14F-4D97-AF65-F5344CB8AC3E}">
        <p14:creationId xmlns:p14="http://schemas.microsoft.com/office/powerpoint/2010/main" val="4199946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02DAD6C-5C45-4A90-AD9C-66329CEE1026}" type="datetimeFigureOut">
              <a:rPr lang="ru-RU" smtClean="0"/>
              <a:t>10.02.2021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E59CE-094E-449E-BB70-E7E7FF98A6BD}" type="slidenum">
              <a:rPr lang="ru-RU" smtClean="0"/>
              <a:t>‹#›</a:t>
            </a:fld>
            <a:endParaRPr lang="ru-RU"/>
          </a:p>
        </p:txBody>
      </p:sp>
    </p:spTree>
    <p:extLst>
      <p:ext uri="{BB962C8B-B14F-4D97-AF65-F5344CB8AC3E}">
        <p14:creationId xmlns:p14="http://schemas.microsoft.com/office/powerpoint/2010/main" val="881467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02DAD6C-5C45-4A90-AD9C-66329CEE1026}" type="datetimeFigureOut">
              <a:rPr lang="ru-RU" smtClean="0"/>
              <a:t>10.02.2021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CE59CE-094E-449E-BB70-E7E7FF98A6BD}" type="slidenum">
              <a:rPr lang="ru-RU" smtClean="0"/>
              <a:t>‹#›</a:t>
            </a:fld>
            <a:endParaRPr lang="ru-RU"/>
          </a:p>
        </p:txBody>
      </p:sp>
    </p:spTree>
    <p:extLst>
      <p:ext uri="{BB962C8B-B14F-4D97-AF65-F5344CB8AC3E}">
        <p14:creationId xmlns:p14="http://schemas.microsoft.com/office/powerpoint/2010/main" val="33056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02DAD6C-5C45-4A90-AD9C-66329CEE1026}" type="datetimeFigureOut">
              <a:rPr lang="ru-RU" smtClean="0"/>
              <a:t>10.02.2021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9CE59CE-094E-449E-BB70-E7E7FF98A6BD}" type="slidenum">
              <a:rPr lang="ru-RU" smtClean="0"/>
              <a:t>‹#›</a:t>
            </a:fld>
            <a:endParaRPr lang="ru-RU"/>
          </a:p>
        </p:txBody>
      </p:sp>
    </p:spTree>
    <p:extLst>
      <p:ext uri="{BB962C8B-B14F-4D97-AF65-F5344CB8AC3E}">
        <p14:creationId xmlns:p14="http://schemas.microsoft.com/office/powerpoint/2010/main" val="2413442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02DAD6C-5C45-4A90-AD9C-66329CEE1026}" type="datetimeFigureOut">
              <a:rPr lang="ru-RU" smtClean="0"/>
              <a:t>10.02.2021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9CE59CE-094E-449E-BB70-E7E7FF98A6BD}" type="slidenum">
              <a:rPr lang="ru-RU" smtClean="0"/>
              <a:t>‹#›</a:t>
            </a:fld>
            <a:endParaRPr lang="ru-RU"/>
          </a:p>
        </p:txBody>
      </p:sp>
    </p:spTree>
    <p:extLst>
      <p:ext uri="{BB962C8B-B14F-4D97-AF65-F5344CB8AC3E}">
        <p14:creationId xmlns:p14="http://schemas.microsoft.com/office/powerpoint/2010/main" val="1425674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02DAD6C-5C45-4A90-AD9C-66329CEE1026}" type="datetimeFigureOut">
              <a:rPr lang="ru-RU" smtClean="0"/>
              <a:t>10.02.2021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9CE59CE-094E-449E-BB70-E7E7FF98A6BD}" type="slidenum">
              <a:rPr lang="ru-RU" smtClean="0"/>
              <a:t>‹#›</a:t>
            </a:fld>
            <a:endParaRPr lang="ru-RU"/>
          </a:p>
        </p:txBody>
      </p:sp>
    </p:spTree>
    <p:extLst>
      <p:ext uri="{BB962C8B-B14F-4D97-AF65-F5344CB8AC3E}">
        <p14:creationId xmlns:p14="http://schemas.microsoft.com/office/powerpoint/2010/main" val="108259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02DAD6C-5C45-4A90-AD9C-66329CEE1026}" type="datetimeFigureOut">
              <a:rPr lang="ru-RU" smtClean="0"/>
              <a:t>10.02.2021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CE59CE-094E-449E-BB70-E7E7FF98A6BD}" type="slidenum">
              <a:rPr lang="ru-RU" smtClean="0"/>
              <a:t>‹#›</a:t>
            </a:fld>
            <a:endParaRPr lang="ru-RU"/>
          </a:p>
        </p:txBody>
      </p:sp>
    </p:spTree>
    <p:extLst>
      <p:ext uri="{BB962C8B-B14F-4D97-AF65-F5344CB8AC3E}">
        <p14:creationId xmlns:p14="http://schemas.microsoft.com/office/powerpoint/2010/main" val="2798493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02DAD6C-5C45-4A90-AD9C-66329CEE1026}" type="datetimeFigureOut">
              <a:rPr lang="ru-RU" smtClean="0"/>
              <a:t>10.02.2021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CE59CE-094E-449E-BB70-E7E7FF98A6BD}" type="slidenum">
              <a:rPr lang="ru-RU" smtClean="0"/>
              <a:t>‹#›</a:t>
            </a:fld>
            <a:endParaRPr lang="ru-RU"/>
          </a:p>
        </p:txBody>
      </p:sp>
    </p:spTree>
    <p:extLst>
      <p:ext uri="{BB962C8B-B14F-4D97-AF65-F5344CB8AC3E}">
        <p14:creationId xmlns:p14="http://schemas.microsoft.com/office/powerpoint/2010/main" val="2164052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2DAD6C-5C45-4A90-AD9C-66329CEE1026}" type="datetimeFigureOut">
              <a:rPr lang="ru-RU" smtClean="0"/>
              <a:t>10.02.2021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CE59CE-094E-449E-BB70-E7E7FF98A6BD}" type="slidenum">
              <a:rPr lang="ru-RU" smtClean="0"/>
              <a:t>‹#›</a:t>
            </a:fld>
            <a:endParaRPr lang="ru-RU"/>
          </a:p>
        </p:txBody>
      </p:sp>
    </p:spTree>
    <p:extLst>
      <p:ext uri="{BB962C8B-B14F-4D97-AF65-F5344CB8AC3E}">
        <p14:creationId xmlns:p14="http://schemas.microsoft.com/office/powerpoint/2010/main" val="186645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801632"/>
            <a:ext cx="9144000" cy="2387600"/>
          </a:xfrm>
        </p:spPr>
        <p:txBody>
          <a:bodyPr>
            <a:normAutofit fontScale="90000"/>
          </a:bodyPr>
          <a:lstStyle/>
          <a:p>
            <a:r>
              <a:rPr lang="ru-RU" dirty="0" smtClean="0"/>
              <a:t>Когнитивные функции. Синдромы поражения коры больших полушарий головного мозга</a:t>
            </a:r>
            <a:endParaRPr lang="ru-RU" dirty="0"/>
          </a:p>
        </p:txBody>
      </p:sp>
      <p:sp>
        <p:nvSpPr>
          <p:cNvPr id="3" name="Подзаголовок 2"/>
          <p:cNvSpPr>
            <a:spLocks noGrp="1"/>
          </p:cNvSpPr>
          <p:nvPr>
            <p:ph type="subTitle" idx="1"/>
          </p:nvPr>
        </p:nvSpPr>
        <p:spPr>
          <a:xfrm>
            <a:off x="1524000" y="5202238"/>
            <a:ext cx="9144000" cy="1655762"/>
          </a:xfrm>
        </p:spPr>
        <p:txBody>
          <a:bodyPr/>
          <a:lstStyle/>
          <a:p>
            <a:r>
              <a:rPr lang="ru-RU" dirty="0" smtClean="0"/>
              <a:t>Гуревич В.А.</a:t>
            </a:r>
            <a:endParaRPr lang="ru-RU" dirty="0"/>
          </a:p>
        </p:txBody>
      </p:sp>
    </p:spTree>
    <p:extLst>
      <p:ext uri="{BB962C8B-B14F-4D97-AF65-F5344CB8AC3E}">
        <p14:creationId xmlns:p14="http://schemas.microsoft.com/office/powerpoint/2010/main" val="1974573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1325563"/>
          </a:xfrm>
        </p:spPr>
        <p:txBody>
          <a:bodyPr/>
          <a:lstStyle/>
          <a:p>
            <a:r>
              <a:rPr lang="ru-RU" dirty="0" smtClean="0"/>
              <a:t>Афазии</a:t>
            </a:r>
            <a:endParaRPr lang="ru-RU" dirty="0"/>
          </a:p>
        </p:txBody>
      </p:sp>
      <p:sp>
        <p:nvSpPr>
          <p:cNvPr id="3" name="Объект 2"/>
          <p:cNvSpPr>
            <a:spLocks noGrp="1"/>
          </p:cNvSpPr>
          <p:nvPr>
            <p:ph idx="1"/>
          </p:nvPr>
        </p:nvSpPr>
        <p:spPr>
          <a:xfrm>
            <a:off x="838200" y="1133293"/>
            <a:ext cx="10515600" cy="5450387"/>
          </a:xfrm>
        </p:spPr>
        <p:txBody>
          <a:bodyPr>
            <a:normAutofit fontScale="92500"/>
          </a:bodyPr>
          <a:lstStyle/>
          <a:p>
            <a:pPr marL="0" indent="0">
              <a:buNone/>
            </a:pPr>
            <a:r>
              <a:rPr lang="en-US" sz="3600" dirty="0" smtClean="0"/>
              <a:t>I </a:t>
            </a:r>
            <a:r>
              <a:rPr lang="ru-RU" sz="3600" dirty="0" smtClean="0"/>
              <a:t>Афферентная</a:t>
            </a:r>
            <a:r>
              <a:rPr lang="en-US" sz="3600" dirty="0" smtClean="0"/>
              <a:t> </a:t>
            </a:r>
            <a:r>
              <a:rPr lang="ru-RU" sz="3600" dirty="0" smtClean="0"/>
              <a:t>афазия</a:t>
            </a:r>
            <a:endParaRPr lang="ru-RU" sz="3600" dirty="0"/>
          </a:p>
          <a:p>
            <a:pPr marL="0" indent="0">
              <a:buNone/>
            </a:pPr>
            <a:r>
              <a:rPr lang="ru-RU" dirty="0" smtClean="0"/>
              <a:t>2) Амнестическая афазия:</a:t>
            </a:r>
          </a:p>
          <a:p>
            <a:pPr marL="514350" indent="-514350">
              <a:buAutoNum type="arabicPeriod"/>
            </a:pPr>
            <a:r>
              <a:rPr lang="ru-RU" dirty="0"/>
              <a:t>Оптико-</a:t>
            </a:r>
            <a:r>
              <a:rPr lang="ru-RU" dirty="0" err="1"/>
              <a:t>мнестическая</a:t>
            </a:r>
            <a:r>
              <a:rPr lang="ru-RU" dirty="0" smtClean="0"/>
              <a:t> афазия </a:t>
            </a:r>
            <a:r>
              <a:rPr lang="ru-RU" sz="2400" dirty="0" smtClean="0"/>
              <a:t>(при поражении задних отделов левой височной области на стыке с теменно-затылочными областями)</a:t>
            </a:r>
          </a:p>
          <a:p>
            <a:pPr marL="0" indent="0">
              <a:buNone/>
            </a:pPr>
            <a:r>
              <a:rPr lang="ru-RU" sz="2000" dirty="0" smtClean="0"/>
              <a:t>Первичный дефект – </a:t>
            </a:r>
            <a:r>
              <a:rPr lang="ru-RU" sz="2000" i="1" dirty="0" smtClean="0"/>
              <a:t>теряется связь между зрительными образами слов и их наименованиями</a:t>
            </a:r>
          </a:p>
          <a:p>
            <a:pPr marL="0" indent="0">
              <a:buNone/>
            </a:pPr>
            <a:r>
              <a:rPr lang="ru-RU" sz="2000" dirty="0"/>
              <a:t>Симптомы: </a:t>
            </a:r>
            <a:r>
              <a:rPr lang="ru-RU" sz="2000" i="1" dirty="0" smtClean="0"/>
              <a:t>Больной не может назвать предмет, а дает его описание, не может изобразить названный предмет при полностью сохранной возможности срисовать его</a:t>
            </a:r>
          </a:p>
          <a:p>
            <a:pPr marL="0" indent="0">
              <a:buNone/>
            </a:pPr>
            <a:r>
              <a:rPr lang="ru-RU" dirty="0"/>
              <a:t>2</a:t>
            </a:r>
            <a:r>
              <a:rPr lang="ru-RU" dirty="0" smtClean="0"/>
              <a:t>.   </a:t>
            </a:r>
            <a:r>
              <a:rPr lang="ru-RU" dirty="0"/>
              <a:t>Акустико-</a:t>
            </a:r>
            <a:r>
              <a:rPr lang="ru-RU" dirty="0" err="1"/>
              <a:t>мнестическая</a:t>
            </a:r>
            <a:r>
              <a:rPr lang="ru-RU" dirty="0"/>
              <a:t> афазия </a:t>
            </a:r>
            <a:r>
              <a:rPr lang="ru-RU" sz="2400" dirty="0"/>
              <a:t>(при поражении средних отделов левой височной области, расположенных вне ядерной зоны слухового </a:t>
            </a:r>
            <a:r>
              <a:rPr lang="ru-RU" sz="2400" dirty="0" smtClean="0"/>
              <a:t>анализатора)</a:t>
            </a:r>
          </a:p>
          <a:p>
            <a:pPr marL="0" indent="0">
              <a:buNone/>
            </a:pPr>
            <a:r>
              <a:rPr lang="ru-RU" sz="2100" dirty="0"/>
              <a:t>Первичный дефект – </a:t>
            </a:r>
            <a:r>
              <a:rPr lang="ru-RU" sz="2100" i="1" dirty="0"/>
              <a:t>снижение объёма слухоречевой памяти</a:t>
            </a:r>
          </a:p>
          <a:p>
            <a:pPr marL="0" indent="0">
              <a:buNone/>
            </a:pPr>
            <a:r>
              <a:rPr lang="ru-RU" sz="2100" dirty="0"/>
              <a:t>Симптомы: </a:t>
            </a:r>
            <a:r>
              <a:rPr lang="ru-RU" sz="2100" i="1" dirty="0"/>
              <a:t>Симптом края при запоминании слов (возможность запомнить до 3х слов, либо первых, либо последних), вторичное непонимание устной речи (т.к. её понимание зависит от запоминания слухоречевого сообщения), поиск нужных слов, пропуск слов (обычно существительных).</a:t>
            </a:r>
          </a:p>
          <a:p>
            <a:pPr marL="0" indent="0">
              <a:buNone/>
            </a:pPr>
            <a:endParaRPr lang="ru-RU" sz="2100" dirty="0"/>
          </a:p>
          <a:p>
            <a:pPr marL="514350" indent="-514350">
              <a:buAutoNum type="arabicPeriod"/>
            </a:pPr>
            <a:endParaRPr lang="ru-RU" dirty="0" smtClean="0"/>
          </a:p>
          <a:p>
            <a:pPr marL="514350" indent="-514350">
              <a:buAutoNum type="arabicParenR"/>
            </a:pPr>
            <a:endParaRPr lang="ru-RU" dirty="0"/>
          </a:p>
        </p:txBody>
      </p:sp>
    </p:spTree>
    <p:extLst>
      <p:ext uri="{BB962C8B-B14F-4D97-AF65-F5344CB8AC3E}">
        <p14:creationId xmlns:p14="http://schemas.microsoft.com/office/powerpoint/2010/main" val="1528567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1325563"/>
          </a:xfrm>
        </p:spPr>
        <p:txBody>
          <a:bodyPr/>
          <a:lstStyle/>
          <a:p>
            <a:r>
              <a:rPr lang="ru-RU" dirty="0" smtClean="0"/>
              <a:t>Афазии</a:t>
            </a:r>
            <a:endParaRPr lang="ru-RU" dirty="0"/>
          </a:p>
        </p:txBody>
      </p:sp>
      <p:sp>
        <p:nvSpPr>
          <p:cNvPr id="3" name="Объект 2"/>
          <p:cNvSpPr>
            <a:spLocks noGrp="1"/>
          </p:cNvSpPr>
          <p:nvPr>
            <p:ph idx="1"/>
          </p:nvPr>
        </p:nvSpPr>
        <p:spPr>
          <a:xfrm>
            <a:off x="838200" y="1133293"/>
            <a:ext cx="10515600" cy="5450387"/>
          </a:xfrm>
        </p:spPr>
        <p:txBody>
          <a:bodyPr>
            <a:normAutofit/>
          </a:bodyPr>
          <a:lstStyle/>
          <a:p>
            <a:pPr marL="0" indent="0">
              <a:buNone/>
            </a:pPr>
            <a:r>
              <a:rPr lang="en-US" sz="3600" dirty="0" smtClean="0"/>
              <a:t>I </a:t>
            </a:r>
            <a:r>
              <a:rPr lang="ru-RU" sz="3600" dirty="0" smtClean="0"/>
              <a:t>Афферентная</a:t>
            </a:r>
            <a:r>
              <a:rPr lang="en-US" sz="3600" dirty="0" smtClean="0"/>
              <a:t> </a:t>
            </a:r>
            <a:r>
              <a:rPr lang="ru-RU" sz="3600" dirty="0" smtClean="0"/>
              <a:t>афазия</a:t>
            </a:r>
            <a:endParaRPr lang="ru-RU" sz="3600" dirty="0"/>
          </a:p>
          <a:p>
            <a:pPr marL="0" indent="0">
              <a:buNone/>
            </a:pPr>
            <a:r>
              <a:rPr lang="ru-RU" dirty="0"/>
              <a:t>3</a:t>
            </a:r>
            <a:r>
              <a:rPr lang="ru-RU" dirty="0" smtClean="0"/>
              <a:t>) Афферентная моторная афазия:</a:t>
            </a:r>
          </a:p>
          <a:p>
            <a:pPr marL="0" indent="0">
              <a:buNone/>
            </a:pPr>
            <a:r>
              <a:rPr lang="ru-RU" sz="2400" dirty="0" smtClean="0"/>
              <a:t>При поражении нижних отделов теменной области коры левого полушария</a:t>
            </a:r>
          </a:p>
          <a:p>
            <a:pPr marL="0" indent="0">
              <a:buNone/>
            </a:pPr>
            <a:r>
              <a:rPr lang="ru-RU" sz="2400" dirty="0" smtClean="0"/>
              <a:t>Первичный дефект – </a:t>
            </a:r>
            <a:r>
              <a:rPr lang="ru-RU" sz="2400" i="1" dirty="0" smtClean="0"/>
              <a:t>нарушение кинестетической речевой афферентации от артикуляционного аппарата (отсутствие ощущения артикуляции во время говорения)</a:t>
            </a:r>
          </a:p>
          <a:p>
            <a:pPr marL="0" indent="0">
              <a:buNone/>
            </a:pPr>
            <a:r>
              <a:rPr lang="ru-RU" sz="2400" dirty="0" smtClean="0"/>
              <a:t>Симптомы: </a:t>
            </a:r>
            <a:r>
              <a:rPr lang="ru-RU" sz="2400" i="1" dirty="0" smtClean="0"/>
              <a:t>трудности различения близких по артикуляции звуков. Литеральные парафазии. Нарушение речевого орального праксиса. Вторично нарушено письмо и чтение, т.к</a:t>
            </a:r>
            <a:r>
              <a:rPr lang="ru-RU" sz="2400" i="1" dirty="0"/>
              <a:t>. </a:t>
            </a:r>
            <a:r>
              <a:rPr lang="ru-RU" sz="2400" i="1" dirty="0" smtClean="0"/>
              <a:t>больные </a:t>
            </a:r>
            <a:r>
              <a:rPr lang="ru-RU" sz="2400" i="1" dirty="0"/>
              <a:t>не могут проговаривать про себя</a:t>
            </a:r>
          </a:p>
          <a:p>
            <a:pPr marL="514350" indent="-514350">
              <a:buAutoNum type="arabicPeriod"/>
            </a:pPr>
            <a:endParaRPr lang="ru-RU" dirty="0" smtClean="0"/>
          </a:p>
          <a:p>
            <a:pPr marL="514350" indent="-514350">
              <a:buAutoNum type="arabicParenR"/>
            </a:pPr>
            <a:endParaRPr lang="ru-RU" dirty="0"/>
          </a:p>
        </p:txBody>
      </p:sp>
    </p:spTree>
    <p:extLst>
      <p:ext uri="{BB962C8B-B14F-4D97-AF65-F5344CB8AC3E}">
        <p14:creationId xmlns:p14="http://schemas.microsoft.com/office/powerpoint/2010/main" val="4283649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87383"/>
            <a:ext cx="10515600" cy="1325563"/>
          </a:xfrm>
        </p:spPr>
        <p:txBody>
          <a:bodyPr/>
          <a:lstStyle/>
          <a:p>
            <a:r>
              <a:rPr lang="ru-RU" dirty="0" smtClean="0"/>
              <a:t>Афазии</a:t>
            </a:r>
            <a:endParaRPr lang="ru-RU" dirty="0"/>
          </a:p>
        </p:txBody>
      </p:sp>
      <p:sp>
        <p:nvSpPr>
          <p:cNvPr id="3" name="Объект 2"/>
          <p:cNvSpPr>
            <a:spLocks noGrp="1"/>
          </p:cNvSpPr>
          <p:nvPr>
            <p:ph idx="1"/>
          </p:nvPr>
        </p:nvSpPr>
        <p:spPr>
          <a:xfrm>
            <a:off x="838200" y="898162"/>
            <a:ext cx="10515600" cy="5724707"/>
          </a:xfrm>
        </p:spPr>
        <p:txBody>
          <a:bodyPr>
            <a:normAutofit fontScale="70000" lnSpcReduction="20000"/>
          </a:bodyPr>
          <a:lstStyle/>
          <a:p>
            <a:pPr marL="0" indent="0">
              <a:buNone/>
            </a:pPr>
            <a:r>
              <a:rPr lang="en-US" sz="4000" dirty="0" smtClean="0"/>
              <a:t>I </a:t>
            </a:r>
            <a:r>
              <a:rPr lang="ru-RU" sz="4000" dirty="0" smtClean="0"/>
              <a:t>Афферентная</a:t>
            </a:r>
            <a:r>
              <a:rPr lang="en-US" sz="4000" dirty="0" smtClean="0"/>
              <a:t> </a:t>
            </a:r>
            <a:r>
              <a:rPr lang="ru-RU" sz="4000" dirty="0" smtClean="0"/>
              <a:t>афазия</a:t>
            </a:r>
            <a:endParaRPr lang="ru-RU" sz="4000" dirty="0"/>
          </a:p>
          <a:p>
            <a:pPr marL="0" indent="0">
              <a:buNone/>
            </a:pPr>
            <a:r>
              <a:rPr lang="ru-RU" sz="3400" dirty="0" smtClean="0"/>
              <a:t>4) Семантическая афазия:</a:t>
            </a:r>
          </a:p>
          <a:p>
            <a:pPr marL="0" indent="0">
              <a:buNone/>
            </a:pPr>
            <a:r>
              <a:rPr lang="ru-RU" sz="2900" dirty="0" smtClean="0"/>
              <a:t>При поражении зоны </a:t>
            </a:r>
            <a:r>
              <a:rPr lang="en-US" sz="2900" dirty="0" smtClean="0"/>
              <a:t>TPO</a:t>
            </a:r>
            <a:r>
              <a:rPr lang="ru-RU" sz="2900" dirty="0"/>
              <a:t> </a:t>
            </a:r>
            <a:r>
              <a:rPr lang="ru-RU" sz="2900" dirty="0" smtClean="0"/>
              <a:t>левого полушария</a:t>
            </a:r>
          </a:p>
          <a:p>
            <a:pPr marL="0" indent="0">
              <a:buNone/>
            </a:pPr>
            <a:r>
              <a:rPr lang="ru-RU" sz="2900" dirty="0" smtClean="0"/>
              <a:t>Первичный дефект – </a:t>
            </a:r>
            <a:r>
              <a:rPr lang="ru-RU" sz="2900" i="1" dirty="0"/>
              <a:t>трудности в восприятии логико-грамматических </a:t>
            </a:r>
            <a:r>
              <a:rPr lang="ru-RU" sz="2900" i="1" dirty="0" smtClean="0"/>
              <a:t>конструкций, которые требуют одновременное мысленное представление нескольких явлений и их отношение друг к другу</a:t>
            </a:r>
          </a:p>
          <a:p>
            <a:pPr marL="0" indent="0">
              <a:buNone/>
            </a:pPr>
            <a:r>
              <a:rPr lang="ru-RU" sz="2900" dirty="0" smtClean="0"/>
              <a:t>Симптомы: </a:t>
            </a:r>
            <a:r>
              <a:rPr lang="ru-RU" sz="2900" i="1" dirty="0" smtClean="0"/>
              <a:t>больные не понимают грамматических конструкций в которых отражаются пространственные и логические отношения</a:t>
            </a:r>
          </a:p>
          <a:p>
            <a:pPr marL="0" indent="0">
              <a:buNone/>
            </a:pPr>
            <a:r>
              <a:rPr lang="ru-RU" sz="2000" i="1" dirty="0" smtClean="0"/>
              <a:t>Например:</a:t>
            </a:r>
          </a:p>
          <a:p>
            <a:pPr>
              <a:buFont typeface="Wingdings" panose="05000000000000000000" pitchFamily="2" charset="2"/>
              <a:buChar char="§"/>
            </a:pPr>
            <a:r>
              <a:rPr lang="ru-RU" sz="2000" i="1" dirty="0"/>
              <a:t>Предложения с предлогами;</a:t>
            </a:r>
          </a:p>
          <a:p>
            <a:pPr>
              <a:buFont typeface="Wingdings" panose="05000000000000000000" pitchFamily="2" charset="2"/>
              <a:buChar char="§"/>
            </a:pPr>
            <a:r>
              <a:rPr lang="ru-RU" sz="2000" i="1" dirty="0"/>
              <a:t>Сравнительные предложения («Карандаш короче ручки. Что длиннее ручка или карандаш?». «Оля темнее Кати, но светлее Сони. Кто самый тёмный?»);</a:t>
            </a:r>
          </a:p>
          <a:p>
            <a:pPr>
              <a:buFont typeface="Wingdings" panose="05000000000000000000" pitchFamily="2" charset="2"/>
              <a:buChar char="§"/>
            </a:pPr>
            <a:r>
              <a:rPr lang="ru-RU" sz="2000" i="1" dirty="0"/>
              <a:t>Слова с суффиксами (например, «чернильница», где суффикс «</a:t>
            </a:r>
            <a:r>
              <a:rPr lang="ru-RU" sz="2000" i="1" dirty="0" err="1"/>
              <a:t>ца</a:t>
            </a:r>
            <a:r>
              <a:rPr lang="ru-RU" sz="2000" i="1" dirty="0"/>
              <a:t>» обозначает вместилище);</a:t>
            </a:r>
          </a:p>
          <a:p>
            <a:pPr>
              <a:buFont typeface="Wingdings" panose="05000000000000000000" pitchFamily="2" charset="2"/>
              <a:buChar char="§"/>
            </a:pPr>
            <a:r>
              <a:rPr lang="ru-RU" sz="2000" i="1" dirty="0"/>
              <a:t>Конструкции родительного падежа («„брат отца“ и „отец брата“ — это одно и тоже или нет?»);</a:t>
            </a:r>
          </a:p>
          <a:p>
            <a:pPr>
              <a:buFont typeface="Wingdings" panose="05000000000000000000" pitchFamily="2" charset="2"/>
              <a:buChar char="§"/>
            </a:pPr>
            <a:r>
              <a:rPr lang="ru-RU" sz="2000" i="1" dirty="0"/>
              <a:t>Временные конструкции, которые отражают временные отношения между событиями (например, просят пояснить смысл фразы «Прежде чем поехать в город, он зашел к товарищу»);</a:t>
            </a:r>
          </a:p>
          <a:p>
            <a:pPr>
              <a:buFont typeface="Wingdings" panose="05000000000000000000" pitchFamily="2" charset="2"/>
              <a:buChar char="§"/>
            </a:pPr>
            <a:r>
              <a:rPr lang="ru-RU" sz="2000" i="1" dirty="0"/>
              <a:t>Пространственные конструкции, выражения, в которых имеются логические инверсии («Колю ударил Петя? Кто драчун?»);</a:t>
            </a:r>
          </a:p>
          <a:p>
            <a:pPr>
              <a:buFont typeface="Wingdings" panose="05000000000000000000" pitchFamily="2" charset="2"/>
              <a:buChar char="§"/>
            </a:pPr>
            <a:r>
              <a:rPr lang="ru-RU" sz="2000" i="1" dirty="0"/>
              <a:t>Выражения, в которых логически связанные слова далеко разведены друг от друга (например, «В школу, где учится Ваня, пришел лектор, чтобы сделать доклад. Где планировалось прочитать доклад?»);</a:t>
            </a:r>
          </a:p>
          <a:p>
            <a:pPr>
              <a:buFont typeface="Wingdings" panose="05000000000000000000" pitchFamily="2" charset="2"/>
              <a:buChar char="§"/>
            </a:pPr>
            <a:r>
              <a:rPr lang="ru-RU" sz="2000" i="1" dirty="0"/>
              <a:t>Предложения с «переходящими» глаголами («Вера одолжила деньги Маше. Сережа одолжил деньги у Коли. Кто кому должен?»);</a:t>
            </a:r>
          </a:p>
          <a:p>
            <a:pPr>
              <a:buFont typeface="Wingdings" panose="05000000000000000000" pitchFamily="2" charset="2"/>
              <a:buChar char="§"/>
            </a:pPr>
            <a:r>
              <a:rPr lang="ru-RU" sz="2000" i="1" dirty="0"/>
              <a:t>Решение арифметических задач</a:t>
            </a:r>
            <a:r>
              <a:rPr lang="ru-RU" sz="2000" i="1" dirty="0" smtClean="0"/>
              <a:t>.</a:t>
            </a:r>
          </a:p>
        </p:txBody>
      </p:sp>
    </p:spTree>
    <p:extLst>
      <p:ext uri="{BB962C8B-B14F-4D97-AF65-F5344CB8AC3E}">
        <p14:creationId xmlns:p14="http://schemas.microsoft.com/office/powerpoint/2010/main" val="528944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1325563"/>
          </a:xfrm>
        </p:spPr>
        <p:txBody>
          <a:bodyPr/>
          <a:lstStyle/>
          <a:p>
            <a:r>
              <a:rPr lang="ru-RU" dirty="0" smtClean="0"/>
              <a:t>Афазии</a:t>
            </a:r>
            <a:endParaRPr lang="ru-RU" dirty="0"/>
          </a:p>
        </p:txBody>
      </p:sp>
      <p:sp>
        <p:nvSpPr>
          <p:cNvPr id="3" name="Объект 2"/>
          <p:cNvSpPr>
            <a:spLocks noGrp="1"/>
          </p:cNvSpPr>
          <p:nvPr>
            <p:ph idx="1"/>
          </p:nvPr>
        </p:nvSpPr>
        <p:spPr>
          <a:xfrm>
            <a:off x="838200" y="1133293"/>
            <a:ext cx="10515600" cy="5450387"/>
          </a:xfrm>
        </p:spPr>
        <p:txBody>
          <a:bodyPr>
            <a:normAutofit/>
          </a:bodyPr>
          <a:lstStyle/>
          <a:p>
            <a:pPr marL="0" indent="0">
              <a:buNone/>
            </a:pPr>
            <a:r>
              <a:rPr lang="en-US" sz="3600" dirty="0" smtClean="0"/>
              <a:t>II </a:t>
            </a:r>
            <a:r>
              <a:rPr lang="ru-RU" sz="3600" dirty="0" smtClean="0"/>
              <a:t>Эфферентная</a:t>
            </a:r>
            <a:r>
              <a:rPr lang="en-US" sz="3600" dirty="0" smtClean="0"/>
              <a:t> </a:t>
            </a:r>
            <a:r>
              <a:rPr lang="ru-RU" sz="3600" dirty="0" smtClean="0"/>
              <a:t>афазия</a:t>
            </a:r>
            <a:endParaRPr lang="ru-RU" sz="3600" dirty="0"/>
          </a:p>
          <a:p>
            <a:pPr marL="0" indent="0">
              <a:buNone/>
            </a:pPr>
            <a:r>
              <a:rPr lang="ru-RU" dirty="0" smtClean="0"/>
              <a:t>5) Эфферентная моторная афазия:</a:t>
            </a:r>
          </a:p>
          <a:p>
            <a:pPr marL="0" indent="0">
              <a:buNone/>
            </a:pPr>
            <a:r>
              <a:rPr lang="ru-RU" sz="2400" dirty="0" smtClean="0"/>
              <a:t>При поражении нижних отделов коры премоторной области, задняя часть нижней лобной извилины (зона </a:t>
            </a:r>
            <a:r>
              <a:rPr lang="ru-RU" sz="2400" dirty="0" err="1" smtClean="0"/>
              <a:t>Брока</a:t>
            </a:r>
            <a:r>
              <a:rPr lang="ru-RU" sz="2400" dirty="0" smtClean="0"/>
              <a:t>)</a:t>
            </a:r>
          </a:p>
          <a:p>
            <a:pPr marL="0" indent="0">
              <a:buNone/>
            </a:pPr>
            <a:r>
              <a:rPr lang="ru-RU" sz="2400" dirty="0" smtClean="0"/>
              <a:t>Первичный дефект – </a:t>
            </a:r>
            <a:r>
              <a:rPr lang="ru-RU" sz="2400" i="1" dirty="0" smtClean="0"/>
              <a:t>кинетическая апраксия речевого акта, нарушение переключения с одного движения на другое</a:t>
            </a:r>
          </a:p>
          <a:p>
            <a:pPr marL="0" indent="0">
              <a:buNone/>
            </a:pPr>
            <a:r>
              <a:rPr lang="ru-RU" sz="2400" dirty="0" smtClean="0"/>
              <a:t>Симптомы: </a:t>
            </a:r>
            <a:r>
              <a:rPr lang="ru-RU" sz="2400" i="1" dirty="0" smtClean="0"/>
              <a:t>речевые персеверации, словесные </a:t>
            </a:r>
            <a:r>
              <a:rPr lang="ru-RU" sz="2400" i="1" dirty="0" err="1" smtClean="0"/>
              <a:t>эмболы</a:t>
            </a:r>
            <a:r>
              <a:rPr lang="ru-RU" sz="2400" i="1" dirty="0" smtClean="0"/>
              <a:t>, литеральные и вербальные парафазии.</a:t>
            </a:r>
            <a:endParaRPr lang="ru-RU" sz="2400" i="1" dirty="0"/>
          </a:p>
          <a:p>
            <a:pPr marL="514350" indent="-514350">
              <a:buAutoNum type="arabicPeriod"/>
            </a:pPr>
            <a:endParaRPr lang="ru-RU" dirty="0" smtClean="0"/>
          </a:p>
          <a:p>
            <a:pPr marL="514350" indent="-514350">
              <a:buAutoNum type="arabicParenR"/>
            </a:pPr>
            <a:endParaRPr lang="ru-RU" dirty="0"/>
          </a:p>
        </p:txBody>
      </p:sp>
    </p:spTree>
    <p:extLst>
      <p:ext uri="{BB962C8B-B14F-4D97-AF65-F5344CB8AC3E}">
        <p14:creationId xmlns:p14="http://schemas.microsoft.com/office/powerpoint/2010/main" val="3548368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1325563"/>
          </a:xfrm>
        </p:spPr>
        <p:txBody>
          <a:bodyPr/>
          <a:lstStyle/>
          <a:p>
            <a:r>
              <a:rPr lang="ru-RU" dirty="0" smtClean="0"/>
              <a:t>Афазии</a:t>
            </a:r>
            <a:endParaRPr lang="ru-RU" dirty="0"/>
          </a:p>
        </p:txBody>
      </p:sp>
      <p:sp>
        <p:nvSpPr>
          <p:cNvPr id="3" name="Объект 2"/>
          <p:cNvSpPr>
            <a:spLocks noGrp="1"/>
          </p:cNvSpPr>
          <p:nvPr>
            <p:ph idx="1"/>
          </p:nvPr>
        </p:nvSpPr>
        <p:spPr>
          <a:xfrm>
            <a:off x="838200" y="1133293"/>
            <a:ext cx="10515600" cy="5450387"/>
          </a:xfrm>
        </p:spPr>
        <p:txBody>
          <a:bodyPr>
            <a:normAutofit/>
          </a:bodyPr>
          <a:lstStyle/>
          <a:p>
            <a:pPr marL="0" indent="0">
              <a:buNone/>
            </a:pPr>
            <a:r>
              <a:rPr lang="en-US" sz="3600" dirty="0" smtClean="0"/>
              <a:t>II </a:t>
            </a:r>
            <a:r>
              <a:rPr lang="ru-RU" sz="3600" dirty="0" smtClean="0"/>
              <a:t>Эфферентная</a:t>
            </a:r>
            <a:r>
              <a:rPr lang="en-US" sz="3600" dirty="0" smtClean="0"/>
              <a:t> </a:t>
            </a:r>
            <a:r>
              <a:rPr lang="ru-RU" sz="3600" dirty="0" smtClean="0"/>
              <a:t>афазия</a:t>
            </a:r>
            <a:endParaRPr lang="ru-RU" sz="3600" dirty="0"/>
          </a:p>
          <a:p>
            <a:pPr marL="0" indent="0">
              <a:buNone/>
            </a:pPr>
            <a:r>
              <a:rPr lang="ru-RU" dirty="0" smtClean="0"/>
              <a:t>6) Динамическая афазия:</a:t>
            </a:r>
          </a:p>
          <a:p>
            <a:pPr marL="0" indent="0">
              <a:buNone/>
            </a:pPr>
            <a:r>
              <a:rPr lang="ru-RU" sz="2400" dirty="0" smtClean="0"/>
              <a:t>При </a:t>
            </a:r>
            <a:r>
              <a:rPr lang="ru-RU" sz="2400" dirty="0"/>
              <a:t>поражении при поражении префронтальной </a:t>
            </a:r>
            <a:r>
              <a:rPr lang="ru-RU" sz="2400" dirty="0" smtClean="0"/>
              <a:t>коры </a:t>
            </a:r>
            <a:r>
              <a:rPr lang="ru-RU" sz="2400" dirty="0"/>
              <a:t>левого полушария </a:t>
            </a:r>
            <a:endParaRPr lang="ru-RU" sz="2400" dirty="0" smtClean="0"/>
          </a:p>
          <a:p>
            <a:pPr marL="0" indent="0">
              <a:buNone/>
            </a:pPr>
            <a:r>
              <a:rPr lang="ru-RU" sz="2400" dirty="0" smtClean="0"/>
              <a:t>Первичный дефект – </a:t>
            </a:r>
            <a:r>
              <a:rPr lang="ru-RU" sz="2400" i="1" dirty="0" smtClean="0"/>
              <a:t>речевая адинамия (дефект речевой инициативы), трудности построения программы, замысла, высказывания</a:t>
            </a:r>
          </a:p>
          <a:p>
            <a:pPr marL="0" indent="0">
              <a:buNone/>
            </a:pPr>
            <a:r>
              <a:rPr lang="ru-RU" sz="2400" dirty="0" smtClean="0"/>
              <a:t>Симптомы</a:t>
            </a:r>
            <a:r>
              <a:rPr lang="ru-RU" sz="2400" dirty="0"/>
              <a:t>: </a:t>
            </a:r>
            <a:r>
              <a:rPr lang="ru-RU" sz="2400" i="1" dirty="0" smtClean="0"/>
              <a:t>нарушено произвольное выстраивание высказывания, страдает </a:t>
            </a:r>
            <a:r>
              <a:rPr lang="ru-RU" sz="2400" i="1" dirty="0"/>
              <a:t>грамматический строй речи, в первую очередь затруднено понимание и актуализация </a:t>
            </a:r>
            <a:r>
              <a:rPr lang="ru-RU" sz="2400" i="1" dirty="0" smtClean="0"/>
              <a:t>глаголов, </a:t>
            </a:r>
            <a:r>
              <a:rPr lang="ru-RU" sz="2400" i="1" dirty="0"/>
              <a:t>а также предлогов, местоимений</a:t>
            </a:r>
            <a:r>
              <a:rPr lang="ru-RU" sz="2400" i="1" dirty="0" smtClean="0"/>
              <a:t>, </a:t>
            </a:r>
            <a:r>
              <a:rPr lang="ru-RU" sz="2400" i="1" dirty="0"/>
              <a:t>чаще употребляют существительные в именительном </a:t>
            </a:r>
            <a:r>
              <a:rPr lang="ru-RU" sz="2400" i="1" dirty="0" smtClean="0"/>
              <a:t>падеже. Характерно </a:t>
            </a:r>
            <a:r>
              <a:rPr lang="ru-RU" sz="2400" i="1" dirty="0"/>
              <a:t>употребление шаблонных фраз. Если динамическая афазия проявляется в грубой форме, то больные не способны построить элементарное высказывание, на любые вопросы дают односложные ответы, в них стараются максимально повторить слова вопроса, либо вообще отказываются отвечать.</a:t>
            </a:r>
          </a:p>
          <a:p>
            <a:pPr marL="514350" indent="-514350">
              <a:buAutoNum type="arabicPeriod"/>
            </a:pPr>
            <a:endParaRPr lang="ru-RU" dirty="0" smtClean="0"/>
          </a:p>
          <a:p>
            <a:pPr marL="514350" indent="-514350">
              <a:buAutoNum type="arabicParenR"/>
            </a:pPr>
            <a:endParaRPr lang="ru-RU" dirty="0"/>
          </a:p>
        </p:txBody>
      </p:sp>
    </p:spTree>
    <p:extLst>
      <p:ext uri="{BB962C8B-B14F-4D97-AF65-F5344CB8AC3E}">
        <p14:creationId xmlns:p14="http://schemas.microsoft.com/office/powerpoint/2010/main" val="2585045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04118"/>
            <a:ext cx="10515600" cy="1325563"/>
          </a:xfrm>
        </p:spPr>
        <p:txBody>
          <a:bodyPr/>
          <a:lstStyle/>
          <a:p>
            <a:r>
              <a:rPr lang="ru-RU" dirty="0" smtClean="0"/>
              <a:t>Афазии</a:t>
            </a:r>
            <a:endParaRPr lang="ru-RU" dirty="0"/>
          </a:p>
        </p:txBody>
      </p:sp>
      <p:sp>
        <p:nvSpPr>
          <p:cNvPr id="3" name="Объект 2"/>
          <p:cNvSpPr>
            <a:spLocks noGrp="1"/>
          </p:cNvSpPr>
          <p:nvPr>
            <p:ph idx="1"/>
          </p:nvPr>
        </p:nvSpPr>
        <p:spPr>
          <a:xfrm>
            <a:off x="838200" y="1629681"/>
            <a:ext cx="10515600" cy="5450387"/>
          </a:xfrm>
        </p:spPr>
        <p:txBody>
          <a:bodyPr>
            <a:normAutofit/>
          </a:bodyPr>
          <a:lstStyle/>
          <a:p>
            <a:pPr marL="0" indent="0">
              <a:buNone/>
            </a:pPr>
            <a:r>
              <a:rPr lang="ru-RU" dirty="0" smtClean="0"/>
              <a:t>*</a:t>
            </a:r>
            <a:r>
              <a:rPr lang="ru-RU" dirty="0" err="1" smtClean="0"/>
              <a:t>Псевдоафазии</a:t>
            </a:r>
            <a:r>
              <a:rPr lang="ru-RU" dirty="0" smtClean="0"/>
              <a:t>:</a:t>
            </a:r>
          </a:p>
          <a:p>
            <a:pPr marL="0" indent="0">
              <a:buNone/>
            </a:pPr>
            <a:r>
              <a:rPr lang="ru-RU" sz="2400" dirty="0" smtClean="0"/>
              <a:t>Нейродинамические и подкорковые</a:t>
            </a:r>
          </a:p>
          <a:p>
            <a:pPr marL="0" indent="0">
              <a:buNone/>
            </a:pPr>
            <a:r>
              <a:rPr lang="ru-RU" sz="2400" dirty="0" smtClean="0"/>
              <a:t>При </a:t>
            </a:r>
            <a:r>
              <a:rPr lang="ru-RU" sz="2400" dirty="0"/>
              <a:t>поражении </a:t>
            </a:r>
            <a:r>
              <a:rPr lang="ru-RU" sz="2400" dirty="0" smtClean="0"/>
              <a:t>путей от базальных ядер и таламуса в речевые зоны, при поражении подкорковых структур</a:t>
            </a:r>
          </a:p>
          <a:p>
            <a:pPr marL="0" indent="0">
              <a:buNone/>
            </a:pPr>
            <a:r>
              <a:rPr lang="ru-RU" sz="2400" dirty="0" smtClean="0"/>
              <a:t>Первичный дефект – </a:t>
            </a:r>
            <a:r>
              <a:rPr lang="ru-RU" sz="2400" i="1" dirty="0" smtClean="0"/>
              <a:t>нейродинамический компонент, поражение </a:t>
            </a:r>
            <a:r>
              <a:rPr lang="en-US" sz="2400" i="1" dirty="0" smtClean="0"/>
              <a:t>I</a:t>
            </a:r>
            <a:r>
              <a:rPr lang="ru-RU" sz="2400" i="1" dirty="0" smtClean="0"/>
              <a:t> функционального блока </a:t>
            </a:r>
          </a:p>
          <a:p>
            <a:pPr marL="0" indent="0">
              <a:buNone/>
            </a:pPr>
            <a:r>
              <a:rPr lang="ru-RU" sz="2400" dirty="0" smtClean="0"/>
              <a:t>Симптомы: вариация клиники в течение дня, нарастание симптомов при длительной когнитивной нагрузке. Хорошо поддаются реабилитации и спонтанному восстановлению</a:t>
            </a:r>
            <a:endParaRPr lang="ru-RU" dirty="0" smtClean="0"/>
          </a:p>
          <a:p>
            <a:pPr marL="514350" indent="-514350">
              <a:buAutoNum type="arabicParenR"/>
            </a:pPr>
            <a:endParaRPr lang="ru-RU" dirty="0"/>
          </a:p>
        </p:txBody>
      </p:sp>
    </p:spTree>
    <p:extLst>
      <p:ext uri="{BB962C8B-B14F-4D97-AF65-F5344CB8AC3E}">
        <p14:creationId xmlns:p14="http://schemas.microsoft.com/office/powerpoint/2010/main" val="25105807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Апраксии</a:t>
            </a:r>
            <a:endParaRPr lang="ru-RU" dirty="0"/>
          </a:p>
        </p:txBody>
      </p:sp>
      <p:sp>
        <p:nvSpPr>
          <p:cNvPr id="3" name="Объект 2"/>
          <p:cNvSpPr>
            <a:spLocks noGrp="1"/>
          </p:cNvSpPr>
          <p:nvPr>
            <p:ph idx="1"/>
          </p:nvPr>
        </p:nvSpPr>
        <p:spPr>
          <a:xfrm>
            <a:off x="838200" y="1528354"/>
            <a:ext cx="10515600" cy="5172891"/>
          </a:xfrm>
        </p:spPr>
        <p:txBody>
          <a:bodyPr>
            <a:normAutofit lnSpcReduction="10000"/>
          </a:bodyPr>
          <a:lstStyle/>
          <a:p>
            <a:pPr marL="514350" indent="-514350">
              <a:buAutoNum type="arabicParenR"/>
            </a:pPr>
            <a:r>
              <a:rPr lang="ru-RU" dirty="0" smtClean="0"/>
              <a:t>Кинестетическая апраксия</a:t>
            </a:r>
          </a:p>
          <a:p>
            <a:pPr marL="0" indent="0">
              <a:buNone/>
            </a:pPr>
            <a:r>
              <a:rPr lang="ru-RU" sz="2600" dirty="0" smtClean="0"/>
              <a:t>При поражении нижних отделов постцентральной извилины</a:t>
            </a:r>
          </a:p>
          <a:p>
            <a:pPr marL="0" indent="0">
              <a:buNone/>
            </a:pPr>
            <a:r>
              <a:rPr lang="ru-RU" sz="2600" dirty="0" smtClean="0"/>
              <a:t>Первичный дефект </a:t>
            </a:r>
            <a:r>
              <a:rPr lang="ru-RU" dirty="0" smtClean="0"/>
              <a:t>– </a:t>
            </a:r>
            <a:r>
              <a:rPr lang="ru-RU" sz="2200" i="1" dirty="0" smtClean="0"/>
              <a:t>нарушение кинестетической основы движения (восприятия чувствительных сигналов от кожи, мышц и сухожилий во </a:t>
            </a:r>
            <a:r>
              <a:rPr lang="ru-RU" sz="2200" i="1" dirty="0"/>
              <a:t>время </a:t>
            </a:r>
            <a:r>
              <a:rPr lang="ru-RU" sz="2200" i="1" dirty="0" smtClean="0"/>
              <a:t>движения), </a:t>
            </a:r>
            <a:r>
              <a:rPr lang="ru-RU" sz="2200" i="1" dirty="0"/>
              <a:t>нарушается ощущение положения или направления движения той или иной части </a:t>
            </a:r>
            <a:r>
              <a:rPr lang="ru-RU" sz="2200" i="1" dirty="0" smtClean="0"/>
              <a:t>тела</a:t>
            </a:r>
          </a:p>
          <a:p>
            <a:pPr marL="0" indent="0">
              <a:buNone/>
            </a:pPr>
            <a:r>
              <a:rPr lang="ru-RU" sz="2600" dirty="0" smtClean="0"/>
              <a:t>Симптомы</a:t>
            </a:r>
            <a:r>
              <a:rPr lang="ru-RU" dirty="0" smtClean="0"/>
              <a:t>:</a:t>
            </a:r>
          </a:p>
          <a:p>
            <a:pPr>
              <a:buFont typeface="Wingdings" panose="05000000000000000000" pitchFamily="2" charset="2"/>
              <a:buChar char="§"/>
            </a:pPr>
            <a:r>
              <a:rPr lang="ru-RU" sz="2200" i="1" dirty="0" smtClean="0"/>
              <a:t>Недифференцированные</a:t>
            </a:r>
            <a:r>
              <a:rPr lang="ru-RU" sz="2200" i="1" dirty="0"/>
              <a:t>, плохо управляемые движения (симптом «рука-лопата</a:t>
            </a:r>
            <a:r>
              <a:rPr lang="ru-RU" sz="2200" i="1" dirty="0" smtClean="0"/>
              <a:t>»)</a:t>
            </a:r>
            <a:endParaRPr lang="ru-RU" sz="2200" i="1" dirty="0"/>
          </a:p>
          <a:p>
            <a:pPr>
              <a:buFont typeface="Wingdings" panose="05000000000000000000" pitchFamily="2" charset="2"/>
              <a:buChar char="§"/>
            </a:pPr>
            <a:r>
              <a:rPr lang="ru-RU" sz="2200" i="1" dirty="0"/>
              <a:t>Нарушение движений при </a:t>
            </a:r>
            <a:r>
              <a:rPr lang="ru-RU" sz="2200" i="1" dirty="0" smtClean="0"/>
              <a:t>письме</a:t>
            </a:r>
            <a:endParaRPr lang="ru-RU" sz="2200" i="1" dirty="0"/>
          </a:p>
          <a:p>
            <a:pPr>
              <a:buFont typeface="Wingdings" panose="05000000000000000000" pitchFamily="2" charset="2"/>
              <a:buChar char="§"/>
            </a:pPr>
            <a:r>
              <a:rPr lang="ru-RU" sz="2200" i="1" dirty="0"/>
              <a:t>Нарушение правильного воспроизведения различных поз руки («апраксия позы</a:t>
            </a:r>
            <a:r>
              <a:rPr lang="ru-RU" sz="2200" i="1" dirty="0" smtClean="0"/>
              <a:t>»)</a:t>
            </a:r>
            <a:endParaRPr lang="ru-RU" sz="2200" i="1" dirty="0"/>
          </a:p>
          <a:p>
            <a:pPr>
              <a:buFont typeface="Wingdings" panose="05000000000000000000" pitchFamily="2" charset="2"/>
              <a:buChar char="§"/>
            </a:pPr>
            <a:r>
              <a:rPr lang="ru-RU" sz="2200" i="1" dirty="0"/>
              <a:t>Не могут выполнить символические действия, например, показать, как зажигать </a:t>
            </a:r>
            <a:r>
              <a:rPr lang="ru-RU" sz="2200" i="1" dirty="0" smtClean="0"/>
              <a:t>спички</a:t>
            </a:r>
            <a:endParaRPr lang="ru-RU" sz="2200" i="1" dirty="0"/>
          </a:p>
          <a:p>
            <a:pPr marL="0" indent="0">
              <a:buNone/>
            </a:pPr>
            <a:r>
              <a:rPr lang="ru-RU" sz="2200" i="1" dirty="0" smtClean="0"/>
              <a:t>Симптомы усиливаются при выключении зрительного контроля</a:t>
            </a:r>
            <a:endParaRPr lang="ru-RU" sz="2200" i="1" dirty="0"/>
          </a:p>
        </p:txBody>
      </p:sp>
    </p:spTree>
    <p:extLst>
      <p:ext uri="{BB962C8B-B14F-4D97-AF65-F5344CB8AC3E}">
        <p14:creationId xmlns:p14="http://schemas.microsoft.com/office/powerpoint/2010/main" val="921141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I</a:t>
            </a:r>
            <a:r>
              <a:rPr lang="ru-RU" dirty="0" smtClean="0"/>
              <a:t>. Функциональнее блоки головного мозга по Лурия</a:t>
            </a:r>
            <a:r>
              <a:rPr lang="ru-RU" dirty="0"/>
              <a:t>.</a:t>
            </a:r>
          </a:p>
        </p:txBody>
      </p:sp>
      <p:sp>
        <p:nvSpPr>
          <p:cNvPr id="3" name="Объект 2"/>
          <p:cNvSpPr>
            <a:spLocks noGrp="1"/>
          </p:cNvSpPr>
          <p:nvPr>
            <p:ph idx="1"/>
          </p:nvPr>
        </p:nvSpPr>
        <p:spPr/>
        <p:txBody>
          <a:bodyPr/>
          <a:lstStyle/>
          <a:p>
            <a:pPr marL="514350" indent="-514350">
              <a:buAutoNum type="arabicParenR"/>
            </a:pPr>
            <a:r>
              <a:rPr lang="ru-RU" dirty="0" smtClean="0"/>
              <a:t>Блок поддержания тонуса коры и бодрствования</a:t>
            </a:r>
          </a:p>
          <a:p>
            <a:pPr marL="514350" indent="-514350">
              <a:buAutoNum type="arabicParenR"/>
            </a:pPr>
            <a:r>
              <a:rPr lang="ru-RU" dirty="0" smtClean="0"/>
              <a:t> Блок получения, переработки и хранения информации</a:t>
            </a:r>
          </a:p>
          <a:p>
            <a:pPr marL="514350" indent="-514350">
              <a:buAutoNum type="arabicParenR"/>
            </a:pPr>
            <a:r>
              <a:rPr lang="ru-RU" dirty="0" smtClean="0"/>
              <a:t>Блок программирования, регуляции и контроля высшей психической деятельности</a:t>
            </a:r>
            <a:endParaRPr lang="ru-RU" dirty="0"/>
          </a:p>
        </p:txBody>
      </p:sp>
    </p:spTree>
    <p:extLst>
      <p:ext uri="{BB962C8B-B14F-4D97-AF65-F5344CB8AC3E}">
        <p14:creationId xmlns:p14="http://schemas.microsoft.com/office/powerpoint/2010/main" val="3391709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1) Блок поддержания тонуса коры и бодрствования (нейродинамический блок)</a:t>
            </a:r>
            <a:endParaRPr lang="ru-RU" dirty="0"/>
          </a:p>
        </p:txBody>
      </p:sp>
      <p:sp>
        <p:nvSpPr>
          <p:cNvPr id="3" name="Объект 2"/>
          <p:cNvSpPr>
            <a:spLocks noGrp="1"/>
          </p:cNvSpPr>
          <p:nvPr>
            <p:ph idx="1"/>
          </p:nvPr>
        </p:nvSpPr>
        <p:spPr/>
        <p:txBody>
          <a:bodyPr/>
          <a:lstStyle/>
          <a:p>
            <a:pPr>
              <a:buFont typeface="Wingdings" panose="05000000000000000000" pitchFamily="2" charset="2"/>
              <a:buChar char="§"/>
            </a:pPr>
            <a:r>
              <a:rPr lang="ru-RU" dirty="0">
                <a:latin typeface="Times New Roman" panose="02020603050405020304" pitchFamily="18" charset="0"/>
                <a:cs typeface="Times New Roman" panose="02020603050405020304" pitchFamily="18" charset="0"/>
              </a:rPr>
              <a:t>Р</a:t>
            </a:r>
            <a:r>
              <a:rPr lang="ru-RU" dirty="0" smtClean="0">
                <a:latin typeface="Times New Roman" panose="02020603050405020304" pitchFamily="18" charset="0"/>
                <a:cs typeface="Times New Roman" panose="02020603050405020304" pitchFamily="18" charset="0"/>
              </a:rPr>
              <a:t>етикулярная формация ствола мозга</a:t>
            </a:r>
          </a:p>
          <a:p>
            <a:pPr>
              <a:buFont typeface="Wingdings" panose="05000000000000000000" pitchFamily="2" charset="2"/>
              <a:buChar char="§"/>
            </a:pPr>
            <a:r>
              <a:rPr lang="ru-RU" dirty="0">
                <a:latin typeface="Times New Roman" panose="02020603050405020304" pitchFamily="18" charset="0"/>
                <a:cs typeface="Times New Roman" panose="02020603050405020304" pitchFamily="18" charset="0"/>
              </a:rPr>
              <a:t>Н</a:t>
            </a:r>
            <a:r>
              <a:rPr lang="ru-RU" dirty="0" smtClean="0">
                <a:latin typeface="Times New Roman" panose="02020603050405020304" pitchFamily="18" charset="0"/>
                <a:cs typeface="Times New Roman" panose="02020603050405020304" pitchFamily="18" charset="0"/>
              </a:rPr>
              <a:t>еспецифические структуры среднего мозга</a:t>
            </a:r>
          </a:p>
          <a:p>
            <a:pPr>
              <a:buFont typeface="Wingdings" panose="05000000000000000000" pitchFamily="2" charset="2"/>
              <a:buChar char="§"/>
            </a:pPr>
            <a:r>
              <a:rPr lang="ru-RU" dirty="0" smtClean="0">
                <a:latin typeface="Times New Roman" panose="02020603050405020304" pitchFamily="18" charset="0"/>
                <a:cs typeface="Times New Roman" panose="02020603050405020304" pitchFamily="18" charset="0"/>
              </a:rPr>
              <a:t>Лимбическая система</a:t>
            </a:r>
          </a:p>
          <a:p>
            <a:pPr>
              <a:buFont typeface="Wingdings" panose="05000000000000000000" pitchFamily="2" charset="2"/>
              <a:buChar char="§"/>
            </a:pPr>
            <a:r>
              <a:rPr lang="ru-RU" dirty="0">
                <a:latin typeface="Times New Roman" panose="02020603050405020304" pitchFamily="18" charset="0"/>
                <a:cs typeface="Times New Roman" panose="02020603050405020304" pitchFamily="18" charset="0"/>
              </a:rPr>
              <a:t>М</a:t>
            </a:r>
            <a:r>
              <a:rPr lang="ru-RU" dirty="0" smtClean="0">
                <a:latin typeface="Times New Roman" panose="02020603050405020304" pitchFamily="18" charset="0"/>
                <a:cs typeface="Times New Roman" panose="02020603050405020304" pitchFamily="18" charset="0"/>
              </a:rPr>
              <a:t>едиобазальные отделы коры лобных и височных долей</a:t>
            </a:r>
            <a:endParaRPr lang="en-US" dirty="0" smtClean="0">
              <a:latin typeface="Times New Roman" panose="02020603050405020304" pitchFamily="18" charset="0"/>
              <a:cs typeface="Times New Roman" panose="02020603050405020304" pitchFamily="18" charset="0"/>
            </a:endParaRPr>
          </a:p>
          <a:p>
            <a:pPr marL="0" indent="0">
              <a:buNone/>
            </a:pPr>
            <a:endParaRPr lang="ru-RU" dirty="0" smtClean="0">
              <a:latin typeface="Times New Roman" panose="02020603050405020304" pitchFamily="18" charset="0"/>
              <a:cs typeface="Times New Roman" panose="02020603050405020304" pitchFamily="18" charset="0"/>
              <a:sym typeface="Tahoma"/>
            </a:endParaRPr>
          </a:p>
          <a:p>
            <a:pPr marL="0" indent="0">
              <a:buNone/>
            </a:pPr>
            <a:r>
              <a:rPr lang="ru-RU" dirty="0" smtClean="0">
                <a:latin typeface="Times New Roman" panose="02020603050405020304" pitchFamily="18" charset="0"/>
                <a:cs typeface="Times New Roman" panose="02020603050405020304" pitchFamily="18" charset="0"/>
                <a:sym typeface="Tahoma"/>
              </a:rPr>
              <a:t>Отвечает за: </a:t>
            </a:r>
            <a:r>
              <a:rPr lang="en-US" dirty="0" smtClean="0">
                <a:latin typeface="Times New Roman" panose="02020603050405020304" pitchFamily="18" charset="0"/>
                <a:cs typeface="Times New Roman" panose="02020603050405020304" pitchFamily="18" charset="0"/>
                <a:sym typeface="Tahoma"/>
              </a:rPr>
              <a:t>бодрствование</a:t>
            </a:r>
            <a:r>
              <a:rPr lang="en-US" dirty="0">
                <a:latin typeface="Times New Roman" panose="02020603050405020304" pitchFamily="18" charset="0"/>
                <a:cs typeface="Times New Roman" panose="02020603050405020304" pitchFamily="18" charset="0"/>
                <a:sym typeface="Tahoma"/>
              </a:rPr>
              <a:t>, </a:t>
            </a:r>
            <a:r>
              <a:rPr lang="en-US" dirty="0" err="1" smtClean="0">
                <a:latin typeface="Times New Roman" panose="02020603050405020304" pitchFamily="18" charset="0"/>
                <a:cs typeface="Times New Roman" panose="02020603050405020304" pitchFamily="18" charset="0"/>
                <a:sym typeface="Tahoma"/>
              </a:rPr>
              <a:t>концентраци</a:t>
            </a:r>
            <a:r>
              <a:rPr lang="ru-RU" dirty="0" smtClean="0">
                <a:latin typeface="Times New Roman" panose="02020603050405020304" pitchFamily="18" charset="0"/>
                <a:cs typeface="Times New Roman" panose="02020603050405020304" pitchFamily="18" charset="0"/>
                <a:sym typeface="Tahoma"/>
              </a:rPr>
              <a:t>ю</a:t>
            </a:r>
            <a:r>
              <a:rPr lang="en-US" dirty="0" smtClean="0">
                <a:latin typeface="Times New Roman" panose="02020603050405020304" pitchFamily="18" charset="0"/>
                <a:cs typeface="Times New Roman" panose="02020603050405020304" pitchFamily="18" charset="0"/>
                <a:sym typeface="Tahoma"/>
              </a:rPr>
              <a:t> </a:t>
            </a:r>
            <a:r>
              <a:rPr lang="en-US" dirty="0">
                <a:latin typeface="Times New Roman" panose="02020603050405020304" pitchFamily="18" charset="0"/>
                <a:cs typeface="Times New Roman" panose="02020603050405020304" pitchFamily="18" charset="0"/>
                <a:sym typeface="Tahoma"/>
              </a:rPr>
              <a:t>и </a:t>
            </a:r>
            <a:r>
              <a:rPr lang="en-US" dirty="0" err="1">
                <a:latin typeface="Times New Roman" panose="02020603050405020304" pitchFamily="18" charset="0"/>
                <a:cs typeface="Times New Roman" panose="02020603050405020304" pitchFamily="18" charset="0"/>
                <a:sym typeface="Tahoma"/>
              </a:rPr>
              <a:t>устойчивость</a:t>
            </a:r>
            <a:r>
              <a:rPr lang="en-US" dirty="0">
                <a:latin typeface="Times New Roman" panose="02020603050405020304" pitchFamily="18" charset="0"/>
                <a:cs typeface="Times New Roman" panose="02020603050405020304" pitchFamily="18" charset="0"/>
                <a:sym typeface="Tahoma"/>
              </a:rPr>
              <a:t> </a:t>
            </a:r>
            <a:r>
              <a:rPr lang="en-US" dirty="0" err="1">
                <a:latin typeface="Times New Roman" panose="02020603050405020304" pitchFamily="18" charset="0"/>
                <a:cs typeface="Times New Roman" panose="02020603050405020304" pitchFamily="18" charset="0"/>
                <a:sym typeface="Tahoma"/>
              </a:rPr>
              <a:t>внимания</a:t>
            </a:r>
            <a:r>
              <a:rPr lang="en-US" dirty="0">
                <a:latin typeface="Times New Roman" panose="02020603050405020304" pitchFamily="18" charset="0"/>
                <a:cs typeface="Times New Roman" panose="02020603050405020304" pitchFamily="18" charset="0"/>
                <a:sym typeface="Tahoma"/>
              </a:rPr>
              <a:t>, </a:t>
            </a:r>
            <a:r>
              <a:rPr lang="en-US" dirty="0" err="1">
                <a:latin typeface="Times New Roman" panose="02020603050405020304" pitchFamily="18" charset="0"/>
                <a:cs typeface="Times New Roman" panose="02020603050405020304" pitchFamily="18" charset="0"/>
                <a:sym typeface="Tahoma"/>
              </a:rPr>
              <a:t>мотивационно-эмоциональное</a:t>
            </a:r>
            <a:r>
              <a:rPr lang="en-US" dirty="0">
                <a:latin typeface="Times New Roman" panose="02020603050405020304" pitchFamily="18" charset="0"/>
                <a:cs typeface="Times New Roman" panose="02020603050405020304" pitchFamily="18" charset="0"/>
                <a:sym typeface="Tahoma"/>
              </a:rPr>
              <a:t> </a:t>
            </a:r>
            <a:r>
              <a:rPr lang="en-US" dirty="0" err="1">
                <a:latin typeface="Times New Roman" panose="02020603050405020304" pitchFamily="18" charset="0"/>
                <a:cs typeface="Times New Roman" panose="02020603050405020304" pitchFamily="18" charset="0"/>
                <a:sym typeface="Tahoma"/>
              </a:rPr>
              <a:t>обеспечение</a:t>
            </a:r>
            <a:r>
              <a:rPr lang="en-US" dirty="0">
                <a:latin typeface="Times New Roman" panose="02020603050405020304" pitchFamily="18" charset="0"/>
                <a:cs typeface="Times New Roman" panose="02020603050405020304" pitchFamily="18" charset="0"/>
                <a:sym typeface="Tahoma"/>
              </a:rPr>
              <a:t> ВМФ</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4421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2)</a:t>
            </a:r>
            <a:r>
              <a:rPr lang="en-US" dirty="0" smtClean="0"/>
              <a:t> </a:t>
            </a:r>
            <a:r>
              <a:rPr lang="ru-RU" dirty="0" smtClean="0"/>
              <a:t>Блок получения, переработки и хранения информации</a:t>
            </a:r>
            <a:endParaRPr lang="ru-RU" dirty="0"/>
          </a:p>
        </p:txBody>
      </p:sp>
      <p:sp>
        <p:nvSpPr>
          <p:cNvPr id="3" name="Объект 2"/>
          <p:cNvSpPr>
            <a:spLocks noGrp="1"/>
          </p:cNvSpPr>
          <p:nvPr>
            <p:ph idx="1"/>
          </p:nvPr>
        </p:nvSpPr>
        <p:spPr/>
        <p:txBody>
          <a:bodyPr/>
          <a:lstStyle/>
          <a:p>
            <a:pPr>
              <a:buFont typeface="Wingdings" panose="05000000000000000000" pitchFamily="2" charset="2"/>
              <a:buChar char="§"/>
            </a:pPr>
            <a:r>
              <a:rPr lang="ru-RU" dirty="0">
                <a:latin typeface="Times New Roman" panose="02020603050405020304" pitchFamily="18" charset="0"/>
                <a:cs typeface="Times New Roman" panose="02020603050405020304" pitchFamily="18" charset="0"/>
              </a:rPr>
              <a:t>Кора перцептивных зон височных, теменных, затылочных долей (Центральные отделы основных анализаторов — зрительного, слухового и кожно-кинестетического</a:t>
            </a:r>
            <a:r>
              <a:rPr lang="ru-RU"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
            </a:pPr>
            <a:endParaRPr lang="ru-RU" dirty="0" smtClean="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Отвечает за анализ и синтез сигналов от органов чувств</a:t>
            </a:r>
          </a:p>
          <a:p>
            <a:pPr marL="0" indent="0">
              <a:buNone/>
            </a:pPr>
            <a:endParaRPr lang="ru-RU" dirty="0" smtClean="0">
              <a:latin typeface="Times New Roman" panose="02020603050405020304" pitchFamily="18" charset="0"/>
              <a:cs typeface="Times New Roman" panose="02020603050405020304" pitchFamily="18" charset="0"/>
            </a:endParaRPr>
          </a:p>
          <a:p>
            <a:pPr marL="0" indent="0">
              <a:buNone/>
            </a:pPr>
            <a:endParaRPr lang="ru-RU" dirty="0" smtClean="0">
              <a:latin typeface="Times New Roman" panose="02020603050405020304" pitchFamily="18" charset="0"/>
              <a:cs typeface="Times New Roman" panose="02020603050405020304" pitchFamily="18" charset="0"/>
            </a:endParaRPr>
          </a:p>
          <a:p>
            <a:pPr marL="0" indent="0">
              <a:buNone/>
            </a:pPr>
            <a:endParaRPr lang="ru-RU" dirty="0">
              <a:latin typeface="Times New Roman" panose="02020603050405020304" pitchFamily="18" charset="0"/>
              <a:cs typeface="Times New Roman" panose="02020603050405020304" pitchFamily="18" charset="0"/>
            </a:endParaRP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24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Законы построения коры </a:t>
            </a:r>
            <a:r>
              <a:rPr lang="en-US" dirty="0"/>
              <a:t>II</a:t>
            </a:r>
            <a:r>
              <a:rPr lang="ru-RU" dirty="0"/>
              <a:t> Блока:</a:t>
            </a:r>
          </a:p>
        </p:txBody>
      </p:sp>
      <p:sp>
        <p:nvSpPr>
          <p:cNvPr id="3" name="Объект 2"/>
          <p:cNvSpPr>
            <a:spLocks noGrp="1"/>
          </p:cNvSpPr>
          <p:nvPr>
            <p:ph idx="1"/>
          </p:nvPr>
        </p:nvSpPr>
        <p:spPr/>
        <p:txBody>
          <a:bodyPr>
            <a:normAutofit/>
          </a:bodyPr>
          <a:lstStyle/>
          <a:p>
            <a:pPr marL="0" indent="0">
              <a:buNone/>
            </a:pPr>
            <a:r>
              <a:rPr lang="ru-RU" dirty="0">
                <a:latin typeface="Times New Roman" panose="02020603050405020304" pitchFamily="18" charset="0"/>
                <a:cs typeface="Times New Roman" panose="02020603050405020304" pitchFamily="18" charset="0"/>
              </a:rPr>
              <a:t>1) Закон иерархического строения корковых зон:</a:t>
            </a:r>
          </a:p>
          <a:p>
            <a:pPr marL="742950" indent="-742950">
              <a:buAutoNum type="arabicPeriod"/>
            </a:pPr>
            <a:r>
              <a:rPr lang="ru-RU" dirty="0">
                <a:latin typeface="Times New Roman" panose="02020603050405020304" pitchFamily="18" charset="0"/>
                <a:cs typeface="Times New Roman" panose="02020603050405020304" pitchFamily="18" charset="0"/>
              </a:rPr>
              <a:t>Первичные (Проекционные) зоны – </a:t>
            </a:r>
            <a:r>
              <a:rPr lang="en-US" dirty="0">
                <a:latin typeface="Times New Roman" panose="02020603050405020304" pitchFamily="18" charset="0"/>
                <a:cs typeface="Times New Roman" panose="02020603050405020304" pitchFamily="18" charset="0"/>
              </a:rPr>
              <a:t>IV</a:t>
            </a:r>
            <a:r>
              <a:rPr lang="ru-RU" dirty="0">
                <a:latin typeface="Times New Roman" panose="02020603050405020304" pitchFamily="18" charset="0"/>
                <a:cs typeface="Times New Roman" panose="02020603050405020304" pitchFamily="18" charset="0"/>
              </a:rPr>
              <a:t> афферентный слой </a:t>
            </a:r>
            <a:r>
              <a:rPr lang="ru-RU" dirty="0" smtClean="0">
                <a:latin typeface="Times New Roman" panose="02020603050405020304" pitchFamily="18" charset="0"/>
                <a:cs typeface="Times New Roman" panose="02020603050405020304" pitchFamily="18" charset="0"/>
              </a:rPr>
              <a:t>коры</a:t>
            </a:r>
            <a:endParaRPr lang="ru-RU" dirty="0">
              <a:latin typeface="Times New Roman" panose="02020603050405020304" pitchFamily="18" charset="0"/>
              <a:cs typeface="Times New Roman" panose="02020603050405020304" pitchFamily="18" charset="0"/>
            </a:endParaRPr>
          </a:p>
          <a:p>
            <a:pPr marL="742950" indent="-742950">
              <a:buAutoNum type="arabicPeriod"/>
            </a:pPr>
            <a:r>
              <a:rPr lang="ru-RU" dirty="0">
                <a:latin typeface="Times New Roman" panose="02020603050405020304" pitchFamily="18" charset="0"/>
                <a:cs typeface="Times New Roman" panose="02020603050405020304" pitchFamily="18" charset="0"/>
              </a:rPr>
              <a:t>Вторичные (Гностические) зоны – </a:t>
            </a:r>
            <a:r>
              <a:rPr lang="en-US" dirty="0">
                <a:latin typeface="Times New Roman" panose="02020603050405020304" pitchFamily="18" charset="0"/>
                <a:cs typeface="Times New Roman" panose="02020603050405020304" pitchFamily="18" charset="0"/>
              </a:rPr>
              <a:t>II</a:t>
            </a:r>
            <a:r>
              <a:rPr lang="ru-RU" dirty="0">
                <a:latin typeface="Times New Roman" panose="02020603050405020304" pitchFamily="18" charset="0"/>
                <a:cs typeface="Times New Roman" panose="02020603050405020304" pitchFamily="18" charset="0"/>
              </a:rPr>
              <a:t> и </a:t>
            </a:r>
            <a:r>
              <a:rPr lang="en-US" dirty="0">
                <a:latin typeface="Times New Roman" panose="02020603050405020304" pitchFamily="18" charset="0"/>
                <a:cs typeface="Times New Roman" panose="02020603050405020304" pitchFamily="18" charset="0"/>
              </a:rPr>
              <a:t>III </a:t>
            </a:r>
            <a:r>
              <a:rPr lang="ru-RU" dirty="0">
                <a:latin typeface="Times New Roman" panose="02020603050405020304" pitchFamily="18" charset="0"/>
                <a:cs typeface="Times New Roman" panose="02020603050405020304" pitchFamily="18" charset="0"/>
              </a:rPr>
              <a:t>ассоциативные слои </a:t>
            </a:r>
            <a:r>
              <a:rPr lang="ru-RU" dirty="0" smtClean="0">
                <a:latin typeface="Times New Roman" panose="02020603050405020304" pitchFamily="18" charset="0"/>
                <a:cs typeface="Times New Roman" panose="02020603050405020304" pitchFamily="18" charset="0"/>
              </a:rPr>
              <a:t>коры</a:t>
            </a:r>
            <a:endParaRPr lang="ru-RU" dirty="0">
              <a:latin typeface="Times New Roman" panose="02020603050405020304" pitchFamily="18" charset="0"/>
              <a:cs typeface="Times New Roman" panose="02020603050405020304" pitchFamily="18" charset="0"/>
            </a:endParaRPr>
          </a:p>
          <a:p>
            <a:pPr marL="742950" indent="-742950">
              <a:buAutoNum type="arabicPeriod"/>
            </a:pPr>
            <a:r>
              <a:rPr lang="ru-RU" dirty="0">
                <a:latin typeface="Times New Roman" panose="02020603050405020304" pitchFamily="18" charset="0"/>
                <a:cs typeface="Times New Roman" panose="02020603050405020304" pitchFamily="18" charset="0"/>
              </a:rPr>
              <a:t>Третичные зоны (зоны перекрытия) - </a:t>
            </a:r>
            <a:r>
              <a:rPr lang="en-US" dirty="0">
                <a:latin typeface="Times New Roman" panose="02020603050405020304" pitchFamily="18" charset="0"/>
                <a:cs typeface="Times New Roman" panose="02020603050405020304" pitchFamily="18" charset="0"/>
              </a:rPr>
              <a:t>II</a:t>
            </a:r>
            <a:r>
              <a:rPr lang="ru-RU" dirty="0">
                <a:latin typeface="Times New Roman" panose="02020603050405020304" pitchFamily="18" charset="0"/>
                <a:cs typeface="Times New Roman" panose="02020603050405020304" pitchFamily="18" charset="0"/>
              </a:rPr>
              <a:t> и </a:t>
            </a:r>
            <a:r>
              <a:rPr lang="en-US" dirty="0">
                <a:latin typeface="Times New Roman" panose="02020603050405020304" pitchFamily="18" charset="0"/>
                <a:cs typeface="Times New Roman" panose="02020603050405020304" pitchFamily="18" charset="0"/>
              </a:rPr>
              <a:t>III </a:t>
            </a:r>
            <a:r>
              <a:rPr lang="ru-RU" dirty="0">
                <a:latin typeface="Times New Roman" panose="02020603050405020304" pitchFamily="18" charset="0"/>
                <a:cs typeface="Times New Roman" panose="02020603050405020304" pitchFamily="18" charset="0"/>
              </a:rPr>
              <a:t>ассоциативные слои коры</a:t>
            </a:r>
          </a:p>
        </p:txBody>
      </p:sp>
    </p:spTree>
    <p:extLst>
      <p:ext uri="{BB962C8B-B14F-4D97-AF65-F5344CB8AC3E}">
        <p14:creationId xmlns:p14="http://schemas.microsoft.com/office/powerpoint/2010/main" val="2631617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Законы построения коры </a:t>
            </a:r>
            <a:r>
              <a:rPr lang="en-US" dirty="0"/>
              <a:t>II</a:t>
            </a:r>
            <a:r>
              <a:rPr lang="ru-RU" dirty="0"/>
              <a:t> Блока:</a:t>
            </a:r>
          </a:p>
        </p:txBody>
      </p:sp>
      <p:sp>
        <p:nvSpPr>
          <p:cNvPr id="3" name="Объект 2"/>
          <p:cNvSpPr>
            <a:spLocks noGrp="1"/>
          </p:cNvSpPr>
          <p:nvPr>
            <p:ph idx="1"/>
          </p:nvPr>
        </p:nvSpPr>
        <p:spPr>
          <a:xfrm>
            <a:off x="838200" y="1825625"/>
            <a:ext cx="10515600" cy="4797244"/>
          </a:xfrm>
        </p:spPr>
        <p:txBody>
          <a:bodyPr>
            <a:normAutofit lnSpcReduction="10000"/>
          </a:bodyPr>
          <a:lstStyle/>
          <a:p>
            <a:pPr marL="0" indent="0">
              <a:buNone/>
            </a:pPr>
            <a:r>
              <a:rPr lang="ru-RU" dirty="0" smtClean="0">
                <a:latin typeface="Times New Roman" panose="02020603050405020304" pitchFamily="18" charset="0"/>
                <a:cs typeface="Times New Roman" panose="02020603050405020304" pitchFamily="18" charset="0"/>
              </a:rPr>
              <a:t>2) </a:t>
            </a:r>
            <a:r>
              <a:rPr lang="ru-RU" dirty="0">
                <a:latin typeface="Times New Roman" panose="02020603050405020304" pitchFamily="18" charset="0"/>
                <a:cs typeface="Times New Roman" panose="02020603050405020304" pitchFamily="18" charset="0"/>
              </a:rPr>
              <a:t>Закон </a:t>
            </a:r>
            <a:r>
              <a:rPr lang="ru-RU" dirty="0" smtClean="0">
                <a:latin typeface="Times New Roman" panose="02020603050405020304" pitchFamily="18" charset="0"/>
                <a:cs typeface="Times New Roman" panose="02020603050405020304" pitchFamily="18" charset="0"/>
              </a:rPr>
              <a:t>убывающей специфичности иерархически построенных зон:</a:t>
            </a:r>
            <a:endParaRPr lang="ru-RU" dirty="0">
              <a:latin typeface="Times New Roman" panose="02020603050405020304" pitchFamily="18" charset="0"/>
              <a:cs typeface="Times New Roman" panose="02020603050405020304" pitchFamily="18" charset="0"/>
            </a:endParaRPr>
          </a:p>
          <a:p>
            <a:pPr marL="742950" indent="-742950">
              <a:buAutoNum type="arabicPeriod"/>
            </a:pPr>
            <a:r>
              <a:rPr lang="ru-RU" dirty="0">
                <a:latin typeface="Times New Roman" panose="02020603050405020304" pitchFamily="18" charset="0"/>
                <a:cs typeface="Times New Roman" panose="02020603050405020304" pitchFamily="18" charset="0"/>
              </a:rPr>
              <a:t>Первичные </a:t>
            </a:r>
            <a:r>
              <a:rPr lang="ru-RU" dirty="0" smtClean="0">
                <a:latin typeface="Times New Roman" panose="02020603050405020304" pitchFamily="18" charset="0"/>
                <a:cs typeface="Times New Roman" panose="02020603050405020304" pitchFamily="18" charset="0"/>
              </a:rPr>
              <a:t>зоны – высоко модально специфичные зоны </a:t>
            </a:r>
            <a:r>
              <a:rPr lang="ru-RU" sz="2400" i="1" dirty="0" smtClean="0">
                <a:latin typeface="Times New Roman" panose="02020603050405020304" pitchFamily="18" charset="0"/>
                <a:cs typeface="Times New Roman" panose="02020603050405020304" pitchFamily="18" charset="0"/>
              </a:rPr>
              <a:t>(например: медиальные отделы поперечных височных извилин Гешля отвечают за восприятия только звуков высоких тонов, а латеральные за восприятия звуков только низких тонов)</a:t>
            </a:r>
          </a:p>
          <a:p>
            <a:pPr marL="742950" indent="-742950">
              <a:buAutoNum type="arabicPeriod"/>
            </a:pPr>
            <a:r>
              <a:rPr lang="ru-RU" dirty="0" smtClean="0">
                <a:latin typeface="Times New Roman" panose="02020603050405020304" pitchFamily="18" charset="0"/>
                <a:cs typeface="Times New Roman" panose="02020603050405020304" pitchFamily="18" charset="0"/>
              </a:rPr>
              <a:t>Вторичные зоны – менее модально специфичны              </a:t>
            </a:r>
            <a:r>
              <a:rPr lang="en-US"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sz="2400" i="1" dirty="0" smtClean="0">
                <a:latin typeface="Times New Roman" panose="02020603050405020304" pitchFamily="18" charset="0"/>
                <a:cs typeface="Times New Roman" panose="02020603050405020304" pitchFamily="18" charset="0"/>
              </a:rPr>
              <a:t>(задние отделы верхней височной извилины отвечают за восприятие всех слуховых сигналов в целом)</a:t>
            </a:r>
          </a:p>
          <a:p>
            <a:pPr marL="742950" indent="-742950">
              <a:buAutoNum type="arabicPeriod"/>
            </a:pPr>
            <a:r>
              <a:rPr lang="ru-RU" dirty="0" smtClean="0">
                <a:latin typeface="Times New Roman" panose="02020603050405020304" pitchFamily="18" charset="0"/>
                <a:cs typeface="Times New Roman" panose="02020603050405020304" pitchFamily="18" charset="0"/>
              </a:rPr>
              <a:t>Третичные </a:t>
            </a:r>
            <a:r>
              <a:rPr lang="ru-RU" dirty="0">
                <a:latin typeface="Times New Roman" panose="02020603050405020304" pitchFamily="18" charset="0"/>
                <a:cs typeface="Times New Roman" panose="02020603050405020304" pitchFamily="18" charset="0"/>
              </a:rPr>
              <a:t>зоны </a:t>
            </a:r>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над модальные                              </a:t>
            </a:r>
            <a:r>
              <a:rPr lang="en-US"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sz="2400" i="1" dirty="0" smtClean="0">
                <a:latin typeface="Times New Roman" panose="02020603050405020304" pitchFamily="18" charset="0"/>
                <a:cs typeface="Times New Roman" panose="02020603050405020304" pitchFamily="18" charset="0"/>
              </a:rPr>
              <a:t>(зона </a:t>
            </a:r>
            <a:r>
              <a:rPr lang="en-US" sz="2400" i="1" dirty="0" smtClean="0">
                <a:latin typeface="Times New Roman" panose="02020603050405020304" pitchFamily="18" charset="0"/>
                <a:cs typeface="Times New Roman" panose="02020603050405020304" pitchFamily="18" charset="0"/>
              </a:rPr>
              <a:t>TPO - </a:t>
            </a:r>
            <a:r>
              <a:rPr lang="ru-RU" sz="2400" i="1" dirty="0" smtClean="0">
                <a:latin typeface="Times New Roman" panose="02020603050405020304" pitchFamily="18" charset="0"/>
                <a:cs typeface="Times New Roman" panose="02020603050405020304" pitchFamily="18" charset="0"/>
              </a:rPr>
              <a:t>объединение зрительных, слуховых и тактильных сигналов в единую пространственную структуру, формирование мыслительных процессов)</a:t>
            </a:r>
            <a:endParaRPr lang="ru-RU"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3652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Законы построения коры </a:t>
            </a:r>
            <a:r>
              <a:rPr lang="en-US" dirty="0"/>
              <a:t>II</a:t>
            </a:r>
            <a:r>
              <a:rPr lang="ru-RU" dirty="0"/>
              <a:t> Блока:</a:t>
            </a:r>
          </a:p>
        </p:txBody>
      </p:sp>
      <p:sp>
        <p:nvSpPr>
          <p:cNvPr id="3" name="Объект 2"/>
          <p:cNvSpPr>
            <a:spLocks noGrp="1"/>
          </p:cNvSpPr>
          <p:nvPr>
            <p:ph idx="1"/>
          </p:nvPr>
        </p:nvSpPr>
        <p:spPr>
          <a:xfrm>
            <a:off x="838200" y="1825625"/>
            <a:ext cx="10515600" cy="4797244"/>
          </a:xfrm>
        </p:spPr>
        <p:txBody>
          <a:bodyPr>
            <a:normAutofit/>
          </a:bodyPr>
          <a:lstStyle/>
          <a:p>
            <a:pPr marL="0" indent="0">
              <a:buNone/>
            </a:pPr>
            <a:r>
              <a:rPr lang="en-US" dirty="0">
                <a:latin typeface="Times New Roman" panose="02020603050405020304" pitchFamily="18" charset="0"/>
                <a:cs typeface="Times New Roman" panose="02020603050405020304" pitchFamily="18" charset="0"/>
              </a:rPr>
              <a:t>3</a:t>
            </a:r>
            <a:r>
              <a:rPr lang="ru-RU" dirty="0" smtClean="0">
                <a:latin typeface="Times New Roman" panose="02020603050405020304" pitchFamily="18" charset="0"/>
                <a:cs typeface="Times New Roman" panose="02020603050405020304" pitchFamily="18" charset="0"/>
              </a:rPr>
              <a:t>) Закон прогрессивной латерализации функций:</a:t>
            </a:r>
            <a:endParaRPr lang="ru-RU" dirty="0">
              <a:latin typeface="Times New Roman" panose="02020603050405020304" pitchFamily="18" charset="0"/>
              <a:cs typeface="Times New Roman" panose="02020603050405020304" pitchFamily="18" charset="0"/>
            </a:endParaRPr>
          </a:p>
          <a:p>
            <a:pPr marL="742950" indent="-742950">
              <a:buAutoNum type="arabicPeriod"/>
            </a:pPr>
            <a:r>
              <a:rPr lang="ru-RU" dirty="0">
                <a:latin typeface="Times New Roman" panose="02020603050405020304" pitchFamily="18" charset="0"/>
                <a:cs typeface="Times New Roman" panose="02020603050405020304" pitchFamily="18" charset="0"/>
              </a:rPr>
              <a:t>Первичные </a:t>
            </a:r>
            <a:r>
              <a:rPr lang="ru-RU" dirty="0" smtClean="0">
                <a:latin typeface="Times New Roman" panose="02020603050405020304" pitchFamily="18" charset="0"/>
                <a:cs typeface="Times New Roman" panose="02020603050405020304" pitchFamily="18" charset="0"/>
              </a:rPr>
              <a:t>зоны – </a:t>
            </a:r>
            <a:r>
              <a:rPr lang="ru-RU" sz="2400" i="1" dirty="0" smtClean="0">
                <a:latin typeface="Times New Roman" panose="02020603050405020304" pitchFamily="18" charset="0"/>
                <a:cs typeface="Times New Roman" panose="02020603050405020304" pitchFamily="18" charset="0"/>
              </a:rPr>
              <a:t>выполняют одну и туже функцию и в левом и в правом полушарии, воспринимают информацию от контралатеральной половины анализатора</a:t>
            </a:r>
          </a:p>
          <a:p>
            <a:pPr marL="742950" indent="-742950">
              <a:buAutoNum type="arabicPeriod"/>
            </a:pPr>
            <a:r>
              <a:rPr lang="ru-RU" dirty="0" smtClean="0">
                <a:latin typeface="Times New Roman" panose="02020603050405020304" pitchFamily="18" charset="0"/>
                <a:cs typeface="Times New Roman" panose="02020603050405020304" pitchFamily="18" charset="0"/>
              </a:rPr>
              <a:t>Вторичные и третичные зоны – </a:t>
            </a:r>
            <a:r>
              <a:rPr lang="ru-RU" sz="2400" i="1" dirty="0" smtClean="0">
                <a:latin typeface="Times New Roman" panose="02020603050405020304" pitchFamily="18" charset="0"/>
                <a:cs typeface="Times New Roman" panose="02020603050405020304" pitchFamily="18" charset="0"/>
              </a:rPr>
              <a:t>приобретают латерализацию</a:t>
            </a:r>
            <a:r>
              <a:rPr lang="ru-RU" sz="2400" i="1" dirty="0">
                <a:latin typeface="Times New Roman" panose="02020603050405020304" pitchFamily="18" charset="0"/>
                <a:cs typeface="Times New Roman" panose="02020603050405020304" pitchFamily="18" charset="0"/>
              </a:rPr>
              <a:t> </a:t>
            </a:r>
            <a:r>
              <a:rPr lang="ru-RU" sz="2400" i="1" dirty="0" smtClean="0">
                <a:latin typeface="Times New Roman" panose="02020603050405020304" pitchFamily="18" charset="0"/>
                <a:cs typeface="Times New Roman" panose="02020603050405020304" pitchFamily="18" charset="0"/>
              </a:rPr>
              <a:t>функций (левое полушарие у правшей доминантное отвечает за высшие психические функции связанные с речью, правое полушарие субдоменантное)</a:t>
            </a:r>
            <a:endParaRPr lang="ru-RU"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6984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3) Блок программирования, регуляции и контроля высшей психической деятельности</a:t>
            </a:r>
            <a:endParaRPr lang="ru-RU" dirty="0"/>
          </a:p>
        </p:txBody>
      </p:sp>
      <p:sp>
        <p:nvSpPr>
          <p:cNvPr id="3" name="Объект 2"/>
          <p:cNvSpPr>
            <a:spLocks noGrp="1"/>
          </p:cNvSpPr>
          <p:nvPr>
            <p:ph idx="1"/>
          </p:nvPr>
        </p:nvSpPr>
        <p:spPr>
          <a:xfrm>
            <a:off x="838200" y="1825624"/>
            <a:ext cx="10515600" cy="4744993"/>
          </a:xfrm>
        </p:spPr>
        <p:txBody>
          <a:bodyPr>
            <a:normAutofit fontScale="92500" lnSpcReduction="10000"/>
          </a:bodyPr>
          <a:lstStyle/>
          <a:p>
            <a:pPr>
              <a:buFont typeface="Wingdings" panose="05000000000000000000" pitchFamily="2" charset="2"/>
              <a:buChar char="§"/>
            </a:pPr>
            <a:r>
              <a:rPr lang="ru-RU" dirty="0">
                <a:latin typeface="Times New Roman" panose="02020603050405020304" pitchFamily="18" charset="0"/>
                <a:cs typeface="Times New Roman" panose="02020603050405020304" pitchFamily="18" charset="0"/>
              </a:rPr>
              <a:t>Кора </a:t>
            </a:r>
            <a:r>
              <a:rPr lang="ru-RU" dirty="0" smtClean="0">
                <a:latin typeface="Times New Roman" panose="02020603050405020304" pitchFamily="18" charset="0"/>
                <a:cs typeface="Times New Roman" panose="02020603050405020304" pitchFamily="18" charset="0"/>
              </a:rPr>
              <a:t>премоторной и префронтальной зон лобных долей</a:t>
            </a:r>
          </a:p>
          <a:p>
            <a:pPr>
              <a:buFont typeface="Wingdings" panose="05000000000000000000" pitchFamily="2" charset="2"/>
              <a:buChar char="§"/>
            </a:pPr>
            <a:endParaRPr lang="ru-RU" dirty="0" smtClean="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Отвечает за организацию активной сознательной психической деятельности. Формирование намерений и программ поведения, регуляция и контроль всех остальных психических процессов</a:t>
            </a:r>
          </a:p>
          <a:p>
            <a:pPr>
              <a:buFont typeface="Wingdings" panose="05000000000000000000" pitchFamily="2" charset="2"/>
              <a:buChar char="ü"/>
            </a:pPr>
            <a:r>
              <a:rPr lang="ru-RU" dirty="0" smtClean="0">
                <a:latin typeface="Times New Roman" panose="02020603050405020304" pitchFamily="18" charset="0"/>
                <a:cs typeface="Times New Roman" panose="02020603050405020304" pitchFamily="18" charset="0"/>
              </a:rPr>
              <a:t>Зоны </a:t>
            </a:r>
            <a:r>
              <a:rPr lang="en-US" dirty="0" smtClean="0">
                <a:latin typeface="Times New Roman" panose="02020603050405020304" pitchFamily="18" charset="0"/>
                <a:cs typeface="Times New Roman" panose="02020603050405020304" pitchFamily="18" charset="0"/>
              </a:rPr>
              <a:t>III </a:t>
            </a:r>
            <a:r>
              <a:rPr lang="ru-RU" dirty="0" smtClean="0">
                <a:latin typeface="Times New Roman" panose="02020603050405020304" pitchFamily="18" charset="0"/>
                <a:cs typeface="Times New Roman" panose="02020603050405020304" pitchFamily="18" charset="0"/>
              </a:rPr>
              <a:t>блока надстроены над всеми остальными зонами, они реализуют функцию прогнозирования эффекта действия и контроль за его протеканием</a:t>
            </a:r>
          </a:p>
          <a:p>
            <a:pPr>
              <a:buFont typeface="Wingdings" panose="05000000000000000000" pitchFamily="2" charset="2"/>
              <a:buChar char="ü"/>
            </a:pPr>
            <a:r>
              <a:rPr lang="ru-RU" dirty="0" smtClean="0">
                <a:latin typeface="Times New Roman" panose="02020603050405020304" pitchFamily="18" charset="0"/>
                <a:cs typeface="Times New Roman" panose="02020603050405020304" pitchFamily="18" charset="0"/>
              </a:rPr>
              <a:t>Префронтальные отделы коры формируют активное поведение направленное на бедующее</a:t>
            </a:r>
          </a:p>
          <a:p>
            <a:pPr>
              <a:buFont typeface="Wingdings" panose="05000000000000000000" pitchFamily="2" charset="2"/>
              <a:buChar char="ü"/>
            </a:pPr>
            <a:r>
              <a:rPr lang="ru-RU" dirty="0" smtClean="0">
                <a:latin typeface="Times New Roman" panose="02020603050405020304" pitchFamily="18" charset="0"/>
                <a:cs typeface="Times New Roman" panose="02020603050405020304" pitchFamily="18" charset="0"/>
              </a:rPr>
              <a:t>При поражении </a:t>
            </a:r>
            <a:r>
              <a:rPr lang="en-US" dirty="0" smtClean="0">
                <a:latin typeface="Times New Roman" panose="02020603050405020304" pitchFamily="18" charset="0"/>
                <a:cs typeface="Times New Roman" panose="02020603050405020304" pitchFamily="18" charset="0"/>
              </a:rPr>
              <a:t>III</a:t>
            </a:r>
            <a:r>
              <a:rPr lang="ru-RU" dirty="0" smtClean="0">
                <a:latin typeface="Times New Roman" panose="02020603050405020304" pitchFamily="18" charset="0"/>
                <a:cs typeface="Times New Roman" panose="02020603050405020304" pitchFamily="18" charset="0"/>
              </a:rPr>
              <a:t> блока нарушаются сложные программы поведения и формируется выраженная реакция на побочный раздражитель</a:t>
            </a:r>
          </a:p>
          <a:p>
            <a:pPr marL="0" indent="0">
              <a:buNone/>
            </a:pPr>
            <a:endParaRPr lang="ru-RU" dirty="0" smtClean="0">
              <a:latin typeface="Times New Roman" panose="02020603050405020304" pitchFamily="18" charset="0"/>
              <a:cs typeface="Times New Roman" panose="02020603050405020304" pitchFamily="18" charset="0"/>
            </a:endParaRPr>
          </a:p>
          <a:p>
            <a:pPr marL="0" indent="0">
              <a:buNone/>
            </a:pPr>
            <a:endParaRPr lang="ru-RU" dirty="0" smtClean="0">
              <a:latin typeface="Times New Roman" panose="02020603050405020304" pitchFamily="18" charset="0"/>
              <a:cs typeface="Times New Roman" panose="02020603050405020304" pitchFamily="18" charset="0"/>
            </a:endParaRPr>
          </a:p>
          <a:p>
            <a:pPr marL="0" indent="0">
              <a:buNone/>
            </a:pPr>
            <a:endParaRPr lang="ru-RU" dirty="0">
              <a:latin typeface="Times New Roman" panose="02020603050405020304" pitchFamily="18" charset="0"/>
              <a:cs typeface="Times New Roman" panose="02020603050405020304" pitchFamily="18" charset="0"/>
            </a:endParaRP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0173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Области Брока и Вернике"/>
          <p:cNvPicPr>
            <a:picLocks noChangeAspect="1" noChangeArrowheads="1"/>
          </p:cNvPicPr>
          <p:nvPr/>
        </p:nvPicPr>
        <p:blipFill rotWithShape="1">
          <a:blip r:embed="rId2">
            <a:extLst>
              <a:ext uri="{28A0092B-C50C-407E-A947-70E740481C1C}">
                <a14:useLocalDpi xmlns:a14="http://schemas.microsoft.com/office/drawing/2010/main" val="0"/>
              </a:ext>
            </a:extLst>
          </a:blip>
          <a:srcRect b="13228"/>
          <a:stretch/>
        </p:blipFill>
        <p:spPr bwMode="auto">
          <a:xfrm>
            <a:off x="6197292" y="156755"/>
            <a:ext cx="5377615" cy="3262538"/>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r>
              <a:rPr lang="ru-RU" dirty="0" smtClean="0"/>
              <a:t>Афазии</a:t>
            </a:r>
            <a:endParaRPr lang="ru-RU" dirty="0"/>
          </a:p>
        </p:txBody>
      </p:sp>
      <p:sp>
        <p:nvSpPr>
          <p:cNvPr id="3" name="Объект 2"/>
          <p:cNvSpPr>
            <a:spLocks noGrp="1"/>
          </p:cNvSpPr>
          <p:nvPr>
            <p:ph idx="1"/>
          </p:nvPr>
        </p:nvSpPr>
        <p:spPr>
          <a:xfrm>
            <a:off x="838200" y="2029689"/>
            <a:ext cx="10515600" cy="4849495"/>
          </a:xfrm>
        </p:spPr>
        <p:txBody>
          <a:bodyPr/>
          <a:lstStyle/>
          <a:p>
            <a:pPr marL="0" indent="0">
              <a:buNone/>
            </a:pPr>
            <a:r>
              <a:rPr lang="en-US" sz="3600" dirty="0" smtClean="0"/>
              <a:t>I </a:t>
            </a:r>
            <a:r>
              <a:rPr lang="ru-RU" sz="3600" dirty="0" smtClean="0"/>
              <a:t>Афферентная</a:t>
            </a:r>
            <a:r>
              <a:rPr lang="en-US" sz="3600" dirty="0" smtClean="0"/>
              <a:t> </a:t>
            </a:r>
            <a:r>
              <a:rPr lang="ru-RU" sz="3600" dirty="0" smtClean="0"/>
              <a:t>афазия</a:t>
            </a:r>
          </a:p>
          <a:p>
            <a:pPr marL="514350" indent="-514350">
              <a:buAutoNum type="arabicParenR"/>
            </a:pPr>
            <a:r>
              <a:rPr lang="ru-RU" dirty="0" smtClean="0"/>
              <a:t>Сенсорная (акустико-гностическая)</a:t>
            </a:r>
          </a:p>
          <a:p>
            <a:pPr marL="0" indent="0">
              <a:buNone/>
            </a:pPr>
            <a:r>
              <a:rPr lang="ru-RU" dirty="0" smtClean="0"/>
              <a:t>При поражении зоны Вернике (задняя 1\3 верхней височной извилины левого полушария у правшей)</a:t>
            </a:r>
          </a:p>
          <a:p>
            <a:pPr marL="0" indent="0">
              <a:buNone/>
            </a:pPr>
            <a:r>
              <a:rPr lang="ru-RU" dirty="0" smtClean="0"/>
              <a:t>Первичный дефект – </a:t>
            </a:r>
            <a:r>
              <a:rPr lang="ru-RU" sz="2400" i="1" dirty="0" smtClean="0"/>
              <a:t>нарушение способности различать звуковой состав слов (фонетический слух)</a:t>
            </a:r>
          </a:p>
          <a:p>
            <a:pPr marL="0" indent="0">
              <a:buNone/>
            </a:pPr>
            <a:r>
              <a:rPr lang="ru-RU" dirty="0" smtClean="0"/>
              <a:t>Симптомы: </a:t>
            </a:r>
            <a:r>
              <a:rPr lang="ru-RU" sz="2400" i="1" dirty="0" smtClean="0"/>
              <a:t>Речевой салат (литеральные парафазии (замена звуков и букв в слове), нарушено письмо под диктовку, нарушено повторение услышанных слов)</a:t>
            </a:r>
          </a:p>
          <a:p>
            <a:pPr marL="0" indent="0">
              <a:buNone/>
            </a:pPr>
            <a:endParaRPr lang="ru-RU" dirty="0" smtClean="0"/>
          </a:p>
          <a:p>
            <a:pPr marL="514350" indent="-514350">
              <a:buAutoNum type="arabicParenR"/>
            </a:pPr>
            <a:endParaRPr lang="ru-RU" dirty="0"/>
          </a:p>
        </p:txBody>
      </p:sp>
    </p:spTree>
    <p:extLst>
      <p:ext uri="{BB962C8B-B14F-4D97-AF65-F5344CB8AC3E}">
        <p14:creationId xmlns:p14="http://schemas.microsoft.com/office/powerpoint/2010/main" val="283572846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1208</Words>
  <Application>Microsoft Office PowerPoint</Application>
  <PresentationFormat>Широкоэкранный</PresentationFormat>
  <Paragraphs>108</Paragraphs>
  <Slides>16</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16</vt:i4>
      </vt:variant>
    </vt:vector>
  </HeadingPairs>
  <TitlesOfParts>
    <vt:vector size="23" baseType="lpstr">
      <vt:lpstr>Arial</vt:lpstr>
      <vt:lpstr>Calibri</vt:lpstr>
      <vt:lpstr>Calibri Light</vt:lpstr>
      <vt:lpstr>Tahoma</vt:lpstr>
      <vt:lpstr>Times New Roman</vt:lpstr>
      <vt:lpstr>Wingdings</vt:lpstr>
      <vt:lpstr>Тема Office</vt:lpstr>
      <vt:lpstr>Когнитивные функции. Синдромы поражения коры больших полушарий головного мозга</vt:lpstr>
      <vt:lpstr>I. Функциональнее блоки головного мозга по Лурия.</vt:lpstr>
      <vt:lpstr>1) Блок поддержания тонуса коры и бодрствования (нейродинамический блок)</vt:lpstr>
      <vt:lpstr>2) Блок получения, переработки и хранения информации</vt:lpstr>
      <vt:lpstr>Законы построения коры II Блока:</vt:lpstr>
      <vt:lpstr>Законы построения коры II Блока:</vt:lpstr>
      <vt:lpstr>Законы построения коры II Блока:</vt:lpstr>
      <vt:lpstr>3) Блок программирования, регуляции и контроля высшей психической деятельности</vt:lpstr>
      <vt:lpstr>Афазии</vt:lpstr>
      <vt:lpstr>Афазии</vt:lpstr>
      <vt:lpstr>Афазии</vt:lpstr>
      <vt:lpstr>Афазии</vt:lpstr>
      <vt:lpstr>Афазии</vt:lpstr>
      <vt:lpstr>Афазии</vt:lpstr>
      <vt:lpstr>Афазии</vt:lpstr>
      <vt:lpstr>Апраксии</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Когнитивные функции. Синдромы поражения коры больших полушарий головного мозга</dc:title>
  <dc:creator>Гурька и Шмурька</dc:creator>
  <cp:lastModifiedBy>Гурька и Шмурька</cp:lastModifiedBy>
  <cp:revision>30</cp:revision>
  <dcterms:created xsi:type="dcterms:W3CDTF">2021-01-19T05:03:36Z</dcterms:created>
  <dcterms:modified xsi:type="dcterms:W3CDTF">2021-02-10T04:10:36Z</dcterms:modified>
</cp:coreProperties>
</file>