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5965" y="1392174"/>
            <a:ext cx="3964304" cy="4196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1477" y="12318"/>
            <a:ext cx="8460740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965" y="1513713"/>
            <a:ext cx="832230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g"/><Relationship Id="rId4" Type="http://schemas.openxmlformats.org/officeDocument/2006/relationships/image" Target="../media/image218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ncbi.nlm.nih.gov/pubmed/?term=Klika%20RJ%5bAuthor%5d&amp;amp;cauthor=true&amp;amp;cauthor_uid=27956540" TargetMode="External"/><Relationship Id="rId7" Type="http://schemas.openxmlformats.org/officeDocument/2006/relationships/hyperlink" Target="https://www.ncbi.nlm.nih.gov/pubmed/27956540" TargetMode="External"/><Relationship Id="rId2" Type="http://schemas.openxmlformats.org/officeDocument/2006/relationships/hyperlink" Target="https://www.ncbi.nlm.nih.gov/pubmed/?term=Kirkham%20AA%5bAuthor%5d&amp;amp;cauthor=true&amp;amp;cauthor_uid=279565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Campbell%20KL%5bAuthor%5d&amp;amp;cauthor=true&amp;amp;cauthor_uid=27956540" TargetMode="External"/><Relationship Id="rId5" Type="http://schemas.openxmlformats.org/officeDocument/2006/relationships/hyperlink" Target="https://www.ncbi.nlm.nih.gov/pubmed/?term=Downey%20P%5bAuthor%5d&amp;amp;cauthor=true&amp;amp;cauthor_uid=27956540" TargetMode="External"/><Relationship Id="rId4" Type="http://schemas.openxmlformats.org/officeDocument/2006/relationships/hyperlink" Target="https://www.ncbi.nlm.nih.gov/pubmed/?term=Ballard%20T%5bAuthor%5d&amp;amp;cauthor=true&amp;amp;cauthor_uid=2795654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ncbi.nlm.nih.gov/pubmed/?term=Jerusalem%20G%5bAuthor%5d&amp;amp;cauthor=true&amp;amp;cauthor_uid=27980734" TargetMode="External"/><Relationship Id="rId7" Type="http://schemas.openxmlformats.org/officeDocument/2006/relationships/hyperlink" Target="https://www.ncbi.nlm.nih.gov/pubmed/27980734" TargetMode="External"/><Relationship Id="rId2" Type="http://schemas.openxmlformats.org/officeDocument/2006/relationships/hyperlink" Target="https://www.ncbi.nlm.nih.gov/pubmed/?term=Leclerc%20AF%5bAuthor%5d&amp;amp;cauthor=true&amp;amp;cauthor_uid=279807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Maquet%20D%5bAuthor%5d&amp;amp;cauthor=true&amp;amp;cauthor_uid=27980734" TargetMode="External"/><Relationship Id="rId5" Type="http://schemas.openxmlformats.org/officeDocument/2006/relationships/hyperlink" Target="https://www.ncbi.nlm.nih.gov/pubmed/?term=Crielaard%20JM%5bAuthor%5d&amp;amp;cauthor=true&amp;amp;cauthor_uid=27980734" TargetMode="External"/><Relationship Id="rId4" Type="http://schemas.openxmlformats.org/officeDocument/2006/relationships/hyperlink" Target="https://www.ncbi.nlm.nih.gov/pubmed/?term=Devos%20M%5bAuthor%5d&amp;amp;cauthor=true&amp;amp;cauthor_uid=2798073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pn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png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84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11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Zopf%20E%5bAuthor%5d&amp;amp;cauthor=true&amp;amp;cauthor_uid=27942857" TargetMode="External"/><Relationship Id="rId3" Type="http://schemas.openxmlformats.org/officeDocument/2006/relationships/hyperlink" Target="https://www.ncbi.nlm.nih.gov/pubmed/?term=Bieck%20O%5bAuthor%5d&amp;amp;cauthor=true&amp;amp;cauthor_uid=27942857" TargetMode="External"/><Relationship Id="rId7" Type="http://schemas.openxmlformats.org/officeDocument/2006/relationships/hyperlink" Target="https://www.ncbi.nlm.nih.gov/pubmed/?term=Wentrock%20S%5bAuthor%5d&amp;amp;cauthor=true&amp;amp;cauthor_uid=27942857" TargetMode="External"/><Relationship Id="rId12" Type="http://schemas.openxmlformats.org/officeDocument/2006/relationships/hyperlink" Target="https://www.ncbi.nlm.nih.gov/pubmed/27942857" TargetMode="External"/><Relationship Id="rId2" Type="http://schemas.openxmlformats.org/officeDocument/2006/relationships/hyperlink" Target="https://www.ncbi.nlm.nih.gov/pubmed/?term=Baumann%20FT%5bAuthor%5d&amp;amp;cauthor=true&amp;amp;cauthor_uid=279428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Schmitt%20J%5bAuthor%5d&amp;amp;cauthor=true&amp;amp;cauthor_uid=27942857" TargetMode="External"/><Relationship Id="rId11" Type="http://schemas.openxmlformats.org/officeDocument/2006/relationships/hyperlink" Target="https://www.ncbi.nlm.nih.gov/pubmed/?term=Reuss-Borst%20M%5bAuthor%5d&amp;amp;cauthor=true&amp;amp;cauthor_uid=27942857" TargetMode="External"/><Relationship Id="rId5" Type="http://schemas.openxmlformats.org/officeDocument/2006/relationships/hyperlink" Target="https://www.ncbi.nlm.nih.gov/pubmed/?term=Kuhn%20R%5bAuthor%5d&amp;amp;cauthor=true&amp;amp;cauthor_uid=27942857" TargetMode="External"/><Relationship Id="rId10" Type="http://schemas.openxmlformats.org/officeDocument/2006/relationships/hyperlink" Target="https://www.ncbi.nlm.nih.gov/pubmed/?term=Sch%C3%BCle%20K%5bAuthor%5d&amp;amp;cauthor=true&amp;amp;cauthor_uid=27942857" TargetMode="External"/><Relationship Id="rId4" Type="http://schemas.openxmlformats.org/officeDocument/2006/relationships/hyperlink" Target="https://www.ncbi.nlm.nih.gov/pubmed/?term=Oberste%20M%5bAuthor%5d&amp;amp;cauthor=true&amp;amp;cauthor_uid=27942857" TargetMode="External"/><Relationship Id="rId9" Type="http://schemas.openxmlformats.org/officeDocument/2006/relationships/hyperlink" Target="https://www.ncbi.nlm.nih.gov/pubmed/?term=Bloch%20W%5bAuthor%5d&amp;amp;cauthor=true&amp;amp;cauthor_uid=27942857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Jerusalem%20G%5bAuthor%5d&amp;amp;cauthor=true&amp;amp;cauthor_uid=27980734" TargetMode="External"/><Relationship Id="rId7" Type="http://schemas.openxmlformats.org/officeDocument/2006/relationships/hyperlink" Target="https://www.ncbi.nlm.nih.gov/pubmed/27980734" TargetMode="External"/><Relationship Id="rId2" Type="http://schemas.openxmlformats.org/officeDocument/2006/relationships/hyperlink" Target="https://www.ncbi.nlm.nih.gov/pubmed/?term=Leclerc%20AF%5bAuthor%5d&amp;amp;cauthor=true&amp;amp;cauthor_uid=279807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Maquet%20D%5bAuthor%5d&amp;amp;cauthor=true&amp;amp;cauthor_uid=27980734" TargetMode="External"/><Relationship Id="rId5" Type="http://schemas.openxmlformats.org/officeDocument/2006/relationships/hyperlink" Target="https://www.ncbi.nlm.nih.gov/pubmed/?term=Crielaard%20JM%5bAuthor%5d&amp;amp;cauthor=true&amp;amp;cauthor_uid=27980734" TargetMode="External"/><Relationship Id="rId4" Type="http://schemas.openxmlformats.org/officeDocument/2006/relationships/hyperlink" Target="https://www.ncbi.nlm.nih.gov/pubmed/?term=Devos%20M%5bAuthor%5d&amp;amp;cauthor=true&amp;amp;cauthor_uid=27980734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3" Type="http://schemas.openxmlformats.org/officeDocument/2006/relationships/image" Target="../media/image186.jpg"/><Relationship Id="rId7" Type="http://schemas.openxmlformats.org/officeDocument/2006/relationships/image" Target="../media/image190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png"/><Relationship Id="rId5" Type="http://schemas.openxmlformats.org/officeDocument/2006/relationships/image" Target="../media/image188.jpg"/><Relationship Id="rId4" Type="http://schemas.openxmlformats.org/officeDocument/2006/relationships/image" Target="../media/image187.jpg"/><Relationship Id="rId9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42975"/>
          </a:xfrm>
          <a:custGeom>
            <a:avLst/>
            <a:gdLst/>
            <a:ahLst/>
            <a:cxnLst/>
            <a:rect l="l" t="t" r="r" b="b"/>
            <a:pathLst>
              <a:path w="9144000" h="942975">
                <a:moveTo>
                  <a:pt x="0" y="942975"/>
                </a:moveTo>
                <a:lnTo>
                  <a:pt x="9144000" y="942975"/>
                </a:lnTo>
                <a:lnTo>
                  <a:pt x="914400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1562" y="2785998"/>
            <a:ext cx="2131949" cy="1797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6125" y="2785998"/>
            <a:ext cx="2517775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29376" y="2785998"/>
            <a:ext cx="2190750" cy="1793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305" y="954404"/>
            <a:ext cx="89236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7166609" algn="l"/>
              </a:tabLst>
            </a:pPr>
            <a:r>
              <a:rPr spc="-10" dirty="0">
                <a:solidFill>
                  <a:srgbClr val="000000"/>
                </a:solidFill>
              </a:rPr>
              <a:t>М</a:t>
            </a:r>
            <a:r>
              <a:rPr spc="-40" dirty="0">
                <a:solidFill>
                  <a:srgbClr val="000000"/>
                </a:solidFill>
              </a:rPr>
              <a:t>е</a:t>
            </a:r>
            <a:r>
              <a:rPr spc="-10" dirty="0">
                <a:solidFill>
                  <a:srgbClr val="000000"/>
                </a:solidFill>
              </a:rPr>
              <a:t>диц</a:t>
            </a:r>
            <a:r>
              <a:rPr dirty="0">
                <a:solidFill>
                  <a:srgbClr val="000000"/>
                </a:solidFill>
              </a:rPr>
              <a:t>и</a:t>
            </a:r>
            <a:r>
              <a:rPr spc="-10" dirty="0">
                <a:solidFill>
                  <a:srgbClr val="000000"/>
                </a:solidFill>
              </a:rPr>
              <a:t>нс</a:t>
            </a:r>
            <a:r>
              <a:rPr spc="-40" dirty="0">
                <a:solidFill>
                  <a:srgbClr val="000000"/>
                </a:solidFill>
              </a:rPr>
              <a:t>к</a:t>
            </a:r>
            <a:r>
              <a:rPr spc="-5" dirty="0">
                <a:solidFill>
                  <a:srgbClr val="000000"/>
                </a:solidFill>
              </a:rPr>
              <a:t>ая</a:t>
            </a:r>
            <a:r>
              <a:rPr spc="2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реабилитац</a:t>
            </a:r>
            <a:r>
              <a:rPr dirty="0">
                <a:solidFill>
                  <a:srgbClr val="000000"/>
                </a:solidFill>
              </a:rPr>
              <a:t>и</a:t>
            </a:r>
            <a:r>
              <a:rPr spc="-5" dirty="0">
                <a:solidFill>
                  <a:srgbClr val="000000"/>
                </a:solidFill>
              </a:rPr>
              <a:t>я</a:t>
            </a:r>
            <a:r>
              <a:rPr spc="3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он</a:t>
            </a:r>
            <a:r>
              <a:rPr spc="-60" dirty="0">
                <a:solidFill>
                  <a:srgbClr val="000000"/>
                </a:solidFill>
              </a:rPr>
              <a:t>ко</a:t>
            </a:r>
            <a:r>
              <a:rPr spc="-5" dirty="0">
                <a:solidFill>
                  <a:srgbClr val="000000"/>
                </a:solidFill>
              </a:rPr>
              <a:t>логи</a:t>
            </a:r>
            <a:r>
              <a:rPr dirty="0">
                <a:solidFill>
                  <a:srgbClr val="000000"/>
                </a:solidFill>
              </a:rPr>
              <a:t>ч</a:t>
            </a:r>
            <a:r>
              <a:rPr spc="-10" dirty="0">
                <a:solidFill>
                  <a:srgbClr val="000000"/>
                </a:solidFill>
              </a:rPr>
              <a:t>ески</a:t>
            </a:r>
            <a:r>
              <a:rPr spc="-5" dirty="0">
                <a:solidFill>
                  <a:srgbClr val="000000"/>
                </a:solidFill>
              </a:rPr>
              <a:t>х</a:t>
            </a:r>
            <a:r>
              <a:rPr dirty="0">
                <a:solidFill>
                  <a:srgbClr val="000000"/>
                </a:solidFill>
              </a:rPr>
              <a:t>	</a:t>
            </a:r>
            <a:r>
              <a:rPr spc="-10" dirty="0">
                <a:solidFill>
                  <a:srgbClr val="000000"/>
                </a:solidFill>
              </a:rPr>
              <a:t>пациен</a:t>
            </a:r>
            <a:r>
              <a:rPr spc="-35" dirty="0">
                <a:solidFill>
                  <a:srgbClr val="000000"/>
                </a:solidFill>
              </a:rPr>
              <a:t>т</a:t>
            </a:r>
            <a:r>
              <a:rPr spc="-5" dirty="0">
                <a:solidFill>
                  <a:srgbClr val="000000"/>
                </a:solidFill>
              </a:rPr>
              <a:t>ов.</a:t>
            </a:r>
          </a:p>
          <a:p>
            <a:pPr marL="4445" algn="ctr">
              <a:lnSpc>
                <a:spcPct val="100000"/>
              </a:lnSpc>
            </a:pPr>
            <a:r>
              <a:rPr spc="-15" dirty="0">
                <a:solidFill>
                  <a:srgbClr val="000000"/>
                </a:solidFill>
              </a:rPr>
              <a:t>Доказательные </a:t>
            </a:r>
            <a:r>
              <a:rPr spc="-25" dirty="0">
                <a:solidFill>
                  <a:srgbClr val="000000"/>
                </a:solidFill>
              </a:rPr>
              <a:t>методы</a:t>
            </a:r>
            <a:r>
              <a:rPr spc="6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реабилитации.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59788" y="1807921"/>
            <a:ext cx="6423025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17370" marR="5080" indent="-1805305">
              <a:lnSpc>
                <a:spcPct val="100699"/>
              </a:lnSpc>
              <a:spcBef>
                <a:spcPts val="75"/>
              </a:spcBef>
            </a:pPr>
            <a:r>
              <a:rPr sz="2800" b="1" spc="-10" dirty="0">
                <a:latin typeface="Calibri"/>
                <a:cs typeface="Calibri"/>
              </a:rPr>
              <a:t>Основные </a:t>
            </a:r>
            <a:r>
              <a:rPr sz="2800" b="1" spc="-25" dirty="0">
                <a:latin typeface="Calibri"/>
                <a:cs typeface="Calibri"/>
              </a:rPr>
              <a:t>методы </a:t>
            </a:r>
            <a:r>
              <a:rPr sz="2800" b="1" spc="-10" dirty="0">
                <a:latin typeface="Calibri"/>
                <a:cs typeface="Calibri"/>
              </a:rPr>
              <a:t>физической терапии </a:t>
            </a:r>
            <a:r>
              <a:rPr sz="2800" b="1" spc="-5" dirty="0">
                <a:latin typeface="Calibri"/>
                <a:cs typeface="Calibri"/>
              </a:rPr>
              <a:t>в  </a:t>
            </a:r>
            <a:r>
              <a:rPr sz="2800" b="1" spc="-15" dirty="0">
                <a:latin typeface="Calibri"/>
                <a:cs typeface="Calibri"/>
              </a:rPr>
              <a:t>онкогинекологии.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115887"/>
            <a:ext cx="8425180" cy="1008380"/>
          </a:xfrm>
          <a:custGeom>
            <a:avLst/>
            <a:gdLst/>
            <a:ahLst/>
            <a:cxnLst/>
            <a:rect l="l" t="t" r="r" b="b"/>
            <a:pathLst>
              <a:path w="8425180" h="1008380">
                <a:moveTo>
                  <a:pt x="0" y="1008062"/>
                </a:moveTo>
                <a:lnTo>
                  <a:pt x="8424799" y="1008062"/>
                </a:lnTo>
                <a:lnTo>
                  <a:pt x="8424799" y="0"/>
                </a:lnTo>
                <a:lnTo>
                  <a:pt x="0" y="0"/>
                </a:lnTo>
                <a:lnTo>
                  <a:pt x="0" y="1008062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8871" y="174497"/>
            <a:ext cx="81768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3440" marR="5080" indent="-841375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Основные осложнения послеоперационного </a:t>
            </a:r>
            <a:r>
              <a:rPr sz="2700" b="1" spc="-15" dirty="0">
                <a:solidFill>
                  <a:srgbClr val="FFFFFF"/>
                </a:solidFill>
                <a:latin typeface="Calibri"/>
                <a:cs typeface="Calibri"/>
              </a:rPr>
              <a:t>периода, 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требующие профилактики </a:t>
            </a:r>
            <a:r>
              <a:rPr sz="27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6652" y="1981580"/>
            <a:ext cx="920750" cy="0"/>
          </a:xfrm>
          <a:custGeom>
            <a:avLst/>
            <a:gdLst/>
            <a:ahLst/>
            <a:cxnLst/>
            <a:rect l="l" t="t" r="r" b="b"/>
            <a:pathLst>
              <a:path w="920750">
                <a:moveTo>
                  <a:pt x="0" y="0"/>
                </a:moveTo>
                <a:lnTo>
                  <a:pt x="920496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51123" y="1563116"/>
            <a:ext cx="5414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12775" algn="l"/>
                <a:tab pos="2248535" algn="l"/>
              </a:tabLst>
            </a:pPr>
            <a:r>
              <a:rPr sz="2400" b="1" dirty="0">
                <a:latin typeface="Calibri"/>
                <a:cs typeface="Calibri"/>
              </a:rPr>
              <a:t>-	</a:t>
            </a:r>
            <a:r>
              <a:rPr sz="2800" spc="-5" dirty="0">
                <a:latin typeface="Calibri"/>
                <a:cs typeface="Calibri"/>
              </a:rPr>
              <a:t>Ранние	послеоперационные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1123" y="1904441"/>
            <a:ext cx="18903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осложнения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34429" y="1904441"/>
            <a:ext cx="2329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(кровотечение,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0965" y="2246122"/>
            <a:ext cx="2614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19225" algn="l"/>
              </a:tabLst>
            </a:pPr>
            <a:r>
              <a:rPr sz="2800" spc="-5" dirty="0">
                <a:latin typeface="Calibri"/>
                <a:cs typeface="Calibri"/>
              </a:rPr>
              <a:t>кисты,	г</a:t>
            </a:r>
            <a:r>
              <a:rPr sz="2800" spc="10" dirty="0">
                <a:latin typeface="Calibri"/>
                <a:cs typeface="Calibri"/>
              </a:rPr>
              <a:t>н</a:t>
            </a:r>
            <a:r>
              <a:rPr sz="2800" spc="-10" dirty="0">
                <a:latin typeface="Calibri"/>
                <a:cs typeface="Calibri"/>
              </a:rPr>
              <a:t>ойн</a:t>
            </a:r>
            <a:r>
              <a:rPr sz="2800" spc="10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-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9941" y="2587498"/>
            <a:ext cx="2421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арефлекторный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51123" y="2246122"/>
            <a:ext cx="2617470" cy="113474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65"/>
              </a:spcBef>
            </a:pPr>
            <a:r>
              <a:rPr sz="2800" spc="-10" dirty="0">
                <a:latin typeface="Calibri"/>
                <a:cs typeface="Calibri"/>
              </a:rPr>
              <a:t>лимфатические  воспалительные,  </a:t>
            </a:r>
            <a:r>
              <a:rPr sz="2800" spc="-5" dirty="0">
                <a:latin typeface="Calibri"/>
                <a:cs typeface="Calibri"/>
              </a:rPr>
              <a:t>мочевой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пузырь)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97884" y="4200525"/>
            <a:ext cx="1094740" cy="0"/>
          </a:xfrm>
          <a:custGeom>
            <a:avLst/>
            <a:gdLst/>
            <a:ahLst/>
            <a:cxnLst/>
            <a:rect l="l" t="t" r="r" b="b"/>
            <a:pathLst>
              <a:path w="1094739">
                <a:moveTo>
                  <a:pt x="0" y="0"/>
                </a:moveTo>
                <a:lnTo>
                  <a:pt x="1094232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51123" y="3782695"/>
            <a:ext cx="5414645" cy="215900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765"/>
              </a:spcBef>
              <a:tabLst>
                <a:tab pos="3399154" algn="l"/>
              </a:tabLst>
            </a:pPr>
            <a:r>
              <a:rPr sz="2800" spc="-5" dirty="0">
                <a:latin typeface="Calibri"/>
                <a:cs typeface="Calibri"/>
              </a:rPr>
              <a:t>- Поздние послеоперационные  </a:t>
            </a:r>
            <a:r>
              <a:rPr sz="2800" spc="-10" dirty="0">
                <a:latin typeface="Calibri"/>
                <a:cs typeface="Calibri"/>
              </a:rPr>
              <a:t>осложнения (посткастрационный  </a:t>
            </a:r>
            <a:r>
              <a:rPr sz="2800" spc="-5" dirty="0">
                <a:latin typeface="Calibri"/>
                <a:cs typeface="Calibri"/>
              </a:rPr>
              <a:t>синдром, </a:t>
            </a:r>
            <a:r>
              <a:rPr sz="2800" dirty="0">
                <a:latin typeface="Calibri"/>
                <a:cs typeface="Calibri"/>
              </a:rPr>
              <a:t>стриктура </a:t>
            </a:r>
            <a:r>
              <a:rPr sz="2800" spc="-15" dirty="0">
                <a:latin typeface="Calibri"/>
                <a:cs typeface="Calibri"/>
              </a:rPr>
              <a:t>мочеточников,  </a:t>
            </a:r>
            <a:r>
              <a:rPr sz="2800" spc="-5" dirty="0">
                <a:latin typeface="Calibri"/>
                <a:cs typeface="Calibri"/>
              </a:rPr>
              <a:t>свищи, </a:t>
            </a:r>
            <a:r>
              <a:rPr sz="2800" spc="-10" dirty="0">
                <a:latin typeface="Calibri"/>
                <a:cs typeface="Calibri"/>
              </a:rPr>
              <a:t>лимфатический </a:t>
            </a:r>
            <a:r>
              <a:rPr sz="2800" spc="-5" dirty="0">
                <a:latin typeface="Calibri"/>
                <a:cs typeface="Calibri"/>
              </a:rPr>
              <a:t>стаз  ни</a:t>
            </a:r>
            <a:r>
              <a:rPr sz="2800" dirty="0">
                <a:latin typeface="Calibri"/>
                <a:cs typeface="Calibri"/>
              </a:rPr>
              <a:t>ж</a:t>
            </a:r>
            <a:r>
              <a:rPr sz="2800" spc="-5" dirty="0">
                <a:latin typeface="Calibri"/>
                <a:cs typeface="Calibri"/>
              </a:rPr>
              <a:t>них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45" dirty="0">
                <a:latin typeface="Calibri"/>
                <a:cs typeface="Calibri"/>
              </a:rPr>
              <a:t>к</a:t>
            </a:r>
            <a:r>
              <a:rPr sz="2800" spc="-10" dirty="0">
                <a:latin typeface="Calibri"/>
                <a:cs typeface="Calibri"/>
              </a:rPr>
              <a:t>онечн</a:t>
            </a:r>
            <a:r>
              <a:rPr sz="2800" spc="-5" dirty="0">
                <a:latin typeface="Calibri"/>
                <a:cs typeface="Calibri"/>
              </a:rPr>
              <a:t>ос</a:t>
            </a:r>
            <a:r>
              <a:rPr sz="2800" spc="-2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ей,  </a:t>
            </a:r>
            <a:r>
              <a:rPr sz="2800" spc="-15" dirty="0">
                <a:latin typeface="Calibri"/>
                <a:cs typeface="Calibri"/>
              </a:rPr>
              <a:t>арефлектоный </a:t>
            </a:r>
            <a:r>
              <a:rPr sz="2800" spc="-5" dirty="0">
                <a:latin typeface="Calibri"/>
                <a:cs typeface="Calibri"/>
              </a:rPr>
              <a:t>мочевой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пузырь)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7187" y="1714500"/>
            <a:ext cx="2643124" cy="185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5750" y="4000500"/>
            <a:ext cx="2643251" cy="185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954405"/>
          </a:xfrm>
          <a:custGeom>
            <a:avLst/>
            <a:gdLst/>
            <a:ahLst/>
            <a:cxnLst/>
            <a:rect l="l" t="t" r="r" b="b"/>
            <a:pathLst>
              <a:path w="9144000" h="954405">
                <a:moveTo>
                  <a:pt x="0" y="954087"/>
                </a:moveTo>
                <a:lnTo>
                  <a:pt x="9144000" y="954087"/>
                </a:lnTo>
                <a:lnTo>
                  <a:pt x="9144000" y="0"/>
                </a:lnTo>
                <a:lnTo>
                  <a:pt x="0" y="0"/>
                </a:lnTo>
                <a:lnTo>
                  <a:pt x="0" y="9540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8445" marR="5080" indent="-2635885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Оценка </a:t>
            </a:r>
            <a:r>
              <a:rPr spc="-5" dirty="0"/>
              <a:t>эффективности </a:t>
            </a:r>
            <a:r>
              <a:rPr spc="-15" dirty="0"/>
              <a:t>медицинской </a:t>
            </a:r>
            <a:r>
              <a:rPr spc="-5" dirty="0"/>
              <a:t>реабилитации  </a:t>
            </a:r>
            <a:r>
              <a:rPr spc="-10" dirty="0"/>
              <a:t>(шкала </a:t>
            </a:r>
            <a:r>
              <a:rPr spc="-5" dirty="0"/>
              <a:t>FIM,</a:t>
            </a:r>
            <a:r>
              <a:rPr spc="30" dirty="0"/>
              <a:t> </a:t>
            </a:r>
            <a:r>
              <a:rPr spc="-10" dirty="0"/>
              <a:t>балл.)</a:t>
            </a:r>
          </a:p>
        </p:txBody>
      </p:sp>
      <p:sp>
        <p:nvSpPr>
          <p:cNvPr id="4" name="object 4"/>
          <p:cNvSpPr/>
          <p:nvPr/>
        </p:nvSpPr>
        <p:spPr>
          <a:xfrm>
            <a:off x="603504" y="1703832"/>
            <a:ext cx="7949184" cy="4282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9233" y="6427114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53" y="2809216"/>
            <a:ext cx="3414330" cy="3896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650"/>
            <a:ext cx="9144000" cy="1139825"/>
          </a:xfrm>
          <a:custGeom>
            <a:avLst/>
            <a:gdLst/>
            <a:ahLst/>
            <a:cxnLst/>
            <a:rect l="l" t="t" r="r" b="b"/>
            <a:pathLst>
              <a:path w="9144000" h="1139825">
                <a:moveTo>
                  <a:pt x="0" y="1139825"/>
                </a:moveTo>
                <a:lnTo>
                  <a:pt x="9144000" y="1139825"/>
                </a:lnTo>
                <a:lnTo>
                  <a:pt x="9144000" y="0"/>
                </a:lnTo>
                <a:lnTo>
                  <a:pt x="0" y="0"/>
                </a:lnTo>
                <a:lnTo>
                  <a:pt x="0" y="11398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4736" y="192023"/>
            <a:ext cx="6272784" cy="566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19088" y="192023"/>
            <a:ext cx="2391156" cy="566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" y="624840"/>
            <a:ext cx="3374136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4283" y="624840"/>
            <a:ext cx="2264664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0515" y="624840"/>
            <a:ext cx="4212336" cy="49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5465" y="191261"/>
            <a:ext cx="8653780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6409">
              <a:lnSpc>
                <a:spcPct val="118400"/>
              </a:lnSpc>
              <a:spcBef>
                <a:spcPts val="100"/>
              </a:spcBef>
              <a:tabLst>
                <a:tab pos="6363970" algn="l"/>
              </a:tabLst>
            </a:pPr>
            <a:r>
              <a:rPr sz="2400" spc="-5" dirty="0"/>
              <a:t>Динамика </a:t>
            </a:r>
            <a:r>
              <a:rPr sz="2400" dirty="0"/>
              <a:t>активности и</a:t>
            </a:r>
            <a:r>
              <a:rPr sz="2400" spc="25" dirty="0"/>
              <a:t> </a:t>
            </a:r>
            <a:r>
              <a:rPr sz="2400" dirty="0"/>
              <a:t>участия</a:t>
            </a:r>
            <a:r>
              <a:rPr sz="2400" spc="-5" dirty="0"/>
              <a:t> </a:t>
            </a:r>
            <a:r>
              <a:rPr sz="2400" spc="-10" dirty="0"/>
              <a:t>пациентов	</a:t>
            </a:r>
            <a:r>
              <a:rPr sz="2400" dirty="0"/>
              <a:t>с </a:t>
            </a:r>
            <a:r>
              <a:rPr sz="2400" spc="-10" dirty="0"/>
              <a:t>поражением  спинного </a:t>
            </a:r>
            <a:r>
              <a:rPr sz="2400" spc="-5" dirty="0"/>
              <a:t>мозга после </a:t>
            </a:r>
            <a:r>
              <a:rPr sz="2400" spc="-10" dirty="0"/>
              <a:t>проведенной медицинской</a:t>
            </a:r>
            <a:r>
              <a:rPr sz="2400" spc="40" dirty="0"/>
              <a:t> </a:t>
            </a:r>
            <a:r>
              <a:rPr sz="2400" spc="-5" dirty="0"/>
              <a:t>реабилитации</a:t>
            </a:r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4636664" y="2713966"/>
            <a:ext cx="3641243" cy="40830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62800" y="6553200"/>
            <a:ext cx="1981200" cy="304800"/>
          </a:xfrm>
          <a:custGeom>
            <a:avLst/>
            <a:gdLst/>
            <a:ahLst/>
            <a:cxnLst/>
            <a:rect l="l" t="t" r="r" b="b"/>
            <a:pathLst>
              <a:path w="1981200" h="304800">
                <a:moveTo>
                  <a:pt x="0" y="304800"/>
                </a:moveTo>
                <a:lnTo>
                  <a:pt x="1981200" y="304800"/>
                </a:lnTo>
                <a:lnTo>
                  <a:pt x="1981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57618" y="6575552"/>
            <a:ext cx="1592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Р.А.,</a:t>
            </a:r>
            <a:r>
              <a:rPr sz="14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2017г.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401" y="173228"/>
            <a:ext cx="8914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Пример </a:t>
            </a:r>
            <a:r>
              <a:rPr sz="2400" spc="-10" dirty="0"/>
              <a:t>определения </a:t>
            </a:r>
            <a:r>
              <a:rPr sz="2400" dirty="0"/>
              <a:t>уровня </a:t>
            </a:r>
            <a:r>
              <a:rPr sz="2400" spc="-5" dirty="0"/>
              <a:t>реабилитационного </a:t>
            </a:r>
            <a:r>
              <a:rPr sz="2400" spc="-10" dirty="0"/>
              <a:t>потенциала</a:t>
            </a:r>
            <a:r>
              <a:rPr sz="2400" spc="30" dirty="0"/>
              <a:t> </a:t>
            </a:r>
            <a:r>
              <a:rPr sz="2400" dirty="0"/>
              <a:t>(РП)</a:t>
            </a:r>
            <a:endParaRPr sz="24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5087" y="1493900"/>
          <a:ext cx="5520055" cy="4432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6580"/>
                <a:gridCol w="1149350"/>
                <a:gridCol w="1200784"/>
                <a:gridCol w="1304289"/>
              </a:tblGrid>
              <a:tr h="19899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Шкалы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Высокий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РП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50190" marR="242570" algn="ctr">
                        <a:lnSpc>
                          <a:spcPct val="100000"/>
                        </a:lnSpc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(МКФ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600" b="1" spc="-40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Средний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РП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19710" marR="212090" algn="ctr">
                        <a:lnSpc>
                          <a:spcPct val="100000"/>
                        </a:lnSpc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(МКФ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49</a:t>
                      </a:r>
                      <a:r>
                        <a:rPr sz="1600" b="1" spc="-40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Низкий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РП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05435" marR="292100" indent="-4445"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(МКФ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95%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marL="67945">
                        <a:lnSpc>
                          <a:spcPts val="2350"/>
                        </a:lnSpc>
                      </a:pPr>
                      <a:r>
                        <a:rPr sz="20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Рэнкин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1-2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3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4-5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95044">
                <a:tc>
                  <a:txBody>
                    <a:bodyPr/>
                    <a:lstStyle/>
                    <a:p>
                      <a:pPr marL="67945" marR="216535">
                        <a:lnSpc>
                          <a:spcPts val="2400"/>
                        </a:lnSpc>
                        <a:spcBef>
                          <a:spcPts val="3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Индекс  м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би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ьности 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14-10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9-6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5-1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56373">
                <a:tc>
                  <a:txBody>
                    <a:bodyPr/>
                    <a:lstStyle/>
                    <a:p>
                      <a:pPr marL="67945">
                        <a:lnSpc>
                          <a:spcPts val="2355"/>
                        </a:lnSpc>
                      </a:pPr>
                      <a:r>
                        <a:rPr sz="20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FIM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5"/>
                        </a:lnSpc>
                      </a:pPr>
                      <a:r>
                        <a:rPr sz="2000" b="1" spc="-20" dirty="0">
                          <a:latin typeface="Arial"/>
                          <a:cs typeface="Arial"/>
                        </a:rPr>
                        <a:t>96-119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5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64-95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355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19-63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0081" y="6639255"/>
            <a:ext cx="141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Р.А.,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48300" y="1232916"/>
            <a:ext cx="3695700" cy="5088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43626" y="1428686"/>
            <a:ext cx="3286125" cy="4500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24383"/>
            <a:ext cx="9119616" cy="765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857250"/>
                </a:move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30301"/>
            <a:ext cx="8074659" cy="2148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4005" algn="ctr">
              <a:lnSpc>
                <a:spcPct val="100000"/>
              </a:lnSpc>
              <a:spcBef>
                <a:spcPts val="100"/>
              </a:spcBef>
              <a:tabLst>
                <a:tab pos="1844039" algn="l"/>
                <a:tab pos="2627630" algn="l"/>
              </a:tabLst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Применение	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МКФ	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медицинской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2400">
              <a:latin typeface="Calibri"/>
              <a:cs typeface="Calibri"/>
            </a:endParaRPr>
          </a:p>
          <a:p>
            <a:pPr marR="235585" algn="ctr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онкологических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пациентов</a:t>
            </a:r>
            <a:endParaRPr sz="2400">
              <a:latin typeface="Calibri"/>
              <a:cs typeface="Calibri"/>
            </a:endParaRPr>
          </a:p>
          <a:p>
            <a:pPr marL="355600" marR="5080" indent="-343535">
              <a:lnSpc>
                <a:spcPts val="2810"/>
              </a:lnSpc>
              <a:spcBef>
                <a:spcPts val="1940"/>
              </a:spcBef>
              <a:tabLst>
                <a:tab pos="1953895" algn="l"/>
                <a:tab pos="2776220" algn="l"/>
                <a:tab pos="3912870" algn="l"/>
                <a:tab pos="4194810" algn="l"/>
                <a:tab pos="6701155" algn="l"/>
              </a:tabLst>
            </a:pPr>
            <a:r>
              <a:rPr sz="2600" dirty="0">
                <a:latin typeface="Calibri"/>
                <a:cs typeface="Calibri"/>
              </a:rPr>
              <a:t>Пр</a:t>
            </a:r>
            <a:r>
              <a:rPr sz="2600" spc="-15" dirty="0">
                <a:latin typeface="Calibri"/>
                <a:cs typeface="Calibri"/>
              </a:rPr>
              <a:t>и</a:t>
            </a:r>
            <a:r>
              <a:rPr sz="2600" spc="-5" dirty="0">
                <a:latin typeface="Calibri"/>
                <a:cs typeface="Calibri"/>
              </a:rPr>
              <a:t>м</a:t>
            </a:r>
            <a:r>
              <a:rPr sz="2600" spc="-10" dirty="0">
                <a:latin typeface="Calibri"/>
                <a:cs typeface="Calibri"/>
              </a:rPr>
              <a:t>е</a:t>
            </a:r>
            <a:r>
              <a:rPr sz="2600" dirty="0">
                <a:latin typeface="Calibri"/>
                <a:cs typeface="Calibri"/>
              </a:rPr>
              <a:t>н</a:t>
            </a:r>
            <a:r>
              <a:rPr sz="2600" spc="-15" dirty="0">
                <a:latin typeface="Calibri"/>
                <a:cs typeface="Calibri"/>
              </a:rPr>
              <a:t>ен</a:t>
            </a:r>
            <a:r>
              <a:rPr sz="2600" dirty="0">
                <a:latin typeface="Calibri"/>
                <a:cs typeface="Calibri"/>
              </a:rPr>
              <a:t>ие	</a:t>
            </a:r>
            <a:r>
              <a:rPr sz="2600" spc="5" dirty="0">
                <a:latin typeface="Calibri"/>
                <a:cs typeface="Calibri"/>
              </a:rPr>
              <a:t>М</a:t>
            </a:r>
            <a:r>
              <a:rPr sz="2600" spc="-95" dirty="0">
                <a:latin typeface="Calibri"/>
                <a:cs typeface="Calibri"/>
              </a:rPr>
              <a:t>К</a:t>
            </a:r>
            <a:r>
              <a:rPr sz="2600" dirty="0">
                <a:latin typeface="Calibri"/>
                <a:cs typeface="Calibri"/>
              </a:rPr>
              <a:t>Ф	</a:t>
            </a:r>
            <a:r>
              <a:rPr sz="2600" spc="-15" dirty="0">
                <a:latin typeface="Calibri"/>
                <a:cs typeface="Calibri"/>
              </a:rPr>
              <a:t>н</a:t>
            </a:r>
            <a:r>
              <a:rPr sz="2600" dirty="0">
                <a:latin typeface="Calibri"/>
                <a:cs typeface="Calibri"/>
              </a:rPr>
              <a:t>аря</a:t>
            </a:r>
            <a:r>
              <a:rPr sz="2600" spc="-25" dirty="0">
                <a:latin typeface="Calibri"/>
                <a:cs typeface="Calibri"/>
              </a:rPr>
              <a:t>д</a:t>
            </a:r>
            <a:r>
              <a:rPr sz="2600" dirty="0">
                <a:latin typeface="Calibri"/>
                <a:cs typeface="Calibri"/>
              </a:rPr>
              <a:t>у	с	</a:t>
            </a:r>
            <a:r>
              <a:rPr sz="2600" spc="-20" dirty="0">
                <a:latin typeface="Calibri"/>
                <a:cs typeface="Calibri"/>
              </a:rPr>
              <a:t>о</a:t>
            </a:r>
            <a:r>
              <a:rPr sz="2600" dirty="0">
                <a:latin typeface="Calibri"/>
                <a:cs typeface="Calibri"/>
              </a:rPr>
              <a:t>б</a:t>
            </a:r>
            <a:r>
              <a:rPr sz="2600" spc="-30" dirty="0">
                <a:latin typeface="Calibri"/>
                <a:cs typeface="Calibri"/>
              </a:rPr>
              <a:t>щ</a:t>
            </a:r>
            <a:r>
              <a:rPr sz="2600" dirty="0">
                <a:latin typeface="Calibri"/>
                <a:cs typeface="Calibri"/>
              </a:rPr>
              <a:t>е</a:t>
            </a:r>
            <a:r>
              <a:rPr sz="2600" spc="-15" dirty="0">
                <a:latin typeface="Calibri"/>
                <a:cs typeface="Calibri"/>
              </a:rPr>
              <a:t>п</a:t>
            </a:r>
            <a:r>
              <a:rPr sz="2600" spc="-5" dirty="0">
                <a:latin typeface="Calibri"/>
                <a:cs typeface="Calibri"/>
              </a:rPr>
              <a:t>рин</a:t>
            </a:r>
            <a:r>
              <a:rPr sz="2600" spc="-20" dirty="0">
                <a:latin typeface="Calibri"/>
                <a:cs typeface="Calibri"/>
              </a:rPr>
              <a:t>я</a:t>
            </a:r>
            <a:r>
              <a:rPr sz="2600" spc="-5" dirty="0">
                <a:latin typeface="Calibri"/>
                <a:cs typeface="Calibri"/>
              </a:rPr>
              <a:t>ты</a:t>
            </a:r>
            <a:r>
              <a:rPr sz="2600" spc="5" dirty="0">
                <a:latin typeface="Calibri"/>
                <a:cs typeface="Calibri"/>
              </a:rPr>
              <a:t>м</a:t>
            </a:r>
            <a:r>
              <a:rPr sz="2600" dirty="0">
                <a:latin typeface="Calibri"/>
                <a:cs typeface="Calibri"/>
              </a:rPr>
              <a:t>и	</a:t>
            </a:r>
            <a:r>
              <a:rPr sz="2600" spc="-15" dirty="0">
                <a:latin typeface="Calibri"/>
                <a:cs typeface="Calibri"/>
              </a:rPr>
              <a:t>ш</a:t>
            </a:r>
            <a:r>
              <a:rPr sz="2600" spc="-35" dirty="0">
                <a:latin typeface="Calibri"/>
                <a:cs typeface="Calibri"/>
              </a:rPr>
              <a:t>к</a:t>
            </a:r>
            <a:r>
              <a:rPr sz="2600" dirty="0">
                <a:latin typeface="Calibri"/>
                <a:cs typeface="Calibri"/>
              </a:rPr>
              <a:t>ала</a:t>
            </a:r>
            <a:r>
              <a:rPr sz="2600" spc="5" dirty="0">
                <a:latin typeface="Calibri"/>
                <a:cs typeface="Calibri"/>
              </a:rPr>
              <a:t>м</a:t>
            </a:r>
            <a:r>
              <a:rPr sz="2600" dirty="0">
                <a:latin typeface="Calibri"/>
                <a:cs typeface="Calibri"/>
              </a:rPr>
              <a:t>и,  </a:t>
            </a:r>
            <a:r>
              <a:rPr sz="2600" spc="-5" dirty="0">
                <a:latin typeface="Calibri"/>
                <a:cs typeface="Calibri"/>
              </a:rPr>
              <a:t>тестами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5" dirty="0">
                <a:latin typeface="Calibri"/>
                <a:cs typeface="Calibri"/>
              </a:rPr>
              <a:t>опросниками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позволяет:</a:t>
            </a:r>
            <a:endParaRPr sz="26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dirty="0">
                <a:latin typeface="Calibri"/>
                <a:cs typeface="Calibri"/>
              </a:rPr>
              <a:t>повысить </a:t>
            </a:r>
            <a:r>
              <a:rPr sz="2600" spc="-5" dirty="0">
                <a:latin typeface="Calibri"/>
                <a:cs typeface="Calibri"/>
              </a:rPr>
              <a:t>объем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5" dirty="0">
                <a:latin typeface="Calibri"/>
                <a:cs typeface="Calibri"/>
              </a:rPr>
              <a:t>качество информации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 </a:t>
            </a:r>
            <a:r>
              <a:rPr sz="2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здоровье</a:t>
            </a:r>
            <a:r>
              <a:rPr sz="2600" spc="2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и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1544" y="2112391"/>
            <a:ext cx="663448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86025" algn="l"/>
                <a:tab pos="4447540" algn="l"/>
                <a:tab pos="5253990" algn="l"/>
              </a:tabLst>
            </a:pPr>
            <a:r>
              <a:rPr sz="2600" dirty="0">
                <a:latin typeface="Calibri"/>
                <a:cs typeface="Calibri"/>
              </a:rPr>
              <a:t>заб</a:t>
            </a:r>
            <a:r>
              <a:rPr sz="2600" spc="-45" dirty="0">
                <a:latin typeface="Calibri"/>
                <a:cs typeface="Calibri"/>
              </a:rPr>
              <a:t>о</a:t>
            </a:r>
            <a:r>
              <a:rPr sz="2600" spc="-5" dirty="0">
                <a:latin typeface="Calibri"/>
                <a:cs typeface="Calibri"/>
              </a:rPr>
              <a:t>лева</a:t>
            </a:r>
            <a:r>
              <a:rPr sz="2600" spc="-10" dirty="0">
                <a:latin typeface="Calibri"/>
                <a:cs typeface="Calibri"/>
              </a:rPr>
              <a:t>н</a:t>
            </a:r>
            <a:r>
              <a:rPr sz="2600" dirty="0">
                <a:latin typeface="Calibri"/>
                <a:cs typeface="Calibri"/>
              </a:rPr>
              <a:t>ии	пац</a:t>
            </a:r>
            <a:r>
              <a:rPr sz="2600" spc="-15" dirty="0">
                <a:latin typeface="Calibri"/>
                <a:cs typeface="Calibri"/>
              </a:rPr>
              <a:t>и</a:t>
            </a:r>
            <a:r>
              <a:rPr sz="2600" dirty="0">
                <a:latin typeface="Calibri"/>
                <a:cs typeface="Calibri"/>
              </a:rPr>
              <a:t>ента	в	</a:t>
            </a:r>
            <a:r>
              <a:rPr sz="2600" spc="-35" dirty="0">
                <a:latin typeface="Calibri"/>
                <a:cs typeface="Calibri"/>
              </a:rPr>
              <a:t>к</a:t>
            </a:r>
            <a:r>
              <a:rPr sz="2600" spc="-5" dirty="0">
                <a:latin typeface="Calibri"/>
                <a:cs typeface="Calibri"/>
              </a:rPr>
              <a:t>он</a:t>
            </a:r>
            <a:r>
              <a:rPr sz="2600" spc="-30" dirty="0">
                <a:latin typeface="Calibri"/>
                <a:cs typeface="Calibri"/>
              </a:rPr>
              <a:t>т</a:t>
            </a:r>
            <a:r>
              <a:rPr sz="2600" spc="-15" dirty="0">
                <a:latin typeface="Calibri"/>
                <a:cs typeface="Calibri"/>
              </a:rPr>
              <a:t>е</a:t>
            </a:r>
            <a:r>
              <a:rPr sz="2600" spc="-25" dirty="0">
                <a:latin typeface="Calibri"/>
                <a:cs typeface="Calibri"/>
              </a:rPr>
              <a:t>к</a:t>
            </a:r>
            <a:r>
              <a:rPr sz="2600" dirty="0">
                <a:latin typeface="Calibri"/>
                <a:cs typeface="Calibri"/>
              </a:rPr>
              <a:t>с</a:t>
            </a:r>
            <a:r>
              <a:rPr sz="2600" spc="-35" dirty="0">
                <a:latin typeface="Calibri"/>
                <a:cs typeface="Calibri"/>
              </a:rPr>
              <a:t>т</a:t>
            </a:r>
            <a:r>
              <a:rPr sz="2600" dirty="0">
                <a:latin typeface="Calibri"/>
                <a:cs typeface="Calibri"/>
              </a:rPr>
              <a:t>е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1239" y="2469007"/>
            <a:ext cx="689610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68395" algn="l"/>
                <a:tab pos="5728335" algn="l"/>
              </a:tabLst>
            </a:pPr>
            <a:r>
              <a:rPr sz="2600" u="heavy" spc="-6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«биопсихосоциального»	</a:t>
            </a:r>
            <a:r>
              <a:rPr sz="2600" spc="-15" dirty="0">
                <a:latin typeface="Calibri"/>
                <a:cs typeface="Calibri"/>
              </a:rPr>
              <a:t>определения	</a:t>
            </a:r>
            <a:r>
              <a:rPr sz="2600" spc="-10" dirty="0">
                <a:latin typeface="Calibri"/>
                <a:cs typeface="Calibri"/>
              </a:rPr>
              <a:t>данного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9297" y="2112391"/>
            <a:ext cx="662940" cy="7791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188595">
              <a:lnSpc>
                <a:spcPts val="2810"/>
              </a:lnSpc>
              <a:spcBef>
                <a:spcPts val="455"/>
              </a:spcBef>
            </a:pPr>
            <a:r>
              <a:rPr sz="2600" spc="-15" dirty="0">
                <a:latin typeface="Calibri"/>
                <a:cs typeface="Calibri"/>
              </a:rPr>
              <a:t>е</a:t>
            </a:r>
            <a:r>
              <a:rPr sz="2600" spc="-30" dirty="0">
                <a:latin typeface="Calibri"/>
                <a:cs typeface="Calibri"/>
              </a:rPr>
              <a:t>г</a:t>
            </a:r>
            <a:r>
              <a:rPr sz="2600" dirty="0">
                <a:latin typeface="Calibri"/>
                <a:cs typeface="Calibri"/>
              </a:rPr>
              <a:t>о  В</a:t>
            </a:r>
            <a:r>
              <a:rPr sz="2600" spc="-35" dirty="0">
                <a:latin typeface="Calibri"/>
                <a:cs typeface="Calibri"/>
              </a:rPr>
              <a:t>О</a:t>
            </a:r>
            <a:r>
              <a:rPr sz="2600" dirty="0">
                <a:latin typeface="Calibri"/>
                <a:cs typeface="Calibri"/>
              </a:rPr>
              <a:t>З,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1544" y="2825318"/>
            <a:ext cx="7730490" cy="149288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15"/>
              </a:spcBef>
            </a:pPr>
            <a:r>
              <a:rPr sz="2600" spc="-15" dirty="0">
                <a:latin typeface="Calibri"/>
                <a:cs typeface="Calibri"/>
              </a:rPr>
              <a:t>то </a:t>
            </a:r>
            <a:r>
              <a:rPr sz="2600" dirty="0">
                <a:latin typeface="Calibri"/>
                <a:cs typeface="Calibri"/>
              </a:rPr>
              <a:t>есть </a:t>
            </a:r>
            <a:r>
              <a:rPr sz="2600" spc="-10" dirty="0">
                <a:latin typeface="Calibri"/>
                <a:cs typeface="Calibri"/>
              </a:rPr>
              <a:t>получить </a:t>
            </a:r>
            <a:r>
              <a:rPr sz="2600" dirty="0">
                <a:latin typeface="Calibri"/>
                <a:cs typeface="Calibri"/>
              </a:rPr>
              <a:t>не </a:t>
            </a:r>
            <a:r>
              <a:rPr sz="2600" spc="-20" dirty="0">
                <a:latin typeface="Calibri"/>
                <a:cs typeface="Calibri"/>
              </a:rPr>
              <a:t>только </a:t>
            </a:r>
            <a:r>
              <a:rPr sz="2600" spc="-5" dirty="0">
                <a:latin typeface="Calibri"/>
                <a:cs typeface="Calibri"/>
              </a:rPr>
              <a:t>информацию </a:t>
            </a:r>
            <a:r>
              <a:rPr sz="2600" dirty="0">
                <a:latin typeface="Calibri"/>
                <a:cs typeface="Calibri"/>
              </a:rPr>
              <a:t>о диагнозе  </a:t>
            </a:r>
            <a:r>
              <a:rPr sz="2600" spc="-10" dirty="0">
                <a:latin typeface="Calibri"/>
                <a:cs typeface="Calibri"/>
              </a:rPr>
              <a:t>имеющихся </a:t>
            </a:r>
            <a:r>
              <a:rPr sz="2600" dirty="0">
                <a:latin typeface="Calibri"/>
                <a:cs typeface="Calibri"/>
              </a:rPr>
              <a:t>у </a:t>
            </a:r>
            <a:r>
              <a:rPr sz="2600" spc="-5" dirty="0">
                <a:latin typeface="Calibri"/>
                <a:cs typeface="Calibri"/>
              </a:rPr>
              <a:t>индивида заболеваний, </a:t>
            </a:r>
            <a:r>
              <a:rPr sz="2600" spc="-10" dirty="0">
                <a:latin typeface="Calibri"/>
                <a:cs typeface="Calibri"/>
              </a:rPr>
              <a:t>но </a:t>
            </a:r>
            <a:r>
              <a:rPr sz="2600" dirty="0">
                <a:latin typeface="Calibri"/>
                <a:cs typeface="Calibri"/>
              </a:rPr>
              <a:t>и о </a:t>
            </a:r>
            <a:r>
              <a:rPr sz="2600" spc="-5" dirty="0">
                <a:latin typeface="Calibri"/>
                <a:cs typeface="Calibri"/>
              </a:rPr>
              <a:t>других  </a:t>
            </a:r>
            <a:r>
              <a:rPr sz="2600" spc="-10" dirty="0">
                <a:latin typeface="Calibri"/>
                <a:cs typeface="Calibri"/>
              </a:rPr>
              <a:t>факторах, </a:t>
            </a:r>
            <a:r>
              <a:rPr sz="2600" spc="-15" dirty="0">
                <a:latin typeface="Calibri"/>
                <a:cs typeface="Calibri"/>
              </a:rPr>
              <a:t>определяющих </a:t>
            </a:r>
            <a:r>
              <a:rPr sz="2600" spc="-5" dirty="0">
                <a:latin typeface="Calibri"/>
                <a:cs typeface="Calibri"/>
              </a:rPr>
              <a:t>состояние </a:t>
            </a:r>
            <a:r>
              <a:rPr sz="2600" spc="-15" dirty="0">
                <a:latin typeface="Calibri"/>
                <a:cs typeface="Calibri"/>
              </a:rPr>
              <a:t>его </a:t>
            </a:r>
            <a:r>
              <a:rPr sz="2600" spc="-10" dirty="0">
                <a:latin typeface="Calibri"/>
                <a:cs typeface="Calibri"/>
              </a:rPr>
              <a:t>физического,  душевного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5" dirty="0">
                <a:latin typeface="Calibri"/>
                <a:cs typeface="Calibri"/>
              </a:rPr>
              <a:t>социального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благополучия;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4331665"/>
            <a:ext cx="573976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3626485" algn="l"/>
              </a:tabLst>
            </a:pPr>
            <a:r>
              <a:rPr sz="2600" u="heavy" spc="-6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прогнозировать</a:t>
            </a:r>
            <a:r>
              <a:rPr sz="2600" spc="-5" dirty="0">
                <a:latin typeface="Calibri"/>
                <a:cs typeface="Calibri"/>
              </a:rPr>
              <a:t>	</a:t>
            </a:r>
            <a:r>
              <a:rPr sz="2600" spc="-15" dirty="0">
                <a:latin typeface="Calibri"/>
                <a:cs typeface="Calibri"/>
              </a:rPr>
              <a:t>определенный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544" y="4688585"/>
            <a:ext cx="54438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06190" algn="l"/>
                <a:tab pos="5272405" algn="l"/>
              </a:tabLst>
            </a:pPr>
            <a:r>
              <a:rPr sz="2600" spc="-10" dirty="0">
                <a:latin typeface="Calibri"/>
                <a:cs typeface="Calibri"/>
              </a:rPr>
              <a:t>м</a:t>
            </a:r>
            <a:r>
              <a:rPr sz="2600" spc="-90" dirty="0">
                <a:latin typeface="Calibri"/>
                <a:cs typeface="Calibri"/>
              </a:rPr>
              <a:t>у</a:t>
            </a:r>
            <a:r>
              <a:rPr sz="2600" spc="-5" dirty="0">
                <a:latin typeface="Calibri"/>
                <a:cs typeface="Calibri"/>
              </a:rPr>
              <a:t>л</a:t>
            </a:r>
            <a:r>
              <a:rPr sz="2600" spc="-105" dirty="0">
                <a:latin typeface="Calibri"/>
                <a:cs typeface="Calibri"/>
              </a:rPr>
              <a:t>ь</a:t>
            </a:r>
            <a:r>
              <a:rPr sz="2600" spc="-5" dirty="0">
                <a:latin typeface="Calibri"/>
                <a:cs typeface="Calibri"/>
              </a:rPr>
              <a:t>тид</a:t>
            </a:r>
            <a:r>
              <a:rPr sz="2600" spc="-15" dirty="0">
                <a:latin typeface="Calibri"/>
                <a:cs typeface="Calibri"/>
              </a:rPr>
              <a:t>и</a:t>
            </a:r>
            <a:r>
              <a:rPr sz="2600" spc="-10" dirty="0">
                <a:latin typeface="Calibri"/>
                <a:cs typeface="Calibri"/>
              </a:rPr>
              <a:t>с</a:t>
            </a:r>
            <a:r>
              <a:rPr sz="2600" dirty="0">
                <a:latin typeface="Calibri"/>
                <a:cs typeface="Calibri"/>
              </a:rPr>
              <a:t>ци</a:t>
            </a:r>
            <a:r>
              <a:rPr sz="2600" spc="-15" dirty="0">
                <a:latin typeface="Calibri"/>
                <a:cs typeface="Calibri"/>
              </a:rPr>
              <a:t>п</a:t>
            </a:r>
            <a:r>
              <a:rPr sz="2600" spc="-5" dirty="0">
                <a:latin typeface="Calibri"/>
                <a:cs typeface="Calibri"/>
              </a:rPr>
              <a:t>лин</a:t>
            </a:r>
            <a:r>
              <a:rPr sz="2600" spc="-15" dirty="0">
                <a:latin typeface="Calibri"/>
                <a:cs typeface="Calibri"/>
              </a:rPr>
              <a:t>а</a:t>
            </a:r>
            <a:r>
              <a:rPr sz="2600" spc="-5" dirty="0">
                <a:latin typeface="Calibri"/>
                <a:cs typeface="Calibri"/>
              </a:rPr>
              <a:t>р</a:t>
            </a:r>
            <a:r>
              <a:rPr sz="2600" spc="-15" dirty="0">
                <a:latin typeface="Calibri"/>
                <a:cs typeface="Calibri"/>
              </a:rPr>
              <a:t>н</a:t>
            </a:r>
            <a:r>
              <a:rPr sz="2600" spc="-5" dirty="0">
                <a:latin typeface="Calibri"/>
                <a:cs typeface="Calibri"/>
              </a:rPr>
              <a:t>о</a:t>
            </a:r>
            <a:r>
              <a:rPr sz="2600" spc="-30" dirty="0">
                <a:latin typeface="Calibri"/>
                <a:cs typeface="Calibri"/>
              </a:rPr>
              <a:t>г</a:t>
            </a:r>
            <a:r>
              <a:rPr sz="2600" dirty="0">
                <a:latin typeface="Calibri"/>
                <a:cs typeface="Calibri"/>
              </a:rPr>
              <a:t>о	п</a:t>
            </a:r>
            <a:r>
              <a:rPr sz="2600" spc="-80" dirty="0">
                <a:latin typeface="Calibri"/>
                <a:cs typeface="Calibri"/>
              </a:rPr>
              <a:t>о</a:t>
            </a:r>
            <a:r>
              <a:rPr sz="2600" spc="20" dirty="0">
                <a:latin typeface="Calibri"/>
                <a:cs typeface="Calibri"/>
              </a:rPr>
              <a:t>д</a:t>
            </a:r>
            <a:r>
              <a:rPr sz="2600" spc="-40" dirty="0">
                <a:latin typeface="Calibri"/>
                <a:cs typeface="Calibri"/>
              </a:rPr>
              <a:t>х</a:t>
            </a:r>
            <a:r>
              <a:rPr sz="2600" spc="-80" dirty="0">
                <a:latin typeface="Calibri"/>
                <a:cs typeface="Calibri"/>
              </a:rPr>
              <a:t>о</a:t>
            </a:r>
            <a:r>
              <a:rPr sz="2600" spc="-5" dirty="0">
                <a:latin typeface="Calibri"/>
                <a:cs typeface="Calibri"/>
              </a:rPr>
              <a:t>д</a:t>
            </a:r>
            <a:r>
              <a:rPr sz="2600" dirty="0">
                <a:latin typeface="Calibri"/>
                <a:cs typeface="Calibri"/>
              </a:rPr>
              <a:t>а	в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5605" y="4331665"/>
            <a:ext cx="2016125" cy="157162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676910">
              <a:lnSpc>
                <a:spcPts val="2810"/>
              </a:lnSpc>
              <a:spcBef>
                <a:spcPts val="455"/>
              </a:spcBef>
              <a:tabLst>
                <a:tab pos="1495425" algn="l"/>
              </a:tabLst>
            </a:pPr>
            <a:r>
              <a:rPr sz="2600" dirty="0">
                <a:latin typeface="Calibri"/>
                <a:cs typeface="Calibri"/>
              </a:rPr>
              <a:t>а</a:t>
            </a:r>
            <a:r>
              <a:rPr sz="2600" spc="-15" dirty="0">
                <a:latin typeface="Calibri"/>
                <a:cs typeface="Calibri"/>
              </a:rPr>
              <a:t>л</a:t>
            </a:r>
            <a:r>
              <a:rPr sz="2600" spc="-30" dirty="0">
                <a:latin typeface="Calibri"/>
                <a:cs typeface="Calibri"/>
              </a:rPr>
              <a:t>г</a:t>
            </a:r>
            <a:r>
              <a:rPr sz="2600" spc="-5" dirty="0">
                <a:latin typeface="Calibri"/>
                <a:cs typeface="Calibri"/>
              </a:rPr>
              <a:t>ор</a:t>
            </a:r>
            <a:r>
              <a:rPr sz="2600" spc="-15" dirty="0">
                <a:latin typeface="Calibri"/>
                <a:cs typeface="Calibri"/>
              </a:rPr>
              <a:t>ит</a:t>
            </a:r>
            <a:r>
              <a:rPr sz="2600" dirty="0">
                <a:latin typeface="Calibri"/>
                <a:cs typeface="Calibri"/>
              </a:rPr>
              <a:t>м  </a:t>
            </a:r>
            <a:r>
              <a:rPr sz="2600" spc="10" dirty="0">
                <a:latin typeface="Calibri"/>
                <a:cs typeface="Calibri"/>
              </a:rPr>
              <a:t>л</a:t>
            </a:r>
            <a:r>
              <a:rPr sz="2600" dirty="0">
                <a:latin typeface="Calibri"/>
                <a:cs typeface="Calibri"/>
              </a:rPr>
              <a:t>еч</a:t>
            </a:r>
            <a:r>
              <a:rPr sz="2600" spc="-10" dirty="0">
                <a:latin typeface="Calibri"/>
                <a:cs typeface="Calibri"/>
              </a:rPr>
              <a:t>е</a:t>
            </a:r>
            <a:r>
              <a:rPr sz="2600" dirty="0">
                <a:latin typeface="Calibri"/>
                <a:cs typeface="Calibri"/>
              </a:rPr>
              <a:t>нии	</a:t>
            </a:r>
            <a:r>
              <a:rPr sz="2600" spc="-15" dirty="0">
                <a:latin typeface="Calibri"/>
                <a:cs typeface="Calibri"/>
              </a:rPr>
              <a:t>д</a:t>
            </a:r>
            <a:r>
              <a:rPr sz="2600" spc="-10" dirty="0">
                <a:latin typeface="Calibri"/>
                <a:cs typeface="Calibri"/>
              </a:rPr>
              <a:t>л</a:t>
            </a:r>
            <a:r>
              <a:rPr sz="2600" dirty="0">
                <a:latin typeface="Calibri"/>
                <a:cs typeface="Calibri"/>
              </a:rPr>
              <a:t>я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>
              <a:latin typeface="Times New Roman"/>
              <a:cs typeface="Times New Roman"/>
            </a:endParaRPr>
          </a:p>
          <a:p>
            <a:pPr marL="85725">
              <a:lnSpc>
                <a:spcPct val="100000"/>
              </a:lnSpc>
            </a:pPr>
            <a:r>
              <a:rPr sz="2600" spc="-15" dirty="0">
                <a:latin typeface="Calibri"/>
                <a:cs typeface="Calibri"/>
              </a:rPr>
              <a:t>медицинской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8340" y="5006238"/>
            <a:ext cx="5842635" cy="125412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409"/>
              </a:spcBef>
            </a:pPr>
            <a:r>
              <a:rPr sz="2600" spc="-15" dirty="0">
                <a:latin typeface="Calibri"/>
                <a:cs typeface="Calibri"/>
              </a:rPr>
              <a:t>каждого </a:t>
            </a:r>
            <a:r>
              <a:rPr sz="2600" spc="-10" dirty="0">
                <a:latin typeface="Calibri"/>
                <a:cs typeface="Calibri"/>
              </a:rPr>
              <a:t>конкретного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заболевания;</a:t>
            </a:r>
            <a:endParaRPr sz="2600">
              <a:latin typeface="Calibri"/>
              <a:cs typeface="Calibri"/>
            </a:endParaRPr>
          </a:p>
          <a:p>
            <a:pPr marL="355600" marR="5080" indent="-343535">
              <a:lnSpc>
                <a:spcPts val="2810"/>
              </a:lnSpc>
              <a:spcBef>
                <a:spcPts val="665"/>
              </a:spcBef>
              <a:buFont typeface="Arial"/>
              <a:buChar char="•"/>
              <a:tabLst>
                <a:tab pos="354965" algn="l"/>
                <a:tab pos="355600" algn="l"/>
                <a:tab pos="1667510" algn="l"/>
                <a:tab pos="3939540" algn="l"/>
              </a:tabLst>
            </a:pPr>
            <a:r>
              <a:rPr sz="2600" u="heavy" spc="-6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6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ц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енить	</a:t>
            </a:r>
            <a:r>
              <a:rPr sz="26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э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</a:t>
            </a:r>
            <a:r>
              <a:rPr sz="26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ективность	</a:t>
            </a:r>
            <a:r>
              <a:rPr sz="2600" dirty="0">
                <a:latin typeface="Calibri"/>
                <a:cs typeface="Calibri"/>
              </a:rPr>
              <a:t>пров</a:t>
            </a:r>
            <a:r>
              <a:rPr sz="2600" spc="-55" dirty="0">
                <a:latin typeface="Calibri"/>
                <a:cs typeface="Calibri"/>
              </a:rPr>
              <a:t>е</a:t>
            </a:r>
            <a:r>
              <a:rPr sz="2600" spc="-30" dirty="0">
                <a:latin typeface="Calibri"/>
                <a:cs typeface="Calibri"/>
              </a:rPr>
              <a:t>д</a:t>
            </a:r>
            <a:r>
              <a:rPr sz="2600" dirty="0">
                <a:latin typeface="Calibri"/>
                <a:cs typeface="Calibri"/>
              </a:rPr>
              <a:t>е</a:t>
            </a:r>
            <a:r>
              <a:rPr sz="2600" spc="-15" dirty="0">
                <a:latin typeface="Calibri"/>
                <a:cs typeface="Calibri"/>
              </a:rPr>
              <a:t>н</a:t>
            </a:r>
            <a:r>
              <a:rPr sz="2600" dirty="0">
                <a:latin typeface="Calibri"/>
                <a:cs typeface="Calibri"/>
              </a:rPr>
              <a:t>ной  </a:t>
            </a:r>
            <a:r>
              <a:rPr sz="2600" spc="-5" dirty="0">
                <a:latin typeface="Calibri"/>
                <a:cs typeface="Calibri"/>
              </a:rPr>
              <a:t>реабилитации.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" y="685800"/>
            <a:ext cx="0" cy="6172200"/>
          </a:xfrm>
          <a:custGeom>
            <a:avLst/>
            <a:gdLst/>
            <a:ahLst/>
            <a:cxnLst/>
            <a:rect l="l" t="t" r="r" b="b"/>
            <a:pathLst>
              <a:path h="6172200">
                <a:moveTo>
                  <a:pt x="0" y="0"/>
                </a:moveTo>
                <a:lnTo>
                  <a:pt x="0" y="617219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0825" y="685800"/>
            <a:ext cx="0" cy="5958205"/>
          </a:xfrm>
          <a:custGeom>
            <a:avLst/>
            <a:gdLst/>
            <a:ahLst/>
            <a:cxnLst/>
            <a:rect l="l" t="t" r="r" b="b"/>
            <a:pathLst>
              <a:path h="5958205">
                <a:moveTo>
                  <a:pt x="0" y="0"/>
                </a:moveTo>
                <a:lnTo>
                  <a:pt x="0" y="595788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854823"/>
            <a:ext cx="6786880" cy="0"/>
          </a:xfrm>
          <a:custGeom>
            <a:avLst/>
            <a:gdLst/>
            <a:ahLst/>
            <a:cxnLst/>
            <a:rect l="l" t="t" r="r" b="b"/>
            <a:pathLst>
              <a:path w="6786880">
                <a:moveTo>
                  <a:pt x="0" y="0"/>
                </a:moveTo>
                <a:lnTo>
                  <a:pt x="6786626" y="0"/>
                </a:lnTo>
              </a:path>
            </a:pathLst>
          </a:custGeom>
          <a:ln w="63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875" y="4453001"/>
            <a:ext cx="1928876" cy="2404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5115" y="4214812"/>
            <a:ext cx="3963684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175" y="0"/>
          <a:ext cx="9165590" cy="6854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900"/>
                <a:gridCol w="1899919"/>
                <a:gridCol w="5145405"/>
              </a:tblGrid>
              <a:tr h="692150">
                <a:tc>
                  <a:txBody>
                    <a:bodyPr/>
                    <a:lstStyle/>
                    <a:p>
                      <a:pPr marL="10579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Алгорит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 выбора ТСР в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R="21590" algn="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ж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зн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1054735" indent="1714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ависимости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уровня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ограничения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едеятельности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МКФ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15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Шкалы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Технические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реабилитации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89562">
                <a:tc>
                  <a:txBody>
                    <a:bodyPr/>
                    <a:lstStyle/>
                    <a:p>
                      <a:pPr marL="88265" marR="6807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б</a:t>
                      </a:r>
                      <a:r>
                        <a:rPr sz="1800" spc="2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ю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тные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нарушения 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функции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(96-100%)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 marR="215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ШРМ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5-6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215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MRS 5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215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FIM =18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2085" indent="-81280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Функциональная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кровать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Противопролежневый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матрас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35" dirty="0">
                          <a:latin typeface="Arial"/>
                          <a:cs typeface="Arial"/>
                        </a:rPr>
                        <a:t>Гелевая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подушка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Коляска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подголовником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подлокотниками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Адсорбирующие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Впитывающие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пеленки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Кресло -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стул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санитарным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оснащением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75311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Жесткий тутор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фиксацией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нескольких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суставов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11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766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Бодрова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929005"/>
          </a:xfrm>
          <a:custGeom>
            <a:avLst/>
            <a:gdLst/>
            <a:ahLst/>
            <a:cxnLst/>
            <a:rect l="l" t="t" r="r" b="b"/>
            <a:pathLst>
              <a:path w="9144000" h="929005">
                <a:moveTo>
                  <a:pt x="0" y="928687"/>
                </a:moveTo>
                <a:lnTo>
                  <a:pt x="9144000" y="928687"/>
                </a:lnTo>
                <a:lnTo>
                  <a:pt x="9144000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6337" rIns="0" bIns="0" rtlCol="0">
            <a:spAutoFit/>
          </a:bodyPr>
          <a:lstStyle/>
          <a:p>
            <a:pPr marL="2972435" marR="5080" indent="-2637155">
              <a:lnSpc>
                <a:spcPts val="2340"/>
              </a:lnSpc>
              <a:spcBef>
                <a:spcPts val="229"/>
              </a:spcBef>
            </a:pPr>
            <a:r>
              <a:rPr sz="2000" spc="-10" dirty="0">
                <a:latin typeface="Arial"/>
                <a:cs typeface="Arial"/>
              </a:rPr>
              <a:t>Алгоритм </a:t>
            </a:r>
            <a:r>
              <a:rPr sz="2000" dirty="0">
                <a:latin typeface="Arial"/>
                <a:cs typeface="Arial"/>
              </a:rPr>
              <a:t>выбора ТСР в </a:t>
            </a:r>
            <a:r>
              <a:rPr sz="2000" spc="-10" dirty="0">
                <a:latin typeface="Arial"/>
                <a:cs typeface="Arial"/>
              </a:rPr>
              <a:t>зависимости </a:t>
            </a:r>
            <a:r>
              <a:rPr sz="2000" spc="-25" dirty="0">
                <a:latin typeface="Arial"/>
                <a:cs typeface="Arial"/>
              </a:rPr>
              <a:t>от </a:t>
            </a:r>
            <a:r>
              <a:rPr sz="2000" spc="-10" dirty="0">
                <a:latin typeface="Arial"/>
                <a:cs typeface="Arial"/>
              </a:rPr>
              <a:t>уровня </a:t>
            </a:r>
            <a:r>
              <a:rPr sz="2000" dirty="0">
                <a:latin typeface="Arial"/>
                <a:cs typeface="Arial"/>
              </a:rPr>
              <a:t>ограничения  </a:t>
            </a:r>
            <a:r>
              <a:rPr sz="2000" spc="-5" dirty="0">
                <a:latin typeface="Arial"/>
                <a:cs typeface="Arial"/>
              </a:rPr>
              <a:t>жизнедеятельности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0825" y="974725"/>
            <a:ext cx="0" cy="5669280"/>
          </a:xfrm>
          <a:custGeom>
            <a:avLst/>
            <a:gdLst/>
            <a:ahLst/>
            <a:cxnLst/>
            <a:rect l="l" t="t" r="r" b="b"/>
            <a:pathLst>
              <a:path h="5669280">
                <a:moveTo>
                  <a:pt x="0" y="0"/>
                </a:moveTo>
                <a:lnTo>
                  <a:pt x="0" y="566896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854823"/>
            <a:ext cx="7000875" cy="0"/>
          </a:xfrm>
          <a:custGeom>
            <a:avLst/>
            <a:gdLst/>
            <a:ahLst/>
            <a:cxnLst/>
            <a:rect l="l" t="t" r="r" b="b"/>
            <a:pathLst>
              <a:path w="7000875">
                <a:moveTo>
                  <a:pt x="0" y="0"/>
                </a:moveTo>
                <a:lnTo>
                  <a:pt x="7000875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6501" y="4967351"/>
            <a:ext cx="2378075" cy="1890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0875" y="6643687"/>
            <a:ext cx="2143125" cy="214629"/>
          </a:xfrm>
          <a:custGeom>
            <a:avLst/>
            <a:gdLst/>
            <a:ahLst/>
            <a:cxnLst/>
            <a:rect l="l" t="t" r="r" b="b"/>
            <a:pathLst>
              <a:path w="2143125" h="214629">
                <a:moveTo>
                  <a:pt x="2143125" y="214311"/>
                </a:moveTo>
                <a:lnTo>
                  <a:pt x="2143125" y="0"/>
                </a:lnTo>
                <a:lnTo>
                  <a:pt x="0" y="0"/>
                </a:lnTo>
                <a:lnTo>
                  <a:pt x="0" y="214311"/>
                </a:lnTo>
                <a:lnTo>
                  <a:pt x="2143125" y="21431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0" y="974725"/>
          <a:ext cx="9140825" cy="588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/>
                <a:gridCol w="1945004"/>
                <a:gridCol w="4856480"/>
              </a:tblGrid>
              <a:tr h="48577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МКФ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Шкалы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Технические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реабилитации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6837">
                <a:tc>
                  <a:txBody>
                    <a:bodyPr/>
                    <a:lstStyle/>
                    <a:p>
                      <a:pPr marL="88265" marR="889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Тяжелые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нарушения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функций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(50-95%)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ШРМ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MRS 4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FIM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18-53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2085" indent="-81280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Противопролежневый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матрас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62230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Инвалидное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кресло-коляска с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ручным  приводом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для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перемещения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дома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62230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Инвалидное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кресло-коляска с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ручным  приводом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для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перемещения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улице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Противопролежневая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подушка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Кресло -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стул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санитарным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оснащением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Адсорбирующие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085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Впитывающие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пеленки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1129030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Ортопедическая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обувь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жестким  задником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 marR="46355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272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Жесткий тутор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фиксацией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нескольких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суставов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11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023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Бодрова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929005"/>
          </a:xfrm>
          <a:custGeom>
            <a:avLst/>
            <a:gdLst/>
            <a:ahLst/>
            <a:cxnLst/>
            <a:rect l="l" t="t" r="r" b="b"/>
            <a:pathLst>
              <a:path w="9144000" h="929005">
                <a:moveTo>
                  <a:pt x="0" y="928687"/>
                </a:moveTo>
                <a:lnTo>
                  <a:pt x="9144000" y="928687"/>
                </a:lnTo>
                <a:lnTo>
                  <a:pt x="9144000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6337" rIns="0" bIns="0" rtlCol="0">
            <a:spAutoFit/>
          </a:bodyPr>
          <a:lstStyle/>
          <a:p>
            <a:pPr marL="2972435" marR="5080" indent="-2637155">
              <a:lnSpc>
                <a:spcPts val="2340"/>
              </a:lnSpc>
              <a:spcBef>
                <a:spcPts val="229"/>
              </a:spcBef>
            </a:pPr>
            <a:r>
              <a:rPr sz="2000" spc="-10" dirty="0">
                <a:latin typeface="Arial"/>
                <a:cs typeface="Arial"/>
              </a:rPr>
              <a:t>Алгоритм </a:t>
            </a:r>
            <a:r>
              <a:rPr sz="2000" dirty="0">
                <a:latin typeface="Arial"/>
                <a:cs typeface="Arial"/>
              </a:rPr>
              <a:t>выбора ТСР в </a:t>
            </a:r>
            <a:r>
              <a:rPr sz="2000" spc="-10" dirty="0">
                <a:latin typeface="Arial"/>
                <a:cs typeface="Arial"/>
              </a:rPr>
              <a:t>зависимости </a:t>
            </a:r>
            <a:r>
              <a:rPr sz="2000" spc="-25" dirty="0">
                <a:latin typeface="Arial"/>
                <a:cs typeface="Arial"/>
              </a:rPr>
              <a:t>от </a:t>
            </a:r>
            <a:r>
              <a:rPr sz="2000" spc="-10" dirty="0">
                <a:latin typeface="Arial"/>
                <a:cs typeface="Arial"/>
              </a:rPr>
              <a:t>уровня </a:t>
            </a:r>
            <a:r>
              <a:rPr sz="2000" dirty="0">
                <a:latin typeface="Arial"/>
                <a:cs typeface="Arial"/>
              </a:rPr>
              <a:t>ограничения  </a:t>
            </a:r>
            <a:r>
              <a:rPr sz="2000" spc="-5" dirty="0">
                <a:latin typeface="Arial"/>
                <a:cs typeface="Arial"/>
              </a:rPr>
              <a:t>жизнедеятельности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0825" y="974725"/>
            <a:ext cx="0" cy="5669280"/>
          </a:xfrm>
          <a:custGeom>
            <a:avLst/>
            <a:gdLst/>
            <a:ahLst/>
            <a:cxnLst/>
            <a:rect l="l" t="t" r="r" b="b"/>
            <a:pathLst>
              <a:path h="5669280">
                <a:moveTo>
                  <a:pt x="0" y="0"/>
                </a:moveTo>
                <a:lnTo>
                  <a:pt x="0" y="566896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854823"/>
            <a:ext cx="6786880" cy="0"/>
          </a:xfrm>
          <a:custGeom>
            <a:avLst/>
            <a:gdLst/>
            <a:ahLst/>
            <a:cxnLst/>
            <a:rect l="l" t="t" r="r" b="b"/>
            <a:pathLst>
              <a:path w="6786880">
                <a:moveTo>
                  <a:pt x="0" y="0"/>
                </a:moveTo>
                <a:lnTo>
                  <a:pt x="6786626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6901" y="4072001"/>
            <a:ext cx="2697099" cy="278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187" y="3071812"/>
            <a:ext cx="1657350" cy="3590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7501" y="4500626"/>
            <a:ext cx="1857375" cy="1944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0626" y="4429188"/>
            <a:ext cx="2087499" cy="2087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0" y="974725"/>
          <a:ext cx="9140825" cy="588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/>
                <a:gridCol w="1944370"/>
                <a:gridCol w="4857114"/>
              </a:tblGrid>
              <a:tr h="48577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МКФ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Шкалы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Технические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реабилитации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6837">
                <a:tc>
                  <a:txBody>
                    <a:bodyPr/>
                    <a:lstStyle/>
                    <a:p>
                      <a:pPr marL="88265" marR="882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Тяжелые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нарушения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функций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(50-95%)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ШРМ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MRS 4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FIM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18-53</a:t>
                      </a:r>
                      <a:r>
                        <a:rPr sz="18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 marR="188595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Ходунки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(шагающие,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колесах,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опорой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др.)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Противопролежневая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подушка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Кресло -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стул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санитарным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оснащением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Адсорбирующие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средства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Впитывающие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пеленки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2075" marR="1132205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Ортопедическая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обувь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жестким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задником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Жесткий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тутор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фиксацией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нескольких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суставов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11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883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Бодрова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92150"/>
          </a:xfrm>
          <a:custGeom>
            <a:avLst/>
            <a:gdLst/>
            <a:ahLst/>
            <a:cxnLst/>
            <a:rect l="l" t="t" r="r" b="b"/>
            <a:pathLst>
              <a:path w="9144000" h="692150">
                <a:moveTo>
                  <a:pt x="0" y="692150"/>
                </a:moveTo>
                <a:lnTo>
                  <a:pt x="9144000" y="692150"/>
                </a:lnTo>
                <a:lnTo>
                  <a:pt x="9144000" y="0"/>
                </a:lnTo>
                <a:lnTo>
                  <a:pt x="0" y="0"/>
                </a:lnTo>
                <a:lnTo>
                  <a:pt x="0" y="6921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437" rIns="0" bIns="0" rtlCol="0">
            <a:spAutoFit/>
          </a:bodyPr>
          <a:lstStyle/>
          <a:p>
            <a:pPr marL="3098800" marR="5080" indent="-2379345">
              <a:lnSpc>
                <a:spcPts val="2110"/>
              </a:lnSpc>
              <a:spcBef>
                <a:spcPts val="210"/>
              </a:spcBef>
            </a:pPr>
            <a:r>
              <a:rPr sz="1800" spc="-15" dirty="0">
                <a:latin typeface="Arial"/>
                <a:cs typeface="Arial"/>
              </a:rPr>
              <a:t>Алгоритм </a:t>
            </a:r>
            <a:r>
              <a:rPr sz="1800" dirty="0">
                <a:latin typeface="Arial"/>
                <a:cs typeface="Arial"/>
              </a:rPr>
              <a:t>выбора ТСР в </a:t>
            </a:r>
            <a:r>
              <a:rPr sz="1800" spc="-10" dirty="0">
                <a:latin typeface="Arial"/>
                <a:cs typeface="Arial"/>
              </a:rPr>
              <a:t>зависимости </a:t>
            </a:r>
            <a:r>
              <a:rPr sz="1800" spc="-25" dirty="0">
                <a:latin typeface="Arial"/>
                <a:cs typeface="Arial"/>
              </a:rPr>
              <a:t>от </a:t>
            </a:r>
            <a:r>
              <a:rPr sz="1800" spc="-10" dirty="0">
                <a:latin typeface="Arial"/>
                <a:cs typeface="Arial"/>
              </a:rPr>
              <a:t>уровня </a:t>
            </a:r>
            <a:r>
              <a:rPr sz="1800" spc="-5" dirty="0">
                <a:latin typeface="Arial"/>
                <a:cs typeface="Arial"/>
              </a:rPr>
              <a:t>ограничения  </a:t>
            </a:r>
            <a:r>
              <a:rPr sz="1800" spc="-10" dirty="0">
                <a:latin typeface="Arial"/>
                <a:cs typeface="Arial"/>
              </a:rPr>
              <a:t>жизнедеятельности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0" y="758825"/>
            <a:ext cx="0" cy="5977255"/>
          </a:xfrm>
          <a:custGeom>
            <a:avLst/>
            <a:gdLst/>
            <a:ahLst/>
            <a:cxnLst/>
            <a:rect l="l" t="t" r="r" b="b"/>
            <a:pathLst>
              <a:path h="5977255">
                <a:moveTo>
                  <a:pt x="0" y="0"/>
                </a:moveTo>
                <a:lnTo>
                  <a:pt x="0" y="597693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28031" y="4000436"/>
            <a:ext cx="695067" cy="2236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2092" y="4214812"/>
            <a:ext cx="1705658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50" y="4214876"/>
            <a:ext cx="2052701" cy="216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-6350" y="758825"/>
          <a:ext cx="9150350" cy="6099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7585"/>
                <a:gridCol w="2161540"/>
                <a:gridCol w="4714875"/>
              </a:tblGrid>
              <a:tr h="43205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МКФ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Шкалы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Технические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реабилитации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46458">
                <a:tc>
                  <a:txBody>
                    <a:bodyPr/>
                    <a:lstStyle/>
                    <a:p>
                      <a:pPr marL="91440" marR="9531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9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нн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ы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е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нарушения 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функций  (25-49%)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ШРМ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MRS 3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FIM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54-95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 marR="867410">
                        <a:lnSpc>
                          <a:spcPct val="100000"/>
                        </a:lnSpc>
                        <a:spcBef>
                          <a:spcPts val="315"/>
                        </a:spcBef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Ходунки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(шагающие,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колесах,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опорой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др.)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Трость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4-х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опорная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широким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основанием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2075" marR="45339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Костыли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подмышечные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устройством  противоскольжения.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Бандаж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плечевой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коленный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сустав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Тутор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кисть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72720" indent="-81280">
                        <a:lnSpc>
                          <a:spcPct val="100000"/>
                        </a:lnSpc>
                        <a:buSzPct val="94444"/>
                        <a:buChar char="•"/>
                        <a:tabLst>
                          <a:tab pos="173355" algn="l"/>
                        </a:tabLst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Стоподержатель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85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8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43530">
                        <a:lnSpc>
                          <a:spcPts val="83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Бодрова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2499" rIns="0" bIns="0" rtlCol="0">
            <a:spAutoFit/>
          </a:bodyPr>
          <a:lstStyle/>
          <a:p>
            <a:pPr marL="2972435" marR="5080" indent="-2637155">
              <a:lnSpc>
                <a:spcPts val="2340"/>
              </a:lnSpc>
              <a:spcBef>
                <a:spcPts val="229"/>
              </a:spcBef>
            </a:pPr>
            <a:r>
              <a:rPr sz="2000" spc="-10" dirty="0">
                <a:latin typeface="Arial"/>
                <a:cs typeface="Arial"/>
              </a:rPr>
              <a:t>Алгоритм </a:t>
            </a:r>
            <a:r>
              <a:rPr sz="2000" dirty="0">
                <a:latin typeface="Arial"/>
                <a:cs typeface="Arial"/>
              </a:rPr>
              <a:t>выбора ТСР в </a:t>
            </a:r>
            <a:r>
              <a:rPr sz="2000" spc="-10" dirty="0">
                <a:latin typeface="Arial"/>
                <a:cs typeface="Arial"/>
              </a:rPr>
              <a:t>зависимости </a:t>
            </a:r>
            <a:r>
              <a:rPr sz="2000" spc="-25" dirty="0">
                <a:latin typeface="Arial"/>
                <a:cs typeface="Arial"/>
              </a:rPr>
              <a:t>от </a:t>
            </a:r>
            <a:r>
              <a:rPr sz="2000" spc="-10" dirty="0">
                <a:latin typeface="Arial"/>
                <a:cs typeface="Arial"/>
              </a:rPr>
              <a:t>уровня </a:t>
            </a:r>
            <a:r>
              <a:rPr sz="2000" dirty="0">
                <a:latin typeface="Arial"/>
                <a:cs typeface="Arial"/>
              </a:rPr>
              <a:t>ограничения  </a:t>
            </a:r>
            <a:r>
              <a:rPr sz="2000" spc="-5" dirty="0">
                <a:latin typeface="Arial"/>
                <a:cs typeface="Arial"/>
              </a:rPr>
              <a:t>жизнедеятельности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0825" y="1046225"/>
            <a:ext cx="0" cy="5597525"/>
          </a:xfrm>
          <a:custGeom>
            <a:avLst/>
            <a:gdLst/>
            <a:ahLst/>
            <a:cxnLst/>
            <a:rect l="l" t="t" r="r" b="b"/>
            <a:pathLst>
              <a:path h="5597525">
                <a:moveTo>
                  <a:pt x="0" y="0"/>
                </a:moveTo>
                <a:lnTo>
                  <a:pt x="0" y="559746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5239" y="4102648"/>
            <a:ext cx="1379223" cy="2340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" y="4214876"/>
            <a:ext cx="1936750" cy="1862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8875" y="4214812"/>
            <a:ext cx="1828800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0" y="1046225"/>
          <a:ext cx="9140825" cy="5812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2825"/>
                <a:gridCol w="2286000"/>
                <a:gridCol w="4568825"/>
              </a:tblGrid>
              <a:tr h="93027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МКФ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Шкалы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Технические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средства реабилитации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75148">
                <a:tc>
                  <a:txBody>
                    <a:bodyPr/>
                    <a:lstStyle/>
                    <a:p>
                      <a:pPr marL="88265" marR="23304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Легкие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нарушения  функций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(5-24%)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ШРМ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1-2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MRS 1-2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FIM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96-126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балл.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Трость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одноопорная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2075" marR="22352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Функциональный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бандаж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плечевой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голеностопный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сустав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27006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Бодрова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92150"/>
          </a:xfrm>
          <a:custGeom>
            <a:avLst/>
            <a:gdLst/>
            <a:ahLst/>
            <a:cxnLst/>
            <a:rect l="l" t="t" r="r" b="b"/>
            <a:pathLst>
              <a:path w="9144000" h="692150">
                <a:moveTo>
                  <a:pt x="0" y="692150"/>
                </a:moveTo>
                <a:lnTo>
                  <a:pt x="9144000" y="692150"/>
                </a:lnTo>
                <a:lnTo>
                  <a:pt x="9144000" y="0"/>
                </a:lnTo>
                <a:lnTo>
                  <a:pt x="0" y="0"/>
                </a:lnTo>
                <a:lnTo>
                  <a:pt x="0" y="6921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0838" y="130809"/>
            <a:ext cx="6802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«Карта </a:t>
            </a:r>
            <a:r>
              <a:rPr sz="2400" spc="-10" dirty="0"/>
              <a:t>мониторинга медицинской</a:t>
            </a:r>
            <a:r>
              <a:rPr sz="2400" spc="-20" dirty="0"/>
              <a:t> </a:t>
            </a:r>
            <a:r>
              <a:rPr sz="2400" spc="-5" dirty="0"/>
              <a:t>реабилитации»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164299" y="692148"/>
            <a:ext cx="8979700" cy="6165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00125"/>
          </a:xfrm>
          <a:custGeom>
            <a:avLst/>
            <a:gdLst/>
            <a:ahLst/>
            <a:cxnLst/>
            <a:rect l="l" t="t" r="r" b="b"/>
            <a:pathLst>
              <a:path w="9144000" h="1000125">
                <a:moveTo>
                  <a:pt x="0" y="1000125"/>
                </a:moveTo>
                <a:lnTo>
                  <a:pt x="9144000" y="1000125"/>
                </a:lnTo>
                <a:lnTo>
                  <a:pt x="91440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1605" y="251205"/>
            <a:ext cx="38436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99260" algn="l"/>
              </a:tabLst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Стратегии	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медицинской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5004" y="251205"/>
            <a:ext cx="2252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реабилитации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2044" y="1524787"/>
            <a:ext cx="6671309" cy="156083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Восстановление </a:t>
            </a:r>
            <a:r>
              <a:rPr sz="2800" spc="-10" dirty="0">
                <a:latin typeface="Calibri"/>
                <a:cs typeface="Calibri"/>
              </a:rPr>
              <a:t>утраченной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функции</a:t>
            </a:r>
            <a:endParaRPr sz="2800">
              <a:latin typeface="Calibri"/>
              <a:cs typeface="Calibri"/>
            </a:endParaRPr>
          </a:p>
          <a:p>
            <a:pPr marL="320040" indent="-30797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20040" algn="l"/>
                <a:tab pos="320675" algn="l"/>
              </a:tabLst>
            </a:pPr>
            <a:r>
              <a:rPr sz="2800" spc="-10" dirty="0">
                <a:latin typeface="Calibri"/>
                <a:cs typeface="Calibri"/>
              </a:rPr>
              <a:t>Формирование компенсаторной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функции</a:t>
            </a:r>
            <a:endParaRPr sz="28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Приспособление сохранившейся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функции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0525" y="3462401"/>
            <a:ext cx="2911475" cy="3071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26076" y="3462401"/>
            <a:ext cx="2733675" cy="3071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6073" y="692149"/>
            <a:ext cx="1947799" cy="5652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56659" y="525779"/>
            <a:ext cx="4008120" cy="633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1223" y="720787"/>
            <a:ext cx="3420999" cy="6137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0907" y="509014"/>
            <a:ext cx="4122420" cy="6348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5598" y="704849"/>
            <a:ext cx="3535299" cy="6153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92150"/>
          </a:xfrm>
          <a:custGeom>
            <a:avLst/>
            <a:gdLst/>
            <a:ahLst/>
            <a:cxnLst/>
            <a:rect l="l" t="t" r="r" b="b"/>
            <a:pathLst>
              <a:path w="9144000" h="692150">
                <a:moveTo>
                  <a:pt x="0" y="692150"/>
                </a:moveTo>
                <a:lnTo>
                  <a:pt x="9144000" y="692150"/>
                </a:lnTo>
                <a:lnTo>
                  <a:pt x="9144000" y="0"/>
                </a:lnTo>
                <a:lnTo>
                  <a:pt x="0" y="0"/>
                </a:lnTo>
                <a:lnTo>
                  <a:pt x="0" y="6921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12414" y="130809"/>
            <a:ext cx="2518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Выписной</a:t>
            </a:r>
            <a:r>
              <a:rPr sz="2400" spc="-55" dirty="0"/>
              <a:t> </a:t>
            </a:r>
            <a:r>
              <a:rPr sz="2400" spc="-10" dirty="0"/>
              <a:t>эпикриз</a:t>
            </a:r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0" y="484631"/>
            <a:ext cx="4643628" cy="6373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9449"/>
            <a:ext cx="4251324" cy="61785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Критерии</a:t>
            </a:r>
            <a:r>
              <a:rPr spc="-5" dirty="0"/>
              <a:t> </a:t>
            </a:r>
            <a:r>
              <a:rPr spc="-10" dirty="0"/>
              <a:t>эффективности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в </a:t>
            </a:r>
            <a:r>
              <a:rPr spc="-10" dirty="0"/>
              <a:t>системе </a:t>
            </a:r>
            <a:r>
              <a:rPr spc="-15" dirty="0"/>
              <a:t>медицинской</a:t>
            </a:r>
            <a:r>
              <a:rPr spc="25" dirty="0"/>
              <a:t> </a:t>
            </a:r>
            <a:r>
              <a:rPr spc="-5" dirty="0"/>
              <a:t>реабилитации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7217" y="1156461"/>
            <a:ext cx="816229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Универсальность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возможность </a:t>
            </a:r>
            <a:r>
              <a:rPr sz="2400" spc="-10" dirty="0">
                <a:latin typeface="Calibri"/>
                <a:cs typeface="Calibri"/>
              </a:rPr>
              <a:t>использования </a:t>
            </a:r>
            <a:r>
              <a:rPr sz="2400" dirty="0">
                <a:latin typeface="Calibri"/>
                <a:cs typeface="Calibri"/>
              </a:rPr>
              <a:t>при  </a:t>
            </a:r>
            <a:r>
              <a:rPr sz="2400" spc="-5" dirty="0">
                <a:latin typeface="Calibri"/>
                <a:cs typeface="Calibri"/>
              </a:rPr>
              <a:t>разных </a:t>
            </a:r>
            <a:r>
              <a:rPr sz="2400" spc="-10" dirty="0">
                <a:latin typeface="Calibri"/>
                <a:cs typeface="Calibri"/>
              </a:rPr>
              <a:t>заболеваниях </a:t>
            </a:r>
            <a:r>
              <a:rPr sz="2400" dirty="0">
                <a:latin typeface="Calibri"/>
                <a:cs typeface="Calibri"/>
              </a:rPr>
              <a:t>и в </a:t>
            </a:r>
            <a:r>
              <a:rPr sz="2400" spc="-15" dirty="0">
                <a:latin typeface="Calibri"/>
                <a:cs typeface="Calibri"/>
              </a:rPr>
              <a:t>работе </a:t>
            </a:r>
            <a:r>
              <a:rPr sz="2400" spc="-5" dirty="0">
                <a:latin typeface="Calibri"/>
                <a:cs typeface="Calibri"/>
              </a:rPr>
              <a:t>разных </a:t>
            </a:r>
            <a:r>
              <a:rPr sz="2400" spc="-25" dirty="0">
                <a:latin typeface="Calibri"/>
                <a:cs typeface="Calibri"/>
              </a:rPr>
              <a:t>отделений  </a:t>
            </a:r>
            <a:r>
              <a:rPr sz="2400" spc="-5" dirty="0">
                <a:latin typeface="Calibri"/>
                <a:cs typeface="Calibri"/>
              </a:rPr>
              <a:t>реабилитации.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buAutoNum type="arabicPeriod"/>
              <a:tabLst>
                <a:tab pos="424180" algn="l"/>
              </a:tabLst>
            </a:pPr>
            <a:r>
              <a:rPr sz="2400" spc="-15" dirty="0">
                <a:latin typeface="Calibri"/>
                <a:cs typeface="Calibri"/>
              </a:rPr>
              <a:t>Унификация </a:t>
            </a:r>
            <a:r>
              <a:rPr sz="2400" spc="-5" dirty="0">
                <a:latin typeface="Calibri"/>
                <a:cs typeface="Calibri"/>
              </a:rPr>
              <a:t>способов </a:t>
            </a:r>
            <a:r>
              <a:rPr sz="2400" spc="-10" dirty="0">
                <a:latin typeface="Calibri"/>
                <a:cs typeface="Calibri"/>
              </a:rPr>
              <a:t>оценки </a:t>
            </a:r>
            <a:r>
              <a:rPr sz="2400" spc="-5" dirty="0">
                <a:latin typeface="Calibri"/>
                <a:cs typeface="Calibri"/>
              </a:rPr>
              <a:t>разных </a:t>
            </a:r>
            <a:r>
              <a:rPr sz="2400" spc="-10" dirty="0">
                <a:latin typeface="Calibri"/>
                <a:cs typeface="Calibri"/>
              </a:rPr>
              <a:t>сторон  </a:t>
            </a:r>
            <a:r>
              <a:rPr sz="2400" spc="-5" dirty="0">
                <a:latin typeface="Calibri"/>
                <a:cs typeface="Calibri"/>
              </a:rPr>
              <a:t>реабилитации (функционального, </a:t>
            </a:r>
            <a:r>
              <a:rPr sz="2400" spc="-10" dirty="0">
                <a:latin typeface="Calibri"/>
                <a:cs typeface="Calibri"/>
              </a:rPr>
              <a:t>бытового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социального  восстановления).</a:t>
            </a:r>
            <a:endParaRPr sz="24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Возможность </a:t>
            </a:r>
            <a:r>
              <a:rPr sz="2400" dirty="0">
                <a:latin typeface="Calibri"/>
                <a:cs typeface="Calibri"/>
              </a:rPr>
              <a:t>сравнения </a:t>
            </a:r>
            <a:r>
              <a:rPr sz="2400" spc="-5" dirty="0">
                <a:latin typeface="Calibri"/>
                <a:cs typeface="Calibri"/>
              </a:rPr>
              <a:t>данных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после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реабилитации.</a:t>
            </a:r>
            <a:endParaRPr sz="2400">
              <a:latin typeface="Calibri"/>
              <a:cs typeface="Calibri"/>
            </a:endParaRPr>
          </a:p>
          <a:p>
            <a:pPr marL="354965" indent="-342900" algn="just">
              <a:lnSpc>
                <a:spcPct val="100000"/>
              </a:lnSpc>
              <a:buFont typeface="Calibri"/>
              <a:buAutoNum type="arabicPeriod"/>
              <a:tabLst>
                <a:tab pos="355600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Возможность цифрового выражения</a:t>
            </a:r>
            <a:r>
              <a:rPr sz="2400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оценок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buFont typeface="Calibri"/>
              <a:buAutoNum type="arabicPeriod"/>
              <a:tabLst>
                <a:tab pos="355600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Простота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доступность оценок</a:t>
            </a:r>
            <a:r>
              <a:rPr sz="2400" spc="-10" dirty="0">
                <a:latin typeface="Calibri"/>
                <a:cs typeface="Calibri"/>
              </a:rPr>
              <a:t>, </a:t>
            </a:r>
            <a:r>
              <a:rPr sz="2400" dirty="0">
                <a:latin typeface="Calibri"/>
                <a:cs typeface="Calibri"/>
              </a:rPr>
              <a:t>опыт </a:t>
            </a:r>
            <a:r>
              <a:rPr sz="2400" spc="-5" dirty="0">
                <a:latin typeface="Calibri"/>
                <a:cs typeface="Calibri"/>
              </a:rPr>
              <a:t>их </a:t>
            </a:r>
            <a:r>
              <a:rPr sz="2400" spc="-10" dirty="0">
                <a:latin typeface="Calibri"/>
                <a:cs typeface="Calibri"/>
              </a:rPr>
              <a:t>использования </a:t>
            </a:r>
            <a:r>
              <a:rPr sz="2400" dirty="0">
                <a:latin typeface="Calibri"/>
                <a:cs typeface="Calibri"/>
              </a:rPr>
              <a:t>в  </a:t>
            </a:r>
            <a:r>
              <a:rPr sz="2400" spc="-5" dirty="0">
                <a:latin typeface="Calibri"/>
                <a:cs typeface="Calibri"/>
              </a:rPr>
              <a:t>клинической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др.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практике.</a:t>
            </a:r>
            <a:endParaRPr sz="24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spc="-30" dirty="0">
                <a:latin typeface="Calibri"/>
                <a:cs typeface="Calibri"/>
              </a:rPr>
              <a:t>Технология </a:t>
            </a:r>
            <a:r>
              <a:rPr sz="2400" spc="-5" dirty="0">
                <a:latin typeface="Calibri"/>
                <a:cs typeface="Calibri"/>
              </a:rPr>
              <a:t>реабилитационного </a:t>
            </a:r>
            <a:r>
              <a:rPr sz="2400" spc="-10" dirty="0">
                <a:latin typeface="Calibri"/>
                <a:cs typeface="Calibri"/>
              </a:rPr>
              <a:t>процесса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" dirty="0">
                <a:latin typeface="Calibri"/>
                <a:cs typeface="Calibri"/>
              </a:rPr>
              <a:t>этапе  </a:t>
            </a:r>
            <a:r>
              <a:rPr sz="2400" spc="-10" dirty="0">
                <a:latin typeface="Calibri"/>
                <a:cs typeface="Calibri"/>
              </a:rPr>
              <a:t>медицинской </a:t>
            </a:r>
            <a:r>
              <a:rPr sz="2400" spc="-5" dirty="0">
                <a:latin typeface="Calibri"/>
                <a:cs typeface="Calibri"/>
              </a:rPr>
              <a:t>реабилитации начинается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заканчивается  </a:t>
            </a:r>
            <a:r>
              <a:rPr sz="2400" spc="-5" dirty="0">
                <a:latin typeface="Calibri"/>
                <a:cs typeface="Calibri"/>
              </a:rPr>
              <a:t>экспертной </a:t>
            </a:r>
            <a:r>
              <a:rPr sz="2400" spc="-15" dirty="0">
                <a:latin typeface="Calibri"/>
                <a:cs typeface="Calibri"/>
              </a:rPr>
              <a:t>оценкой </a:t>
            </a:r>
            <a:r>
              <a:rPr sz="2400" spc="-5" dirty="0">
                <a:latin typeface="Calibri"/>
                <a:cs typeface="Calibri"/>
              </a:rPr>
              <a:t>эффективности реабилитации.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76845" y="6639255"/>
            <a:ext cx="1370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Иванова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Г.Е.,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" y="64007"/>
            <a:ext cx="9083040" cy="859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2304" y="172212"/>
            <a:ext cx="4402836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12" y="39751"/>
            <a:ext cx="9107805" cy="857250"/>
          </a:xfrm>
          <a:custGeom>
            <a:avLst/>
            <a:gdLst/>
            <a:ahLst/>
            <a:cxnLst/>
            <a:rect l="l" t="t" r="r" b="b"/>
            <a:pathLst>
              <a:path w="9107805" h="857250">
                <a:moveTo>
                  <a:pt x="0" y="857250"/>
                </a:moveTo>
                <a:lnTo>
                  <a:pt x="9107487" y="857250"/>
                </a:lnTo>
                <a:lnTo>
                  <a:pt x="9107487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09469" y="219583"/>
            <a:ext cx="40017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Благодарю </a:t>
            </a:r>
            <a:r>
              <a:rPr spc="-10" dirty="0"/>
              <a:t>за </a:t>
            </a:r>
            <a:r>
              <a:rPr spc="-5" dirty="0"/>
              <a:t>внимание</a:t>
            </a:r>
            <a:r>
              <a:rPr spc="30" dirty="0"/>
              <a:t> </a:t>
            </a:r>
            <a:r>
              <a:rPr spc="-5" dirty="0"/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132205"/>
          </a:xfrm>
          <a:custGeom>
            <a:avLst/>
            <a:gdLst/>
            <a:ahLst/>
            <a:cxnLst/>
            <a:rect l="l" t="t" r="r" b="b"/>
            <a:pathLst>
              <a:path w="9144000" h="1132205">
                <a:moveTo>
                  <a:pt x="0" y="1131887"/>
                </a:moveTo>
                <a:lnTo>
                  <a:pt x="9144000" y="1131887"/>
                </a:lnTo>
                <a:lnTo>
                  <a:pt x="9144000" y="0"/>
                </a:lnTo>
                <a:lnTo>
                  <a:pt x="0" y="0"/>
                </a:lnTo>
                <a:lnTo>
                  <a:pt x="0" y="11318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685" y="283590"/>
            <a:ext cx="89414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Основные </a:t>
            </a:r>
            <a:r>
              <a:rPr sz="3200" spc="-5" dirty="0"/>
              <a:t>принципы </a:t>
            </a:r>
            <a:r>
              <a:rPr sz="3200" spc="-15" dirty="0"/>
              <a:t>медицинской</a:t>
            </a:r>
            <a:r>
              <a:rPr sz="3200" dirty="0"/>
              <a:t> реабилитации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534150" y="3763721"/>
            <a:ext cx="801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услуг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99552" y="3763721"/>
            <a:ext cx="190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993" y="1629917"/>
            <a:ext cx="5505450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95"/>
              </a:spcBef>
              <a:buSzPct val="85714"/>
              <a:buFont typeface="Arial"/>
              <a:buChar char="•"/>
              <a:tabLst>
                <a:tab pos="201930" algn="l"/>
              </a:tabLst>
            </a:pPr>
            <a:r>
              <a:rPr sz="2800" spc="-5" dirty="0">
                <a:latin typeface="Calibri"/>
                <a:cs typeface="Calibri"/>
              </a:rPr>
              <a:t>Раннее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начало</a:t>
            </a:r>
            <a:endParaRPr sz="2800">
              <a:latin typeface="Calibri"/>
              <a:cs typeface="Calibri"/>
            </a:endParaRPr>
          </a:p>
          <a:p>
            <a:pPr marL="215265" indent="-203200">
              <a:lnSpc>
                <a:spcPct val="100000"/>
              </a:lnSpc>
              <a:buFont typeface="Arial"/>
              <a:buChar char="•"/>
              <a:tabLst>
                <a:tab pos="215900" algn="l"/>
              </a:tabLst>
            </a:pPr>
            <a:r>
              <a:rPr sz="2800" spc="-10" dirty="0">
                <a:latin typeface="Calibri"/>
                <a:cs typeface="Calibri"/>
              </a:rPr>
              <a:t>Комплексность</a:t>
            </a:r>
            <a:endParaRPr sz="2800">
              <a:latin typeface="Calibri"/>
              <a:cs typeface="Calibri"/>
            </a:endParaRPr>
          </a:p>
          <a:p>
            <a:pPr marL="137160" indent="-125095">
              <a:lnSpc>
                <a:spcPct val="100000"/>
              </a:lnSpc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5" dirty="0">
                <a:latin typeface="Calibri"/>
                <a:cs typeface="Calibri"/>
              </a:rPr>
              <a:t>Мультидисциплинарный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подход</a:t>
            </a:r>
            <a:endParaRPr sz="2800">
              <a:latin typeface="Calibri"/>
              <a:cs typeface="Calibri"/>
            </a:endParaRPr>
          </a:p>
          <a:p>
            <a:pPr marL="215265" indent="-203200">
              <a:lnSpc>
                <a:spcPct val="100000"/>
              </a:lnSpc>
              <a:buFont typeface="Arial"/>
              <a:buChar char="•"/>
              <a:tabLst>
                <a:tab pos="215900" algn="l"/>
              </a:tabLst>
            </a:pPr>
            <a:r>
              <a:rPr sz="2800" spc="-10" dirty="0">
                <a:latin typeface="Calibri"/>
                <a:cs typeface="Calibri"/>
              </a:rPr>
              <a:t>Преемственность</a:t>
            </a:r>
            <a:endParaRPr sz="28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Char char="•"/>
              <a:tabLst>
                <a:tab pos="270510" algn="l"/>
              </a:tabLst>
            </a:pPr>
            <a:r>
              <a:rPr sz="2800" spc="-5" dirty="0">
                <a:latin typeface="Calibri"/>
                <a:cs typeface="Calibri"/>
              </a:rPr>
              <a:t>Этапность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•"/>
              <a:tabLst>
                <a:tab pos="271780" algn="l"/>
                <a:tab pos="2931160" algn="l"/>
              </a:tabLst>
            </a:pPr>
            <a:r>
              <a:rPr sz="2800" spc="-5" dirty="0">
                <a:latin typeface="Calibri"/>
                <a:cs typeface="Calibri"/>
              </a:rPr>
              <a:t>Ма</a:t>
            </a:r>
            <a:r>
              <a:rPr sz="2800" spc="-35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симальная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при</a:t>
            </a:r>
            <a:r>
              <a:rPr sz="2800" spc="-60" dirty="0">
                <a:latin typeface="Calibri"/>
                <a:cs typeface="Calibri"/>
              </a:rPr>
              <a:t>б</a:t>
            </a:r>
            <a:r>
              <a:rPr sz="2800" spc="-10" dirty="0">
                <a:latin typeface="Calibri"/>
                <a:cs typeface="Calibri"/>
              </a:rPr>
              <a:t>ли</a:t>
            </a:r>
            <a:r>
              <a:rPr sz="2800" spc="-40" dirty="0">
                <a:latin typeface="Calibri"/>
                <a:cs typeface="Calibri"/>
              </a:rPr>
              <a:t>ж</a:t>
            </a:r>
            <a:r>
              <a:rPr sz="2800" spc="-5" dirty="0">
                <a:latin typeface="Calibri"/>
                <a:cs typeface="Calibri"/>
              </a:rPr>
              <a:t>енно</a:t>
            </a:r>
            <a:r>
              <a:rPr sz="2800" dirty="0">
                <a:latin typeface="Calibri"/>
                <a:cs typeface="Calibri"/>
              </a:rPr>
              <a:t>с</a:t>
            </a:r>
            <a:r>
              <a:rPr sz="2800" spc="-10" dirty="0">
                <a:latin typeface="Calibri"/>
                <a:cs typeface="Calibri"/>
              </a:rPr>
              <a:t>ть  </a:t>
            </a:r>
            <a:r>
              <a:rPr sz="2800" spc="-5" dirty="0">
                <a:latin typeface="Calibri"/>
                <a:cs typeface="Calibri"/>
              </a:rPr>
              <a:t>возможностям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пациента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908" y="5035296"/>
            <a:ext cx="7480300" cy="0"/>
          </a:xfrm>
          <a:custGeom>
            <a:avLst/>
            <a:gdLst/>
            <a:ahLst/>
            <a:cxnLst/>
            <a:rect l="l" t="t" r="r" b="b"/>
            <a:pathLst>
              <a:path w="7480300">
                <a:moveTo>
                  <a:pt x="0" y="0"/>
                </a:moveTo>
                <a:lnTo>
                  <a:pt x="7479792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765" y="4617465"/>
            <a:ext cx="7630159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 indent="-125730">
              <a:lnSpc>
                <a:spcPct val="100000"/>
              </a:lnSpc>
              <a:spcBef>
                <a:spcPts val="95"/>
              </a:spcBef>
              <a:buSzPct val="96428"/>
              <a:buFont typeface="Arial"/>
              <a:buChar char="•"/>
              <a:tabLst>
                <a:tab pos="138430" algn="l"/>
                <a:tab pos="2755900" algn="l"/>
                <a:tab pos="4868545" algn="l"/>
                <a:tab pos="6612255" algn="l"/>
                <a:tab pos="7133590" algn="l"/>
              </a:tabLst>
            </a:pPr>
            <a:r>
              <a:rPr sz="2800" spc="-5" dirty="0">
                <a:latin typeface="Calibri"/>
                <a:cs typeface="Calibri"/>
              </a:rPr>
              <a:t>Ма</a:t>
            </a:r>
            <a:r>
              <a:rPr sz="2800" spc="-30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си</a:t>
            </a:r>
            <a:r>
              <a:rPr sz="2800" dirty="0">
                <a:latin typeface="Calibri"/>
                <a:cs typeface="Calibri"/>
              </a:rPr>
              <a:t>м</a:t>
            </a:r>
            <a:r>
              <a:rPr sz="2800" spc="-5" dirty="0">
                <a:latin typeface="Calibri"/>
                <a:cs typeface="Calibri"/>
              </a:rPr>
              <a:t>ал</a:t>
            </a:r>
            <a:r>
              <a:rPr sz="2800" spc="-20" dirty="0">
                <a:latin typeface="Calibri"/>
                <a:cs typeface="Calibri"/>
              </a:rPr>
              <a:t>ь</a:t>
            </a:r>
            <a:r>
              <a:rPr sz="2800" spc="-5" dirty="0">
                <a:latin typeface="Calibri"/>
                <a:cs typeface="Calibri"/>
              </a:rPr>
              <a:t>ное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во</a:t>
            </a:r>
            <a:r>
              <a:rPr sz="2800" spc="-35" dirty="0">
                <a:latin typeface="Calibri"/>
                <a:cs typeface="Calibri"/>
              </a:rPr>
              <a:t>в</a:t>
            </a:r>
            <a:r>
              <a:rPr sz="2800" spc="-10" dirty="0">
                <a:latin typeface="Calibri"/>
                <a:cs typeface="Calibri"/>
              </a:rPr>
              <a:t>лечен</a:t>
            </a:r>
            <a:r>
              <a:rPr sz="2800" spc="-20" dirty="0">
                <a:latin typeface="Calibri"/>
                <a:cs typeface="Calibri"/>
              </a:rPr>
              <a:t>и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пациента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о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u="heavy" spc="-7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семьи в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процесс</a:t>
            </a:r>
            <a:r>
              <a:rPr sz="28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SzPct val="96428"/>
              <a:buFont typeface="Arial"/>
              <a:buChar char="•"/>
              <a:tabLst>
                <a:tab pos="138430" algn="l"/>
                <a:tab pos="3010535" algn="l"/>
                <a:tab pos="3761740" algn="l"/>
                <a:tab pos="6444615" algn="l"/>
              </a:tabLst>
            </a:pPr>
            <a:r>
              <a:rPr sz="2800" spc="-10" dirty="0">
                <a:latin typeface="Calibri"/>
                <a:cs typeface="Calibri"/>
              </a:rPr>
              <a:t>На</a:t>
            </a:r>
            <a:r>
              <a:rPr sz="2800" dirty="0">
                <a:latin typeface="Calibri"/>
                <a:cs typeface="Calibri"/>
              </a:rPr>
              <a:t>п</a:t>
            </a:r>
            <a:r>
              <a:rPr sz="2800" spc="-10" dirty="0">
                <a:latin typeface="Calibri"/>
                <a:cs typeface="Calibri"/>
              </a:rPr>
              <a:t>ра</a:t>
            </a:r>
            <a:r>
              <a:rPr sz="2800" spc="-30" dirty="0">
                <a:latin typeface="Calibri"/>
                <a:cs typeface="Calibri"/>
              </a:rPr>
              <a:t>в</a:t>
            </a:r>
            <a:r>
              <a:rPr sz="2800" spc="-10" dirty="0">
                <a:latin typeface="Calibri"/>
                <a:cs typeface="Calibri"/>
              </a:rPr>
              <a:t>л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5" dirty="0">
                <a:latin typeface="Calibri"/>
                <a:cs typeface="Calibri"/>
              </a:rPr>
              <a:t>нн</a:t>
            </a:r>
            <a:r>
              <a:rPr sz="2800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сть</a:t>
            </a:r>
            <a:r>
              <a:rPr sz="2800" dirty="0">
                <a:latin typeface="Calibri"/>
                <a:cs typeface="Calibri"/>
              </a:rPr>
              <a:t>	н</a:t>
            </a:r>
            <a:r>
              <a:rPr sz="2800" spc="-5" dirty="0">
                <a:latin typeface="Calibri"/>
                <a:cs typeface="Calibri"/>
              </a:rPr>
              <a:t>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м</a:t>
            </a:r>
            <a:r>
              <a:rPr sz="2800" dirty="0">
                <a:latin typeface="Calibri"/>
                <a:cs typeface="Calibri"/>
              </a:rPr>
              <a:t>а</a:t>
            </a:r>
            <a:r>
              <a:rPr sz="2800" spc="-30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симальн</a:t>
            </a:r>
            <a:r>
              <a:rPr sz="2800" spc="-20" dirty="0">
                <a:latin typeface="Calibri"/>
                <a:cs typeface="Calibri"/>
              </a:rPr>
              <a:t>ы</a:t>
            </a:r>
            <a:r>
              <a:rPr sz="2800" spc="-5" dirty="0">
                <a:latin typeface="Calibri"/>
                <a:cs typeface="Calibri"/>
              </a:rPr>
              <a:t>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возврат  пациента в </a:t>
            </a:r>
            <a:r>
              <a:rPr sz="2800" spc="-10" dirty="0">
                <a:latin typeface="Calibri"/>
                <a:cs typeface="Calibri"/>
              </a:rPr>
              <a:t>существующую </a:t>
            </a:r>
            <a:r>
              <a:rPr sz="2800" spc="-5" dirty="0">
                <a:latin typeface="Calibri"/>
                <a:cs typeface="Calibri"/>
              </a:rPr>
              <a:t>социальную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среду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841" y="520649"/>
            <a:ext cx="6337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Влияние предоперационных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упражнений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167" y="975105"/>
            <a:ext cx="866711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8030" marR="20320" indent="-19577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на </a:t>
            </a:r>
            <a:r>
              <a:rPr sz="2400" b="1" spc="-20" dirty="0">
                <a:latin typeface="Arial"/>
                <a:cs typeface="Arial"/>
              </a:rPr>
              <a:t>восстановление </a:t>
            </a:r>
            <a:r>
              <a:rPr sz="2400" b="1" spc="-15" dirty="0">
                <a:latin typeface="Arial"/>
                <a:cs typeface="Arial"/>
              </a:rPr>
              <a:t>верхней </a:t>
            </a:r>
            <a:r>
              <a:rPr sz="2400" b="1" spc="-20" dirty="0">
                <a:latin typeface="Arial"/>
                <a:cs typeface="Arial"/>
              </a:rPr>
              <a:t>конечности после </a:t>
            </a:r>
            <a:r>
              <a:rPr sz="2400" b="1" spc="-5" dirty="0">
                <a:latin typeface="Arial"/>
                <a:cs typeface="Arial"/>
              </a:rPr>
              <a:t>операции  </a:t>
            </a:r>
            <a:r>
              <a:rPr sz="2400" b="1" dirty="0">
                <a:latin typeface="Arial"/>
                <a:cs typeface="Arial"/>
              </a:rPr>
              <a:t>по </a:t>
            </a:r>
            <a:r>
              <a:rPr sz="2400" b="1" spc="-10" dirty="0">
                <a:latin typeface="Arial"/>
                <a:cs typeface="Arial"/>
              </a:rPr>
              <a:t>поводу </a:t>
            </a:r>
            <a:r>
              <a:rPr sz="2400" b="1" dirty="0">
                <a:latin typeface="Arial"/>
                <a:cs typeface="Arial"/>
              </a:rPr>
              <a:t>рака </a:t>
            </a:r>
            <a:r>
              <a:rPr sz="2400" b="1" spc="-30" dirty="0">
                <a:latin typeface="Arial"/>
                <a:cs typeface="Arial"/>
              </a:rPr>
              <a:t>молочной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железы</a:t>
            </a:r>
            <a:endParaRPr sz="2400">
              <a:latin typeface="Arial"/>
              <a:cs typeface="Arial"/>
            </a:endParaRPr>
          </a:p>
          <a:p>
            <a:pPr marL="839469">
              <a:lnSpc>
                <a:spcPct val="100000"/>
              </a:lnSpc>
              <a:spcBef>
                <a:spcPts val="615"/>
              </a:spcBef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Систематический поиск литературы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проводился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2400" b="1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12</a:t>
            </a:r>
            <a:endParaRPr sz="2400">
              <a:latin typeface="Calibri"/>
              <a:cs typeface="Calibri"/>
            </a:endParaRPr>
          </a:p>
          <a:p>
            <a:pPr marL="2738755">
              <a:lnSpc>
                <a:spcPct val="100000"/>
              </a:lnSpc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электронных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базах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данных.</a:t>
            </a:r>
            <a:endParaRPr sz="2400">
              <a:latin typeface="Calibri"/>
              <a:cs typeface="Calibri"/>
            </a:endParaRPr>
          </a:p>
          <a:p>
            <a:pPr marL="481965" marR="314325" indent="-469900">
              <a:lnSpc>
                <a:spcPct val="100000"/>
              </a:lnSpc>
              <a:spcBef>
                <a:spcPts val="695"/>
              </a:spcBef>
              <a:buClr>
                <a:srgbClr val="CC0000"/>
              </a:buClr>
              <a:buFont typeface="Arial"/>
              <a:buChar char="•"/>
              <a:tabLst>
                <a:tab pos="548640" algn="l"/>
                <a:tab pos="549275" algn="l"/>
              </a:tabLst>
            </a:pPr>
            <a:r>
              <a:rPr dirty="0"/>
              <a:t>	</a:t>
            </a:r>
            <a:r>
              <a:rPr sz="2400" spc="-20" dirty="0">
                <a:latin typeface="Calibri"/>
                <a:cs typeface="Calibri"/>
              </a:rPr>
              <a:t>Одно </a:t>
            </a:r>
            <a:r>
              <a:rPr sz="2400" spc="-5" dirty="0">
                <a:latin typeface="Calibri"/>
                <a:cs typeface="Calibri"/>
              </a:rPr>
              <a:t>рандомизированное </a:t>
            </a:r>
            <a:r>
              <a:rPr sz="2400" spc="-15" dirty="0">
                <a:latin typeface="Calibri"/>
                <a:cs typeface="Calibri"/>
              </a:rPr>
              <a:t>контролируемое </a:t>
            </a:r>
            <a:r>
              <a:rPr sz="2400" spc="-10" dirty="0">
                <a:latin typeface="Calibri"/>
                <a:cs typeface="Calibri"/>
              </a:rPr>
              <a:t>исследование  </a:t>
            </a:r>
            <a:r>
              <a:rPr sz="2400" spc="-5" dirty="0">
                <a:latin typeface="Calibri"/>
                <a:cs typeface="Calibri"/>
              </a:rPr>
              <a:t>показало, </a:t>
            </a:r>
            <a:r>
              <a:rPr sz="2400" spc="-10" dirty="0">
                <a:latin typeface="Calibri"/>
                <a:cs typeface="Calibri"/>
              </a:rPr>
              <a:t>что предварительная </a:t>
            </a:r>
            <a:r>
              <a:rPr sz="2400" spc="-5" dirty="0">
                <a:latin typeface="Calibri"/>
                <a:cs typeface="Calibri"/>
              </a:rPr>
              <a:t>реабилитация </a:t>
            </a:r>
            <a:r>
              <a:rPr sz="2400" dirty="0">
                <a:latin typeface="Calibri"/>
                <a:cs typeface="Calibri"/>
              </a:rPr>
              <a:t>была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полезна</a:t>
            </a:r>
            <a:endParaRPr sz="2400">
              <a:latin typeface="Calibri"/>
              <a:cs typeface="Calibri"/>
            </a:endParaRPr>
          </a:p>
          <a:p>
            <a:pPr marL="481965" marR="508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для плечевого диапазона движений (ПДД)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функционального  восстановления верхней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конечности.</a:t>
            </a:r>
            <a:endParaRPr sz="2400">
              <a:latin typeface="Calibri"/>
              <a:cs typeface="Calibri"/>
            </a:endParaRPr>
          </a:p>
          <a:p>
            <a:pPr marL="481965" marR="657860" indent="-469900">
              <a:lnSpc>
                <a:spcPct val="100000"/>
              </a:lnSpc>
              <a:spcBef>
                <a:spcPts val="710"/>
              </a:spcBef>
              <a:buClr>
                <a:srgbClr val="CC0000"/>
              </a:buClr>
              <a:buFont typeface="Arial"/>
              <a:buChar char="•"/>
              <a:tabLst>
                <a:tab pos="481965" algn="l"/>
                <a:tab pos="482600" algn="l"/>
              </a:tabLst>
            </a:pPr>
            <a:r>
              <a:rPr sz="2400" spc="-20" dirty="0">
                <a:latin typeface="Calibri"/>
                <a:cs typeface="Calibri"/>
              </a:rPr>
              <a:t>Одно </a:t>
            </a:r>
            <a:r>
              <a:rPr sz="2400" spc="-15" dirty="0">
                <a:latin typeface="Calibri"/>
                <a:cs typeface="Calibri"/>
              </a:rPr>
              <a:t>когортное контрольное </a:t>
            </a:r>
            <a:r>
              <a:rPr sz="2400" spc="-10" dirty="0">
                <a:latin typeface="Calibri"/>
                <a:cs typeface="Calibri"/>
              </a:rPr>
              <a:t>исследование </a:t>
            </a:r>
            <a:r>
              <a:rPr sz="2400" spc="-5" dirty="0">
                <a:latin typeface="Calibri"/>
                <a:cs typeface="Calibri"/>
              </a:rPr>
              <a:t>показало, </a:t>
            </a:r>
            <a:r>
              <a:rPr sz="2400" spc="-15" dirty="0">
                <a:latin typeface="Calibri"/>
                <a:cs typeface="Calibri"/>
              </a:rPr>
              <a:t>что  </a:t>
            </a:r>
            <a:r>
              <a:rPr sz="2400" spc="-5" dirty="0">
                <a:latin typeface="Calibri"/>
                <a:cs typeface="Calibri"/>
              </a:rPr>
              <a:t>предоперационные упражнения уменьшали </a:t>
            </a:r>
            <a:r>
              <a:rPr sz="2400" spc="-15" dirty="0">
                <a:latin typeface="Calibri"/>
                <a:cs typeface="Calibri"/>
              </a:rPr>
              <a:t>боль </a:t>
            </a:r>
            <a:r>
              <a:rPr sz="2400" spc="-5" dirty="0">
                <a:latin typeface="Calibri"/>
                <a:cs typeface="Calibri"/>
              </a:rPr>
              <a:t>после  операции, </a:t>
            </a:r>
            <a:r>
              <a:rPr sz="2400" dirty="0">
                <a:latin typeface="Calibri"/>
                <a:cs typeface="Calibri"/>
              </a:rPr>
              <a:t>не </a:t>
            </a:r>
            <a:r>
              <a:rPr sz="2400" spc="-10" dirty="0">
                <a:latin typeface="Calibri"/>
                <a:cs typeface="Calibri"/>
              </a:rPr>
              <a:t>увеличивая </a:t>
            </a:r>
            <a:r>
              <a:rPr sz="2400" spc="-5" dirty="0">
                <a:latin typeface="Calibri"/>
                <a:cs typeface="Calibri"/>
              </a:rPr>
              <a:t>риск развития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серомы.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95300"/>
          </a:xfrm>
          <a:custGeom>
            <a:avLst/>
            <a:gdLst/>
            <a:ahLst/>
            <a:cxnLst/>
            <a:rect l="l" t="t" r="r" b="b"/>
            <a:pathLst>
              <a:path w="9144000" h="495300">
                <a:moveTo>
                  <a:pt x="0" y="495300"/>
                </a:moveTo>
                <a:lnTo>
                  <a:pt x="9144000" y="495300"/>
                </a:lnTo>
                <a:lnTo>
                  <a:pt x="9144000" y="0"/>
                </a:lnTo>
                <a:lnTo>
                  <a:pt x="0" y="0"/>
                </a:lnTo>
                <a:lnTo>
                  <a:pt x="0" y="495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95300"/>
          </a:xfrm>
          <a:custGeom>
            <a:avLst/>
            <a:gdLst/>
            <a:ahLst/>
            <a:cxnLst/>
            <a:rect l="l" t="t" r="r" b="b"/>
            <a:pathLst>
              <a:path w="9144000" h="495300">
                <a:moveTo>
                  <a:pt x="0" y="495300"/>
                </a:moveTo>
                <a:lnTo>
                  <a:pt x="9144000" y="495300"/>
                </a:lnTo>
                <a:lnTo>
                  <a:pt x="9144000" y="0"/>
                </a:lnTo>
                <a:lnTo>
                  <a:pt x="0" y="0"/>
                </a:lnTo>
                <a:lnTo>
                  <a:pt x="0" y="495300"/>
                </a:lnTo>
                <a:close/>
              </a:path>
            </a:pathLst>
          </a:custGeom>
          <a:ln w="12700">
            <a:solidFill>
              <a:srgbClr val="E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0742" y="5932119"/>
            <a:ext cx="762444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baseline="24691" dirty="0">
                <a:latin typeface="Arial"/>
                <a:cs typeface="Arial"/>
              </a:rPr>
              <a:t>1</a:t>
            </a:r>
            <a:r>
              <a:rPr sz="1400" dirty="0">
                <a:latin typeface="Arial"/>
                <a:cs typeface="Arial"/>
              </a:rPr>
              <a:t>«</a:t>
            </a:r>
            <a:r>
              <a:rPr sz="1400" b="1" dirty="0">
                <a:latin typeface="Arial"/>
                <a:cs typeface="Arial"/>
              </a:rPr>
              <a:t>The effect </a:t>
            </a:r>
            <a:r>
              <a:rPr sz="1400" b="1" spc="-5" dirty="0">
                <a:latin typeface="Arial"/>
                <a:cs typeface="Arial"/>
              </a:rPr>
              <a:t>of preoperative </a:t>
            </a:r>
            <a:r>
              <a:rPr sz="1400" b="1" dirty="0">
                <a:latin typeface="Arial"/>
                <a:cs typeface="Arial"/>
              </a:rPr>
              <a:t>exercise </a:t>
            </a:r>
            <a:r>
              <a:rPr sz="1400" b="1" spc="-5" dirty="0">
                <a:latin typeface="Arial"/>
                <a:cs typeface="Arial"/>
              </a:rPr>
              <a:t>on upper </a:t>
            </a:r>
            <a:r>
              <a:rPr sz="1400" b="1" dirty="0">
                <a:latin typeface="Arial"/>
                <a:cs typeface="Arial"/>
              </a:rPr>
              <a:t>extremity </a:t>
            </a:r>
            <a:r>
              <a:rPr sz="1400" b="1" spc="-5" dirty="0">
                <a:latin typeface="Arial"/>
                <a:cs typeface="Arial"/>
              </a:rPr>
              <a:t>recovery </a:t>
            </a:r>
            <a:r>
              <a:rPr sz="1400" b="1" dirty="0">
                <a:latin typeface="Arial"/>
                <a:cs typeface="Arial"/>
              </a:rPr>
              <a:t>following </a:t>
            </a:r>
            <a:r>
              <a:rPr sz="1400" b="1" spc="-5" dirty="0">
                <a:latin typeface="Arial"/>
                <a:cs typeface="Arial"/>
              </a:rPr>
              <a:t>breast</a:t>
            </a:r>
            <a:r>
              <a:rPr sz="1400" b="1" spc="-229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cancer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surgery: </a:t>
            </a:r>
            <a:r>
              <a:rPr sz="1400" b="1" dirty="0">
                <a:latin typeface="Arial"/>
                <a:cs typeface="Arial"/>
              </a:rPr>
              <a:t>a </a:t>
            </a:r>
            <a:r>
              <a:rPr sz="1400" b="1" spc="-5" dirty="0">
                <a:latin typeface="Arial"/>
                <a:cs typeface="Arial"/>
              </a:rPr>
              <a:t>systematic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review.»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2018 </a:t>
            </a:r>
            <a:r>
              <a:rPr sz="1400" spc="-5" dirty="0">
                <a:latin typeface="Arial"/>
                <a:cs typeface="Arial"/>
              </a:rPr>
              <a:t>Sep;41(3):189-196.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doi:10.1097/MRR.0000000000000288.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400" i="1" spc="-30" dirty="0">
                <a:latin typeface="Arial"/>
                <a:cs typeface="Arial"/>
              </a:rPr>
              <a:t>Yang </a:t>
            </a:r>
            <a:r>
              <a:rPr sz="1400" i="1" dirty="0">
                <a:latin typeface="Arial"/>
                <a:cs typeface="Arial"/>
              </a:rPr>
              <a:t>A, Sokolof J, Gulati</a:t>
            </a:r>
            <a:r>
              <a:rPr sz="1400" i="1" spc="-18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3087" y="520649"/>
            <a:ext cx="8164830" cy="1114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Влияние предоперационных упражнений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на</a:t>
            </a:r>
            <a:endParaRPr sz="2400">
              <a:latin typeface="Arial"/>
              <a:cs typeface="Arial"/>
            </a:endParaRPr>
          </a:p>
          <a:p>
            <a:pPr marL="1515110" marR="5080" indent="-1503045">
              <a:lnSpc>
                <a:spcPts val="2810"/>
              </a:lnSpc>
              <a:spcBef>
                <a:spcPts val="155"/>
              </a:spcBef>
            </a:pPr>
            <a:r>
              <a:rPr sz="2400" spc="-20" dirty="0">
                <a:solidFill>
                  <a:srgbClr val="000000"/>
                </a:solidFill>
                <a:latin typeface="Arial"/>
                <a:cs typeface="Arial"/>
              </a:rPr>
              <a:t>восстановление 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верхней </a:t>
            </a:r>
            <a:r>
              <a:rPr sz="2400" spc="-20" dirty="0">
                <a:solidFill>
                  <a:srgbClr val="000000"/>
                </a:solidFill>
                <a:latin typeface="Arial"/>
                <a:cs typeface="Arial"/>
              </a:rPr>
              <a:t>конечности после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операции  по 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поводу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рака </a:t>
            </a:r>
            <a:r>
              <a:rPr sz="2400" spc="-30" dirty="0">
                <a:solidFill>
                  <a:srgbClr val="000000"/>
                </a:solidFill>
                <a:latin typeface="Arial"/>
                <a:cs typeface="Arial"/>
              </a:rPr>
              <a:t>молочной</a:t>
            </a:r>
            <a:r>
              <a:rPr sz="24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Arial"/>
                <a:cs typeface="Arial"/>
              </a:rPr>
              <a:t>железы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067" y="1697482"/>
            <a:ext cx="8796020" cy="407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065" marR="55880" indent="-469900" algn="just">
              <a:lnSpc>
                <a:spcPct val="100000"/>
              </a:lnSpc>
              <a:spcBef>
                <a:spcPts val="105"/>
              </a:spcBef>
              <a:buClr>
                <a:srgbClr val="CC0000"/>
              </a:buClr>
              <a:buFont typeface="Arial"/>
              <a:buChar char="•"/>
              <a:tabLst>
                <a:tab pos="520700" algn="l"/>
              </a:tabLst>
            </a:pPr>
            <a:r>
              <a:rPr sz="2000" spc="-5" dirty="0">
                <a:latin typeface="Calibri"/>
                <a:cs typeface="Calibri"/>
              </a:rPr>
              <a:t>Проспективное </a:t>
            </a:r>
            <a:r>
              <a:rPr sz="2000" spc="-10" dirty="0">
                <a:latin typeface="Calibri"/>
                <a:cs typeface="Calibri"/>
              </a:rPr>
              <a:t>когортное исследование </a:t>
            </a:r>
            <a:r>
              <a:rPr sz="2000" spc="-5" dirty="0">
                <a:latin typeface="Calibri"/>
                <a:cs typeface="Calibri"/>
              </a:rPr>
              <a:t>показало, </a:t>
            </a:r>
            <a:r>
              <a:rPr sz="2000" spc="-15" dirty="0">
                <a:latin typeface="Calibri"/>
                <a:cs typeface="Calibri"/>
              </a:rPr>
              <a:t>что </a:t>
            </a:r>
            <a:r>
              <a:rPr sz="2000" spc="-10" dirty="0">
                <a:latin typeface="Calibri"/>
                <a:cs typeface="Calibri"/>
              </a:rPr>
              <a:t>дооперационно  </a:t>
            </a:r>
            <a:r>
              <a:rPr sz="2000" dirty="0">
                <a:latin typeface="Calibri"/>
                <a:cs typeface="Calibri"/>
              </a:rPr>
              <a:t>активные </a:t>
            </a:r>
            <a:r>
              <a:rPr sz="2000" spc="-20" dirty="0">
                <a:latin typeface="Calibri"/>
                <a:cs typeface="Calibri"/>
              </a:rPr>
              <a:t>люди </a:t>
            </a:r>
            <a:r>
              <a:rPr sz="2000" spc="-10" dirty="0">
                <a:latin typeface="Calibri"/>
                <a:cs typeface="Calibri"/>
              </a:rPr>
              <a:t>имели </a:t>
            </a:r>
            <a:r>
              <a:rPr sz="2000" spc="-5" dirty="0">
                <a:latin typeface="Calibri"/>
                <a:cs typeface="Calibri"/>
              </a:rPr>
              <a:t>значительно </a:t>
            </a:r>
            <a:r>
              <a:rPr sz="2000" spc="-15" dirty="0">
                <a:latin typeface="Calibri"/>
                <a:cs typeface="Calibri"/>
              </a:rPr>
              <a:t>больше </a:t>
            </a:r>
            <a:r>
              <a:rPr sz="2000" dirty="0">
                <a:latin typeface="Calibri"/>
                <a:cs typeface="Calibri"/>
              </a:rPr>
              <a:t>шансов </a:t>
            </a:r>
            <a:r>
              <a:rPr sz="2000" spc="-5" dirty="0">
                <a:latin typeface="Calibri"/>
                <a:cs typeface="Calibri"/>
              </a:rPr>
              <a:t>на </a:t>
            </a:r>
            <a:r>
              <a:rPr sz="2000" spc="-10" dirty="0">
                <a:latin typeface="Calibri"/>
                <a:cs typeface="Calibri"/>
              </a:rPr>
              <a:t>выздоровление  </a:t>
            </a:r>
            <a:r>
              <a:rPr sz="2000" spc="-5" dirty="0">
                <a:latin typeface="Calibri"/>
                <a:cs typeface="Calibri"/>
              </a:rPr>
              <a:t>физически через </a:t>
            </a:r>
            <a:r>
              <a:rPr sz="2000" dirty="0">
                <a:latin typeface="Calibri"/>
                <a:cs typeface="Calibri"/>
              </a:rPr>
              <a:t>3 </a:t>
            </a:r>
            <a:r>
              <a:rPr sz="2000" spc="-20" dirty="0">
                <a:latin typeface="Calibri"/>
                <a:cs typeface="Calibri"/>
              </a:rPr>
              <a:t>недели </a:t>
            </a:r>
            <a:r>
              <a:rPr sz="2000" spc="-5" dirty="0">
                <a:latin typeface="Calibri"/>
                <a:cs typeface="Calibri"/>
              </a:rPr>
              <a:t>после операции. </a:t>
            </a:r>
            <a:r>
              <a:rPr sz="2000" dirty="0">
                <a:latin typeface="Calibri"/>
                <a:cs typeface="Calibri"/>
              </a:rPr>
              <a:t>Базовая сила </a:t>
            </a:r>
            <a:r>
              <a:rPr sz="2000" spc="-10" dirty="0">
                <a:latin typeface="Calibri"/>
                <a:cs typeface="Calibri"/>
              </a:rPr>
              <a:t>захвата  </a:t>
            </a:r>
            <a:r>
              <a:rPr sz="2000" spc="-5" dirty="0">
                <a:latin typeface="Calibri"/>
                <a:cs typeface="Calibri"/>
              </a:rPr>
              <a:t>ипсилатерально(на </a:t>
            </a:r>
            <a:r>
              <a:rPr sz="2000" spc="-10" dirty="0">
                <a:latin typeface="Calibri"/>
                <a:cs typeface="Calibri"/>
              </a:rPr>
              <a:t>той </a:t>
            </a:r>
            <a:r>
              <a:rPr sz="2000" spc="-15" dirty="0">
                <a:latin typeface="Calibri"/>
                <a:cs typeface="Calibri"/>
              </a:rPr>
              <a:t>же </a:t>
            </a:r>
            <a:r>
              <a:rPr sz="2000" spc="-5" dirty="0">
                <a:latin typeface="Calibri"/>
                <a:cs typeface="Calibri"/>
              </a:rPr>
              <a:t>стороне), сгибание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15" dirty="0">
                <a:latin typeface="Calibri"/>
                <a:cs typeface="Calibri"/>
              </a:rPr>
              <a:t>отведения </a:t>
            </a:r>
            <a:r>
              <a:rPr sz="2000" dirty="0">
                <a:latin typeface="Calibri"/>
                <a:cs typeface="Calibri"/>
              </a:rPr>
              <a:t>плеча были  </a:t>
            </a:r>
            <a:r>
              <a:rPr sz="2000" spc="-10" dirty="0">
                <a:latin typeface="Calibri"/>
                <a:cs typeface="Calibri"/>
              </a:rPr>
              <a:t>надежными предикторами улучшения </a:t>
            </a:r>
            <a:r>
              <a:rPr sz="2000" spc="-5" dirty="0">
                <a:latin typeface="Calibri"/>
                <a:cs typeface="Calibri"/>
              </a:rPr>
              <a:t>плечевого диапазона движений </a:t>
            </a:r>
            <a:r>
              <a:rPr sz="2000" dirty="0">
                <a:latin typeface="Calibri"/>
                <a:cs typeface="Calibri"/>
              </a:rPr>
              <a:t>и  силы </a:t>
            </a:r>
            <a:r>
              <a:rPr sz="2000" spc="-5" dirty="0">
                <a:latin typeface="Calibri"/>
                <a:cs typeface="Calibri"/>
              </a:rPr>
              <a:t>захвата </a:t>
            </a:r>
            <a:r>
              <a:rPr sz="2000" dirty="0">
                <a:latin typeface="Calibri"/>
                <a:cs typeface="Calibri"/>
              </a:rPr>
              <a:t>через 1 </a:t>
            </a:r>
            <a:r>
              <a:rPr sz="2000" spc="-5" dirty="0">
                <a:latin typeface="Calibri"/>
                <a:cs typeface="Calibri"/>
              </a:rPr>
              <a:t>месяц </a:t>
            </a:r>
            <a:r>
              <a:rPr sz="2000" dirty="0">
                <a:latin typeface="Calibri"/>
                <a:cs typeface="Calibri"/>
              </a:rPr>
              <a:t>после </a:t>
            </a:r>
            <a:r>
              <a:rPr sz="2000" spc="-5" dirty="0">
                <a:latin typeface="Calibri"/>
                <a:cs typeface="Calibri"/>
              </a:rPr>
              <a:t>операции </a:t>
            </a:r>
            <a:r>
              <a:rPr sz="2000" dirty="0">
                <a:latin typeface="Calibri"/>
                <a:cs typeface="Calibri"/>
              </a:rPr>
              <a:t>по </a:t>
            </a:r>
            <a:r>
              <a:rPr sz="2000" spc="-20" dirty="0">
                <a:latin typeface="Calibri"/>
                <a:cs typeface="Calibri"/>
              </a:rPr>
              <a:t>поводу </a:t>
            </a:r>
            <a:r>
              <a:rPr sz="2000" spc="-10" dirty="0">
                <a:latin typeface="Calibri"/>
                <a:cs typeface="Calibri"/>
              </a:rPr>
              <a:t>рака молочной  </a:t>
            </a:r>
            <a:r>
              <a:rPr sz="2000" spc="-15" dirty="0">
                <a:latin typeface="Calibri"/>
                <a:cs typeface="Calibri"/>
              </a:rPr>
              <a:t>железы.</a:t>
            </a:r>
            <a:endParaRPr sz="2000">
              <a:latin typeface="Calibri"/>
              <a:cs typeface="Calibri"/>
            </a:endParaRPr>
          </a:p>
          <a:p>
            <a:pPr marL="519430" indent="-469265" algn="just">
              <a:lnSpc>
                <a:spcPct val="100000"/>
              </a:lnSpc>
              <a:spcBef>
                <a:spcPts val="710"/>
              </a:spcBef>
              <a:buClr>
                <a:srgbClr val="CC0000"/>
              </a:buClr>
              <a:buFont typeface="Arial"/>
              <a:buChar char="•"/>
              <a:tabLst>
                <a:tab pos="520065" algn="l"/>
              </a:tabLst>
            </a:pPr>
            <a:r>
              <a:rPr sz="2000" u="heavy" spc="-5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Предоперационной 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подготовки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без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постоперационной</a:t>
            </a:r>
            <a:r>
              <a:rPr sz="20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реабилитации</a:t>
            </a:r>
            <a:endParaRPr sz="2000">
              <a:latin typeface="Calibri"/>
              <a:cs typeface="Calibri"/>
            </a:endParaRPr>
          </a:p>
          <a:p>
            <a:pPr marL="520065" marR="55880" indent="-635" algn="just">
              <a:lnSpc>
                <a:spcPct val="100000"/>
              </a:lnSpc>
            </a:pPr>
            <a:r>
              <a:rPr sz="2000" u="heavy" spc="-5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недостаточно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для восстановления</a:t>
            </a:r>
            <a:r>
              <a:rPr sz="2000" spc="-5" dirty="0">
                <a:latin typeface="Calibri"/>
                <a:cs typeface="Calibri"/>
              </a:rPr>
              <a:t>. Внедрение программы упражнений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5" dirty="0">
                <a:latin typeface="Calibri"/>
                <a:cs typeface="Calibri"/>
              </a:rPr>
              <a:t>оптимизация </a:t>
            </a:r>
            <a:r>
              <a:rPr sz="2000" spc="-10" dirty="0">
                <a:latin typeface="Calibri"/>
                <a:cs typeface="Calibri"/>
              </a:rPr>
              <a:t>предоперационной </a:t>
            </a:r>
            <a:r>
              <a:rPr sz="2000" spc="-5" dirty="0">
                <a:latin typeface="Calibri"/>
                <a:cs typeface="Calibri"/>
              </a:rPr>
              <a:t>физической формы, особенно плечевого  диапазона движений </a:t>
            </a:r>
            <a:r>
              <a:rPr sz="2000" dirty="0">
                <a:latin typeface="Calibri"/>
                <a:cs typeface="Calibri"/>
              </a:rPr>
              <a:t>плеча, </a:t>
            </a:r>
            <a:r>
              <a:rPr sz="2000" spc="-10" dirty="0">
                <a:latin typeface="Calibri"/>
                <a:cs typeface="Calibri"/>
              </a:rPr>
              <a:t>перед </a:t>
            </a:r>
            <a:r>
              <a:rPr sz="2000" spc="-5" dirty="0">
                <a:latin typeface="Calibri"/>
                <a:cs typeface="Calibri"/>
              </a:rPr>
              <a:t>операцией </a:t>
            </a:r>
            <a:r>
              <a:rPr sz="2000" spc="-10" dirty="0">
                <a:latin typeface="Calibri"/>
                <a:cs typeface="Calibri"/>
              </a:rPr>
              <a:t>по </a:t>
            </a:r>
            <a:r>
              <a:rPr sz="2000" spc="-20" dirty="0">
                <a:latin typeface="Calibri"/>
                <a:cs typeface="Calibri"/>
              </a:rPr>
              <a:t>поводу </a:t>
            </a:r>
            <a:r>
              <a:rPr sz="2000" spc="-10" dirty="0">
                <a:latin typeface="Calibri"/>
                <a:cs typeface="Calibri"/>
              </a:rPr>
              <a:t>рака молочной  </a:t>
            </a:r>
            <a:r>
              <a:rPr sz="2000" spc="-15" dirty="0">
                <a:latin typeface="Calibri"/>
                <a:cs typeface="Calibri"/>
              </a:rPr>
              <a:t>железы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сочетании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индивидуальной программой реабилитации могут  </a:t>
            </a:r>
            <a:r>
              <a:rPr sz="2000" dirty="0">
                <a:latin typeface="Calibri"/>
                <a:cs typeface="Calibri"/>
              </a:rPr>
              <a:t>помочь при </a:t>
            </a:r>
            <a:r>
              <a:rPr sz="2000" spc="-5" dirty="0">
                <a:latin typeface="Calibri"/>
                <a:cs typeface="Calibri"/>
              </a:rPr>
              <a:t>восстановлении верхней конечности </a:t>
            </a:r>
            <a:r>
              <a:rPr sz="2000" dirty="0">
                <a:latin typeface="Calibri"/>
                <a:cs typeface="Calibri"/>
              </a:rPr>
              <a:t>после </a:t>
            </a:r>
            <a:r>
              <a:rPr sz="2000" spc="-5" dirty="0">
                <a:latin typeface="Calibri"/>
                <a:cs typeface="Calibri"/>
              </a:rPr>
              <a:t>постмастэктомии.</a:t>
            </a:r>
            <a:r>
              <a:rPr sz="2000" spc="-260" dirty="0">
                <a:latin typeface="Calibri"/>
                <a:cs typeface="Calibri"/>
              </a:rPr>
              <a:t> </a:t>
            </a:r>
            <a:r>
              <a:rPr sz="1800" spc="-7" baseline="25462" dirty="0">
                <a:latin typeface="Arial"/>
                <a:cs typeface="Arial"/>
              </a:rPr>
              <a:t>1</a:t>
            </a:r>
            <a:endParaRPr sz="1800" baseline="25462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95300"/>
          </a:xfrm>
          <a:custGeom>
            <a:avLst/>
            <a:gdLst/>
            <a:ahLst/>
            <a:cxnLst/>
            <a:rect l="l" t="t" r="r" b="b"/>
            <a:pathLst>
              <a:path w="9144000" h="495300">
                <a:moveTo>
                  <a:pt x="0" y="495300"/>
                </a:moveTo>
                <a:lnTo>
                  <a:pt x="9144000" y="495300"/>
                </a:lnTo>
                <a:lnTo>
                  <a:pt x="9144000" y="0"/>
                </a:lnTo>
                <a:lnTo>
                  <a:pt x="0" y="0"/>
                </a:lnTo>
                <a:lnTo>
                  <a:pt x="0" y="495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495300"/>
          </a:xfrm>
          <a:custGeom>
            <a:avLst/>
            <a:gdLst/>
            <a:ahLst/>
            <a:cxnLst/>
            <a:rect l="l" t="t" r="r" b="b"/>
            <a:pathLst>
              <a:path w="9144000" h="495300">
                <a:moveTo>
                  <a:pt x="0" y="495300"/>
                </a:moveTo>
                <a:lnTo>
                  <a:pt x="9144000" y="495300"/>
                </a:lnTo>
                <a:lnTo>
                  <a:pt x="9144000" y="0"/>
                </a:lnTo>
                <a:lnTo>
                  <a:pt x="0" y="0"/>
                </a:lnTo>
                <a:lnTo>
                  <a:pt x="0" y="495300"/>
                </a:lnTo>
                <a:close/>
              </a:path>
            </a:pathLst>
          </a:custGeom>
          <a:ln w="12700">
            <a:solidFill>
              <a:srgbClr val="E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6468" y="6057696"/>
            <a:ext cx="81641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spc="-7" baseline="24305" dirty="0">
                <a:latin typeface="Arial"/>
                <a:cs typeface="Arial"/>
              </a:rPr>
              <a:t>1</a:t>
            </a:r>
            <a:r>
              <a:rPr sz="1200" spc="-5" dirty="0">
                <a:latin typeface="Arial"/>
                <a:cs typeface="Arial"/>
              </a:rPr>
              <a:t>«</a:t>
            </a:r>
            <a:r>
              <a:rPr sz="1200" b="1" spc="-5" dirty="0">
                <a:latin typeface="Arial"/>
                <a:cs typeface="Arial"/>
              </a:rPr>
              <a:t>The effect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-5" dirty="0">
                <a:latin typeface="Arial"/>
                <a:cs typeface="Arial"/>
              </a:rPr>
              <a:t>preoperative exercise </a:t>
            </a:r>
            <a:r>
              <a:rPr sz="1200" b="1" dirty="0">
                <a:latin typeface="Arial"/>
                <a:cs typeface="Arial"/>
              </a:rPr>
              <a:t>on </a:t>
            </a:r>
            <a:r>
              <a:rPr sz="1200" b="1" spc="-5" dirty="0">
                <a:latin typeface="Arial"/>
                <a:cs typeface="Arial"/>
              </a:rPr>
              <a:t>upper extremity recovery </a:t>
            </a:r>
            <a:r>
              <a:rPr sz="1200" b="1" dirty="0">
                <a:latin typeface="Arial"/>
                <a:cs typeface="Arial"/>
              </a:rPr>
              <a:t>following breast cancer </a:t>
            </a:r>
            <a:r>
              <a:rPr sz="1200" b="1" spc="-5" dirty="0">
                <a:latin typeface="Arial"/>
                <a:cs typeface="Arial"/>
              </a:rPr>
              <a:t>surgery: a systematic  review.»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2018 Sep;41(3):189-196.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doi:10.1097/MRR.0000000000000288.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200" i="1" spc="-25" dirty="0">
                <a:latin typeface="Arial"/>
                <a:cs typeface="Arial"/>
              </a:rPr>
              <a:t>Yang </a:t>
            </a:r>
            <a:r>
              <a:rPr sz="1200" i="1" dirty="0">
                <a:latin typeface="Arial"/>
                <a:cs typeface="Arial"/>
              </a:rPr>
              <a:t>A, </a:t>
            </a:r>
            <a:r>
              <a:rPr sz="1200" i="1" spc="-5" dirty="0">
                <a:latin typeface="Arial"/>
                <a:cs typeface="Arial"/>
              </a:rPr>
              <a:t>Sokolof </a:t>
            </a:r>
            <a:r>
              <a:rPr sz="1200" i="1" dirty="0">
                <a:latin typeface="Arial"/>
                <a:cs typeface="Arial"/>
              </a:rPr>
              <a:t>J, Gulati</a:t>
            </a:r>
            <a:r>
              <a:rPr sz="1200" i="1" spc="-1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9122" y="449961"/>
            <a:ext cx="49898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485" marR="5080" indent="-58419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Преабилитация </a:t>
            </a:r>
            <a:r>
              <a:rPr spc="-10" dirty="0">
                <a:solidFill>
                  <a:srgbClr val="000000"/>
                </a:solidFill>
              </a:rPr>
              <a:t>(профилактика)  </a:t>
            </a:r>
            <a:r>
              <a:rPr spc="-5" dirty="0">
                <a:solidFill>
                  <a:srgbClr val="000000"/>
                </a:solidFill>
              </a:rPr>
              <a:t>для </a:t>
            </a:r>
            <a:r>
              <a:rPr spc="-10" dirty="0">
                <a:solidFill>
                  <a:srgbClr val="000000"/>
                </a:solidFill>
              </a:rPr>
              <a:t>онкологических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пациентов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487044" y="5105400"/>
            <a:ext cx="8359140" cy="0"/>
          </a:xfrm>
          <a:custGeom>
            <a:avLst/>
            <a:gdLst/>
            <a:ahLst/>
            <a:cxnLst/>
            <a:rect l="l" t="t" r="r" b="b"/>
            <a:pathLst>
              <a:path w="8359140">
                <a:moveTo>
                  <a:pt x="0" y="0"/>
                </a:moveTo>
                <a:lnTo>
                  <a:pt x="835914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865" y="1305305"/>
            <a:ext cx="8596630" cy="44157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63500" marR="57150" algn="just">
              <a:lnSpc>
                <a:spcPct val="80000"/>
              </a:lnSpc>
              <a:spcBef>
                <a:spcPts val="675"/>
              </a:spcBef>
              <a:buSzPct val="95833"/>
              <a:buFont typeface="Arial"/>
              <a:buChar char="•"/>
              <a:tabLst>
                <a:tab pos="171450" algn="l"/>
              </a:tabLst>
            </a:pPr>
            <a:r>
              <a:rPr sz="2400" dirty="0">
                <a:latin typeface="Calibri"/>
                <a:cs typeface="Calibri"/>
              </a:rPr>
              <a:t>Был </a:t>
            </a:r>
            <a:r>
              <a:rPr sz="2400" spc="-10" dirty="0">
                <a:latin typeface="Calibri"/>
                <a:cs typeface="Calibri"/>
              </a:rPr>
              <a:t>проведен </a:t>
            </a:r>
            <a:r>
              <a:rPr sz="2400" spc="-5" dirty="0">
                <a:latin typeface="Calibri"/>
                <a:cs typeface="Calibri"/>
              </a:rPr>
              <a:t>поиск </a:t>
            </a:r>
            <a:r>
              <a:rPr sz="2400" dirty="0">
                <a:latin typeface="Calibri"/>
                <a:cs typeface="Calibri"/>
              </a:rPr>
              <a:t>в базе </a:t>
            </a:r>
            <a:r>
              <a:rPr sz="2400" spc="-5" dirty="0">
                <a:latin typeface="Calibri"/>
                <a:cs typeface="Calibri"/>
              </a:rPr>
              <a:t>данных по статьям,  </a:t>
            </a:r>
            <a:r>
              <a:rPr sz="2400" spc="-10" dirty="0">
                <a:latin typeface="Calibri"/>
                <a:cs typeface="Calibri"/>
              </a:rPr>
              <a:t>опубликованным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10" dirty="0">
                <a:latin typeface="Calibri"/>
                <a:cs typeface="Calibri"/>
              </a:rPr>
              <a:t>предварительной </a:t>
            </a:r>
            <a:r>
              <a:rPr sz="2400" spc="-5" dirty="0">
                <a:latin typeface="Calibri"/>
                <a:cs typeface="Calibri"/>
              </a:rPr>
              <a:t>реабилитацией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качестве  </a:t>
            </a:r>
            <a:r>
              <a:rPr sz="2400" spc="-15" dirty="0">
                <a:latin typeface="Calibri"/>
                <a:cs typeface="Calibri"/>
              </a:rPr>
              <a:t>предракового </a:t>
            </a:r>
            <a:r>
              <a:rPr sz="2400" spc="-5" dirty="0">
                <a:latin typeface="Calibri"/>
                <a:cs typeface="Calibri"/>
              </a:rPr>
              <a:t>лечения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5" dirty="0">
                <a:latin typeface="Calibri"/>
                <a:cs typeface="Calibri"/>
              </a:rPr>
              <a:t>период между </a:t>
            </a:r>
            <a:r>
              <a:rPr sz="2400" spc="-5" dirty="0">
                <a:latin typeface="Calibri"/>
                <a:cs typeface="Calibri"/>
              </a:rPr>
              <a:t>2009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2017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годами.</a:t>
            </a:r>
            <a:endParaRPr sz="2400">
              <a:latin typeface="Calibri"/>
              <a:cs typeface="Calibri"/>
            </a:endParaRPr>
          </a:p>
          <a:p>
            <a:pPr marL="63500" marR="56515" algn="just">
              <a:lnSpc>
                <a:spcPct val="80000"/>
              </a:lnSpc>
              <a:spcBef>
                <a:spcPts val="580"/>
              </a:spcBef>
              <a:buSzPct val="95833"/>
              <a:buFont typeface="Arial"/>
              <a:buChar char="•"/>
              <a:tabLst>
                <a:tab pos="171450" algn="l"/>
              </a:tabLst>
            </a:pPr>
            <a:r>
              <a:rPr sz="2400" spc="-5" dirty="0">
                <a:latin typeface="Calibri"/>
                <a:cs typeface="Calibri"/>
              </a:rPr>
              <a:t>Преабилитационные</a:t>
            </a:r>
            <a:r>
              <a:rPr sz="2400" spc="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(профилактические)  </a:t>
            </a:r>
            <a:r>
              <a:rPr sz="2400" spc="-10" dirty="0">
                <a:latin typeface="Calibri"/>
                <a:cs typeface="Calibri"/>
              </a:rPr>
              <a:t>вмешательства  </a:t>
            </a:r>
            <a:r>
              <a:rPr sz="2400" spc="-5" dirty="0">
                <a:latin typeface="Calibri"/>
                <a:cs typeface="Calibri"/>
              </a:rPr>
              <a:t>обеспеченные </a:t>
            </a:r>
            <a:r>
              <a:rPr sz="2400" spc="-20" dirty="0">
                <a:latin typeface="Calibri"/>
                <a:cs typeface="Calibri"/>
              </a:rPr>
              <a:t>мультимодальными </a:t>
            </a:r>
            <a:r>
              <a:rPr sz="2400" spc="-5" dirty="0">
                <a:latin typeface="Calibri"/>
                <a:cs typeface="Calibri"/>
              </a:rPr>
              <a:t>компонентами, </a:t>
            </a:r>
            <a:r>
              <a:rPr sz="2400" dirty="0">
                <a:latin typeface="Calibri"/>
                <a:cs typeface="Calibri"/>
              </a:rPr>
              <a:t>включали в  себя </a:t>
            </a:r>
            <a:r>
              <a:rPr sz="2400" spc="-5" dirty="0">
                <a:latin typeface="Calibri"/>
                <a:cs typeface="Calibri"/>
              </a:rPr>
              <a:t>физические упражнения, питание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психообразовательные  </a:t>
            </a:r>
            <a:r>
              <a:rPr sz="2400" dirty="0">
                <a:latin typeface="Calibri"/>
                <a:cs typeface="Calibri"/>
              </a:rPr>
              <a:t>аспекты.</a:t>
            </a:r>
            <a:endParaRPr sz="2400">
              <a:latin typeface="Calibri"/>
              <a:cs typeface="Calibri"/>
            </a:endParaRPr>
          </a:p>
          <a:p>
            <a:pPr marL="63500" marR="55244" algn="just">
              <a:lnSpc>
                <a:spcPts val="2300"/>
              </a:lnSpc>
              <a:spcBef>
                <a:spcPts val="560"/>
              </a:spcBef>
              <a:buSzPct val="95833"/>
              <a:buFont typeface="Arial"/>
              <a:buChar char="•"/>
              <a:tabLst>
                <a:tab pos="171450" algn="l"/>
              </a:tabLst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30" dirty="0">
                <a:latin typeface="Calibri"/>
                <a:cs typeface="Calibri"/>
              </a:rPr>
              <a:t>результате </a:t>
            </a:r>
            <a:r>
              <a:rPr sz="2400" spc="-5" dirty="0">
                <a:latin typeface="Calibri"/>
                <a:cs typeface="Calibri"/>
              </a:rPr>
              <a:t>преабилитации </a:t>
            </a:r>
            <a:r>
              <a:rPr sz="2400" spc="-10" dirty="0">
                <a:latin typeface="Calibri"/>
                <a:cs typeface="Calibri"/>
              </a:rPr>
              <a:t>улучшалась </a:t>
            </a:r>
            <a:r>
              <a:rPr sz="2400" spc="-30" dirty="0">
                <a:latin typeface="Calibri"/>
                <a:cs typeface="Calibri"/>
              </a:rPr>
              <a:t>походка, </a:t>
            </a:r>
            <a:r>
              <a:rPr sz="2400" spc="-10" dirty="0">
                <a:latin typeface="Calibri"/>
                <a:cs typeface="Calibri"/>
              </a:rPr>
              <a:t>сердечно-  легочная </a:t>
            </a:r>
            <a:r>
              <a:rPr sz="2400" spc="-5" dirty="0">
                <a:latin typeface="Calibri"/>
                <a:cs typeface="Calibri"/>
              </a:rPr>
              <a:t>функция, мочеиспускание, функция легких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5" dirty="0">
                <a:latin typeface="Calibri"/>
                <a:cs typeface="Calibri"/>
              </a:rPr>
              <a:t>настроение через 30 дней после лечения, </a:t>
            </a:r>
            <a:r>
              <a:rPr sz="2400" dirty="0">
                <a:latin typeface="Calibri"/>
                <a:cs typeface="Calibri"/>
              </a:rPr>
              <a:t>но </a:t>
            </a:r>
            <a:r>
              <a:rPr sz="2400" spc="-15" dirty="0">
                <a:latin typeface="Calibri"/>
                <a:cs typeface="Calibri"/>
              </a:rPr>
              <a:t>это </a:t>
            </a:r>
            <a:r>
              <a:rPr sz="2400" dirty="0">
                <a:latin typeface="Calibri"/>
                <a:cs typeface="Calibri"/>
              </a:rPr>
              <a:t>не было  </a:t>
            </a:r>
            <a:r>
              <a:rPr sz="2400" spc="-10" dirty="0">
                <a:latin typeface="Calibri"/>
                <a:cs typeface="Calibri"/>
              </a:rPr>
              <a:t>единообразным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разных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исследованиях.</a:t>
            </a:r>
            <a:endParaRPr sz="2400">
              <a:latin typeface="Calibri"/>
              <a:cs typeface="Calibri"/>
            </a:endParaRPr>
          </a:p>
          <a:p>
            <a:pPr marL="170815" indent="-107950" algn="just">
              <a:lnSpc>
                <a:spcPts val="2590"/>
              </a:lnSpc>
              <a:spcBef>
                <a:spcPts val="35"/>
              </a:spcBef>
              <a:buSzPct val="95833"/>
              <a:buFont typeface="Arial"/>
              <a:buChar char="•"/>
              <a:tabLst>
                <a:tab pos="171450" algn="l"/>
              </a:tabLst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сочетании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реабилитацией, 30-дневные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прогулки </a:t>
            </a: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63500" marR="55880" indent="-635">
              <a:lnSpc>
                <a:spcPct val="80000"/>
              </a:lnSpc>
              <a:spcBef>
                <a:spcPts val="290"/>
              </a:spcBef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физическая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работа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были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более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эффективными,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чем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одна </a:t>
            </a:r>
            <a:r>
              <a:rPr sz="24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только 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преабилитация.</a:t>
            </a:r>
            <a:r>
              <a:rPr sz="2400" spc="-7" baseline="24305" dirty="0">
                <a:latin typeface="Calibri"/>
                <a:cs typeface="Calibri"/>
              </a:rPr>
              <a:t>2</a:t>
            </a:r>
            <a:endParaRPr sz="2400" baseline="2430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0365" y="5690679"/>
            <a:ext cx="2181225" cy="0"/>
          </a:xfrm>
          <a:custGeom>
            <a:avLst/>
            <a:gdLst/>
            <a:ahLst/>
            <a:cxnLst/>
            <a:rect l="l" t="t" r="r" b="b"/>
            <a:pathLst>
              <a:path w="2181225">
                <a:moveTo>
                  <a:pt x="0" y="0"/>
                </a:moveTo>
                <a:lnTo>
                  <a:pt x="218084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9419" y="5926023"/>
            <a:ext cx="757174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200" spc="-7" baseline="24305" dirty="0">
                <a:latin typeface="Calibri"/>
                <a:cs typeface="Calibri"/>
              </a:rPr>
              <a:t>2</a:t>
            </a:r>
            <a:r>
              <a:rPr sz="800" b="1" spc="-5" dirty="0">
                <a:latin typeface="Calibri"/>
                <a:cs typeface="Calibri"/>
              </a:rPr>
              <a:t>«</a:t>
            </a:r>
            <a:r>
              <a:rPr sz="1400" b="1" spc="-5" dirty="0">
                <a:latin typeface="Calibri"/>
                <a:cs typeface="Calibri"/>
              </a:rPr>
              <a:t>Prehabilitation </a:t>
            </a:r>
            <a:r>
              <a:rPr sz="1400" b="1" spc="-10" dirty="0">
                <a:latin typeface="Calibri"/>
                <a:cs typeface="Calibri"/>
              </a:rPr>
              <a:t>for </a:t>
            </a:r>
            <a:r>
              <a:rPr sz="1400" b="1" dirty="0">
                <a:latin typeface="Calibri"/>
                <a:cs typeface="Calibri"/>
              </a:rPr>
              <a:t>adults diagnosed </a:t>
            </a:r>
            <a:r>
              <a:rPr sz="1400" b="1" spc="-5" dirty="0">
                <a:latin typeface="Calibri"/>
                <a:cs typeface="Calibri"/>
              </a:rPr>
              <a:t>with </a:t>
            </a:r>
            <a:r>
              <a:rPr sz="1400" b="1" dirty="0">
                <a:latin typeface="Calibri"/>
                <a:cs typeface="Calibri"/>
              </a:rPr>
              <a:t>cancer: A </a:t>
            </a:r>
            <a:r>
              <a:rPr sz="1400" b="1" spc="-10" dirty="0">
                <a:latin typeface="Calibri"/>
                <a:cs typeface="Calibri"/>
              </a:rPr>
              <a:t>systematic </a:t>
            </a:r>
            <a:r>
              <a:rPr sz="1400" b="1" spc="-5" dirty="0">
                <a:latin typeface="Calibri"/>
                <a:cs typeface="Calibri"/>
              </a:rPr>
              <a:t>review </a:t>
            </a:r>
            <a:r>
              <a:rPr sz="1400" b="1" dirty="0">
                <a:latin typeface="Calibri"/>
                <a:cs typeface="Calibri"/>
              </a:rPr>
              <a:t>of long-term</a:t>
            </a:r>
            <a:r>
              <a:rPr sz="1400" b="1" spc="-2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physical </a:t>
            </a:r>
            <a:r>
              <a:rPr sz="1400" b="1" dirty="0">
                <a:latin typeface="Calibri"/>
                <a:cs typeface="Calibri"/>
              </a:rPr>
              <a:t>function,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nutrition and </a:t>
            </a:r>
            <a:r>
              <a:rPr sz="1400" b="1" spc="-5" dirty="0">
                <a:latin typeface="Calibri"/>
                <a:cs typeface="Calibri"/>
              </a:rPr>
              <a:t>patient-reported</a:t>
            </a:r>
            <a:r>
              <a:rPr sz="1400" b="1" spc="-1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outcomes.»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2019 </a:t>
            </a:r>
            <a:r>
              <a:rPr sz="1400" dirty="0">
                <a:latin typeface="Calibri"/>
                <a:cs typeface="Calibri"/>
              </a:rPr>
              <a:t>Mar </a:t>
            </a:r>
            <a:r>
              <a:rPr sz="1400" spc="-5" dirty="0">
                <a:latin typeface="Calibri"/>
                <a:cs typeface="Calibri"/>
              </a:rPr>
              <a:t>11:e13023. doi: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10.1111/ecc.13023.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Faithfull </a:t>
            </a:r>
            <a:r>
              <a:rPr sz="1400" spc="-5" dirty="0">
                <a:latin typeface="Calibri"/>
                <a:cs typeface="Calibri"/>
              </a:rPr>
              <a:t>S, </a:t>
            </a:r>
            <a:r>
              <a:rPr sz="1400" spc="-20" dirty="0">
                <a:latin typeface="Calibri"/>
                <a:cs typeface="Calibri"/>
              </a:rPr>
              <a:t>Turner </a:t>
            </a:r>
            <a:r>
              <a:rPr sz="1400" dirty="0">
                <a:latin typeface="Calibri"/>
                <a:cs typeface="Calibri"/>
              </a:rPr>
              <a:t>L, </a:t>
            </a:r>
            <a:r>
              <a:rPr sz="1400" spc="-5" dirty="0">
                <a:latin typeface="Calibri"/>
                <a:cs typeface="Calibri"/>
              </a:rPr>
              <a:t>Poole </a:t>
            </a:r>
            <a:r>
              <a:rPr sz="1400" dirty="0">
                <a:latin typeface="Calibri"/>
                <a:cs typeface="Calibri"/>
              </a:rPr>
              <a:t>K, </a:t>
            </a:r>
            <a:r>
              <a:rPr sz="1400" spc="-5" dirty="0">
                <a:latin typeface="Calibri"/>
                <a:cs typeface="Calibri"/>
              </a:rPr>
              <a:t>Joy </a:t>
            </a:r>
            <a:r>
              <a:rPr sz="1400" dirty="0">
                <a:latin typeface="Calibri"/>
                <a:cs typeface="Calibri"/>
              </a:rPr>
              <a:t>M, </a:t>
            </a:r>
            <a:r>
              <a:rPr sz="1400" spc="-5" dirty="0">
                <a:latin typeface="Calibri"/>
                <a:cs typeface="Calibri"/>
              </a:rPr>
              <a:t>Manders </a:t>
            </a:r>
            <a:r>
              <a:rPr sz="1400" dirty="0">
                <a:latin typeface="Calibri"/>
                <a:cs typeface="Calibri"/>
              </a:rPr>
              <a:t>R, </a:t>
            </a:r>
            <a:r>
              <a:rPr sz="1400" spc="-10" dirty="0">
                <a:latin typeface="Calibri"/>
                <a:cs typeface="Calibri"/>
              </a:rPr>
              <a:t>Weprin </a:t>
            </a:r>
            <a:r>
              <a:rPr sz="1400" spc="-15" dirty="0">
                <a:latin typeface="Calibri"/>
                <a:cs typeface="Calibri"/>
              </a:rPr>
              <a:t>J, </a:t>
            </a:r>
            <a:r>
              <a:rPr sz="1400" spc="-5" dirty="0">
                <a:latin typeface="Calibri"/>
                <a:cs typeface="Calibri"/>
              </a:rPr>
              <a:t>Winters-Stone </a:t>
            </a:r>
            <a:r>
              <a:rPr sz="1400" dirty="0">
                <a:latin typeface="Calibri"/>
                <a:cs typeface="Calibri"/>
              </a:rPr>
              <a:t>K, </a:t>
            </a:r>
            <a:r>
              <a:rPr sz="1400" spc="-5" dirty="0">
                <a:latin typeface="Calibri"/>
                <a:cs typeface="Calibri"/>
              </a:rPr>
              <a:t>Saxton</a:t>
            </a:r>
            <a:r>
              <a:rPr sz="1400" spc="-10" dirty="0">
                <a:latin typeface="Calibri"/>
                <a:cs typeface="Calibri"/>
              </a:rPr>
              <a:t> J.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65" y="1610994"/>
            <a:ext cx="807085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  <a:tab pos="2804795" algn="l"/>
                <a:tab pos="4830445" algn="l"/>
                <a:tab pos="7510145" algn="l"/>
              </a:tabLst>
            </a:pPr>
            <a:r>
              <a:rPr sz="2800" spc="-5" dirty="0">
                <a:latin typeface="Calibri"/>
                <a:cs typeface="Calibri"/>
              </a:rPr>
              <a:t>Применение	про</a:t>
            </a:r>
            <a:r>
              <a:rPr sz="2800" dirty="0">
                <a:latin typeface="Calibri"/>
                <a:cs typeface="Calibri"/>
              </a:rPr>
              <a:t>г</a:t>
            </a:r>
            <a:r>
              <a:rPr sz="2800" spc="-10" dirty="0">
                <a:latin typeface="Calibri"/>
                <a:cs typeface="Calibri"/>
              </a:rPr>
              <a:t>рам</a:t>
            </a:r>
            <a:r>
              <a:rPr sz="2800" spc="-5" dirty="0">
                <a:latin typeface="Calibri"/>
                <a:cs typeface="Calibri"/>
              </a:rPr>
              <a:t>м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реабилитаци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для  </a:t>
            </a:r>
            <a:r>
              <a:rPr sz="2800" spc="-15" dirty="0">
                <a:latin typeface="Calibri"/>
                <a:cs typeface="Calibri"/>
              </a:rPr>
              <a:t>онкологических </a:t>
            </a:r>
            <a:r>
              <a:rPr sz="2800" spc="-10" dirty="0">
                <a:latin typeface="Calibri"/>
                <a:cs typeface="Calibri"/>
              </a:rPr>
              <a:t>пациентов </a:t>
            </a:r>
            <a:r>
              <a:rPr sz="2800" spc="-5" dirty="0">
                <a:latin typeface="Calibri"/>
                <a:cs typeface="Calibri"/>
              </a:rPr>
              <a:t>в условиях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стационара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8865" y="2379344"/>
            <a:ext cx="494601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1987550" algn="l"/>
                <a:tab pos="2687320" algn="l"/>
                <a:tab pos="2807970" algn="l"/>
              </a:tabLst>
            </a:pPr>
            <a:r>
              <a:rPr sz="2800" spc="-15" dirty="0">
                <a:latin typeface="Calibri"/>
                <a:cs typeface="Calibri"/>
              </a:rPr>
              <a:t>приводит	</a:t>
            </a:r>
            <a:r>
              <a:rPr sz="2800" spc="-5" dirty="0">
                <a:latin typeface="Calibri"/>
                <a:cs typeface="Calibri"/>
              </a:rPr>
              <a:t>к	</a:t>
            </a:r>
            <a:r>
              <a:rPr sz="2800" spc="-10" dirty="0">
                <a:latin typeface="Calibri"/>
                <a:cs typeface="Calibri"/>
              </a:rPr>
              <a:t>нормализации  давления,			</a:t>
            </a:r>
            <a:r>
              <a:rPr sz="2800" spc="-5" dirty="0">
                <a:latin typeface="Calibri"/>
                <a:cs typeface="Calibri"/>
              </a:rPr>
              <a:t>повышению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4176" y="2379344"/>
            <a:ext cx="227520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69900" marR="5080" indent="-457200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latin typeface="Calibri"/>
                <a:cs typeface="Calibri"/>
              </a:rPr>
              <a:t>а</a:t>
            </a:r>
            <a:r>
              <a:rPr sz="2800" spc="5" dirty="0">
                <a:latin typeface="Calibri"/>
                <a:cs typeface="Calibri"/>
              </a:rPr>
              <a:t>р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ериаль</a:t>
            </a:r>
            <a:r>
              <a:rPr sz="2800" dirty="0">
                <a:latin typeface="Calibri"/>
                <a:cs typeface="Calibri"/>
              </a:rPr>
              <a:t>н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50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о  </a:t>
            </a:r>
            <a:r>
              <a:rPr sz="2800" spc="-10" dirty="0">
                <a:latin typeface="Calibri"/>
                <a:cs typeface="Calibri"/>
              </a:rPr>
              <a:t>физичес</a:t>
            </a:r>
            <a:r>
              <a:rPr sz="2800" spc="-35" dirty="0">
                <a:latin typeface="Calibri"/>
                <a:cs typeface="Calibri"/>
              </a:rPr>
              <a:t>к</a:t>
            </a:r>
            <a:r>
              <a:rPr sz="2800" spc="-10" dirty="0">
                <a:latin typeface="Calibri"/>
                <a:cs typeface="Calibri"/>
              </a:rPr>
              <a:t>ой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865" y="3147441"/>
            <a:ext cx="7294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02000" algn="l"/>
                <a:tab pos="5129530" algn="l"/>
              </a:tabLst>
            </a:pPr>
            <a:r>
              <a:rPr sz="2800" spc="-5" dirty="0">
                <a:latin typeface="Calibri"/>
                <a:cs typeface="Calibri"/>
              </a:rPr>
              <a:t>работоспособности,	</a:t>
            </a:r>
            <a:r>
              <a:rPr sz="2800" spc="-10" dirty="0">
                <a:latin typeface="Calibri"/>
                <a:cs typeface="Calibri"/>
              </a:rPr>
              <a:t>снижению	утомляемости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8781" y="3147441"/>
            <a:ext cx="2178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3265" y="3531565"/>
            <a:ext cx="8124825" cy="2294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улучшению </a:t>
            </a:r>
            <a:r>
              <a:rPr sz="2800" spc="-10" dirty="0">
                <a:latin typeface="Calibri"/>
                <a:cs typeface="Calibri"/>
              </a:rPr>
              <a:t>качества </a:t>
            </a:r>
            <a:r>
              <a:rPr sz="2800" dirty="0">
                <a:latin typeface="Calibri"/>
                <a:cs typeface="Calibri"/>
              </a:rPr>
              <a:t>жизни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пациентов.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imes New Roman"/>
              <a:cs typeface="Times New Roman"/>
            </a:endParaRPr>
          </a:p>
          <a:p>
            <a:pPr marL="368300" marR="43180" indent="-342900" algn="just">
              <a:lnSpc>
                <a:spcPct val="90000"/>
              </a:lnSpc>
              <a:buFont typeface="Arial"/>
              <a:buChar char="•"/>
              <a:tabLst>
                <a:tab pos="368300" algn="l"/>
              </a:tabLst>
            </a:pPr>
            <a:r>
              <a:rPr sz="2000" b="1" spc="-15" dirty="0">
                <a:latin typeface="Calibri"/>
                <a:cs typeface="Calibri"/>
              </a:rPr>
              <a:t>Effective </a:t>
            </a:r>
            <a:r>
              <a:rPr sz="2000" b="1" spc="-20" dirty="0">
                <a:latin typeface="Calibri"/>
                <a:cs typeface="Calibri"/>
              </a:rPr>
              <a:t>Translation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Research </a:t>
            </a:r>
            <a:r>
              <a:rPr sz="2000" b="1" spc="-15" dirty="0">
                <a:latin typeface="Calibri"/>
                <a:cs typeface="Calibri"/>
              </a:rPr>
              <a:t>to </a:t>
            </a:r>
            <a:r>
              <a:rPr sz="2000" b="1" spc="-10" dirty="0">
                <a:latin typeface="Calibri"/>
                <a:cs typeface="Calibri"/>
              </a:rPr>
              <a:t>Practice: </a:t>
            </a:r>
            <a:r>
              <a:rPr sz="2000" b="1" spc="-5" dirty="0">
                <a:latin typeface="Calibri"/>
                <a:cs typeface="Calibri"/>
              </a:rPr>
              <a:t>Hospital-Based  </a:t>
            </a:r>
            <a:r>
              <a:rPr sz="2000" b="1" spc="-10" dirty="0">
                <a:latin typeface="Calibri"/>
                <a:cs typeface="Calibri"/>
              </a:rPr>
              <a:t>Rehabilitation </a:t>
            </a:r>
            <a:r>
              <a:rPr sz="2000" b="1" spc="-15" dirty="0">
                <a:latin typeface="Calibri"/>
                <a:cs typeface="Calibri"/>
              </a:rPr>
              <a:t>Program </a:t>
            </a:r>
            <a:r>
              <a:rPr sz="2000" b="1" spc="-10" dirty="0">
                <a:latin typeface="Calibri"/>
                <a:cs typeface="Calibri"/>
              </a:rPr>
              <a:t>Improves Health-Related Physical </a:t>
            </a:r>
            <a:r>
              <a:rPr sz="2000" b="1" spc="-5" dirty="0">
                <a:latin typeface="Calibri"/>
                <a:cs typeface="Calibri"/>
              </a:rPr>
              <a:t>Fitness and  Quality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15" dirty="0">
                <a:latin typeface="Calibri"/>
                <a:cs typeface="Calibri"/>
              </a:rPr>
              <a:t>Life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5" dirty="0">
                <a:latin typeface="Calibri"/>
                <a:cs typeface="Calibri"/>
              </a:rPr>
              <a:t>Cancer Survivors.</a:t>
            </a: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Kirkham </a:t>
            </a:r>
            <a:r>
              <a:rPr sz="20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AA</a:t>
            </a:r>
            <a:r>
              <a:rPr sz="1950" spc="7" baseline="25641" dirty="0">
                <a:latin typeface="Calibri"/>
                <a:cs typeface="Calibri"/>
              </a:rPr>
              <a:t>1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Klika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RJ</a:t>
            </a:r>
            <a:r>
              <a:rPr sz="1950" baseline="25641" dirty="0">
                <a:latin typeface="Calibri"/>
                <a:cs typeface="Calibri"/>
              </a:rPr>
              <a:t>1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Ballard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T</a:t>
            </a:r>
            <a:r>
              <a:rPr sz="1950" baseline="25641" dirty="0">
                <a:latin typeface="Calibri"/>
                <a:cs typeface="Calibri"/>
              </a:rPr>
              <a:t>1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Downey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P</a:t>
            </a:r>
            <a:r>
              <a:rPr sz="1950" baseline="25641" dirty="0">
                <a:latin typeface="Calibri"/>
                <a:cs typeface="Calibri"/>
              </a:rPr>
              <a:t>1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Campbell 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KL</a:t>
            </a:r>
            <a:r>
              <a:rPr sz="1950" baseline="25641" dirty="0">
                <a:latin typeface="Calibri"/>
                <a:cs typeface="Calibri"/>
              </a:rPr>
              <a:t>1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J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Natl </a:t>
            </a:r>
            <a:r>
              <a:rPr sz="20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ComprCancNetw.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2000" spc="-5" dirty="0">
                <a:latin typeface="Calibri"/>
                <a:cs typeface="Calibri"/>
              </a:rPr>
              <a:t>2016 Dec;14(12):1555-  </a:t>
            </a:r>
            <a:r>
              <a:rPr sz="2000" dirty="0">
                <a:latin typeface="Calibri"/>
                <a:cs typeface="Calibri"/>
              </a:rPr>
              <a:t>1562..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1319530"/>
          </a:xfrm>
          <a:custGeom>
            <a:avLst/>
            <a:gdLst/>
            <a:ahLst/>
            <a:cxnLst/>
            <a:rect l="l" t="t" r="r" b="b"/>
            <a:pathLst>
              <a:path w="9144000" h="1319530">
                <a:moveTo>
                  <a:pt x="0" y="1319276"/>
                </a:moveTo>
                <a:lnTo>
                  <a:pt x="9144000" y="1319276"/>
                </a:lnTo>
                <a:lnTo>
                  <a:pt x="9144000" y="0"/>
                </a:lnTo>
                <a:lnTo>
                  <a:pt x="0" y="0"/>
                </a:lnTo>
                <a:lnTo>
                  <a:pt x="0" y="13192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35988" y="197307"/>
            <a:ext cx="62642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28700">
              <a:lnSpc>
                <a:spcPct val="100000"/>
              </a:lnSpc>
              <a:spcBef>
                <a:spcPts val="95"/>
              </a:spcBef>
            </a:pPr>
            <a:r>
              <a:rPr b="0" spc="-15" dirty="0">
                <a:latin typeface="Calibri"/>
                <a:cs typeface="Calibri"/>
              </a:rPr>
              <a:t>Доказательные технологии  медицинской </a:t>
            </a:r>
            <a:r>
              <a:rPr b="0" spc="-10" dirty="0">
                <a:latin typeface="Calibri"/>
                <a:cs typeface="Calibri"/>
              </a:rPr>
              <a:t>реабилитации </a:t>
            </a:r>
            <a:r>
              <a:rPr b="0" spc="-5" dirty="0">
                <a:latin typeface="Calibri"/>
                <a:cs typeface="Calibri"/>
              </a:rPr>
              <a:t>в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15" dirty="0">
                <a:latin typeface="Calibri"/>
                <a:cs typeface="Calibri"/>
              </a:rPr>
              <a:t>онкологии</a:t>
            </a:r>
          </a:p>
        </p:txBody>
      </p:sp>
      <p:sp>
        <p:nvSpPr>
          <p:cNvPr id="10" name="object 10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3768" y="2552522"/>
            <a:ext cx="7818120" cy="341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5334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93700" algn="l"/>
              </a:tabLst>
            </a:pPr>
            <a:r>
              <a:rPr sz="2800" spc="-15" dirty="0">
                <a:latin typeface="Calibri"/>
                <a:cs typeface="Calibri"/>
              </a:rPr>
              <a:t>Мультидисциплинарный </a:t>
            </a:r>
            <a:r>
              <a:rPr sz="2800" spc="-35" dirty="0">
                <a:latin typeface="Calibri"/>
                <a:cs typeface="Calibri"/>
              </a:rPr>
              <a:t>подход </a:t>
            </a:r>
            <a:r>
              <a:rPr sz="2800" spc="-5" dirty="0">
                <a:latin typeface="Calibri"/>
                <a:cs typeface="Calibri"/>
              </a:rPr>
              <a:t>к </a:t>
            </a:r>
            <a:r>
              <a:rPr sz="2800" spc="-15" dirty="0">
                <a:latin typeface="Calibri"/>
                <a:cs typeface="Calibri"/>
              </a:rPr>
              <a:t>ведению  </a:t>
            </a:r>
            <a:r>
              <a:rPr sz="2800" spc="-10" dirty="0">
                <a:latin typeface="Calibri"/>
                <a:cs typeface="Calibri"/>
              </a:rPr>
              <a:t>пациентов </a:t>
            </a:r>
            <a:r>
              <a:rPr sz="2800" spc="-5" dirty="0">
                <a:latin typeface="Calibri"/>
                <a:cs typeface="Calibri"/>
              </a:rPr>
              <a:t>с </a:t>
            </a:r>
            <a:r>
              <a:rPr sz="2800" spc="-15" dirty="0">
                <a:latin typeface="Calibri"/>
                <a:cs typeface="Calibri"/>
              </a:rPr>
              <a:t>раком молочной </a:t>
            </a:r>
            <a:r>
              <a:rPr sz="2800" spc="-20" dirty="0">
                <a:latin typeface="Calibri"/>
                <a:cs typeface="Calibri"/>
              </a:rPr>
              <a:t>железы </a:t>
            </a:r>
            <a:r>
              <a:rPr sz="2800" spc="-10" dirty="0">
                <a:latin typeface="Calibri"/>
                <a:cs typeface="Calibri"/>
              </a:rPr>
              <a:t>позволяет  уменьшить </a:t>
            </a:r>
            <a:r>
              <a:rPr sz="2800" spc="-5" dirty="0">
                <a:latin typeface="Calibri"/>
                <a:cs typeface="Calibri"/>
              </a:rPr>
              <a:t>развитие побочных </a:t>
            </a:r>
            <a:r>
              <a:rPr sz="2800" spc="-10" dirty="0">
                <a:latin typeface="Calibri"/>
                <a:cs typeface="Calibri"/>
              </a:rPr>
              <a:t>эффектов </a:t>
            </a:r>
            <a:r>
              <a:rPr sz="2800" spc="-30" dirty="0">
                <a:latin typeface="Calibri"/>
                <a:cs typeface="Calibri"/>
              </a:rPr>
              <a:t>от  </a:t>
            </a:r>
            <a:r>
              <a:rPr sz="2800" spc="-5" dirty="0">
                <a:latin typeface="Calibri"/>
                <a:cs typeface="Calibri"/>
              </a:rPr>
              <a:t>основной</a:t>
            </a:r>
            <a:r>
              <a:rPr sz="2800" spc="-10" dirty="0">
                <a:latin typeface="Calibri"/>
                <a:cs typeface="Calibri"/>
              </a:rPr>
              <a:t> терапии.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b="1" spc="-5" dirty="0">
                <a:latin typeface="Calibri"/>
                <a:cs typeface="Calibri"/>
              </a:rPr>
              <a:t>Multidisciplinary </a:t>
            </a:r>
            <a:r>
              <a:rPr sz="2400" b="1" spc="-10" dirty="0">
                <a:latin typeface="Calibri"/>
                <a:cs typeface="Calibri"/>
              </a:rPr>
              <a:t>management </a:t>
            </a:r>
            <a:r>
              <a:rPr sz="2400" b="1" dirty="0">
                <a:latin typeface="Calibri"/>
                <a:cs typeface="Calibri"/>
              </a:rPr>
              <a:t>of </a:t>
            </a:r>
            <a:r>
              <a:rPr sz="2400" b="1" spc="-10" dirty="0">
                <a:latin typeface="Calibri"/>
                <a:cs typeface="Calibri"/>
              </a:rPr>
              <a:t>breast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35" dirty="0">
                <a:latin typeface="Calibri"/>
                <a:cs typeface="Calibri"/>
              </a:rPr>
              <a:t>cancer.</a:t>
            </a:r>
            <a:endParaRPr sz="2400">
              <a:latin typeface="Calibri"/>
              <a:cs typeface="Calibri"/>
            </a:endParaRPr>
          </a:p>
          <a:p>
            <a:pPr marL="393700" indent="-342900">
              <a:lnSpc>
                <a:spcPct val="100000"/>
              </a:lnSpc>
              <a:spcBef>
                <a:spcPts val="580"/>
              </a:spcBef>
              <a:buClr>
                <a:srgbClr val="00000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Leclerc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AF</a:t>
            </a:r>
            <a:r>
              <a:rPr sz="2400" spc="-7" baseline="24305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Jerusalem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sz="2400" spc="-15" baseline="24305" dirty="0">
                <a:latin typeface="Calibri"/>
                <a:cs typeface="Calibri"/>
              </a:rPr>
              <a:t>2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Devos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M</a:t>
            </a:r>
            <a:r>
              <a:rPr sz="2400" spc="-7" baseline="24305" dirty="0">
                <a:latin typeface="Calibri"/>
                <a:cs typeface="Calibri"/>
              </a:rPr>
              <a:t>3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Crielaard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JM</a:t>
            </a:r>
            <a:r>
              <a:rPr sz="2400" spc="-7" baseline="24305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16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Maquet</a:t>
            </a:r>
            <a:endParaRPr sz="24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</a:pP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D</a:t>
            </a:r>
            <a:r>
              <a:rPr sz="2400" spc="-15" baseline="24305" dirty="0">
                <a:latin typeface="Calibri"/>
                <a:cs typeface="Calibri"/>
              </a:rPr>
              <a:t>1</a:t>
            </a:r>
            <a:r>
              <a:rPr sz="2400" spc="-10" dirty="0">
                <a:latin typeface="Calibri"/>
                <a:cs typeface="Calibri"/>
              </a:rPr>
              <a:t>.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.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Arch </a:t>
            </a:r>
            <a:r>
              <a:rPr sz="2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Public Health.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2400" spc="-5" dirty="0">
                <a:latin typeface="Calibri"/>
                <a:cs typeface="Calibri"/>
              </a:rPr>
              <a:t>2016. Dec 5;74:50</a:t>
            </a:r>
            <a:r>
              <a:rPr sz="2000" spc="-5" dirty="0">
                <a:latin typeface="Calibri"/>
                <a:cs typeface="Calibri"/>
              </a:rPr>
              <a:t>. </a:t>
            </a:r>
            <a:r>
              <a:rPr sz="2000" dirty="0">
                <a:latin typeface="Calibri"/>
                <a:cs typeface="Calibri"/>
              </a:rPr>
              <a:t>eCollection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357630"/>
          </a:xfrm>
          <a:custGeom>
            <a:avLst/>
            <a:gdLst/>
            <a:ahLst/>
            <a:cxnLst/>
            <a:rect l="l" t="t" r="r" b="b"/>
            <a:pathLst>
              <a:path w="9144000" h="1357630">
                <a:moveTo>
                  <a:pt x="0" y="1357376"/>
                </a:moveTo>
                <a:lnTo>
                  <a:pt x="9144000" y="1357376"/>
                </a:lnTo>
                <a:lnTo>
                  <a:pt x="9144000" y="0"/>
                </a:lnTo>
                <a:lnTo>
                  <a:pt x="0" y="0"/>
                </a:lnTo>
                <a:lnTo>
                  <a:pt x="0" y="13573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5988" y="216535"/>
            <a:ext cx="62642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28700">
              <a:lnSpc>
                <a:spcPct val="100000"/>
              </a:lnSpc>
              <a:spcBef>
                <a:spcPts val="95"/>
              </a:spcBef>
            </a:pPr>
            <a:r>
              <a:rPr b="0" spc="-20" dirty="0">
                <a:latin typeface="Calibri"/>
                <a:cs typeface="Calibri"/>
              </a:rPr>
              <a:t>Доказательные </a:t>
            </a:r>
            <a:r>
              <a:rPr b="0" spc="-15" dirty="0">
                <a:latin typeface="Calibri"/>
                <a:cs typeface="Calibri"/>
              </a:rPr>
              <a:t>технологии  медицинской </a:t>
            </a:r>
            <a:r>
              <a:rPr b="0" spc="-10" dirty="0">
                <a:latin typeface="Calibri"/>
                <a:cs typeface="Calibri"/>
              </a:rPr>
              <a:t>реабилитации </a:t>
            </a:r>
            <a:r>
              <a:rPr b="0" spc="-5" dirty="0">
                <a:latin typeface="Calibri"/>
                <a:cs typeface="Calibri"/>
              </a:rPr>
              <a:t>в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15" dirty="0">
                <a:latin typeface="Calibri"/>
                <a:cs typeface="Calibri"/>
              </a:rPr>
              <a:t>онкологии</a:t>
            </a:r>
          </a:p>
        </p:txBody>
      </p:sp>
      <p:sp>
        <p:nvSpPr>
          <p:cNvPr id="5" name="object 5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314" y="483488"/>
            <a:ext cx="8411210" cy="12204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2540" algn="ctr">
              <a:lnSpc>
                <a:spcPct val="90000"/>
              </a:lnSpc>
              <a:spcBef>
                <a:spcPts val="430"/>
              </a:spcBef>
            </a:pPr>
            <a:r>
              <a:rPr spc="-10" dirty="0">
                <a:solidFill>
                  <a:srgbClr val="000000"/>
                </a:solidFill>
              </a:rPr>
              <a:t>Нервно-мышечная </a:t>
            </a:r>
            <a:r>
              <a:rPr spc="-15" dirty="0">
                <a:solidFill>
                  <a:srgbClr val="000000"/>
                </a:solidFill>
              </a:rPr>
              <a:t>электростимуляция </a:t>
            </a:r>
            <a:r>
              <a:rPr spc="-10" dirty="0">
                <a:solidFill>
                  <a:srgbClr val="000000"/>
                </a:solidFill>
              </a:rPr>
              <a:t>при  мышечной </a:t>
            </a:r>
            <a:r>
              <a:rPr spc="-5" dirty="0">
                <a:solidFill>
                  <a:srgbClr val="000000"/>
                </a:solidFill>
              </a:rPr>
              <a:t>слабости у взрослых с </a:t>
            </a:r>
            <a:r>
              <a:rPr spc="-10" dirty="0">
                <a:solidFill>
                  <a:srgbClr val="000000"/>
                </a:solidFill>
              </a:rPr>
              <a:t>прогрессирующими  заболеваниями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90" y="1719833"/>
            <a:ext cx="8569960" cy="41205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50800" marR="40640" algn="just">
              <a:lnSpc>
                <a:spcPct val="90000"/>
              </a:lnSpc>
              <a:spcBef>
                <a:spcPts val="415"/>
              </a:spcBef>
              <a:buSzPct val="96153"/>
              <a:buFont typeface="Arial"/>
              <a:buChar char="•"/>
              <a:tabLst>
                <a:tab pos="167640" algn="l"/>
                <a:tab pos="2943860" algn="l"/>
                <a:tab pos="6228080" algn="l"/>
              </a:tabLst>
            </a:pPr>
            <a:r>
              <a:rPr sz="2600" spc="-5" dirty="0">
                <a:latin typeface="Calibri"/>
                <a:cs typeface="Calibri"/>
              </a:rPr>
              <a:t>Восемнадцать </a:t>
            </a:r>
            <a:r>
              <a:rPr sz="2600" spc="-10" dirty="0">
                <a:latin typeface="Calibri"/>
                <a:cs typeface="Calibri"/>
              </a:rPr>
              <a:t>исследований </a:t>
            </a:r>
            <a:r>
              <a:rPr sz="2600" dirty="0">
                <a:latin typeface="Calibri"/>
                <a:cs typeface="Calibri"/>
              </a:rPr>
              <a:t>(20 </a:t>
            </a:r>
            <a:r>
              <a:rPr sz="2600" spc="-10" dirty="0">
                <a:latin typeface="Calibri"/>
                <a:cs typeface="Calibri"/>
              </a:rPr>
              <a:t>отчетов), </a:t>
            </a:r>
            <a:r>
              <a:rPr sz="2600" dirty="0">
                <a:latin typeface="Calibri"/>
                <a:cs typeface="Calibri"/>
              </a:rPr>
              <a:t>в </a:t>
            </a:r>
            <a:r>
              <a:rPr sz="2600" spc="-15" dirty="0">
                <a:latin typeface="Calibri"/>
                <a:cs typeface="Calibri"/>
              </a:rPr>
              <a:t>которых  </a:t>
            </a:r>
            <a:r>
              <a:rPr sz="2600" dirty="0">
                <a:latin typeface="Calibri"/>
                <a:cs typeface="Calibri"/>
              </a:rPr>
              <a:t>участвовало в </a:t>
            </a:r>
            <a:r>
              <a:rPr sz="2600" spc="-10" dirty="0">
                <a:latin typeface="Calibri"/>
                <a:cs typeface="Calibri"/>
              </a:rPr>
              <a:t>общей сложности </a:t>
            </a:r>
            <a:r>
              <a:rPr sz="2600" spc="-5" dirty="0">
                <a:latin typeface="Calibri"/>
                <a:cs typeface="Calibri"/>
              </a:rPr>
              <a:t>933 </a:t>
            </a:r>
            <a:r>
              <a:rPr sz="2600" spc="-10" dirty="0">
                <a:latin typeface="Calibri"/>
                <a:cs typeface="Calibri"/>
              </a:rPr>
              <a:t>участника </a:t>
            </a:r>
            <a:r>
              <a:rPr sz="2600" dirty="0">
                <a:latin typeface="Calibri"/>
                <a:cs typeface="Calibri"/>
              </a:rPr>
              <a:t>с </a:t>
            </a:r>
            <a:r>
              <a:rPr sz="2600" spc="-15" dirty="0">
                <a:latin typeface="Calibri"/>
                <a:cs typeface="Calibri"/>
              </a:rPr>
              <a:t>ХОБЛ,  </a:t>
            </a:r>
            <a:r>
              <a:rPr sz="2600" spc="-5" dirty="0">
                <a:latin typeface="Calibri"/>
                <a:cs typeface="Calibri"/>
              </a:rPr>
              <a:t>хрон</a:t>
            </a:r>
            <a:r>
              <a:rPr sz="2600" spc="-10" dirty="0">
                <a:latin typeface="Calibri"/>
                <a:cs typeface="Calibri"/>
              </a:rPr>
              <a:t>и</a:t>
            </a:r>
            <a:r>
              <a:rPr sz="2600" dirty="0">
                <a:latin typeface="Calibri"/>
                <a:cs typeface="Calibri"/>
              </a:rPr>
              <a:t>ч</a:t>
            </a:r>
            <a:r>
              <a:rPr sz="2600" spc="-10" dirty="0">
                <a:latin typeface="Calibri"/>
                <a:cs typeface="Calibri"/>
              </a:rPr>
              <a:t>еск</a:t>
            </a:r>
            <a:r>
              <a:rPr sz="2600" dirty="0">
                <a:latin typeface="Calibri"/>
                <a:cs typeface="Calibri"/>
              </a:rPr>
              <a:t>ими	</a:t>
            </a:r>
            <a:r>
              <a:rPr sz="2600" spc="-5" dirty="0">
                <a:latin typeface="Calibri"/>
                <a:cs typeface="Calibri"/>
              </a:rPr>
              <a:t>р</a:t>
            </a:r>
            <a:r>
              <a:rPr sz="2600" spc="-15" dirty="0">
                <a:latin typeface="Calibri"/>
                <a:cs typeface="Calibri"/>
              </a:rPr>
              <a:t>е</a:t>
            </a:r>
            <a:r>
              <a:rPr sz="2600" dirty="0">
                <a:latin typeface="Calibri"/>
                <a:cs typeface="Calibri"/>
              </a:rPr>
              <a:t>сп</a:t>
            </a:r>
            <a:r>
              <a:rPr sz="2600" spc="-20" dirty="0">
                <a:latin typeface="Calibri"/>
                <a:cs typeface="Calibri"/>
              </a:rPr>
              <a:t>и</a:t>
            </a:r>
            <a:r>
              <a:rPr sz="2600" spc="-5" dirty="0">
                <a:latin typeface="Calibri"/>
                <a:cs typeface="Calibri"/>
              </a:rPr>
              <a:t>р</a:t>
            </a:r>
            <a:r>
              <a:rPr sz="2600" spc="-15" dirty="0">
                <a:latin typeface="Calibri"/>
                <a:cs typeface="Calibri"/>
              </a:rPr>
              <a:t>а</a:t>
            </a:r>
            <a:r>
              <a:rPr sz="2600" spc="-25" dirty="0">
                <a:latin typeface="Calibri"/>
                <a:cs typeface="Calibri"/>
              </a:rPr>
              <a:t>т</a:t>
            </a:r>
            <a:r>
              <a:rPr sz="2600" spc="-5" dirty="0">
                <a:latin typeface="Calibri"/>
                <a:cs typeface="Calibri"/>
              </a:rPr>
              <a:t>орным</a:t>
            </a:r>
            <a:r>
              <a:rPr sz="2600" dirty="0">
                <a:latin typeface="Calibri"/>
                <a:cs typeface="Calibri"/>
              </a:rPr>
              <a:t>и	заб</a:t>
            </a:r>
            <a:r>
              <a:rPr sz="2600" spc="-45" dirty="0">
                <a:latin typeface="Calibri"/>
                <a:cs typeface="Calibri"/>
              </a:rPr>
              <a:t>о</a:t>
            </a:r>
            <a:r>
              <a:rPr sz="2600" spc="-5" dirty="0">
                <a:latin typeface="Calibri"/>
                <a:cs typeface="Calibri"/>
              </a:rPr>
              <a:t>лева</a:t>
            </a:r>
            <a:r>
              <a:rPr sz="2600" spc="-10" dirty="0">
                <a:latin typeface="Calibri"/>
                <a:cs typeface="Calibri"/>
              </a:rPr>
              <a:t>н</a:t>
            </a:r>
            <a:r>
              <a:rPr sz="2600" dirty="0">
                <a:latin typeface="Calibri"/>
                <a:cs typeface="Calibri"/>
              </a:rPr>
              <a:t>ия</a:t>
            </a:r>
            <a:r>
              <a:rPr sz="2600" spc="-10" dirty="0">
                <a:latin typeface="Calibri"/>
                <a:cs typeface="Calibri"/>
              </a:rPr>
              <a:t>м</a:t>
            </a:r>
            <a:r>
              <a:rPr sz="2600" dirty="0">
                <a:latin typeface="Calibri"/>
                <a:cs typeface="Calibri"/>
              </a:rPr>
              <a:t>и,  </a:t>
            </a:r>
            <a:r>
              <a:rPr sz="2600" spc="-10" dirty="0">
                <a:latin typeface="Calibri"/>
                <a:cs typeface="Calibri"/>
              </a:rPr>
              <a:t>хронической </a:t>
            </a:r>
            <a:r>
              <a:rPr sz="2600" spc="-15" dirty="0">
                <a:latin typeface="Calibri"/>
                <a:cs typeface="Calibri"/>
              </a:rPr>
              <a:t>сердечной </a:t>
            </a:r>
            <a:r>
              <a:rPr sz="2600" spc="-10" dirty="0">
                <a:latin typeface="Calibri"/>
                <a:cs typeface="Calibri"/>
              </a:rPr>
              <a:t>недостаточностью</a:t>
            </a:r>
            <a:r>
              <a:rPr sz="2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 </a:t>
            </a:r>
            <a:r>
              <a:rPr sz="2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раком</a:t>
            </a:r>
            <a:r>
              <a:rPr sz="2600" u="heavy" spc="1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грудной</a:t>
            </a:r>
            <a:endParaRPr sz="2600">
              <a:latin typeface="Calibri"/>
              <a:cs typeface="Calibri"/>
            </a:endParaRPr>
          </a:p>
          <a:p>
            <a:pPr marL="50165">
              <a:lnSpc>
                <a:spcPts val="2810"/>
              </a:lnSpc>
            </a:pPr>
            <a:r>
              <a:rPr sz="2600" u="heavy" spc="-6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клетки.</a:t>
            </a:r>
            <a:endParaRPr sz="2600">
              <a:latin typeface="Calibri"/>
              <a:cs typeface="Calibri"/>
            </a:endParaRPr>
          </a:p>
          <a:p>
            <a:pPr marL="50800" marR="41275" algn="just">
              <a:lnSpc>
                <a:spcPct val="90000"/>
              </a:lnSpc>
              <a:spcBef>
                <a:spcPts val="625"/>
              </a:spcBef>
              <a:buSzPct val="96153"/>
              <a:buFont typeface="Arial"/>
              <a:buChar char="•"/>
              <a:tabLst>
                <a:tab pos="167640" algn="l"/>
              </a:tabLst>
            </a:pPr>
            <a:r>
              <a:rPr sz="2600" spc="-5" dirty="0">
                <a:latin typeface="Calibri"/>
                <a:cs typeface="Calibri"/>
              </a:rPr>
              <a:t>Нервно-мышечная </a:t>
            </a:r>
            <a:r>
              <a:rPr sz="2600" spc="-15" dirty="0">
                <a:latin typeface="Calibri"/>
                <a:cs typeface="Calibri"/>
              </a:rPr>
              <a:t>стимуляция четырехглавой </a:t>
            </a:r>
            <a:r>
              <a:rPr sz="2600" dirty="0">
                <a:latin typeface="Calibri"/>
                <a:cs typeface="Calibri"/>
              </a:rPr>
              <a:t>мышцы у  взрослых </a:t>
            </a:r>
            <a:r>
              <a:rPr sz="2600" spc="-15" dirty="0">
                <a:latin typeface="Calibri"/>
                <a:cs typeface="Calibri"/>
              </a:rPr>
              <a:t>может</a:t>
            </a:r>
            <a:r>
              <a:rPr sz="2600" spc="5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быть </a:t>
            </a:r>
            <a:r>
              <a:rPr sz="2600" spc="-5" dirty="0">
                <a:latin typeface="Calibri"/>
                <a:cs typeface="Calibri"/>
              </a:rPr>
              <a:t>эффективным </a:t>
            </a:r>
            <a:r>
              <a:rPr sz="2600" spc="-10" dirty="0">
                <a:latin typeface="Calibri"/>
                <a:cs typeface="Calibri"/>
              </a:rPr>
              <a:t>средством </a:t>
            </a:r>
            <a:r>
              <a:rPr sz="2600" spc="-5" dirty="0">
                <a:latin typeface="Calibri"/>
                <a:cs typeface="Calibri"/>
              </a:rPr>
              <a:t>лечения  </a:t>
            </a:r>
            <a:r>
              <a:rPr sz="2600" dirty="0">
                <a:latin typeface="Calibri"/>
                <a:cs typeface="Calibri"/>
              </a:rPr>
              <a:t>мышечной слабости у взрослых с </a:t>
            </a:r>
            <a:r>
              <a:rPr sz="2600" spc="-10" dirty="0">
                <a:latin typeface="Calibri"/>
                <a:cs typeface="Calibri"/>
              </a:rPr>
              <a:t>прогрессирующим  </a:t>
            </a:r>
            <a:r>
              <a:rPr sz="2600" spc="-5" dirty="0">
                <a:latin typeface="Calibri"/>
                <a:cs typeface="Calibri"/>
              </a:rPr>
              <a:t>заболеванием,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15" dirty="0">
                <a:latin typeface="Calibri"/>
                <a:cs typeface="Calibri"/>
              </a:rPr>
              <a:t>его</a:t>
            </a:r>
            <a:r>
              <a:rPr sz="2600" spc="5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можно рассматривать </a:t>
            </a:r>
            <a:r>
              <a:rPr sz="2600" dirty="0">
                <a:latin typeface="Calibri"/>
                <a:cs typeface="Calibri"/>
              </a:rPr>
              <a:t>в </a:t>
            </a:r>
            <a:r>
              <a:rPr sz="2600" spc="-5" dirty="0">
                <a:latin typeface="Calibri"/>
                <a:cs typeface="Calibri"/>
              </a:rPr>
              <a:t>качестве  </a:t>
            </a:r>
            <a:r>
              <a:rPr sz="2600" spc="-10" dirty="0">
                <a:latin typeface="Calibri"/>
                <a:cs typeface="Calibri"/>
              </a:rPr>
              <a:t>лечебного </a:t>
            </a:r>
            <a:r>
              <a:rPr sz="2600" spc="-5" dirty="0">
                <a:latin typeface="Calibri"/>
                <a:cs typeface="Calibri"/>
              </a:rPr>
              <a:t>упражнения для </a:t>
            </a:r>
            <a:r>
              <a:rPr sz="2600" spc="-10" dirty="0">
                <a:latin typeface="Calibri"/>
                <a:cs typeface="Calibri"/>
              </a:rPr>
              <a:t>использования </a:t>
            </a:r>
            <a:r>
              <a:rPr sz="2600" dirty="0">
                <a:latin typeface="Calibri"/>
                <a:cs typeface="Calibri"/>
              </a:rPr>
              <a:t>в</a:t>
            </a:r>
            <a:r>
              <a:rPr sz="2600" spc="25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программах</a:t>
            </a:r>
            <a:endParaRPr sz="2600">
              <a:latin typeface="Calibri"/>
              <a:cs typeface="Calibri"/>
            </a:endParaRPr>
          </a:p>
          <a:p>
            <a:pPr marL="50800" algn="just">
              <a:lnSpc>
                <a:spcPct val="100000"/>
              </a:lnSpc>
              <a:spcBef>
                <a:spcPts val="95"/>
              </a:spcBef>
            </a:pPr>
            <a:r>
              <a:rPr sz="2600" spc="-5" dirty="0">
                <a:latin typeface="Calibri"/>
                <a:cs typeface="Calibri"/>
              </a:rPr>
              <a:t>реабилитации.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3075" spc="7" baseline="25745" dirty="0">
                <a:latin typeface="Calibri"/>
                <a:cs typeface="Calibri"/>
              </a:rPr>
              <a:t>4</a:t>
            </a:r>
            <a:endParaRPr sz="3075" baseline="2574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25219" y="6237223"/>
            <a:ext cx="6284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750" b="1" spc="7" baseline="27777" dirty="0">
                <a:latin typeface="Calibri"/>
                <a:cs typeface="Calibri"/>
              </a:rPr>
              <a:t>4</a:t>
            </a:r>
            <a:r>
              <a:rPr sz="800" b="1" spc="-5" dirty="0">
                <a:latin typeface="Calibri"/>
                <a:cs typeface="Calibri"/>
              </a:rPr>
              <a:t>«</a:t>
            </a:r>
            <a:r>
              <a:rPr sz="1200" b="1" dirty="0">
                <a:latin typeface="Calibri"/>
                <a:cs typeface="Calibri"/>
              </a:rPr>
              <a:t>Neu</a:t>
            </a:r>
            <a:r>
              <a:rPr sz="1200" b="1" spc="-5" dirty="0">
                <a:latin typeface="Calibri"/>
                <a:cs typeface="Calibri"/>
              </a:rPr>
              <a:t>r</a:t>
            </a:r>
            <a:r>
              <a:rPr sz="1200" b="1" dirty="0">
                <a:latin typeface="Calibri"/>
                <a:cs typeface="Calibri"/>
              </a:rPr>
              <a:t>omus</a:t>
            </a:r>
            <a:r>
              <a:rPr sz="1200" b="1" spc="-5" dirty="0">
                <a:latin typeface="Calibri"/>
                <a:cs typeface="Calibri"/>
              </a:rPr>
              <a:t>c</a:t>
            </a:r>
            <a:r>
              <a:rPr sz="1200" b="1" dirty="0">
                <a:latin typeface="Calibri"/>
                <a:cs typeface="Calibri"/>
              </a:rPr>
              <a:t>ul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dirty="0">
                <a:latin typeface="Calibri"/>
                <a:cs typeface="Calibri"/>
              </a:rPr>
              <a:t>l</a:t>
            </a:r>
            <a:r>
              <a:rPr sz="1200" b="1" spc="-5" dirty="0">
                <a:latin typeface="Calibri"/>
                <a:cs typeface="Calibri"/>
              </a:rPr>
              <a:t>ec</a:t>
            </a:r>
            <a:r>
              <a:rPr sz="1200" b="1" dirty="0">
                <a:latin typeface="Calibri"/>
                <a:cs typeface="Calibri"/>
              </a:rPr>
              <a:t>tri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l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s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5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b="1" dirty="0">
                <a:latin typeface="Calibri"/>
                <a:cs typeface="Calibri"/>
              </a:rPr>
              <a:t>ul</a:t>
            </a:r>
            <a:r>
              <a:rPr sz="1200" b="1" spc="-20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5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on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</a:t>
            </a:r>
            <a:r>
              <a:rPr sz="1200" b="1" dirty="0">
                <a:latin typeface="Calibri"/>
                <a:cs typeface="Calibri"/>
              </a:rPr>
              <a:t>or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b="1" dirty="0">
                <a:latin typeface="Calibri"/>
                <a:cs typeface="Calibri"/>
              </a:rPr>
              <a:t>usc</a:t>
            </a:r>
            <a:r>
              <a:rPr sz="1200" b="1" spc="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w</a:t>
            </a:r>
            <a:r>
              <a:rPr sz="1200" b="1" spc="-5" dirty="0">
                <a:latin typeface="Calibri"/>
                <a:cs typeface="Calibri"/>
              </a:rPr>
              <a:t>ea</a:t>
            </a:r>
            <a:r>
              <a:rPr sz="1200" b="1" dirty="0">
                <a:latin typeface="Calibri"/>
                <a:cs typeface="Calibri"/>
              </a:rPr>
              <a:t>kn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dirty="0">
                <a:latin typeface="Calibri"/>
                <a:cs typeface="Calibri"/>
              </a:rPr>
              <a:t>ss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dults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with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d</a:t>
            </a:r>
            <a:r>
              <a:rPr sz="1200" b="1" spc="-20" dirty="0">
                <a:latin typeface="Calibri"/>
                <a:cs typeface="Calibri"/>
              </a:rPr>
              <a:t>v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n</a:t>
            </a:r>
            <a:r>
              <a:rPr sz="1200" b="1" spc="-5" dirty="0">
                <a:latin typeface="Calibri"/>
                <a:cs typeface="Calibri"/>
              </a:rPr>
              <a:t>ce</a:t>
            </a:r>
            <a:r>
              <a:rPr sz="1200" b="1" dirty="0">
                <a:latin typeface="Calibri"/>
                <a:cs typeface="Calibri"/>
              </a:rPr>
              <a:t>d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dise</a:t>
            </a:r>
            <a:r>
              <a:rPr sz="1200" b="1" spc="-10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se</a:t>
            </a:r>
            <a:r>
              <a:rPr sz="1200" b="1" spc="45" dirty="0">
                <a:latin typeface="Calibri"/>
                <a:cs typeface="Calibri"/>
              </a:rPr>
              <a:t>.</a:t>
            </a:r>
            <a:r>
              <a:rPr sz="1200" b="1" dirty="0">
                <a:latin typeface="Calibri"/>
                <a:cs typeface="Calibri"/>
              </a:rPr>
              <a:t>»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Cochrane Database </a:t>
            </a:r>
            <a:r>
              <a:rPr sz="1200" spc="-15" dirty="0">
                <a:latin typeface="Calibri"/>
                <a:cs typeface="Calibri"/>
              </a:rPr>
              <a:t>Syst </a:t>
            </a:r>
            <a:r>
              <a:rPr sz="1200" spc="-10" dirty="0">
                <a:latin typeface="Calibri"/>
                <a:cs typeface="Calibri"/>
              </a:rPr>
              <a:t>Rev </a:t>
            </a:r>
            <a:r>
              <a:rPr sz="1200" dirty="0">
                <a:latin typeface="Calibri"/>
                <a:cs typeface="Calibri"/>
              </a:rPr>
              <a:t>2016 </a:t>
            </a:r>
            <a:r>
              <a:rPr sz="1200" spc="-5" dirty="0">
                <a:latin typeface="Calibri"/>
                <a:cs typeface="Calibri"/>
              </a:rPr>
              <a:t>Oct; </a:t>
            </a:r>
            <a:r>
              <a:rPr sz="1200" dirty="0">
                <a:latin typeface="Calibri"/>
                <a:cs typeface="Calibri"/>
              </a:rPr>
              <a:t>2016(10):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CD009419.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Sarah </a:t>
            </a:r>
            <a:r>
              <a:rPr sz="1200" dirty="0">
                <a:latin typeface="Calibri"/>
                <a:cs typeface="Calibri"/>
              </a:rPr>
              <a:t>Jones, William D‐C Man, </a:t>
            </a:r>
            <a:r>
              <a:rPr sz="1200" spc="-20" dirty="0">
                <a:latin typeface="Calibri"/>
                <a:cs typeface="Calibri"/>
              </a:rPr>
              <a:t>Wei </a:t>
            </a:r>
            <a:r>
              <a:rPr sz="1200" spc="-10" dirty="0">
                <a:latin typeface="Calibri"/>
                <a:cs typeface="Calibri"/>
              </a:rPr>
              <a:t>Gao, </a:t>
            </a:r>
            <a:r>
              <a:rPr sz="1200" spc="-5" dirty="0">
                <a:latin typeface="Calibri"/>
                <a:cs typeface="Calibri"/>
              </a:rPr>
              <a:t>Irene </a:t>
            </a:r>
            <a:r>
              <a:rPr sz="1200" dirty="0">
                <a:latin typeface="Calibri"/>
                <a:cs typeface="Calibri"/>
              </a:rPr>
              <a:t>J Higginson, </a:t>
            </a:r>
            <a:r>
              <a:rPr sz="1200" spc="-5" dirty="0">
                <a:latin typeface="Calibri"/>
                <a:cs typeface="Calibri"/>
              </a:rPr>
              <a:t>Andrew Wilcock,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-5" dirty="0">
                <a:latin typeface="Calibri"/>
                <a:cs typeface="Calibri"/>
              </a:rPr>
              <a:t>Matthew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Maddocks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3702" y="442721"/>
            <a:ext cx="822325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294005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solidFill>
                  <a:srgbClr val="000000"/>
                </a:solidFill>
              </a:rPr>
              <a:t>Междисциплинарная реабилитация </a:t>
            </a:r>
            <a:r>
              <a:rPr sz="3200" spc="-5" dirty="0">
                <a:solidFill>
                  <a:srgbClr val="000000"/>
                </a:solidFill>
              </a:rPr>
              <a:t>после  первичного </a:t>
            </a:r>
            <a:r>
              <a:rPr sz="3200" dirty="0">
                <a:solidFill>
                  <a:srgbClr val="000000"/>
                </a:solidFill>
              </a:rPr>
              <a:t>лечения </a:t>
            </a:r>
            <a:r>
              <a:rPr sz="3200" spc="-15" dirty="0">
                <a:solidFill>
                  <a:srgbClr val="000000"/>
                </a:solidFill>
              </a:rPr>
              <a:t>опухоли </a:t>
            </a:r>
            <a:r>
              <a:rPr sz="3200" spc="-10" dirty="0">
                <a:solidFill>
                  <a:srgbClr val="000000"/>
                </a:solidFill>
              </a:rPr>
              <a:t>головного</a:t>
            </a:r>
            <a:r>
              <a:rPr sz="3200" spc="3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мозга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324713" y="1415288"/>
            <a:ext cx="84956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 indent="-121285">
              <a:lnSpc>
                <a:spcPct val="100000"/>
              </a:lnSpc>
              <a:spcBef>
                <a:spcPts val="100"/>
              </a:spcBef>
              <a:buSzPct val="96296"/>
              <a:buFont typeface="Arial"/>
              <a:buChar char="•"/>
              <a:tabLst>
                <a:tab pos="133985" algn="l"/>
                <a:tab pos="2532380" algn="l"/>
                <a:tab pos="4897755" algn="l"/>
                <a:tab pos="7450455" algn="l"/>
              </a:tabLst>
            </a:pPr>
            <a:r>
              <a:rPr sz="2700" dirty="0">
                <a:latin typeface="Calibri"/>
                <a:cs typeface="Calibri"/>
              </a:rPr>
              <a:t>И</a:t>
            </a:r>
            <a:r>
              <a:rPr sz="2700" spc="-15" dirty="0">
                <a:latin typeface="Calibri"/>
                <a:cs typeface="Calibri"/>
              </a:rPr>
              <a:t>с</a:t>
            </a:r>
            <a:r>
              <a:rPr sz="2700" dirty="0">
                <a:latin typeface="Calibri"/>
                <a:cs typeface="Calibri"/>
              </a:rPr>
              <a:t>сл</a:t>
            </a:r>
            <a:r>
              <a:rPr sz="2700" spc="-30" dirty="0">
                <a:latin typeface="Calibri"/>
                <a:cs typeface="Calibri"/>
              </a:rPr>
              <a:t>е</a:t>
            </a:r>
            <a:r>
              <a:rPr sz="2700" spc="-20" dirty="0">
                <a:latin typeface="Calibri"/>
                <a:cs typeface="Calibri"/>
              </a:rPr>
              <a:t>д</a:t>
            </a:r>
            <a:r>
              <a:rPr sz="2700" spc="-5" dirty="0">
                <a:latin typeface="Calibri"/>
                <a:cs typeface="Calibri"/>
              </a:rPr>
              <a:t>о</a:t>
            </a:r>
            <a:r>
              <a:rPr sz="2700" spc="-15" dirty="0">
                <a:latin typeface="Calibri"/>
                <a:cs typeface="Calibri"/>
              </a:rPr>
              <a:t>в</a:t>
            </a:r>
            <a:r>
              <a:rPr sz="2700" dirty="0">
                <a:latin typeface="Calibri"/>
                <a:cs typeface="Calibri"/>
              </a:rPr>
              <a:t>а</a:t>
            </a:r>
            <a:r>
              <a:rPr sz="2700" spc="-10" dirty="0">
                <a:latin typeface="Calibri"/>
                <a:cs typeface="Calibri"/>
              </a:rPr>
              <a:t>н</a:t>
            </a:r>
            <a:r>
              <a:rPr sz="2700" dirty="0">
                <a:latin typeface="Calibri"/>
                <a:cs typeface="Calibri"/>
              </a:rPr>
              <a:t>ия	п</a:t>
            </a:r>
            <a:r>
              <a:rPr sz="2700" spc="-10" dirty="0">
                <a:latin typeface="Calibri"/>
                <a:cs typeface="Calibri"/>
              </a:rPr>
              <a:t>р</a:t>
            </a:r>
            <a:r>
              <a:rPr sz="2700" spc="-45" dirty="0">
                <a:latin typeface="Calibri"/>
                <a:cs typeface="Calibri"/>
              </a:rPr>
              <a:t>е</a:t>
            </a:r>
            <a:r>
              <a:rPr sz="2700" spc="-20" dirty="0">
                <a:latin typeface="Calibri"/>
                <a:cs typeface="Calibri"/>
              </a:rPr>
              <a:t>д</a:t>
            </a:r>
            <a:r>
              <a:rPr sz="2700" spc="-5" dirty="0">
                <a:latin typeface="Calibri"/>
                <a:cs typeface="Calibri"/>
              </a:rPr>
              <a:t>ос</a:t>
            </a:r>
            <a:r>
              <a:rPr sz="2700" dirty="0">
                <a:latin typeface="Calibri"/>
                <a:cs typeface="Calibri"/>
              </a:rPr>
              <a:t>тави</a:t>
            </a:r>
            <a:r>
              <a:rPr sz="2700" spc="5" dirty="0">
                <a:latin typeface="Calibri"/>
                <a:cs typeface="Calibri"/>
              </a:rPr>
              <a:t>л</a:t>
            </a:r>
            <a:r>
              <a:rPr sz="2700" dirty="0">
                <a:latin typeface="Calibri"/>
                <a:cs typeface="Calibri"/>
              </a:rPr>
              <a:t>и	</a:t>
            </a:r>
            <a:r>
              <a:rPr sz="2700" spc="-20" dirty="0">
                <a:latin typeface="Calibri"/>
                <a:cs typeface="Calibri"/>
              </a:rPr>
              <a:t>д</a:t>
            </a:r>
            <a:r>
              <a:rPr sz="2700" spc="-5" dirty="0">
                <a:latin typeface="Calibri"/>
                <a:cs typeface="Calibri"/>
              </a:rPr>
              <a:t>о</a:t>
            </a:r>
            <a:r>
              <a:rPr sz="2700" spc="-35" dirty="0">
                <a:latin typeface="Calibri"/>
                <a:cs typeface="Calibri"/>
              </a:rPr>
              <a:t>к</a:t>
            </a:r>
            <a:r>
              <a:rPr sz="2700" dirty="0">
                <a:latin typeface="Calibri"/>
                <a:cs typeface="Calibri"/>
              </a:rPr>
              <a:t>аза</a:t>
            </a:r>
            <a:r>
              <a:rPr sz="2700" spc="-40" dirty="0">
                <a:latin typeface="Calibri"/>
                <a:cs typeface="Calibri"/>
              </a:rPr>
              <a:t>т</a:t>
            </a:r>
            <a:r>
              <a:rPr sz="2700" spc="-45" dirty="0">
                <a:latin typeface="Calibri"/>
                <a:cs typeface="Calibri"/>
              </a:rPr>
              <a:t>е</a:t>
            </a:r>
            <a:r>
              <a:rPr sz="2700" spc="-5" dirty="0">
                <a:latin typeface="Calibri"/>
                <a:cs typeface="Calibri"/>
              </a:rPr>
              <a:t>льств</a:t>
            </a:r>
            <a:r>
              <a:rPr sz="2700" dirty="0">
                <a:latin typeface="Calibri"/>
                <a:cs typeface="Calibri"/>
              </a:rPr>
              <a:t>а	</a:t>
            </a:r>
            <a:r>
              <a:rPr sz="2700" spc="-5" dirty="0">
                <a:latin typeface="Calibri"/>
                <a:cs typeface="Calibri"/>
              </a:rPr>
              <a:t>«очень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4713" y="2155647"/>
            <a:ext cx="790829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57879" algn="l"/>
                <a:tab pos="5674995" algn="l"/>
              </a:tabLst>
            </a:pPr>
            <a:r>
              <a:rPr sz="2700" spc="-5" dirty="0">
                <a:latin typeface="Calibri"/>
                <a:cs typeface="Calibri"/>
              </a:rPr>
              <a:t>междисциплинарная	реабилитация	(стационарная,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4713" y="1785620"/>
            <a:ext cx="8494395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3080"/>
              </a:lnSpc>
              <a:spcBef>
                <a:spcPts val="100"/>
              </a:spcBef>
              <a:tabLst>
                <a:tab pos="1508760" algn="l"/>
                <a:tab pos="3159760" algn="l"/>
                <a:tab pos="6462395" algn="l"/>
                <a:tab pos="7007859" algn="l"/>
                <a:tab pos="7998459" algn="l"/>
              </a:tabLst>
            </a:pPr>
            <a:r>
              <a:rPr sz="2700" dirty="0">
                <a:latin typeface="Calibri"/>
                <a:cs typeface="Calibri"/>
              </a:rPr>
              <a:t>низ</a:t>
            </a:r>
            <a:r>
              <a:rPr sz="2700" spc="-35" dirty="0">
                <a:latin typeface="Calibri"/>
                <a:cs typeface="Calibri"/>
              </a:rPr>
              <a:t>к</a:t>
            </a:r>
            <a:r>
              <a:rPr sz="2700" spc="-5" dirty="0">
                <a:latin typeface="Calibri"/>
                <a:cs typeface="Calibri"/>
              </a:rPr>
              <a:t>о</a:t>
            </a:r>
            <a:r>
              <a:rPr sz="2700" spc="-30" dirty="0">
                <a:latin typeface="Calibri"/>
                <a:cs typeface="Calibri"/>
              </a:rPr>
              <a:t>г</a:t>
            </a:r>
            <a:r>
              <a:rPr sz="2700" dirty="0">
                <a:latin typeface="Calibri"/>
                <a:cs typeface="Calibri"/>
              </a:rPr>
              <a:t>о	ур</a:t>
            </a:r>
            <a:r>
              <a:rPr sz="2700" spc="5" dirty="0">
                <a:latin typeface="Calibri"/>
                <a:cs typeface="Calibri"/>
              </a:rPr>
              <a:t>о</a:t>
            </a:r>
            <a:r>
              <a:rPr sz="2700" dirty="0">
                <a:latin typeface="Calibri"/>
                <a:cs typeface="Calibri"/>
              </a:rPr>
              <a:t>в</a:t>
            </a:r>
            <a:r>
              <a:rPr sz="2700" spc="-10" dirty="0">
                <a:latin typeface="Calibri"/>
                <a:cs typeface="Calibri"/>
              </a:rPr>
              <a:t>н</a:t>
            </a:r>
            <a:r>
              <a:rPr sz="2700" spc="-5" dirty="0">
                <a:latin typeface="Calibri"/>
                <a:cs typeface="Calibri"/>
              </a:rPr>
              <a:t>я»</a:t>
            </a:r>
            <a:r>
              <a:rPr sz="2700" dirty="0">
                <a:latin typeface="Calibri"/>
                <a:cs typeface="Calibri"/>
              </a:rPr>
              <a:t>,	св</a:t>
            </a:r>
            <a:r>
              <a:rPr sz="2700" spc="5" dirty="0">
                <a:latin typeface="Calibri"/>
                <a:cs typeface="Calibri"/>
              </a:rPr>
              <a:t>и</a:t>
            </a:r>
            <a:r>
              <a:rPr sz="2700" spc="-20" dirty="0">
                <a:latin typeface="Calibri"/>
                <a:cs typeface="Calibri"/>
              </a:rPr>
              <a:t>д</a:t>
            </a:r>
            <a:r>
              <a:rPr sz="2700" spc="-10" dirty="0">
                <a:latin typeface="Calibri"/>
                <a:cs typeface="Calibri"/>
              </a:rPr>
              <a:t>е</a:t>
            </a:r>
            <a:r>
              <a:rPr sz="2700" spc="-25" dirty="0">
                <a:latin typeface="Calibri"/>
                <a:cs typeface="Calibri"/>
              </a:rPr>
              <a:t>т</a:t>
            </a:r>
            <a:r>
              <a:rPr sz="2700" spc="-60" dirty="0">
                <a:latin typeface="Calibri"/>
                <a:cs typeface="Calibri"/>
              </a:rPr>
              <a:t>е</a:t>
            </a:r>
            <a:r>
              <a:rPr sz="2700" spc="-5" dirty="0">
                <a:latin typeface="Calibri"/>
                <a:cs typeface="Calibri"/>
              </a:rPr>
              <a:t>л</a:t>
            </a:r>
            <a:r>
              <a:rPr sz="2700" spc="5" dirty="0">
                <a:latin typeface="Calibri"/>
                <a:cs typeface="Calibri"/>
              </a:rPr>
              <a:t>ь</a:t>
            </a:r>
            <a:r>
              <a:rPr sz="2700" dirty="0">
                <a:latin typeface="Calibri"/>
                <a:cs typeface="Calibri"/>
              </a:rPr>
              <a:t>с</a:t>
            </a:r>
            <a:r>
              <a:rPr sz="2700" spc="-15" dirty="0">
                <a:latin typeface="Calibri"/>
                <a:cs typeface="Calibri"/>
              </a:rPr>
              <a:t>т</a:t>
            </a:r>
            <a:r>
              <a:rPr sz="2700" dirty="0">
                <a:latin typeface="Calibri"/>
                <a:cs typeface="Calibri"/>
              </a:rPr>
              <a:t>вующие	о	</a:t>
            </a:r>
            <a:r>
              <a:rPr sz="2700" spc="-40" dirty="0">
                <a:latin typeface="Calibri"/>
                <a:cs typeface="Calibri"/>
              </a:rPr>
              <a:t>т</a:t>
            </a:r>
            <a:r>
              <a:rPr sz="2700" spc="-5" dirty="0">
                <a:latin typeface="Calibri"/>
                <a:cs typeface="Calibri"/>
              </a:rPr>
              <a:t>о</a:t>
            </a:r>
            <a:r>
              <a:rPr sz="2700" dirty="0">
                <a:latin typeface="Calibri"/>
                <a:cs typeface="Calibri"/>
              </a:rPr>
              <a:t>м,	ч</a:t>
            </a:r>
            <a:r>
              <a:rPr sz="2700" spc="-40" dirty="0">
                <a:latin typeface="Calibri"/>
                <a:cs typeface="Calibri"/>
              </a:rPr>
              <a:t>т</a:t>
            </a:r>
            <a:r>
              <a:rPr sz="2700" dirty="0">
                <a:latin typeface="Calibri"/>
                <a:cs typeface="Calibri"/>
              </a:rPr>
              <a:t>о</a:t>
            </a:r>
            <a:endParaRPr sz="2700">
              <a:latin typeface="Calibri"/>
              <a:cs typeface="Calibri"/>
            </a:endParaRPr>
          </a:p>
          <a:p>
            <a:pPr marR="5080" algn="r">
              <a:lnSpc>
                <a:spcPts val="3080"/>
              </a:lnSpc>
            </a:pPr>
            <a:r>
              <a:rPr sz="2700" spc="-15" dirty="0">
                <a:latin typeface="Calibri"/>
                <a:cs typeface="Calibri"/>
              </a:rPr>
              <a:t>на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898" y="3383660"/>
            <a:ext cx="8347075" cy="0"/>
          </a:xfrm>
          <a:custGeom>
            <a:avLst/>
            <a:gdLst/>
            <a:ahLst/>
            <a:cxnLst/>
            <a:rect l="l" t="t" r="r" b="b"/>
            <a:pathLst>
              <a:path w="8347075">
                <a:moveTo>
                  <a:pt x="0" y="0"/>
                </a:moveTo>
                <a:lnTo>
                  <a:pt x="8346948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502" y="4124325"/>
            <a:ext cx="4799330" cy="0"/>
          </a:xfrm>
          <a:custGeom>
            <a:avLst/>
            <a:gdLst/>
            <a:ahLst/>
            <a:cxnLst/>
            <a:rect l="l" t="t" r="r" b="b"/>
            <a:pathLst>
              <a:path w="4799330">
                <a:moveTo>
                  <a:pt x="0" y="0"/>
                </a:moveTo>
                <a:lnTo>
                  <a:pt x="4799076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613" y="2485390"/>
            <a:ext cx="8549640" cy="42678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0800" algn="just">
              <a:lnSpc>
                <a:spcPct val="100000"/>
              </a:lnSpc>
              <a:spcBef>
                <a:spcPts val="420"/>
              </a:spcBef>
            </a:pPr>
            <a:r>
              <a:rPr sz="2700" spc="-10" dirty="0">
                <a:latin typeface="Calibri"/>
                <a:cs typeface="Calibri"/>
              </a:rPr>
              <a:t>дому) </a:t>
            </a:r>
            <a:r>
              <a:rPr sz="2700" spc="-15" dirty="0">
                <a:latin typeface="Calibri"/>
                <a:cs typeface="Calibri"/>
              </a:rPr>
              <a:t>может улучшить </a:t>
            </a:r>
            <a:r>
              <a:rPr sz="2700" dirty="0">
                <a:latin typeface="Calibri"/>
                <a:cs typeface="Calibri"/>
              </a:rPr>
              <a:t>функциональные</a:t>
            </a:r>
            <a:r>
              <a:rPr sz="2700" spc="-65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результаты.</a:t>
            </a:r>
            <a:endParaRPr sz="2700">
              <a:latin typeface="Calibri"/>
              <a:cs typeface="Calibri"/>
            </a:endParaRPr>
          </a:p>
          <a:p>
            <a:pPr marL="50800" marR="17780" algn="just">
              <a:lnSpc>
                <a:spcPct val="90000"/>
              </a:lnSpc>
              <a:spcBef>
                <a:spcPts val="650"/>
              </a:spcBef>
              <a:buSzPct val="96296"/>
              <a:buFont typeface="Arial"/>
              <a:buChar char="•"/>
              <a:tabLst>
                <a:tab pos="172085" algn="l"/>
              </a:tabLst>
            </a:pPr>
            <a:r>
              <a:rPr sz="2700" spc="-15" dirty="0">
                <a:latin typeface="Calibri"/>
                <a:cs typeface="Calibri"/>
              </a:rPr>
              <a:t>Амбулаторная </a:t>
            </a:r>
            <a:r>
              <a:rPr sz="2700" spc="-10" dirty="0">
                <a:latin typeface="Calibri"/>
                <a:cs typeface="Calibri"/>
              </a:rPr>
              <a:t>междисциплинарная </a:t>
            </a:r>
            <a:r>
              <a:rPr sz="2700" spc="-5" dirty="0">
                <a:latin typeface="Calibri"/>
                <a:cs typeface="Calibri"/>
              </a:rPr>
              <a:t>реабилитация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u="heavy" spc="-12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2700" spc="700" dirty="0">
                <a:latin typeface="Calibri"/>
                <a:cs typeface="Calibri"/>
              </a:rPr>
              <a:t>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ысокой интенсивности </a:t>
            </a:r>
            <a:r>
              <a:rPr sz="2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снижает кратковременную и </a:t>
            </a:r>
            <a:r>
              <a:rPr sz="2700" spc="-10" dirty="0">
                <a:latin typeface="Calibri"/>
                <a:cs typeface="Calibri"/>
              </a:rPr>
              <a:t> долгосрочную </a:t>
            </a:r>
            <a:r>
              <a:rPr sz="2700" spc="-5" dirty="0">
                <a:latin typeface="Calibri"/>
                <a:cs typeface="Calibri"/>
              </a:rPr>
              <a:t>инвалидность </a:t>
            </a:r>
            <a:r>
              <a:rPr sz="2700" dirty="0">
                <a:latin typeface="Calibri"/>
                <a:cs typeface="Calibri"/>
              </a:rPr>
              <a:t>у </a:t>
            </a:r>
            <a:r>
              <a:rPr sz="2700" spc="-20" dirty="0">
                <a:latin typeface="Calibri"/>
                <a:cs typeface="Calibri"/>
              </a:rPr>
              <a:t>людей </a:t>
            </a:r>
            <a:r>
              <a:rPr sz="2700" dirty="0">
                <a:latin typeface="Calibri"/>
                <a:cs typeface="Calibri"/>
              </a:rPr>
              <a:t>с </a:t>
            </a:r>
            <a:r>
              <a:rPr sz="2700" spc="-15" dirty="0">
                <a:latin typeface="Calibri"/>
                <a:cs typeface="Calibri"/>
              </a:rPr>
              <a:t>опухолью  головного </a:t>
            </a:r>
            <a:r>
              <a:rPr sz="2700" spc="-5" dirty="0">
                <a:latin typeface="Calibri"/>
                <a:cs typeface="Calibri"/>
              </a:rPr>
              <a:t>мозга </a:t>
            </a:r>
            <a:r>
              <a:rPr sz="2700" dirty="0">
                <a:latin typeface="Calibri"/>
                <a:cs typeface="Calibri"/>
              </a:rPr>
              <a:t>по </a:t>
            </a:r>
            <a:r>
              <a:rPr sz="2700" spc="-5" dirty="0">
                <a:latin typeface="Calibri"/>
                <a:cs typeface="Calibri"/>
              </a:rPr>
              <a:t>сравнению </a:t>
            </a:r>
            <a:r>
              <a:rPr sz="2700" dirty="0">
                <a:latin typeface="Calibri"/>
                <a:cs typeface="Calibri"/>
              </a:rPr>
              <a:t>со стандартной  </a:t>
            </a:r>
            <a:r>
              <a:rPr sz="2700" spc="-15" dirty="0">
                <a:latin typeface="Calibri"/>
                <a:cs typeface="Calibri"/>
              </a:rPr>
              <a:t>амбулаторной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помощью.</a:t>
            </a:r>
            <a:endParaRPr sz="2700">
              <a:latin typeface="Calibri"/>
              <a:cs typeface="Calibri"/>
            </a:endParaRPr>
          </a:p>
          <a:p>
            <a:pPr marL="50800" marR="17780" algn="just">
              <a:lnSpc>
                <a:spcPts val="2920"/>
              </a:lnSpc>
              <a:spcBef>
                <a:spcPts val="690"/>
              </a:spcBef>
              <a:buSzPct val="96296"/>
              <a:buFont typeface="Arial"/>
              <a:buChar char="•"/>
              <a:tabLst>
                <a:tab pos="172085" algn="l"/>
              </a:tabLst>
            </a:pPr>
            <a:r>
              <a:rPr sz="2700" spc="-15" dirty="0">
                <a:latin typeface="Calibri"/>
                <a:cs typeface="Calibri"/>
              </a:rPr>
              <a:t>Выводы </a:t>
            </a:r>
            <a:r>
              <a:rPr sz="2700" dirty="0">
                <a:latin typeface="Calibri"/>
                <a:cs typeface="Calibri"/>
              </a:rPr>
              <a:t>в </a:t>
            </a:r>
            <a:r>
              <a:rPr sz="2700" spc="-10" dirty="0">
                <a:latin typeface="Calibri"/>
                <a:cs typeface="Calibri"/>
              </a:rPr>
              <a:t>лучшем </a:t>
            </a:r>
            <a:r>
              <a:rPr sz="2700" spc="-5" dirty="0">
                <a:latin typeface="Calibri"/>
                <a:cs typeface="Calibri"/>
              </a:rPr>
              <a:t>случае </a:t>
            </a:r>
            <a:r>
              <a:rPr sz="2700" spc="-15" dirty="0">
                <a:latin typeface="Calibri"/>
                <a:cs typeface="Calibri"/>
              </a:rPr>
              <a:t>являются </a:t>
            </a:r>
            <a:r>
              <a:rPr sz="2700" spc="-10" dirty="0">
                <a:latin typeface="Calibri"/>
                <a:cs typeface="Calibri"/>
              </a:rPr>
              <a:t>предварительными,  </a:t>
            </a:r>
            <a:r>
              <a:rPr sz="2700" dirty="0">
                <a:latin typeface="Calibri"/>
                <a:cs typeface="Calibri"/>
              </a:rPr>
              <a:t>учитывая </a:t>
            </a:r>
            <a:r>
              <a:rPr sz="2700" spc="-10" dirty="0">
                <a:latin typeface="Calibri"/>
                <a:cs typeface="Calibri"/>
              </a:rPr>
              <a:t>пробелы </a:t>
            </a:r>
            <a:r>
              <a:rPr sz="2700" dirty="0">
                <a:latin typeface="Calibri"/>
                <a:cs typeface="Calibri"/>
              </a:rPr>
              <a:t>в </a:t>
            </a:r>
            <a:r>
              <a:rPr sz="2700" spc="-5" dirty="0">
                <a:latin typeface="Calibri"/>
                <a:cs typeface="Calibri"/>
              </a:rPr>
              <a:t>текущих </a:t>
            </a:r>
            <a:r>
              <a:rPr sz="2700" spc="-10" dirty="0">
                <a:latin typeface="Calibri"/>
                <a:cs typeface="Calibri"/>
              </a:rPr>
              <a:t>исследованиях </a:t>
            </a:r>
            <a:r>
              <a:rPr sz="2700" dirty="0">
                <a:latin typeface="Calibri"/>
                <a:cs typeface="Calibri"/>
              </a:rPr>
              <a:t>в </a:t>
            </a:r>
            <a:r>
              <a:rPr sz="2700" spc="-15" dirty="0">
                <a:latin typeface="Calibri"/>
                <a:cs typeface="Calibri"/>
              </a:rPr>
              <a:t>этой  </a:t>
            </a:r>
            <a:r>
              <a:rPr sz="2700" spc="-10" dirty="0">
                <a:latin typeface="Calibri"/>
                <a:cs typeface="Calibri"/>
              </a:rPr>
              <a:t>области. </a:t>
            </a:r>
            <a:r>
              <a:rPr sz="2700" spc="-15" dirty="0">
                <a:latin typeface="Calibri"/>
                <a:cs typeface="Calibri"/>
              </a:rPr>
              <a:t>Необходимы </a:t>
            </a:r>
            <a:r>
              <a:rPr sz="2700" dirty="0">
                <a:latin typeface="Calibri"/>
                <a:cs typeface="Calibri"/>
              </a:rPr>
              <a:t>дальнейшие </a:t>
            </a:r>
            <a:r>
              <a:rPr sz="2700" spc="-10" dirty="0">
                <a:latin typeface="Calibri"/>
                <a:cs typeface="Calibri"/>
              </a:rPr>
              <a:t>исследования.</a:t>
            </a:r>
            <a:r>
              <a:rPr sz="2700" spc="-110" dirty="0">
                <a:latin typeface="Calibri"/>
                <a:cs typeface="Calibri"/>
              </a:rPr>
              <a:t> </a:t>
            </a:r>
            <a:r>
              <a:rPr sz="2700" baseline="24691" dirty="0">
                <a:latin typeface="Calibri"/>
                <a:cs typeface="Calibri"/>
              </a:rPr>
              <a:t>3</a:t>
            </a:r>
            <a:endParaRPr sz="2700" baseline="24691">
              <a:latin typeface="Calibri"/>
              <a:cs typeface="Calibri"/>
            </a:endParaRPr>
          </a:p>
          <a:p>
            <a:pPr marL="733425">
              <a:lnSpc>
                <a:spcPct val="100000"/>
              </a:lnSpc>
              <a:spcBef>
                <a:spcPts val="835"/>
              </a:spcBef>
            </a:pPr>
            <a:r>
              <a:rPr sz="1200" baseline="24305" dirty="0">
                <a:latin typeface="Calibri"/>
                <a:cs typeface="Calibri"/>
              </a:rPr>
              <a:t>3 </a:t>
            </a:r>
            <a:r>
              <a:rPr sz="1200" b="1" dirty="0">
                <a:latin typeface="Calibri"/>
                <a:cs typeface="Calibri"/>
              </a:rPr>
              <a:t>«Multidisciplinary </a:t>
            </a:r>
            <a:r>
              <a:rPr sz="1200" b="1" spc="-5" dirty="0">
                <a:latin typeface="Calibri"/>
                <a:cs typeface="Calibri"/>
              </a:rPr>
              <a:t>rehabilitation </a:t>
            </a:r>
            <a:r>
              <a:rPr sz="1200" b="1" spc="-10" dirty="0">
                <a:latin typeface="Calibri"/>
                <a:cs typeface="Calibri"/>
              </a:rPr>
              <a:t>after </a:t>
            </a:r>
            <a:r>
              <a:rPr sz="1200" b="1" spc="-5" dirty="0">
                <a:latin typeface="Calibri"/>
                <a:cs typeface="Calibri"/>
              </a:rPr>
              <a:t>primary brain </a:t>
            </a:r>
            <a:r>
              <a:rPr sz="1200" b="1" dirty="0">
                <a:latin typeface="Calibri"/>
                <a:cs typeface="Calibri"/>
              </a:rPr>
              <a:t>tumour </a:t>
            </a:r>
            <a:r>
              <a:rPr sz="1200" b="1" spc="-5" dirty="0">
                <a:latin typeface="Calibri"/>
                <a:cs typeface="Calibri"/>
              </a:rPr>
              <a:t>treatment.»</a:t>
            </a:r>
            <a:endParaRPr sz="1200">
              <a:latin typeface="Calibri"/>
              <a:cs typeface="Calibri"/>
            </a:endParaRPr>
          </a:p>
          <a:p>
            <a:pPr marL="733425" marR="1398905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Cochrane Database </a:t>
            </a:r>
            <a:r>
              <a:rPr sz="1200" spc="-15" dirty="0">
                <a:latin typeface="Calibri"/>
                <a:cs typeface="Calibri"/>
              </a:rPr>
              <a:t>Syst </a:t>
            </a:r>
            <a:r>
              <a:rPr sz="1200" spc="-10" dirty="0">
                <a:latin typeface="Calibri"/>
                <a:cs typeface="Calibri"/>
              </a:rPr>
              <a:t>Rev </a:t>
            </a:r>
            <a:r>
              <a:rPr sz="1200" dirty="0">
                <a:latin typeface="Calibri"/>
                <a:cs typeface="Calibri"/>
              </a:rPr>
              <a:t>2013 Jan 31, 2015 Aug:CD009509. doi: </a:t>
            </a:r>
            <a:r>
              <a:rPr sz="1200" spc="-5" dirty="0">
                <a:latin typeface="Calibri"/>
                <a:cs typeface="Calibri"/>
              </a:rPr>
              <a:t>10.1002/14651858.CD009509.pub2  Faithfull S, </a:t>
            </a:r>
            <a:r>
              <a:rPr sz="1200" spc="-15" dirty="0">
                <a:latin typeface="Calibri"/>
                <a:cs typeface="Calibri"/>
              </a:rPr>
              <a:t>Turner </a:t>
            </a:r>
            <a:r>
              <a:rPr sz="1200" spc="5" dirty="0">
                <a:latin typeface="Calibri"/>
                <a:cs typeface="Calibri"/>
              </a:rPr>
              <a:t>L, </a:t>
            </a:r>
            <a:r>
              <a:rPr sz="1200" spc="-5" dirty="0">
                <a:latin typeface="Calibri"/>
                <a:cs typeface="Calibri"/>
              </a:rPr>
              <a:t>Poole </a:t>
            </a:r>
            <a:r>
              <a:rPr sz="1200" dirty="0">
                <a:latin typeface="Calibri"/>
                <a:cs typeface="Calibri"/>
              </a:rPr>
              <a:t>K, </a:t>
            </a:r>
            <a:r>
              <a:rPr sz="1200" spc="-5" dirty="0">
                <a:latin typeface="Calibri"/>
                <a:cs typeface="Calibri"/>
              </a:rPr>
              <a:t>Joy </a:t>
            </a:r>
            <a:r>
              <a:rPr sz="1200" dirty="0">
                <a:latin typeface="Calibri"/>
                <a:cs typeface="Calibri"/>
              </a:rPr>
              <a:t>M, </a:t>
            </a:r>
            <a:r>
              <a:rPr sz="1200" spc="-5" dirty="0">
                <a:latin typeface="Calibri"/>
                <a:cs typeface="Calibri"/>
              </a:rPr>
              <a:t>Manders </a:t>
            </a:r>
            <a:r>
              <a:rPr sz="1200" dirty="0">
                <a:latin typeface="Calibri"/>
                <a:cs typeface="Calibri"/>
              </a:rPr>
              <a:t>R, Khan </a:t>
            </a:r>
            <a:r>
              <a:rPr sz="1200" spc="-60" dirty="0">
                <a:latin typeface="Calibri"/>
                <a:cs typeface="Calibri"/>
              </a:rPr>
              <a:t>F, </a:t>
            </a:r>
            <a:r>
              <a:rPr sz="1200" spc="-5" dirty="0">
                <a:latin typeface="Calibri"/>
                <a:cs typeface="Calibri"/>
              </a:rPr>
              <a:t>Amatya </a:t>
            </a:r>
            <a:r>
              <a:rPr sz="1200" spc="-10" dirty="0">
                <a:latin typeface="Calibri"/>
                <a:cs typeface="Calibri"/>
              </a:rPr>
              <a:t>B, </a:t>
            </a:r>
            <a:r>
              <a:rPr sz="1200" dirty="0">
                <a:latin typeface="Calibri"/>
                <a:cs typeface="Calibri"/>
              </a:rPr>
              <a:t>Ng </a:t>
            </a:r>
            <a:r>
              <a:rPr sz="1200" spc="5" dirty="0">
                <a:latin typeface="Calibri"/>
                <a:cs typeface="Calibri"/>
              </a:rPr>
              <a:t>L, </a:t>
            </a:r>
            <a:r>
              <a:rPr sz="1200" dirty="0">
                <a:latin typeface="Calibri"/>
                <a:cs typeface="Calibri"/>
              </a:rPr>
              <a:t>Drummond K, </a:t>
            </a:r>
            <a:r>
              <a:rPr sz="1200" spc="-10" dirty="0">
                <a:latin typeface="Calibri"/>
                <a:cs typeface="Calibri"/>
              </a:rPr>
              <a:t>Olver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233805"/>
          </a:xfrm>
          <a:custGeom>
            <a:avLst/>
            <a:gdLst/>
            <a:ahLst/>
            <a:cxnLst/>
            <a:rect l="l" t="t" r="r" b="b"/>
            <a:pathLst>
              <a:path w="9144000" h="1233805">
                <a:moveTo>
                  <a:pt x="0" y="1233487"/>
                </a:moveTo>
                <a:lnTo>
                  <a:pt x="9144000" y="1233487"/>
                </a:lnTo>
                <a:lnTo>
                  <a:pt x="9144000" y="0"/>
                </a:lnTo>
                <a:lnTo>
                  <a:pt x="0" y="0"/>
                </a:lnTo>
                <a:lnTo>
                  <a:pt x="0" y="12334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7781" y="0"/>
            <a:ext cx="8164195" cy="121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190"/>
              </a:lnSpc>
              <a:spcBef>
                <a:spcPts val="95"/>
              </a:spcBef>
            </a:pPr>
            <a:r>
              <a:rPr spc="-10" dirty="0"/>
              <a:t>Заболеваемость населения </a:t>
            </a:r>
            <a:r>
              <a:rPr spc="-15" dirty="0"/>
              <a:t>от</a:t>
            </a:r>
            <a:r>
              <a:rPr spc="80" dirty="0"/>
              <a:t> </a:t>
            </a:r>
            <a:r>
              <a:rPr spc="-10" dirty="0"/>
              <a:t>неинфекционных</a:t>
            </a:r>
          </a:p>
          <a:p>
            <a:pPr marL="12700" marR="5080" algn="ctr">
              <a:lnSpc>
                <a:spcPts val="3020"/>
              </a:lnSpc>
              <a:spcBef>
                <a:spcPts val="215"/>
              </a:spcBef>
            </a:pPr>
            <a:r>
              <a:rPr spc="-10" dirty="0"/>
              <a:t>заболеваний </a:t>
            </a:r>
            <a:r>
              <a:rPr spc="-5" dirty="0"/>
              <a:t>(NCD) во </a:t>
            </a:r>
            <a:r>
              <a:rPr spc="-10" dirty="0"/>
              <a:t>всех странах мира </a:t>
            </a:r>
            <a:r>
              <a:rPr spc="-5" dirty="0"/>
              <a:t>по </a:t>
            </a:r>
            <a:r>
              <a:rPr spc="-10" dirty="0"/>
              <a:t>данным  WHO </a:t>
            </a:r>
            <a:r>
              <a:rPr spc="-5" dirty="0"/>
              <a:t>(ВОЗ), 2013</a:t>
            </a:r>
            <a:r>
              <a:rPr spc="30" dirty="0"/>
              <a:t> </a:t>
            </a:r>
            <a:r>
              <a:rPr spc="-125" dirty="0"/>
              <a:t>г.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80253" y="1489329"/>
            <a:ext cx="3446145" cy="350075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marR="1249680" indent="-342900">
              <a:lnSpc>
                <a:spcPts val="205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latin typeface="Calibri"/>
                <a:cs typeface="Calibri"/>
              </a:rPr>
              <a:t>Не</a:t>
            </a:r>
            <a:r>
              <a:rPr sz="1900" spc="-15" dirty="0">
                <a:latin typeface="Calibri"/>
                <a:cs typeface="Calibri"/>
              </a:rPr>
              <a:t>ин</a:t>
            </a:r>
            <a:r>
              <a:rPr sz="1900" spc="-5" dirty="0">
                <a:latin typeface="Calibri"/>
                <a:cs typeface="Calibri"/>
              </a:rPr>
              <a:t>ф</a:t>
            </a:r>
            <a:r>
              <a:rPr sz="1900" dirty="0">
                <a:latin typeface="Calibri"/>
                <a:cs typeface="Calibri"/>
              </a:rPr>
              <a:t>е</a:t>
            </a:r>
            <a:r>
              <a:rPr sz="1900" spc="-5" dirty="0">
                <a:latin typeface="Calibri"/>
                <a:cs typeface="Calibri"/>
              </a:rPr>
              <a:t>кци</a:t>
            </a:r>
            <a:r>
              <a:rPr sz="1900" spc="-15" dirty="0">
                <a:latin typeface="Calibri"/>
                <a:cs typeface="Calibri"/>
              </a:rPr>
              <a:t>онн</a:t>
            </a:r>
            <a:r>
              <a:rPr sz="1900" spc="-10" dirty="0">
                <a:latin typeface="Calibri"/>
                <a:cs typeface="Calibri"/>
              </a:rPr>
              <a:t>ые  заболевания</a:t>
            </a:r>
            <a:endParaRPr sz="1900">
              <a:latin typeface="Calibri"/>
              <a:cs typeface="Calibri"/>
            </a:endParaRPr>
          </a:p>
          <a:p>
            <a:pPr marL="355600">
              <a:lnSpc>
                <a:spcPts val="1914"/>
              </a:lnSpc>
            </a:pPr>
            <a:r>
              <a:rPr sz="1900" spc="-15" dirty="0">
                <a:latin typeface="Calibri"/>
                <a:cs typeface="Calibri"/>
              </a:rPr>
              <a:t>(кардиоваскулярные,</a:t>
            </a:r>
            <a:endParaRPr sz="1900">
              <a:latin typeface="Calibri"/>
              <a:cs typeface="Calibri"/>
            </a:endParaRPr>
          </a:p>
          <a:p>
            <a:pPr marL="355600" marR="5080" algn="just">
              <a:lnSpc>
                <a:spcPts val="2050"/>
              </a:lnSpc>
              <a:spcBef>
                <a:spcPts val="145"/>
              </a:spcBef>
            </a:pPr>
            <a:r>
              <a:rPr sz="1900" spc="-10" dirty="0">
                <a:latin typeface="Calibri"/>
                <a:cs typeface="Calibri"/>
              </a:rPr>
              <a:t>хронические респираторные,  онкологические заболевания,  сахарный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диабет)</a:t>
            </a:r>
            <a:endParaRPr sz="1900">
              <a:latin typeface="Calibri"/>
              <a:cs typeface="Calibri"/>
            </a:endParaRPr>
          </a:p>
          <a:p>
            <a:pPr marL="355600" marR="149225" indent="-3429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407034" algn="l"/>
                <a:tab pos="407670" algn="l"/>
              </a:tabLst>
            </a:pPr>
            <a:r>
              <a:rPr dirty="0"/>
              <a:t>	</a:t>
            </a:r>
            <a:r>
              <a:rPr sz="1900" spc="-10" dirty="0">
                <a:latin typeface="Calibri"/>
                <a:cs typeface="Calibri"/>
              </a:rPr>
              <a:t>представляют </a:t>
            </a:r>
            <a:r>
              <a:rPr sz="1900" spc="-5" dirty="0">
                <a:latin typeface="Calibri"/>
                <a:cs typeface="Calibri"/>
              </a:rPr>
              <a:t>собой все  возрастающий вызов  </a:t>
            </a:r>
            <a:r>
              <a:rPr sz="1900" spc="-15" dirty="0">
                <a:latin typeface="Calibri"/>
                <a:cs typeface="Calibri"/>
              </a:rPr>
              <a:t>глобальному </a:t>
            </a:r>
            <a:r>
              <a:rPr sz="1900" spc="-10" dirty="0">
                <a:latin typeface="Calibri"/>
                <a:cs typeface="Calibri"/>
              </a:rPr>
              <a:t>здоровью,  </a:t>
            </a:r>
            <a:r>
              <a:rPr sz="1900" spc="-20" dirty="0">
                <a:latin typeface="Calibri"/>
                <a:cs typeface="Calibri"/>
              </a:rPr>
              <a:t>которые ежегодно </a:t>
            </a:r>
            <a:r>
              <a:rPr sz="1900" spc="-5" dirty="0">
                <a:latin typeface="Calibri"/>
                <a:cs typeface="Calibri"/>
              </a:rPr>
              <a:t>уносят 35  </a:t>
            </a:r>
            <a:r>
              <a:rPr sz="1900" spc="-10" dirty="0">
                <a:latin typeface="Calibri"/>
                <a:cs typeface="Calibri"/>
              </a:rPr>
              <a:t>миллионов </a:t>
            </a:r>
            <a:r>
              <a:rPr sz="1900" spc="-5" dirty="0">
                <a:latin typeface="Calibri"/>
                <a:cs typeface="Calibri"/>
              </a:rPr>
              <a:t>жизней,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что</a:t>
            </a:r>
            <a:endParaRPr sz="1900">
              <a:latin typeface="Calibri"/>
              <a:cs typeface="Calibri"/>
            </a:endParaRPr>
          </a:p>
          <a:p>
            <a:pPr marL="355600" marR="406400">
              <a:lnSpc>
                <a:spcPts val="2050"/>
              </a:lnSpc>
              <a:spcBef>
                <a:spcPts val="35"/>
              </a:spcBef>
            </a:pPr>
            <a:r>
              <a:rPr sz="1900" spc="-5" dirty="0">
                <a:latin typeface="Calibri"/>
                <a:cs typeface="Calibri"/>
              </a:rPr>
              <a:t>составляет </a:t>
            </a:r>
            <a:r>
              <a:rPr sz="1900" spc="-10" dirty="0">
                <a:latin typeface="Calibri"/>
                <a:cs typeface="Calibri"/>
              </a:rPr>
              <a:t>примерно </a:t>
            </a:r>
            <a:r>
              <a:rPr sz="1900" spc="-5" dirty="0">
                <a:latin typeface="Calibri"/>
                <a:cs typeface="Calibri"/>
              </a:rPr>
              <a:t>60%  смертей.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3875" y="2498725"/>
            <a:ext cx="3543300" cy="408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08752" y="5162550"/>
            <a:ext cx="13169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Заб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1800" b="1" spc="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вания 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сердца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Инсульт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Рак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Диабет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398" y="3487292"/>
            <a:ext cx="974090" cy="109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591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20" dirty="0">
                <a:latin typeface="Calibri"/>
                <a:cs typeface="Calibri"/>
              </a:rPr>
              <a:t>с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ия  562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ts val="1955"/>
              </a:lnSpc>
            </a:pPr>
            <a:r>
              <a:rPr sz="1800" spc="-5" dirty="0">
                <a:latin typeface="Calibri"/>
                <a:cs typeface="Calibri"/>
              </a:rPr>
              <a:t>Яп</a:t>
            </a:r>
            <a:r>
              <a:rPr sz="1800" spc="-10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ния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178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1143" y="527684"/>
            <a:ext cx="6886575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solidFill>
                  <a:srgbClr val="000000"/>
                </a:solidFill>
              </a:rPr>
              <a:t>Рекомендации </a:t>
            </a:r>
            <a:r>
              <a:rPr sz="2700" spc="-5" dirty="0">
                <a:solidFill>
                  <a:srgbClr val="000000"/>
                </a:solidFill>
              </a:rPr>
              <a:t>по </a:t>
            </a:r>
            <a:r>
              <a:rPr sz="2700" spc="-10" dirty="0">
                <a:solidFill>
                  <a:srgbClr val="000000"/>
                </a:solidFill>
              </a:rPr>
              <a:t>физической </a:t>
            </a:r>
            <a:r>
              <a:rPr sz="2700" spc="-5" dirty="0">
                <a:solidFill>
                  <a:srgbClr val="000000"/>
                </a:solidFill>
              </a:rPr>
              <a:t>активности </a:t>
            </a:r>
            <a:r>
              <a:rPr sz="2700" dirty="0">
                <a:solidFill>
                  <a:srgbClr val="000000"/>
                </a:solidFill>
              </a:rPr>
              <a:t>и  упражнениям </a:t>
            </a:r>
            <a:r>
              <a:rPr sz="2700" spc="-5" dirty="0">
                <a:solidFill>
                  <a:srgbClr val="000000"/>
                </a:solidFill>
              </a:rPr>
              <a:t>для </a:t>
            </a:r>
            <a:r>
              <a:rPr sz="2700" spc="-10" dirty="0">
                <a:solidFill>
                  <a:srgbClr val="000000"/>
                </a:solidFill>
              </a:rPr>
              <a:t>онкологических</a:t>
            </a:r>
            <a:r>
              <a:rPr sz="2700" spc="-35" dirty="0">
                <a:solidFill>
                  <a:srgbClr val="000000"/>
                </a:solidFill>
              </a:rPr>
              <a:t> </a:t>
            </a:r>
            <a:r>
              <a:rPr sz="2700" spc="-10" dirty="0">
                <a:solidFill>
                  <a:srgbClr val="000000"/>
                </a:solidFill>
              </a:rPr>
              <a:t>пациентов</a:t>
            </a:r>
            <a:endParaRPr sz="2700"/>
          </a:p>
          <a:p>
            <a:pPr marL="1644650">
              <a:lnSpc>
                <a:spcPct val="100000"/>
              </a:lnSpc>
            </a:pPr>
            <a:r>
              <a:rPr sz="2700" dirty="0">
                <a:solidFill>
                  <a:srgbClr val="000000"/>
                </a:solidFill>
              </a:rPr>
              <a:t>во </a:t>
            </a:r>
            <a:r>
              <a:rPr sz="2700" spc="-10" dirty="0">
                <a:solidFill>
                  <a:srgbClr val="000000"/>
                </a:solidFill>
              </a:rPr>
              <a:t>время</a:t>
            </a:r>
            <a:r>
              <a:rPr sz="2700" spc="-5" dirty="0">
                <a:solidFill>
                  <a:srgbClr val="000000"/>
                </a:solidFill>
              </a:rPr>
              <a:t> реабилитации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7255891" y="2184603"/>
            <a:ext cx="1605280" cy="62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>
              <a:lnSpc>
                <a:spcPts val="2375"/>
              </a:lnSpc>
              <a:spcBef>
                <a:spcPts val="95"/>
              </a:spcBef>
            </a:pPr>
            <a:r>
              <a:rPr sz="2200" spc="-15" dirty="0">
                <a:latin typeface="Calibri"/>
                <a:cs typeface="Calibri"/>
              </a:rPr>
              <a:t>оказываются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375"/>
              </a:lnSpc>
              <a:tabLst>
                <a:tab pos="1473835" algn="l"/>
              </a:tabLst>
            </a:pPr>
            <a:r>
              <a:rPr sz="2200" spc="-5" dirty="0">
                <a:latin typeface="Calibri"/>
                <a:cs typeface="Calibri"/>
              </a:rPr>
              <a:t>пациен</a:t>
            </a:r>
            <a:r>
              <a:rPr sz="2200" spc="-30" dirty="0">
                <a:latin typeface="Calibri"/>
                <a:cs typeface="Calibri"/>
              </a:rPr>
              <a:t>т</a:t>
            </a:r>
            <a:r>
              <a:rPr sz="2200" spc="-5" dirty="0">
                <a:latin typeface="Calibri"/>
                <a:cs typeface="Calibri"/>
              </a:rPr>
              <a:t>ов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с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690" y="2184603"/>
            <a:ext cx="6706234" cy="8972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625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10" dirty="0">
                <a:latin typeface="Calibri"/>
                <a:cs typeface="Calibri"/>
              </a:rPr>
              <a:t>Данные </a:t>
            </a:r>
            <a:r>
              <a:rPr sz="2200" spc="-5" dirty="0">
                <a:latin typeface="Calibri"/>
                <a:cs typeface="Calibri"/>
              </a:rPr>
              <a:t>показали, </a:t>
            </a:r>
            <a:r>
              <a:rPr sz="2200" spc="-10" dirty="0">
                <a:latin typeface="Calibri"/>
                <a:cs typeface="Calibri"/>
              </a:rPr>
              <a:t>что </a:t>
            </a:r>
            <a:r>
              <a:rPr sz="2200" spc="-5" dirty="0">
                <a:latin typeface="Calibri"/>
                <a:cs typeface="Calibri"/>
              </a:rPr>
              <a:t>физические упражнения  эффективными, безопасными и </a:t>
            </a:r>
            <a:r>
              <a:rPr sz="2200" spc="-10" dirty="0">
                <a:latin typeface="Calibri"/>
                <a:cs typeface="Calibri"/>
              </a:rPr>
              <a:t>выполнимыми </a:t>
            </a:r>
            <a:r>
              <a:rPr sz="2200" spc="-5" dirty="0">
                <a:latin typeface="Calibri"/>
                <a:cs typeface="Calibri"/>
              </a:rPr>
              <a:t>для  </a:t>
            </a:r>
            <a:r>
              <a:rPr sz="2200" spc="-10" dirty="0">
                <a:latin typeface="Calibri"/>
                <a:cs typeface="Calibri"/>
              </a:rPr>
              <a:t>раком.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90" y="3056636"/>
            <a:ext cx="8569325" cy="2842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" indent="-99060" algn="just">
              <a:lnSpc>
                <a:spcPts val="2375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49860" algn="l"/>
              </a:tabLst>
            </a:pPr>
            <a:r>
              <a:rPr sz="2200" spc="-10" dirty="0">
                <a:latin typeface="Calibri"/>
                <a:cs typeface="Calibri"/>
              </a:rPr>
              <a:t>Как</a:t>
            </a:r>
            <a:r>
              <a:rPr sz="2200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аэробные,</a:t>
            </a:r>
            <a:r>
              <a:rPr sz="2200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так</a:t>
            </a:r>
            <a:r>
              <a:rPr sz="2200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2200" u="heavy" spc="1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силовые</a:t>
            </a:r>
            <a:r>
              <a:rPr sz="2200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тренировки</a:t>
            </a:r>
            <a:r>
              <a:rPr sz="2200" u="heavy" spc="1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оказывают</a:t>
            </a:r>
            <a:r>
              <a:rPr sz="2200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положительное</a:t>
            </a:r>
            <a:endParaRPr sz="2200">
              <a:latin typeface="Calibri"/>
              <a:cs typeface="Calibri"/>
            </a:endParaRPr>
          </a:p>
          <a:p>
            <a:pPr marL="50800" marR="40005" indent="-635" algn="just">
              <a:lnSpc>
                <a:spcPts val="2110"/>
              </a:lnSpc>
              <a:spcBef>
                <a:spcPts val="245"/>
              </a:spcBef>
            </a:pPr>
            <a:r>
              <a:rPr sz="2200" u="heavy" spc="-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влияние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на физический, </a:t>
            </a:r>
            <a:r>
              <a:rPr sz="2200" spc="-10" dirty="0">
                <a:latin typeface="Calibri"/>
                <a:cs typeface="Calibri"/>
              </a:rPr>
              <a:t>психологический </a:t>
            </a:r>
            <a:r>
              <a:rPr sz="2200" spc="-5" dirty="0">
                <a:latin typeface="Calibri"/>
                <a:cs typeface="Calibri"/>
              </a:rPr>
              <a:t>и социальный уровень  пациента и </a:t>
            </a:r>
            <a:r>
              <a:rPr sz="2200" spc="-10" dirty="0">
                <a:latin typeface="Calibri"/>
                <a:cs typeface="Calibri"/>
              </a:rPr>
              <a:t>поэтому </a:t>
            </a:r>
            <a:r>
              <a:rPr sz="2200" spc="-15" dirty="0">
                <a:latin typeface="Calibri"/>
                <a:cs typeface="Calibri"/>
              </a:rPr>
              <a:t>должны </a:t>
            </a:r>
            <a:r>
              <a:rPr sz="2200" spc="-5" dirty="0">
                <a:latin typeface="Calibri"/>
                <a:cs typeface="Calibri"/>
              </a:rPr>
              <a:t>быть включены в </a:t>
            </a:r>
            <a:r>
              <a:rPr sz="2200" spc="-15" dirty="0">
                <a:latin typeface="Calibri"/>
                <a:cs typeface="Calibri"/>
              </a:rPr>
              <a:t>каждую </a:t>
            </a:r>
            <a:r>
              <a:rPr sz="2200" spc="-5" dirty="0">
                <a:latin typeface="Calibri"/>
                <a:cs typeface="Calibri"/>
              </a:rPr>
              <a:t>программу  упражнений.</a:t>
            </a:r>
            <a:endParaRPr sz="2200">
              <a:latin typeface="Calibri"/>
              <a:cs typeface="Calibri"/>
            </a:endParaRPr>
          </a:p>
          <a:p>
            <a:pPr marL="50800" marR="43180" algn="just">
              <a:lnSpc>
                <a:spcPct val="80000"/>
              </a:lnSpc>
              <a:spcBef>
                <a:spcPts val="555"/>
              </a:spcBef>
              <a:buSzPct val="95454"/>
              <a:buFont typeface="Arial"/>
              <a:buChar char="•"/>
              <a:tabLst>
                <a:tab pos="149860" algn="l"/>
              </a:tabLst>
            </a:pPr>
            <a:r>
              <a:rPr sz="2200" spc="-20" dirty="0">
                <a:latin typeface="Calibri"/>
                <a:cs typeface="Calibri"/>
              </a:rPr>
              <a:t>Хотя </a:t>
            </a:r>
            <a:r>
              <a:rPr sz="2200" spc="-10" dirty="0">
                <a:latin typeface="Calibri"/>
                <a:cs typeface="Calibri"/>
              </a:rPr>
              <a:t>данные </a:t>
            </a:r>
            <a:r>
              <a:rPr sz="2200" spc="-5" dirty="0">
                <a:latin typeface="Calibri"/>
                <a:cs typeface="Calibri"/>
              </a:rPr>
              <a:t>о </a:t>
            </a:r>
            <a:r>
              <a:rPr sz="2200" spc="-10" dirty="0">
                <a:latin typeface="Calibri"/>
                <a:cs typeface="Calibri"/>
              </a:rPr>
              <a:t>раке молочной </a:t>
            </a:r>
            <a:r>
              <a:rPr sz="2200" spc="-15" dirty="0">
                <a:latin typeface="Calibri"/>
                <a:cs typeface="Calibri"/>
              </a:rPr>
              <a:t>железы, </a:t>
            </a:r>
            <a:r>
              <a:rPr sz="2200" spc="-5" dirty="0">
                <a:latin typeface="Calibri"/>
                <a:cs typeface="Calibri"/>
              </a:rPr>
              <a:t>а </a:t>
            </a:r>
            <a:r>
              <a:rPr sz="2200" spc="-10" dirty="0">
                <a:latin typeface="Calibri"/>
                <a:cs typeface="Calibri"/>
              </a:rPr>
              <a:t>также </a:t>
            </a:r>
            <a:r>
              <a:rPr sz="2200" spc="-5" dirty="0">
                <a:latin typeface="Calibri"/>
                <a:cs typeface="Calibri"/>
              </a:rPr>
              <a:t>о </a:t>
            </a:r>
            <a:r>
              <a:rPr sz="2200" spc="-15" dirty="0">
                <a:latin typeface="Calibri"/>
                <a:cs typeface="Calibri"/>
              </a:rPr>
              <a:t>раке  </a:t>
            </a:r>
            <a:r>
              <a:rPr sz="2200" spc="-10" dirty="0">
                <a:latin typeface="Calibri"/>
                <a:cs typeface="Calibri"/>
              </a:rPr>
              <a:t>предстательной </a:t>
            </a:r>
            <a:r>
              <a:rPr sz="2200" spc="-15" dirty="0">
                <a:latin typeface="Calibri"/>
                <a:cs typeface="Calibri"/>
              </a:rPr>
              <a:t>железы </a:t>
            </a:r>
            <a:r>
              <a:rPr sz="2200" spc="-5" dirty="0">
                <a:latin typeface="Calibri"/>
                <a:cs typeface="Calibri"/>
              </a:rPr>
              <a:t>все </a:t>
            </a:r>
            <a:r>
              <a:rPr sz="2200" spc="-10" dirty="0">
                <a:latin typeface="Calibri"/>
                <a:cs typeface="Calibri"/>
              </a:rPr>
              <a:t>более убедительны, исследования </a:t>
            </a:r>
            <a:r>
              <a:rPr sz="2200" spc="-15" dirty="0">
                <a:latin typeface="Calibri"/>
                <a:cs typeface="Calibri"/>
              </a:rPr>
              <a:t>рака  </a:t>
            </a:r>
            <a:r>
              <a:rPr sz="2200" spc="-20" dirty="0">
                <a:latin typeface="Calibri"/>
                <a:cs typeface="Calibri"/>
              </a:rPr>
              <a:t>толстой </a:t>
            </a:r>
            <a:r>
              <a:rPr sz="2200" spc="-5" dirty="0">
                <a:latin typeface="Calibri"/>
                <a:cs typeface="Calibri"/>
              </a:rPr>
              <a:t>кишки, например, все </a:t>
            </a:r>
            <a:r>
              <a:rPr sz="2200" spc="-10" dirty="0">
                <a:latin typeface="Calibri"/>
                <a:cs typeface="Calibri"/>
              </a:rPr>
              <a:t>еще редки. Чтобы </a:t>
            </a:r>
            <a:r>
              <a:rPr sz="2200" spc="-5" dirty="0">
                <a:latin typeface="Calibri"/>
                <a:cs typeface="Calibri"/>
              </a:rPr>
              <a:t>дать </a:t>
            </a:r>
            <a:r>
              <a:rPr sz="2200" spc="-10" dirty="0">
                <a:latin typeface="Calibri"/>
                <a:cs typeface="Calibri"/>
              </a:rPr>
              <a:t>точные  рекомендации </a:t>
            </a:r>
            <a:r>
              <a:rPr sz="2200" spc="-15" dirty="0">
                <a:latin typeface="Calibri"/>
                <a:cs typeface="Calibri"/>
              </a:rPr>
              <a:t>относительно </a:t>
            </a:r>
            <a:r>
              <a:rPr sz="2200" spc="-5" dirty="0">
                <a:latin typeface="Calibri"/>
                <a:cs typeface="Calibri"/>
              </a:rPr>
              <a:t>идеального </a:t>
            </a:r>
            <a:r>
              <a:rPr sz="2200" spc="-10" dirty="0">
                <a:latin typeface="Calibri"/>
                <a:cs typeface="Calibri"/>
              </a:rPr>
              <a:t>типа </a:t>
            </a:r>
            <a:r>
              <a:rPr sz="2200" spc="-5" dirty="0">
                <a:latin typeface="Calibri"/>
                <a:cs typeface="Calibri"/>
              </a:rPr>
              <a:t>упражнений и </a:t>
            </a:r>
            <a:r>
              <a:rPr sz="2200" spc="-10" dirty="0">
                <a:latin typeface="Calibri"/>
                <a:cs typeface="Calibri"/>
              </a:rPr>
              <a:t>дозы для  </a:t>
            </a:r>
            <a:r>
              <a:rPr sz="2200" spc="-15" dirty="0">
                <a:latin typeface="Calibri"/>
                <a:cs typeface="Calibri"/>
              </a:rPr>
              <a:t>различных </a:t>
            </a:r>
            <a:r>
              <a:rPr sz="2200" spc="-10" dirty="0">
                <a:latin typeface="Calibri"/>
                <a:cs typeface="Calibri"/>
              </a:rPr>
              <a:t>типов </a:t>
            </a:r>
            <a:r>
              <a:rPr sz="2200" spc="-15" dirty="0">
                <a:latin typeface="Calibri"/>
                <a:cs typeface="Calibri"/>
              </a:rPr>
              <a:t>рака </a:t>
            </a:r>
            <a:r>
              <a:rPr sz="2200" spc="-5" dirty="0">
                <a:latin typeface="Calibri"/>
                <a:cs typeface="Calibri"/>
              </a:rPr>
              <a:t>на </a:t>
            </a:r>
            <a:r>
              <a:rPr sz="2200" spc="-10" dirty="0">
                <a:latin typeface="Calibri"/>
                <a:cs typeface="Calibri"/>
              </a:rPr>
              <a:t>разных этапах </a:t>
            </a:r>
            <a:r>
              <a:rPr sz="2200" dirty="0">
                <a:latin typeface="Calibri"/>
                <a:cs typeface="Calibri"/>
              </a:rPr>
              <a:t>лечения, </a:t>
            </a:r>
            <a:r>
              <a:rPr sz="2200" spc="-20" dirty="0">
                <a:latin typeface="Calibri"/>
                <a:cs typeface="Calibri"/>
              </a:rPr>
              <a:t>необходимы  </a:t>
            </a:r>
            <a:r>
              <a:rPr sz="2200" spc="-10" dirty="0">
                <a:latin typeface="Calibri"/>
                <a:cs typeface="Calibri"/>
              </a:rPr>
              <a:t>дальнейшие исследования </a:t>
            </a:r>
            <a:r>
              <a:rPr sz="2200" spc="-15" dirty="0">
                <a:latin typeface="Calibri"/>
                <a:cs typeface="Calibri"/>
              </a:rPr>
              <a:t>высокого </a:t>
            </a:r>
            <a:r>
              <a:rPr sz="2200" spc="-5" dirty="0">
                <a:latin typeface="Calibri"/>
                <a:cs typeface="Calibri"/>
              </a:rPr>
              <a:t>качества.</a:t>
            </a:r>
            <a:r>
              <a:rPr sz="2200" spc="75" dirty="0">
                <a:latin typeface="Calibri"/>
                <a:cs typeface="Calibri"/>
              </a:rPr>
              <a:t> </a:t>
            </a:r>
            <a:r>
              <a:rPr sz="2175" spc="7" baseline="24904" dirty="0">
                <a:latin typeface="Calibri"/>
                <a:cs typeface="Calibri"/>
              </a:rPr>
              <a:t>5</a:t>
            </a:r>
            <a:endParaRPr sz="2175" baseline="24904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25016" y="6142126"/>
            <a:ext cx="69037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22" baseline="24691" dirty="0">
                <a:latin typeface="Calibri"/>
                <a:cs typeface="Calibri"/>
              </a:rPr>
              <a:t>5 </a:t>
            </a:r>
            <a:r>
              <a:rPr sz="1400" b="1" spc="-10" dirty="0">
                <a:latin typeface="Calibri"/>
                <a:cs typeface="Calibri"/>
              </a:rPr>
              <a:t>«Physical </a:t>
            </a:r>
            <a:r>
              <a:rPr sz="1400" b="1" dirty="0">
                <a:latin typeface="Calibri"/>
                <a:cs typeface="Calibri"/>
              </a:rPr>
              <a:t>activity and </a:t>
            </a:r>
            <a:r>
              <a:rPr sz="1400" b="1" spc="-10" dirty="0">
                <a:latin typeface="Calibri"/>
                <a:cs typeface="Calibri"/>
              </a:rPr>
              <a:t>exercise </a:t>
            </a:r>
            <a:r>
              <a:rPr sz="1400" b="1" spc="-5" dirty="0">
                <a:latin typeface="Calibri"/>
                <a:cs typeface="Calibri"/>
              </a:rPr>
              <a:t>recommendations </a:t>
            </a:r>
            <a:r>
              <a:rPr sz="1400" b="1" spc="-10" dirty="0">
                <a:latin typeface="Calibri"/>
                <a:cs typeface="Calibri"/>
              </a:rPr>
              <a:t>for </a:t>
            </a:r>
            <a:r>
              <a:rPr sz="1400" b="1" spc="-5" dirty="0">
                <a:latin typeface="Calibri"/>
                <a:cs typeface="Calibri"/>
              </a:rPr>
              <a:t>cancer patients </a:t>
            </a:r>
            <a:r>
              <a:rPr sz="1400" b="1" dirty="0">
                <a:latin typeface="Calibri"/>
                <a:cs typeface="Calibri"/>
              </a:rPr>
              <a:t>during</a:t>
            </a:r>
            <a:r>
              <a:rPr sz="1400" b="1" spc="-18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rehabilitation.»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2014 Feb;53(1):2-7. doi: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10.1055/s-0033-1334916..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Zopf </a:t>
            </a:r>
            <a:r>
              <a:rPr sz="1400" spc="-5" dirty="0">
                <a:latin typeface="Calibri"/>
                <a:cs typeface="Calibri"/>
              </a:rPr>
              <a:t>EM, Baumann </a:t>
            </a:r>
            <a:r>
              <a:rPr sz="1400" spc="-50" dirty="0">
                <a:latin typeface="Calibri"/>
                <a:cs typeface="Calibri"/>
              </a:rPr>
              <a:t>FT, </a:t>
            </a:r>
            <a:r>
              <a:rPr sz="1400" spc="-10" dirty="0">
                <a:latin typeface="Calibri"/>
                <a:cs typeface="Calibri"/>
              </a:rPr>
              <a:t>Pfeifer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30" y="453009"/>
            <a:ext cx="8460105" cy="14249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08915" marR="197485" indent="-8255" algn="ctr">
              <a:lnSpc>
                <a:spcPts val="2590"/>
              </a:lnSpc>
              <a:spcBef>
                <a:spcPts val="725"/>
              </a:spcBef>
              <a:tabLst>
                <a:tab pos="3641725" algn="l"/>
              </a:tabLst>
            </a:pPr>
            <a:r>
              <a:rPr sz="2700" spc="-10" dirty="0">
                <a:solidFill>
                  <a:srgbClr val="000000"/>
                </a:solidFill>
              </a:rPr>
              <a:t>Осуществимость, приемлемость </a:t>
            </a:r>
            <a:r>
              <a:rPr sz="2700" dirty="0">
                <a:solidFill>
                  <a:srgbClr val="000000"/>
                </a:solidFill>
              </a:rPr>
              <a:t>и </a:t>
            </a:r>
            <a:r>
              <a:rPr sz="2700" spc="-10" dirty="0">
                <a:solidFill>
                  <a:srgbClr val="000000"/>
                </a:solidFill>
              </a:rPr>
              <a:t>эффективность  </a:t>
            </a:r>
            <a:r>
              <a:rPr sz="2700" spc="-15" dirty="0">
                <a:solidFill>
                  <a:srgbClr val="000000"/>
                </a:solidFill>
              </a:rPr>
              <a:t>текстовых</a:t>
            </a:r>
            <a:r>
              <a:rPr sz="2700" spc="10" dirty="0">
                <a:solidFill>
                  <a:srgbClr val="000000"/>
                </a:solidFill>
              </a:rPr>
              <a:t> </a:t>
            </a:r>
            <a:r>
              <a:rPr sz="2700" spc="-10" dirty="0">
                <a:solidFill>
                  <a:srgbClr val="000000"/>
                </a:solidFill>
              </a:rPr>
              <a:t>сообщений	</a:t>
            </a:r>
            <a:r>
              <a:rPr sz="2700" dirty="0">
                <a:solidFill>
                  <a:srgbClr val="000000"/>
                </a:solidFill>
              </a:rPr>
              <a:t>в </a:t>
            </a:r>
            <a:r>
              <a:rPr sz="2700" spc="-10" dirty="0">
                <a:solidFill>
                  <a:srgbClr val="000000"/>
                </a:solidFill>
              </a:rPr>
              <a:t>процессе</a:t>
            </a:r>
            <a:r>
              <a:rPr sz="2700" spc="-40" dirty="0">
                <a:solidFill>
                  <a:srgbClr val="000000"/>
                </a:solidFill>
              </a:rPr>
              <a:t> </a:t>
            </a:r>
            <a:r>
              <a:rPr sz="2700" spc="-5" dirty="0">
                <a:solidFill>
                  <a:srgbClr val="000000"/>
                </a:solidFill>
              </a:rPr>
              <a:t>реабилитационных</a:t>
            </a:r>
            <a:endParaRPr sz="2700"/>
          </a:p>
          <a:p>
            <a:pPr marL="12700" marR="5080" algn="ctr">
              <a:lnSpc>
                <a:spcPct val="80000"/>
              </a:lnSpc>
              <a:spcBef>
                <a:spcPts val="30"/>
              </a:spcBef>
              <a:tabLst>
                <a:tab pos="4808220" algn="l"/>
              </a:tabLst>
            </a:pPr>
            <a:r>
              <a:rPr sz="2700" spc="-10" dirty="0">
                <a:solidFill>
                  <a:srgbClr val="000000"/>
                </a:solidFill>
              </a:rPr>
              <a:t>вмешательств </a:t>
            </a:r>
            <a:r>
              <a:rPr sz="2700" spc="-5" dirty="0">
                <a:solidFill>
                  <a:srgbClr val="000000"/>
                </a:solidFill>
              </a:rPr>
              <a:t>для повышения </a:t>
            </a:r>
            <a:r>
              <a:rPr sz="2700" spc="-10" dirty="0">
                <a:solidFill>
                  <a:srgbClr val="000000"/>
                </a:solidFill>
              </a:rPr>
              <a:t>физической </a:t>
            </a:r>
            <a:r>
              <a:rPr sz="2700" spc="-5" dirty="0">
                <a:solidFill>
                  <a:srgbClr val="000000"/>
                </a:solidFill>
              </a:rPr>
              <a:t>активности </a:t>
            </a:r>
            <a:r>
              <a:rPr sz="2700" dirty="0">
                <a:solidFill>
                  <a:srgbClr val="000000"/>
                </a:solidFill>
              </a:rPr>
              <a:t>у  </a:t>
            </a:r>
            <a:r>
              <a:rPr sz="2700" spc="-20" dirty="0">
                <a:solidFill>
                  <a:srgbClr val="000000"/>
                </a:solidFill>
              </a:rPr>
              <a:t>людей, </a:t>
            </a:r>
            <a:r>
              <a:rPr sz="2700" spc="-5" dirty="0">
                <a:solidFill>
                  <a:srgbClr val="000000"/>
                </a:solidFill>
              </a:rPr>
              <a:t>живущих </a:t>
            </a:r>
            <a:r>
              <a:rPr sz="2700" dirty="0">
                <a:solidFill>
                  <a:srgbClr val="000000"/>
                </a:solidFill>
              </a:rPr>
              <a:t>с </a:t>
            </a:r>
            <a:r>
              <a:rPr sz="2700" spc="-15" dirty="0">
                <a:solidFill>
                  <a:srgbClr val="000000"/>
                </a:solidFill>
              </a:rPr>
              <a:t>раком</a:t>
            </a:r>
            <a:r>
              <a:rPr sz="2700" spc="45" dirty="0">
                <a:solidFill>
                  <a:srgbClr val="000000"/>
                </a:solidFill>
              </a:rPr>
              <a:t> </a:t>
            </a:r>
            <a:r>
              <a:rPr sz="2700" dirty="0">
                <a:solidFill>
                  <a:srgbClr val="000000"/>
                </a:solidFill>
              </a:rPr>
              <a:t>и</a:t>
            </a:r>
            <a:r>
              <a:rPr sz="2700" spc="5" dirty="0">
                <a:solidFill>
                  <a:srgbClr val="000000"/>
                </a:solidFill>
              </a:rPr>
              <a:t> </a:t>
            </a:r>
            <a:r>
              <a:rPr sz="2700" spc="-5" dirty="0">
                <a:solidFill>
                  <a:srgbClr val="000000"/>
                </a:solidFill>
              </a:rPr>
              <a:t>без	</a:t>
            </a:r>
            <a:r>
              <a:rPr sz="2700" spc="-10" dirty="0">
                <a:solidFill>
                  <a:srgbClr val="000000"/>
                </a:solidFill>
              </a:rPr>
              <a:t>рака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380365" y="2867532"/>
            <a:ext cx="8465820" cy="0"/>
          </a:xfrm>
          <a:custGeom>
            <a:avLst/>
            <a:gdLst/>
            <a:ahLst/>
            <a:cxnLst/>
            <a:rect l="l" t="t" r="r" b="b"/>
            <a:pathLst>
              <a:path w="8465820">
                <a:moveTo>
                  <a:pt x="0" y="0"/>
                </a:moveTo>
                <a:lnTo>
                  <a:pt x="8465820" y="0"/>
                </a:lnTo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890" y="2266899"/>
            <a:ext cx="8595360" cy="3714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 indent="-99060">
              <a:lnSpc>
                <a:spcPts val="2375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62560" algn="l"/>
              </a:tabLst>
            </a:pPr>
            <a:r>
              <a:rPr sz="2200" u="heavy" spc="-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Физические упражнения, </a:t>
            </a:r>
            <a:r>
              <a:rPr sz="2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как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правило, </a:t>
            </a:r>
            <a:r>
              <a:rPr sz="2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предоставляются</a:t>
            </a:r>
            <a:r>
              <a:rPr sz="2200" u="heavy" spc="4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пациентам</a:t>
            </a:r>
            <a:endParaRPr sz="2200">
              <a:latin typeface="Calibri"/>
              <a:cs typeface="Calibri"/>
            </a:endParaRPr>
          </a:p>
          <a:p>
            <a:pPr marL="63500">
              <a:lnSpc>
                <a:spcPts val="2110"/>
              </a:lnSpc>
              <a:tabLst>
                <a:tab pos="1195705" algn="l"/>
                <a:tab pos="1736725" algn="l"/>
                <a:tab pos="3467100" algn="l"/>
                <a:tab pos="4531995" algn="l"/>
                <a:tab pos="6958965" algn="l"/>
              </a:tabLst>
            </a:pPr>
            <a:r>
              <a:rPr sz="2200" spc="-15" dirty="0">
                <a:latin typeface="Calibri"/>
                <a:cs typeface="Calibri"/>
              </a:rPr>
              <a:t>раком	</a:t>
            </a:r>
            <a:r>
              <a:rPr sz="2200" spc="-5" dirty="0">
                <a:latin typeface="Calibri"/>
                <a:cs typeface="Calibri"/>
              </a:rPr>
              <a:t>и	выжившим	через	</a:t>
            </a:r>
            <a:r>
              <a:rPr sz="2200" spc="-15" dirty="0">
                <a:latin typeface="Calibri"/>
                <a:cs typeface="Calibri"/>
              </a:rPr>
              <a:t>контролируемую	</a:t>
            </a:r>
            <a:r>
              <a:rPr sz="2200" spc="-5" dirty="0">
                <a:latin typeface="Calibri"/>
                <a:cs typeface="Calibri"/>
              </a:rPr>
              <a:t>клиническую</a:t>
            </a:r>
            <a:endParaRPr sz="2200">
              <a:latin typeface="Calibri"/>
              <a:cs typeface="Calibri"/>
            </a:endParaRPr>
          </a:p>
          <a:p>
            <a:pPr marL="62865">
              <a:lnSpc>
                <a:spcPts val="2110"/>
              </a:lnSpc>
            </a:pPr>
            <a:r>
              <a:rPr sz="2200" u="heavy" spc="-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реабилитацию. </a:t>
            </a:r>
            <a:r>
              <a:rPr sz="2200" u="heavy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Тем  </a:t>
            </a:r>
            <a:r>
              <a:rPr sz="2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 менее,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мотивация и </a:t>
            </a:r>
            <a:r>
              <a:rPr sz="2200" u="heavy" spc="3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поддержание 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изменений</a:t>
            </a:r>
            <a:endParaRPr sz="2200">
              <a:latin typeface="Calibri"/>
              <a:cs typeface="Calibri"/>
            </a:endParaRPr>
          </a:p>
          <a:p>
            <a:pPr marL="62865">
              <a:lnSpc>
                <a:spcPts val="2375"/>
              </a:lnSpc>
            </a:pPr>
            <a:r>
              <a:rPr sz="2200" u="heavy" spc="-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активности вне рамок клиники 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остается сложной</a:t>
            </a:r>
            <a:r>
              <a:rPr sz="2200" u="heavy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задачей.</a:t>
            </a:r>
            <a:endParaRPr sz="2200">
              <a:latin typeface="Calibri"/>
              <a:cs typeface="Calibri"/>
            </a:endParaRPr>
          </a:p>
          <a:p>
            <a:pPr marL="63500" marR="55880" algn="just">
              <a:lnSpc>
                <a:spcPts val="2110"/>
              </a:lnSpc>
              <a:spcBef>
                <a:spcPts val="515"/>
              </a:spcBef>
              <a:buSzPct val="95454"/>
              <a:buFont typeface="Arial"/>
              <a:buChar char="•"/>
              <a:tabLst>
                <a:tab pos="162560" algn="l"/>
              </a:tabLst>
            </a:pPr>
            <a:r>
              <a:rPr sz="2200" spc="-25" dirty="0">
                <a:latin typeface="Calibri"/>
                <a:cs typeface="Calibri"/>
              </a:rPr>
              <a:t>Результаты </a:t>
            </a:r>
            <a:r>
              <a:rPr sz="2200" spc="-10" dirty="0">
                <a:latin typeface="Calibri"/>
                <a:cs typeface="Calibri"/>
              </a:rPr>
              <a:t>демонстрируют выполнимость, </a:t>
            </a:r>
            <a:r>
              <a:rPr sz="2200" spc="-5" dirty="0">
                <a:latin typeface="Calibri"/>
                <a:cs typeface="Calibri"/>
              </a:rPr>
              <a:t>приемлемость и  эффективность новой программы </a:t>
            </a:r>
            <a:r>
              <a:rPr sz="2200" spc="-10" dirty="0">
                <a:latin typeface="Calibri"/>
                <a:cs typeface="Calibri"/>
              </a:rPr>
              <a:t>реабилитации </a:t>
            </a:r>
            <a:r>
              <a:rPr sz="2200" spc="-5" dirty="0">
                <a:latin typeface="Calibri"/>
                <a:cs typeface="Calibri"/>
              </a:rPr>
              <a:t>в клинических  упражнениях с </a:t>
            </a:r>
            <a:r>
              <a:rPr sz="2200" spc="-10" dirty="0">
                <a:latin typeface="Calibri"/>
                <a:cs typeface="Calibri"/>
              </a:rPr>
              <a:t>улучшенными текстовыми </a:t>
            </a:r>
            <a:r>
              <a:rPr sz="2200" spc="-5" dirty="0">
                <a:latin typeface="Calibri"/>
                <a:cs typeface="Calibri"/>
              </a:rPr>
              <a:t>сообщениями </a:t>
            </a:r>
            <a:r>
              <a:rPr sz="2200" spc="-10" dirty="0">
                <a:latin typeface="Calibri"/>
                <a:cs typeface="Calibri"/>
              </a:rPr>
              <a:t>для  поддержки </a:t>
            </a:r>
            <a:r>
              <a:rPr sz="2200" spc="-5" dirty="0">
                <a:latin typeface="Calibri"/>
                <a:cs typeface="Calibri"/>
              </a:rPr>
              <a:t>изменений в повседневной </a:t>
            </a:r>
            <a:r>
              <a:rPr sz="2200" spc="-10" dirty="0">
                <a:latin typeface="Calibri"/>
                <a:cs typeface="Calibri"/>
              </a:rPr>
              <a:t>деятельности, </a:t>
            </a:r>
            <a:r>
              <a:rPr sz="2200" spc="-5" dirty="0">
                <a:latin typeface="Calibri"/>
                <a:cs typeface="Calibri"/>
              </a:rPr>
              <a:t>включая </a:t>
            </a:r>
            <a:r>
              <a:rPr sz="2200" spc="-15" dirty="0">
                <a:latin typeface="Calibri"/>
                <a:cs typeface="Calibri"/>
              </a:rPr>
              <a:t>как  </a:t>
            </a:r>
            <a:r>
              <a:rPr sz="2200" spc="-5" dirty="0">
                <a:latin typeface="Calibri"/>
                <a:cs typeface="Calibri"/>
              </a:rPr>
              <a:t>физическую активность, </a:t>
            </a:r>
            <a:r>
              <a:rPr sz="2200" spc="-10" dirty="0">
                <a:latin typeface="Calibri"/>
                <a:cs typeface="Calibri"/>
              </a:rPr>
              <a:t>так </a:t>
            </a:r>
            <a:r>
              <a:rPr sz="2200" spc="-5" dirty="0">
                <a:latin typeface="Calibri"/>
                <a:cs typeface="Calibri"/>
              </a:rPr>
              <a:t>и сидячий образ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жизни.</a:t>
            </a:r>
            <a:endParaRPr sz="2200">
              <a:latin typeface="Calibri"/>
              <a:cs typeface="Calibri"/>
            </a:endParaRPr>
          </a:p>
          <a:p>
            <a:pPr marL="63500" marR="55880" algn="just">
              <a:lnSpc>
                <a:spcPct val="80000"/>
              </a:lnSpc>
              <a:spcBef>
                <a:spcPts val="560"/>
              </a:spcBef>
              <a:buSzPct val="95454"/>
              <a:buFont typeface="Arial"/>
              <a:buChar char="•"/>
              <a:tabLst>
                <a:tab pos="162560" algn="l"/>
              </a:tabLst>
            </a:pPr>
            <a:r>
              <a:rPr sz="2200" spc="-5" dirty="0">
                <a:latin typeface="Calibri"/>
                <a:cs typeface="Calibri"/>
              </a:rPr>
              <a:t>Изменения были выявлены при </a:t>
            </a:r>
            <a:r>
              <a:rPr sz="2200" spc="-10" dirty="0">
                <a:latin typeface="Calibri"/>
                <a:cs typeface="Calibri"/>
              </a:rPr>
              <a:t>12-недельном </a:t>
            </a:r>
            <a:r>
              <a:rPr sz="2200" spc="-15" dirty="0">
                <a:latin typeface="Calibri"/>
                <a:cs typeface="Calibri"/>
              </a:rPr>
              <a:t>наблюдении, </a:t>
            </a:r>
            <a:r>
              <a:rPr sz="2200" spc="-10" dirty="0">
                <a:latin typeface="Calibri"/>
                <a:cs typeface="Calibri"/>
              </a:rPr>
              <a:t>что  указывает </a:t>
            </a:r>
            <a:r>
              <a:rPr sz="2200" dirty="0">
                <a:latin typeface="Calibri"/>
                <a:cs typeface="Calibri"/>
              </a:rPr>
              <a:t>на </a:t>
            </a:r>
            <a:r>
              <a:rPr sz="2200" spc="-5" dirty="0">
                <a:latin typeface="Calibri"/>
                <a:cs typeface="Calibri"/>
              </a:rPr>
              <a:t>возможность </a:t>
            </a:r>
            <a:r>
              <a:rPr sz="2200" spc="-15" dirty="0">
                <a:latin typeface="Calibri"/>
                <a:cs typeface="Calibri"/>
              </a:rPr>
              <a:t>того, </a:t>
            </a:r>
            <a:r>
              <a:rPr sz="2200" spc="-10" dirty="0">
                <a:latin typeface="Calibri"/>
                <a:cs typeface="Calibri"/>
              </a:rPr>
              <a:t>что </a:t>
            </a:r>
            <a:r>
              <a:rPr sz="2200" spc="-20" dirty="0">
                <a:latin typeface="Calibri"/>
                <a:cs typeface="Calibri"/>
              </a:rPr>
              <a:t>метод </a:t>
            </a:r>
            <a:r>
              <a:rPr sz="2200" spc="-15" dirty="0">
                <a:latin typeface="Calibri"/>
                <a:cs typeface="Calibri"/>
              </a:rPr>
              <a:t>приводит </a:t>
            </a:r>
            <a:r>
              <a:rPr sz="2200" spc="-5" dirty="0">
                <a:latin typeface="Calibri"/>
                <a:cs typeface="Calibri"/>
              </a:rPr>
              <a:t>к </a:t>
            </a:r>
            <a:r>
              <a:rPr sz="2200" spc="-10" dirty="0">
                <a:latin typeface="Calibri"/>
                <a:cs typeface="Calibri"/>
              </a:rPr>
              <a:t>постоянному  улучшению </a:t>
            </a:r>
            <a:r>
              <a:rPr sz="2200" spc="-5" dirty="0">
                <a:latin typeface="Calibri"/>
                <a:cs typeface="Calibri"/>
              </a:rPr>
              <a:t>и </a:t>
            </a:r>
            <a:r>
              <a:rPr sz="2200" spc="-10" dirty="0">
                <a:latin typeface="Calibri"/>
                <a:cs typeface="Calibri"/>
              </a:rPr>
              <a:t>поддержанию </a:t>
            </a:r>
            <a:r>
              <a:rPr sz="2200" spc="-5" dirty="0">
                <a:latin typeface="Calibri"/>
                <a:cs typeface="Calibri"/>
              </a:rPr>
              <a:t>изменений в </a:t>
            </a:r>
            <a:r>
              <a:rPr sz="2200" spc="-10" dirty="0">
                <a:latin typeface="Calibri"/>
                <a:cs typeface="Calibri"/>
              </a:rPr>
              <a:t>поведении </a:t>
            </a:r>
            <a:r>
              <a:rPr sz="2200" spc="-5" dirty="0">
                <a:latin typeface="Calibri"/>
                <a:cs typeface="Calibri"/>
              </a:rPr>
              <a:t>после  </a:t>
            </a:r>
            <a:r>
              <a:rPr sz="2200" spc="-15" dirty="0">
                <a:latin typeface="Calibri"/>
                <a:cs typeface="Calibri"/>
              </a:rPr>
              <a:t>контролируемого </a:t>
            </a:r>
            <a:r>
              <a:rPr sz="2200" spc="-5" dirty="0">
                <a:latin typeface="Calibri"/>
                <a:cs typeface="Calibri"/>
              </a:rPr>
              <a:t>упражнения.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175" spc="7" baseline="24904" dirty="0">
                <a:latin typeface="Calibri"/>
                <a:cs typeface="Calibri"/>
              </a:rPr>
              <a:t>7</a:t>
            </a:r>
            <a:endParaRPr sz="2175" baseline="24904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25016" y="6053124"/>
            <a:ext cx="79267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b="1" spc="-15" baseline="24305" dirty="0">
                <a:latin typeface="Calibri"/>
                <a:cs typeface="Calibri"/>
              </a:rPr>
              <a:t>7</a:t>
            </a:r>
            <a:r>
              <a:rPr sz="1200" b="1" spc="-10" dirty="0">
                <a:latin typeface="Calibri"/>
                <a:cs typeface="Calibri"/>
              </a:rPr>
              <a:t>«Feasibility, </a:t>
            </a:r>
            <a:r>
              <a:rPr sz="1200" b="1" spc="-5" dirty="0">
                <a:latin typeface="Calibri"/>
                <a:cs typeface="Calibri"/>
              </a:rPr>
              <a:t>acceptability and </a:t>
            </a:r>
            <a:r>
              <a:rPr sz="1200" b="1" spc="-10" dirty="0">
                <a:latin typeface="Calibri"/>
                <a:cs typeface="Calibri"/>
              </a:rPr>
              <a:t>efficacy </a:t>
            </a:r>
            <a:r>
              <a:rPr sz="1200" b="1" dirty="0">
                <a:latin typeface="Calibri"/>
                <a:cs typeface="Calibri"/>
              </a:rPr>
              <a:t>of a </a:t>
            </a:r>
            <a:r>
              <a:rPr sz="1200" b="1" spc="-15" dirty="0">
                <a:latin typeface="Calibri"/>
                <a:cs typeface="Calibri"/>
              </a:rPr>
              <a:t>text </a:t>
            </a:r>
            <a:r>
              <a:rPr sz="1200" b="1" spc="-5" dirty="0">
                <a:latin typeface="Calibri"/>
                <a:cs typeface="Calibri"/>
              </a:rPr>
              <a:t>message-enhanced clinical </a:t>
            </a:r>
            <a:r>
              <a:rPr sz="1200" b="1" spc="-10" dirty="0">
                <a:latin typeface="Calibri"/>
                <a:cs typeface="Calibri"/>
              </a:rPr>
              <a:t>exercise </a:t>
            </a:r>
            <a:r>
              <a:rPr sz="1200" b="1" spc="-5" dirty="0">
                <a:latin typeface="Calibri"/>
                <a:cs typeface="Calibri"/>
              </a:rPr>
              <a:t>rehabilitation intervention for increasing  'whole-of-day' activity </a:t>
            </a:r>
            <a:r>
              <a:rPr sz="1200" b="1" dirty="0">
                <a:latin typeface="Calibri"/>
                <a:cs typeface="Calibri"/>
              </a:rPr>
              <a:t>in people </a:t>
            </a:r>
            <a:r>
              <a:rPr sz="1200" b="1" spc="-5" dirty="0">
                <a:latin typeface="Calibri"/>
                <a:cs typeface="Calibri"/>
              </a:rPr>
              <a:t>living </a:t>
            </a:r>
            <a:r>
              <a:rPr sz="1200" b="1" dirty="0">
                <a:latin typeface="Calibri"/>
                <a:cs typeface="Calibri"/>
              </a:rPr>
              <a:t>with </a:t>
            </a:r>
            <a:r>
              <a:rPr sz="1200" b="1" spc="-5" dirty="0">
                <a:latin typeface="Calibri"/>
                <a:cs typeface="Calibri"/>
              </a:rPr>
              <a:t>and </a:t>
            </a:r>
            <a:r>
              <a:rPr sz="1200" b="1" spc="-10" dirty="0">
                <a:latin typeface="Calibri"/>
                <a:cs typeface="Calibri"/>
              </a:rPr>
              <a:t>beyond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cancer..»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2019 Jun 3;19(Suppl 2):542. doi: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10.1186/s12889-019-6767-4.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Gomersall SR1, Skinner TL2, Winkler E3, Healy </a:t>
            </a:r>
            <a:r>
              <a:rPr sz="1200" dirty="0">
                <a:latin typeface="Calibri"/>
                <a:cs typeface="Calibri"/>
              </a:rPr>
              <a:t>GN3,4,5, </a:t>
            </a:r>
            <a:r>
              <a:rPr sz="1200" spc="-10" dirty="0">
                <a:latin typeface="Calibri"/>
                <a:cs typeface="Calibri"/>
              </a:rPr>
              <a:t>Eakin </a:t>
            </a:r>
            <a:r>
              <a:rPr sz="1200" spc="-5" dirty="0">
                <a:latin typeface="Calibri"/>
                <a:cs typeface="Calibri"/>
              </a:rPr>
              <a:t>E3, Fjeldsoe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B3.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754" y="527684"/>
            <a:ext cx="746696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9700" algn="just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Calibri"/>
                <a:cs typeface="Calibri"/>
              </a:rPr>
              <a:t>Эффективность </a:t>
            </a:r>
            <a:r>
              <a:rPr sz="2600" b="1" spc="-10" dirty="0">
                <a:latin typeface="Calibri"/>
                <a:cs typeface="Calibri"/>
              </a:rPr>
              <a:t>текстовых </a:t>
            </a:r>
            <a:r>
              <a:rPr sz="2600" b="1" spc="-5" dirty="0">
                <a:latin typeface="Calibri"/>
                <a:cs typeface="Calibri"/>
              </a:rPr>
              <a:t>сообщений </a:t>
            </a:r>
            <a:r>
              <a:rPr sz="2600" b="1" dirty="0">
                <a:latin typeface="Calibri"/>
                <a:cs typeface="Calibri"/>
              </a:rPr>
              <a:t>в </a:t>
            </a:r>
            <a:r>
              <a:rPr sz="2600" b="1" spc="-10" dirty="0">
                <a:latin typeface="Calibri"/>
                <a:cs typeface="Calibri"/>
              </a:rPr>
              <a:t>процессе  </a:t>
            </a:r>
            <a:r>
              <a:rPr sz="2600" b="1" dirty="0">
                <a:latin typeface="Calibri"/>
                <a:cs typeface="Calibri"/>
              </a:rPr>
              <a:t>реабилитационных </a:t>
            </a:r>
            <a:r>
              <a:rPr sz="2600" b="1" spc="-5" dirty="0">
                <a:latin typeface="Calibri"/>
                <a:cs typeface="Calibri"/>
              </a:rPr>
              <a:t>вмешательств для повышения  физической </a:t>
            </a:r>
            <a:r>
              <a:rPr sz="2600" b="1" dirty="0">
                <a:latin typeface="Calibri"/>
                <a:cs typeface="Calibri"/>
              </a:rPr>
              <a:t>активности у </a:t>
            </a:r>
            <a:r>
              <a:rPr sz="2600" b="1" spc="-20" dirty="0">
                <a:latin typeface="Calibri"/>
                <a:cs typeface="Calibri"/>
              </a:rPr>
              <a:t>людей, </a:t>
            </a:r>
            <a:r>
              <a:rPr sz="2600" b="1" spc="-5" dirty="0">
                <a:latin typeface="Calibri"/>
                <a:cs typeface="Calibri"/>
              </a:rPr>
              <a:t>живущих </a:t>
            </a:r>
            <a:r>
              <a:rPr sz="2600" b="1" dirty="0">
                <a:latin typeface="Calibri"/>
                <a:cs typeface="Calibri"/>
              </a:rPr>
              <a:t>с </a:t>
            </a:r>
            <a:r>
              <a:rPr sz="2600" b="1" spc="-15" dirty="0">
                <a:latin typeface="Calibri"/>
                <a:cs typeface="Calibri"/>
              </a:rPr>
              <a:t>раком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7950" y="2312619"/>
            <a:ext cx="5287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4985" algn="l"/>
              </a:tabLst>
            </a:pPr>
            <a:r>
              <a:rPr sz="2800" spc="-5" dirty="0">
                <a:latin typeface="Calibri"/>
                <a:cs typeface="Calibri"/>
              </a:rPr>
              <a:t>вып</a:t>
            </a:r>
            <a:r>
              <a:rPr sz="2800" spc="-50" dirty="0">
                <a:latin typeface="Calibri"/>
                <a:cs typeface="Calibri"/>
              </a:rPr>
              <a:t>о</a:t>
            </a:r>
            <a:r>
              <a:rPr sz="2800" spc="-10" dirty="0">
                <a:latin typeface="Calibri"/>
                <a:cs typeface="Calibri"/>
              </a:rPr>
              <a:t>лнимо</a:t>
            </a:r>
            <a:r>
              <a:rPr sz="2800" dirty="0">
                <a:latin typeface="Calibri"/>
                <a:cs typeface="Calibri"/>
              </a:rPr>
              <a:t>с</a:t>
            </a:r>
            <a:r>
              <a:rPr sz="2800" spc="-10" dirty="0">
                <a:latin typeface="Calibri"/>
                <a:cs typeface="Calibri"/>
              </a:rPr>
              <a:t>т</a:t>
            </a:r>
            <a:r>
              <a:rPr sz="2800" spc="-20" dirty="0">
                <a:latin typeface="Calibri"/>
                <a:cs typeface="Calibri"/>
              </a:rPr>
              <a:t>ь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прием</a:t>
            </a:r>
            <a:r>
              <a:rPr sz="2800" spc="-15" dirty="0">
                <a:latin typeface="Calibri"/>
                <a:cs typeface="Calibri"/>
              </a:rPr>
              <a:t>л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мость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41206" y="2312619"/>
            <a:ext cx="2178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5235" y="2739643"/>
            <a:ext cx="31673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индивидуально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784860" algn="l"/>
              </a:tabLst>
            </a:pPr>
            <a:r>
              <a:rPr sz="2800" spc="-5" dirty="0">
                <a:latin typeface="Calibri"/>
                <a:cs typeface="Calibri"/>
              </a:rPr>
              <a:t>с	</a:t>
            </a:r>
            <a:r>
              <a:rPr sz="2800" spc="-10" dirty="0">
                <a:latin typeface="Calibri"/>
                <a:cs typeface="Calibri"/>
              </a:rPr>
              <a:t>расширенными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70293" y="2739643"/>
            <a:ext cx="21894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п</a:t>
            </a:r>
            <a:r>
              <a:rPr sz="2800" spc="-70" dirty="0">
                <a:latin typeface="Calibri"/>
                <a:cs typeface="Calibri"/>
              </a:rPr>
              <a:t>о</a:t>
            </a:r>
            <a:r>
              <a:rPr sz="2800" spc="-35" dirty="0">
                <a:latin typeface="Calibri"/>
                <a:cs typeface="Calibri"/>
              </a:rPr>
              <a:t>д</a:t>
            </a:r>
            <a:r>
              <a:rPr sz="2800" spc="-10" dirty="0">
                <a:latin typeface="Calibri"/>
                <a:cs typeface="Calibri"/>
              </a:rPr>
              <a:t>обран</a:t>
            </a:r>
            <a:r>
              <a:rPr sz="2800" spc="-5" dirty="0">
                <a:latin typeface="Calibri"/>
                <a:cs typeface="Calibri"/>
              </a:rPr>
              <a:t>н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50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о  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spc="-30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spc="-40" dirty="0">
                <a:latin typeface="Calibri"/>
                <a:cs typeface="Calibri"/>
              </a:rPr>
              <a:t>т</a:t>
            </a:r>
            <a:r>
              <a:rPr sz="2800" spc="-10" dirty="0">
                <a:latin typeface="Calibri"/>
                <a:cs typeface="Calibri"/>
              </a:rPr>
              <a:t>овы</a:t>
            </a:r>
            <a:r>
              <a:rPr sz="2800" dirty="0">
                <a:latin typeface="Calibri"/>
                <a:cs typeface="Calibri"/>
              </a:rPr>
              <a:t>м</a:t>
            </a: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690" y="2312619"/>
            <a:ext cx="232029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95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5" dirty="0">
                <a:latin typeface="Calibri"/>
                <a:cs typeface="Calibri"/>
              </a:rPr>
              <a:t>Доказана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эффективность  вмеша</a:t>
            </a:r>
            <a:r>
              <a:rPr sz="2800" spc="-40" dirty="0">
                <a:latin typeface="Calibri"/>
                <a:cs typeface="Calibri"/>
              </a:rPr>
              <a:t>т</a:t>
            </a:r>
            <a:r>
              <a:rPr sz="2800" spc="-55" dirty="0">
                <a:latin typeface="Calibri"/>
                <a:cs typeface="Calibri"/>
              </a:rPr>
              <a:t>е</a:t>
            </a:r>
            <a:r>
              <a:rPr sz="2800" spc="-20" dirty="0">
                <a:latin typeface="Calibri"/>
                <a:cs typeface="Calibri"/>
              </a:rPr>
              <a:t>л</a:t>
            </a:r>
            <a:r>
              <a:rPr sz="2800" spc="-5" dirty="0">
                <a:latin typeface="Calibri"/>
                <a:cs typeface="Calibri"/>
              </a:rPr>
              <a:t>ьства  </a:t>
            </a:r>
            <a:r>
              <a:rPr sz="2800" spc="-10" dirty="0">
                <a:latin typeface="Calibri"/>
                <a:cs typeface="Calibri"/>
              </a:rPr>
              <a:t>сообщениями,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2373" y="3593338"/>
            <a:ext cx="5868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29410" algn="l"/>
                <a:tab pos="2824480" algn="l"/>
                <a:tab pos="5493385" algn="l"/>
              </a:tabLst>
            </a:pPr>
            <a:r>
              <a:rPr sz="2800" spc="-45" dirty="0">
                <a:latin typeface="Calibri"/>
                <a:cs typeface="Calibri"/>
              </a:rPr>
              <a:t>к</a:t>
            </a:r>
            <a:r>
              <a:rPr sz="2800" spc="-15" dirty="0">
                <a:latin typeface="Calibri"/>
                <a:cs typeface="Calibri"/>
              </a:rPr>
              <a:t>о</a:t>
            </a:r>
            <a:r>
              <a:rPr sz="2800" spc="-45" dirty="0">
                <a:latin typeface="Calibri"/>
                <a:cs typeface="Calibri"/>
              </a:rPr>
              <a:t>т</a:t>
            </a:r>
            <a:r>
              <a:rPr sz="2800" spc="5" dirty="0">
                <a:latin typeface="Calibri"/>
                <a:cs typeface="Calibri"/>
              </a:rPr>
              <a:t>о</a:t>
            </a:r>
            <a:r>
              <a:rPr sz="2800" spc="-10" dirty="0">
                <a:latin typeface="Calibri"/>
                <a:cs typeface="Calibri"/>
              </a:rPr>
              <a:t>ро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dirty="0">
                <a:latin typeface="Calibri"/>
                <a:cs typeface="Calibri"/>
              </a:rPr>
              <a:t>	б</a:t>
            </a:r>
            <a:r>
              <a:rPr sz="2800" spc="-5" dirty="0">
                <a:latin typeface="Calibri"/>
                <a:cs typeface="Calibri"/>
              </a:rPr>
              <a:t>ыло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со</a:t>
            </a:r>
            <a:r>
              <a:rPr sz="2800" spc="5" dirty="0">
                <a:latin typeface="Calibri"/>
                <a:cs typeface="Calibri"/>
              </a:rPr>
              <a:t>с</a:t>
            </a:r>
            <a:r>
              <a:rPr sz="2800" spc="-10" dirty="0">
                <a:latin typeface="Calibri"/>
                <a:cs typeface="Calibri"/>
              </a:rPr>
              <a:t>р</a:t>
            </a:r>
            <a:r>
              <a:rPr sz="2800" spc="-50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д</a:t>
            </a:r>
            <a:r>
              <a:rPr sz="2800" spc="-30" dirty="0">
                <a:latin typeface="Calibri"/>
                <a:cs typeface="Calibri"/>
              </a:rPr>
              <a:t>о</a:t>
            </a:r>
            <a:r>
              <a:rPr sz="2800" spc="-45" dirty="0">
                <a:latin typeface="Calibri"/>
                <a:cs typeface="Calibri"/>
              </a:rPr>
              <a:t>т</a:t>
            </a:r>
            <a:r>
              <a:rPr sz="2800" spc="5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чено</a:t>
            </a:r>
            <a:r>
              <a:rPr sz="2800" dirty="0">
                <a:latin typeface="Calibri"/>
                <a:cs typeface="Calibri"/>
              </a:rPr>
              <a:t>	на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690" y="4020058"/>
            <a:ext cx="8493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0250" algn="l"/>
                <a:tab pos="3891279" algn="l"/>
                <a:tab pos="4260215" algn="l"/>
                <a:tab pos="5671820" algn="l"/>
                <a:tab pos="6674484" algn="l"/>
                <a:tab pos="7427595" algn="l"/>
                <a:tab pos="8121015" algn="l"/>
              </a:tabLst>
            </a:pPr>
            <a:r>
              <a:rPr sz="2800" spc="-5" dirty="0">
                <a:latin typeface="Calibri"/>
                <a:cs typeface="Calibri"/>
              </a:rPr>
              <a:t>повышении	актив</a:t>
            </a:r>
            <a:r>
              <a:rPr sz="2800" dirty="0">
                <a:latin typeface="Calibri"/>
                <a:cs typeface="Calibri"/>
              </a:rPr>
              <a:t>н</a:t>
            </a:r>
            <a:r>
              <a:rPr sz="2800" spc="-10" dirty="0">
                <a:latin typeface="Calibri"/>
                <a:cs typeface="Calibri"/>
              </a:rPr>
              <a:t>ост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ечение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dirty="0">
                <a:latin typeface="Calibri"/>
                <a:cs typeface="Calibri"/>
              </a:rPr>
              <a:t>с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дн</a:t>
            </a:r>
            <a:r>
              <a:rPr sz="2800" spc="-5" dirty="0">
                <a:latin typeface="Calibri"/>
                <a:cs typeface="Calibri"/>
              </a:rPr>
              <a:t>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45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ак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0810" y="4446778"/>
            <a:ext cx="34391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3045">
              <a:lnSpc>
                <a:spcPct val="100000"/>
              </a:lnSpc>
              <a:spcBef>
                <a:spcPts val="95"/>
              </a:spcBef>
              <a:tabLst>
                <a:tab pos="1408430" algn="l"/>
                <a:tab pos="3275965" algn="l"/>
              </a:tabLst>
            </a:pPr>
            <a:r>
              <a:rPr sz="2800" spc="-5" dirty="0">
                <a:latin typeface="Calibri"/>
                <a:cs typeface="Calibri"/>
              </a:rPr>
              <a:t>после	</a:t>
            </a:r>
            <a:r>
              <a:rPr sz="2800" spc="-15" dirty="0">
                <a:latin typeface="Calibri"/>
                <a:cs typeface="Calibri"/>
              </a:rPr>
              <a:t>4-недельной  </a:t>
            </a:r>
            <a:r>
              <a:rPr sz="2800" spc="-10" dirty="0">
                <a:latin typeface="Calibri"/>
                <a:cs typeface="Calibri"/>
              </a:rPr>
              <a:t>реаб</a:t>
            </a:r>
            <a:r>
              <a:rPr sz="2800" spc="-15" dirty="0">
                <a:latin typeface="Calibri"/>
                <a:cs typeface="Calibri"/>
              </a:rPr>
              <a:t>и</a:t>
            </a:r>
            <a:r>
              <a:rPr sz="2800" spc="-10" dirty="0">
                <a:latin typeface="Calibri"/>
                <a:cs typeface="Calibri"/>
              </a:rPr>
              <a:t>литаци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83197" y="4446778"/>
            <a:ext cx="25781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315" marR="5080" indent="-34925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контролируемой  </a:t>
            </a:r>
            <a:r>
              <a:rPr sz="2800" spc="-5" dirty="0">
                <a:latin typeface="Calibri"/>
                <a:cs typeface="Calibri"/>
              </a:rPr>
              <a:t>клин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-5" dirty="0">
                <a:latin typeface="Calibri"/>
                <a:cs typeface="Calibri"/>
              </a:rPr>
              <a:t>чески</a:t>
            </a:r>
            <a:r>
              <a:rPr sz="2800" spc="-20" dirty="0">
                <a:latin typeface="Calibri"/>
                <a:cs typeface="Calibri"/>
              </a:rPr>
              <a:t>м</a:t>
            </a: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690" y="4446778"/>
            <a:ext cx="232219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085">
              <a:lnSpc>
                <a:spcPct val="100000"/>
              </a:lnSpc>
              <a:spcBef>
                <a:spcPts val="95"/>
              </a:spcBef>
              <a:tabLst>
                <a:tab pos="1322070" algn="l"/>
                <a:tab pos="2076450" algn="l"/>
              </a:tabLst>
            </a:pPr>
            <a:r>
              <a:rPr sz="2800" spc="-5" dirty="0">
                <a:latin typeface="Calibri"/>
                <a:cs typeface="Calibri"/>
              </a:rPr>
              <a:t>вр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мя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т</a:t>
            </a:r>
            <a:r>
              <a:rPr sz="2800" spc="-5" dirty="0">
                <a:latin typeface="Calibri"/>
                <a:cs typeface="Calibri"/>
              </a:rPr>
              <a:t>ак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и  программы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упражнениями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5338" y="5300573"/>
            <a:ext cx="57765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81710" algn="l"/>
                <a:tab pos="2484755" algn="l"/>
                <a:tab pos="4205605" algn="l"/>
                <a:tab pos="5571490" algn="l"/>
              </a:tabLst>
            </a:pPr>
            <a:r>
              <a:rPr sz="2800" dirty="0">
                <a:latin typeface="Calibri"/>
                <a:cs typeface="Calibri"/>
              </a:rPr>
              <a:t>д</a:t>
            </a:r>
            <a:r>
              <a:rPr sz="2800" spc="-10" dirty="0">
                <a:latin typeface="Calibri"/>
                <a:cs typeface="Calibri"/>
              </a:rPr>
              <a:t>л</a:t>
            </a:r>
            <a:r>
              <a:rPr sz="2800" spc="-5" dirty="0">
                <a:latin typeface="Calibri"/>
                <a:cs typeface="Calibri"/>
              </a:rPr>
              <a:t>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л</a:t>
            </a:r>
            <a:r>
              <a:rPr sz="2800" spc="-80" dirty="0">
                <a:latin typeface="Calibri"/>
                <a:cs typeface="Calibri"/>
              </a:rPr>
              <a:t>ю</a:t>
            </a:r>
            <a:r>
              <a:rPr sz="2800" spc="-20" dirty="0">
                <a:latin typeface="Calibri"/>
                <a:cs typeface="Calibri"/>
              </a:rPr>
              <a:t>д</a:t>
            </a:r>
            <a:r>
              <a:rPr sz="2800" spc="-5" dirty="0">
                <a:latin typeface="Calibri"/>
                <a:cs typeface="Calibri"/>
              </a:rPr>
              <a:t>ей,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б</a:t>
            </a:r>
            <a:r>
              <a:rPr sz="2800" spc="-55" dirty="0">
                <a:latin typeface="Calibri"/>
                <a:cs typeface="Calibri"/>
              </a:rPr>
              <a:t>о</a:t>
            </a:r>
            <a:r>
              <a:rPr sz="2800" spc="-10" dirty="0">
                <a:latin typeface="Calibri"/>
                <a:cs typeface="Calibri"/>
              </a:rPr>
              <a:t>льны</a:t>
            </a:r>
            <a:r>
              <a:rPr sz="2800" spc="-5" dirty="0">
                <a:latin typeface="Calibri"/>
                <a:cs typeface="Calibri"/>
              </a:rPr>
              <a:t>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</a:t>
            </a:r>
            <a:r>
              <a:rPr sz="2800" spc="5" dirty="0">
                <a:latin typeface="Calibri"/>
                <a:cs typeface="Calibri"/>
              </a:rPr>
              <a:t>а</a:t>
            </a:r>
            <a:r>
              <a:rPr sz="2800" spc="-45" dirty="0">
                <a:latin typeface="Calibri"/>
                <a:cs typeface="Calibri"/>
              </a:rPr>
              <a:t>к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м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690" y="5727293"/>
            <a:ext cx="17354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выживших.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39467" y="6053124"/>
            <a:ext cx="70345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b="1" spc="-15" baseline="24305" dirty="0">
                <a:latin typeface="Calibri"/>
                <a:cs typeface="Calibri"/>
              </a:rPr>
              <a:t>7</a:t>
            </a:r>
            <a:r>
              <a:rPr sz="1200" b="1" spc="-10" dirty="0">
                <a:latin typeface="Calibri"/>
                <a:cs typeface="Calibri"/>
              </a:rPr>
              <a:t>«Feasibility, </a:t>
            </a:r>
            <a:r>
              <a:rPr sz="1200" b="1" spc="-5" dirty="0">
                <a:latin typeface="Calibri"/>
                <a:cs typeface="Calibri"/>
              </a:rPr>
              <a:t>acceptability and </a:t>
            </a:r>
            <a:r>
              <a:rPr sz="1200" b="1" spc="-10" dirty="0">
                <a:latin typeface="Calibri"/>
                <a:cs typeface="Calibri"/>
              </a:rPr>
              <a:t>efficacy </a:t>
            </a:r>
            <a:r>
              <a:rPr sz="1200" b="1" dirty="0">
                <a:latin typeface="Calibri"/>
                <a:cs typeface="Calibri"/>
              </a:rPr>
              <a:t>of a </a:t>
            </a:r>
            <a:r>
              <a:rPr sz="1200" b="1" spc="-15" dirty="0">
                <a:latin typeface="Calibri"/>
                <a:cs typeface="Calibri"/>
              </a:rPr>
              <a:t>text </a:t>
            </a:r>
            <a:r>
              <a:rPr sz="1200" b="1" spc="-5" dirty="0">
                <a:latin typeface="Calibri"/>
                <a:cs typeface="Calibri"/>
              </a:rPr>
              <a:t>message-enhanced clinical </a:t>
            </a:r>
            <a:r>
              <a:rPr sz="1200" b="1" spc="-10" dirty="0">
                <a:latin typeface="Calibri"/>
                <a:cs typeface="Calibri"/>
              </a:rPr>
              <a:t>exercise </a:t>
            </a:r>
            <a:r>
              <a:rPr sz="1200" b="1" spc="-5" dirty="0">
                <a:latin typeface="Calibri"/>
                <a:cs typeface="Calibri"/>
              </a:rPr>
              <a:t>rehabilitation intervention  for increasing 'whole-of-day' activity </a:t>
            </a:r>
            <a:r>
              <a:rPr sz="1200" b="1" dirty="0">
                <a:latin typeface="Calibri"/>
                <a:cs typeface="Calibri"/>
              </a:rPr>
              <a:t>in people </a:t>
            </a:r>
            <a:r>
              <a:rPr sz="1200" b="1" spc="-5" dirty="0">
                <a:latin typeface="Calibri"/>
                <a:cs typeface="Calibri"/>
              </a:rPr>
              <a:t>living </a:t>
            </a:r>
            <a:r>
              <a:rPr sz="1200" b="1" dirty="0">
                <a:latin typeface="Calibri"/>
                <a:cs typeface="Calibri"/>
              </a:rPr>
              <a:t>with </a:t>
            </a:r>
            <a:r>
              <a:rPr sz="1200" b="1" spc="-5" dirty="0">
                <a:latin typeface="Calibri"/>
                <a:cs typeface="Calibri"/>
              </a:rPr>
              <a:t>and </a:t>
            </a:r>
            <a:r>
              <a:rPr sz="1200" b="1" spc="-10" dirty="0">
                <a:latin typeface="Calibri"/>
                <a:cs typeface="Calibri"/>
              </a:rPr>
              <a:t>beyond cancer..»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2019 Jun 3;19(Suppl 2):542. doi: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10.1186/s12889-019-6767-4.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Gomersall SR1, Skinner TL2, Winkler E3, Healy </a:t>
            </a:r>
            <a:r>
              <a:rPr sz="1200" dirty="0">
                <a:latin typeface="Calibri"/>
                <a:cs typeface="Calibri"/>
              </a:rPr>
              <a:t>GN3,4,5, </a:t>
            </a:r>
            <a:r>
              <a:rPr sz="1200" spc="-10" dirty="0">
                <a:latin typeface="Calibri"/>
                <a:cs typeface="Calibri"/>
              </a:rPr>
              <a:t>Eakin </a:t>
            </a:r>
            <a:r>
              <a:rPr sz="1200" spc="-5" dirty="0">
                <a:latin typeface="Calibri"/>
                <a:cs typeface="Calibri"/>
              </a:rPr>
              <a:t>E3, Fjeldsoe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B3.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6153150"/>
            <a:ext cx="804862" cy="704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474345"/>
            <a:ext cx="8569960" cy="4990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b="1" spc="-15" dirty="0">
                <a:latin typeface="Calibri"/>
                <a:cs typeface="Calibri"/>
              </a:rPr>
              <a:t>Схемы </a:t>
            </a:r>
            <a:r>
              <a:rPr sz="2100" b="1" spc="-5" dirty="0">
                <a:latin typeface="Calibri"/>
                <a:cs typeface="Calibri"/>
              </a:rPr>
              <a:t>обучения </a:t>
            </a:r>
            <a:r>
              <a:rPr sz="2100" b="1" dirty="0">
                <a:latin typeface="Calibri"/>
                <a:cs typeface="Calibri"/>
              </a:rPr>
              <a:t>и </a:t>
            </a:r>
            <a:r>
              <a:rPr sz="2100" b="1" spc="-5" dirty="0">
                <a:latin typeface="Calibri"/>
                <a:cs typeface="Calibri"/>
              </a:rPr>
              <a:t>практики </a:t>
            </a:r>
            <a:r>
              <a:rPr sz="2100" b="1" dirty="0">
                <a:latin typeface="Calibri"/>
                <a:cs typeface="Calibri"/>
              </a:rPr>
              <a:t>в </a:t>
            </a:r>
            <a:r>
              <a:rPr sz="2100" b="1" spc="-5" dirty="0">
                <a:latin typeface="Calibri"/>
                <a:cs typeface="Calibri"/>
              </a:rPr>
              <a:t>реабилитации</a:t>
            </a:r>
            <a:r>
              <a:rPr sz="2100" b="1" spc="85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рака: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100" b="1" spc="-5" dirty="0">
                <a:latin typeface="Calibri"/>
                <a:cs typeface="Calibri"/>
              </a:rPr>
              <a:t>Обзор </a:t>
            </a:r>
            <a:r>
              <a:rPr sz="2100" b="1" spc="-10" dirty="0">
                <a:latin typeface="Calibri"/>
                <a:cs typeface="Calibri"/>
              </a:rPr>
              <a:t>физиотерапевтов (реабилитологов),</a:t>
            </a:r>
            <a:r>
              <a:rPr sz="2100" b="1" spc="10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специализирующихся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100" b="1" spc="-5" dirty="0">
                <a:latin typeface="Calibri"/>
                <a:cs typeface="Calibri"/>
              </a:rPr>
              <a:t>на лечении </a:t>
            </a:r>
            <a:r>
              <a:rPr sz="2100" b="1" spc="-10" dirty="0">
                <a:latin typeface="Calibri"/>
                <a:cs typeface="Calibri"/>
              </a:rPr>
              <a:t>онкологических</a:t>
            </a:r>
            <a:r>
              <a:rPr sz="2100" b="1" spc="55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заболеваний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Times New Roman"/>
              <a:cs typeface="Times New Roman"/>
            </a:endParaRPr>
          </a:p>
          <a:p>
            <a:pPr marL="50800" marR="43180" algn="just">
              <a:lnSpc>
                <a:spcPts val="2020"/>
              </a:lnSpc>
            </a:pPr>
            <a:r>
              <a:rPr sz="2100" spc="-15" dirty="0">
                <a:latin typeface="Calibri"/>
                <a:cs typeface="Calibri"/>
              </a:rPr>
              <a:t>Цель: </a:t>
            </a:r>
            <a:r>
              <a:rPr sz="2100" spc="-5" dirty="0">
                <a:latin typeface="Calibri"/>
                <a:cs typeface="Calibri"/>
              </a:rPr>
              <a:t>оценить текущие тенденции </a:t>
            </a:r>
            <a:r>
              <a:rPr sz="2100" dirty="0">
                <a:latin typeface="Calibri"/>
                <a:cs typeface="Calibri"/>
              </a:rPr>
              <a:t>в </a:t>
            </a:r>
            <a:r>
              <a:rPr sz="2100" spc="-5" dirty="0">
                <a:latin typeface="Calibri"/>
                <a:cs typeface="Calibri"/>
              </a:rPr>
              <a:t>обучении </a:t>
            </a:r>
            <a:r>
              <a:rPr sz="2100" dirty="0">
                <a:latin typeface="Calibri"/>
                <a:cs typeface="Calibri"/>
              </a:rPr>
              <a:t>и </a:t>
            </a:r>
            <a:r>
              <a:rPr sz="2100" spc="-10" dirty="0">
                <a:latin typeface="Calibri"/>
                <a:cs typeface="Calibri"/>
              </a:rPr>
              <a:t>практике </a:t>
            </a:r>
            <a:r>
              <a:rPr sz="2100" spc="-5" dirty="0">
                <a:latin typeface="Calibri"/>
                <a:cs typeface="Calibri"/>
              </a:rPr>
              <a:t>врачей-  </a:t>
            </a:r>
            <a:r>
              <a:rPr sz="2100" spc="-10" dirty="0">
                <a:latin typeface="Calibri"/>
                <a:cs typeface="Calibri"/>
              </a:rPr>
              <a:t>реабилитологов, </a:t>
            </a:r>
            <a:r>
              <a:rPr sz="2100" dirty="0">
                <a:latin typeface="Calibri"/>
                <a:cs typeface="Calibri"/>
              </a:rPr>
              <a:t>в </a:t>
            </a:r>
            <a:r>
              <a:rPr sz="2100" spc="-10" dirty="0">
                <a:latin typeface="Calibri"/>
                <a:cs typeface="Calibri"/>
              </a:rPr>
              <a:t>том </a:t>
            </a:r>
            <a:r>
              <a:rPr sz="2100" dirty="0">
                <a:latin typeface="Calibri"/>
                <a:cs typeface="Calibri"/>
              </a:rPr>
              <a:t>числе уровень </a:t>
            </a:r>
            <a:r>
              <a:rPr sz="2100" spc="-5" dirty="0">
                <a:latin typeface="Calibri"/>
                <a:cs typeface="Calibri"/>
              </a:rPr>
              <a:t>выгорания </a:t>
            </a:r>
            <a:r>
              <a:rPr sz="2100" spc="-10" dirty="0">
                <a:latin typeface="Calibri"/>
                <a:cs typeface="Calibri"/>
              </a:rPr>
              <a:t>среди </a:t>
            </a:r>
            <a:r>
              <a:rPr sz="2100" spc="-5" dirty="0">
                <a:latin typeface="Calibri"/>
                <a:cs typeface="Calibri"/>
              </a:rPr>
              <a:t>врачей </a:t>
            </a:r>
            <a:r>
              <a:rPr sz="2100" dirty="0">
                <a:latin typeface="Calibri"/>
                <a:cs typeface="Calibri"/>
              </a:rPr>
              <a:t>в </a:t>
            </a:r>
            <a:r>
              <a:rPr sz="2100" spc="-15" dirty="0">
                <a:latin typeface="Calibri"/>
                <a:cs typeface="Calibri"/>
              </a:rPr>
              <a:t>этой  </a:t>
            </a:r>
            <a:r>
              <a:rPr sz="2100" spc="-10" dirty="0">
                <a:latin typeface="Calibri"/>
                <a:cs typeface="Calibri"/>
              </a:rPr>
              <a:t>области.</a:t>
            </a:r>
            <a:endParaRPr sz="2100">
              <a:latin typeface="Calibri"/>
              <a:cs typeface="Calibri"/>
            </a:endParaRPr>
          </a:p>
          <a:p>
            <a:pPr marL="50800" marR="41910" algn="just">
              <a:lnSpc>
                <a:spcPct val="80000"/>
              </a:lnSpc>
              <a:spcBef>
                <a:spcPts val="575"/>
              </a:spcBef>
              <a:buSzPct val="95833"/>
              <a:buFont typeface="Arial"/>
              <a:buChar char="•"/>
              <a:tabLst>
                <a:tab pos="158750" algn="l"/>
              </a:tabLst>
            </a:pPr>
            <a:r>
              <a:rPr sz="2400" spc="-5" dirty="0">
                <a:latin typeface="Calibri"/>
                <a:cs typeface="Calibri"/>
              </a:rPr>
              <a:t>Реабилитация </a:t>
            </a:r>
            <a:r>
              <a:rPr sz="2400" spc="-10" dirty="0">
                <a:latin typeface="Calibri"/>
                <a:cs typeface="Calibri"/>
              </a:rPr>
              <a:t>онкологических пациентов является </a:t>
            </a:r>
            <a:r>
              <a:rPr sz="2400" spc="-5" dirty="0">
                <a:latin typeface="Calibri"/>
                <a:cs typeface="Calibri"/>
              </a:rPr>
              <a:t>актуальной 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наиболее часто они </a:t>
            </a:r>
            <a:r>
              <a:rPr sz="2400" spc="-5" dirty="0">
                <a:latin typeface="Calibri"/>
                <a:cs typeface="Calibri"/>
              </a:rPr>
              <a:t>страдают </a:t>
            </a:r>
            <a:r>
              <a:rPr sz="2400" spc="-10" dirty="0">
                <a:latin typeface="Calibri"/>
                <a:cs typeface="Calibri"/>
              </a:rPr>
              <a:t>от </a:t>
            </a:r>
            <a:r>
              <a:rPr sz="2400" spc="-5" dirty="0">
                <a:latin typeface="Calibri"/>
                <a:cs typeface="Calibri"/>
              </a:rPr>
              <a:t>неврологических </a:t>
            </a:r>
            <a:r>
              <a:rPr sz="2400" dirty="0">
                <a:latin typeface="Calibri"/>
                <a:cs typeface="Calibri"/>
              </a:rPr>
              <a:t>или  </a:t>
            </a:r>
            <a:r>
              <a:rPr sz="2400" spc="-10" dirty="0">
                <a:latin typeface="Calibri"/>
                <a:cs typeface="Calibri"/>
              </a:rPr>
              <a:t>скелетно-мышечных </a:t>
            </a:r>
            <a:r>
              <a:rPr sz="2400" spc="-5" dirty="0">
                <a:latin typeface="Calibri"/>
                <a:cs typeface="Calibri"/>
              </a:rPr>
              <a:t>нарушений, связанных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10" dirty="0">
                <a:latin typeface="Calibri"/>
                <a:cs typeface="Calibri"/>
              </a:rPr>
              <a:t>раком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10" dirty="0">
                <a:latin typeface="Calibri"/>
                <a:cs typeface="Calibri"/>
              </a:rPr>
              <a:t>его  </a:t>
            </a:r>
            <a:r>
              <a:rPr sz="2400" spc="-5" dirty="0">
                <a:latin typeface="Calibri"/>
                <a:cs typeface="Calibri"/>
              </a:rPr>
              <a:t>лечением.</a:t>
            </a:r>
            <a:endParaRPr sz="2400">
              <a:latin typeface="Calibri"/>
              <a:cs typeface="Calibri"/>
            </a:endParaRPr>
          </a:p>
          <a:p>
            <a:pPr marL="50800" marR="43815" algn="just">
              <a:lnSpc>
                <a:spcPts val="2300"/>
              </a:lnSpc>
              <a:spcBef>
                <a:spcPts val="560"/>
              </a:spcBef>
              <a:buSzPct val="95833"/>
              <a:buFont typeface="Arial"/>
              <a:buChar char="•"/>
              <a:tabLst>
                <a:tab pos="158750" algn="l"/>
              </a:tabLst>
            </a:pPr>
            <a:r>
              <a:rPr sz="2400" dirty="0">
                <a:latin typeface="Calibri"/>
                <a:cs typeface="Calibri"/>
              </a:rPr>
              <a:t>Врачи, занимающиеся </a:t>
            </a:r>
            <a:r>
              <a:rPr sz="2400" spc="-5" dirty="0">
                <a:latin typeface="Calibri"/>
                <a:cs typeface="Calibri"/>
              </a:rPr>
              <a:t>реабилитацией данных пациентов  </a:t>
            </a:r>
            <a:r>
              <a:rPr sz="2400" spc="-15" dirty="0">
                <a:latin typeface="Calibri"/>
                <a:cs typeface="Calibri"/>
              </a:rPr>
              <a:t>считают, что </a:t>
            </a:r>
            <a:r>
              <a:rPr sz="2400" dirty="0">
                <a:latin typeface="Calibri"/>
                <a:cs typeface="Calibri"/>
              </a:rPr>
              <a:t>у них </a:t>
            </a:r>
            <a:r>
              <a:rPr sz="2400" spc="-15" dirty="0">
                <a:latin typeface="Calibri"/>
                <a:cs typeface="Calibri"/>
              </a:rPr>
              <a:t>относительно </a:t>
            </a:r>
            <a:r>
              <a:rPr sz="2400" dirty="0">
                <a:latin typeface="Calibri"/>
                <a:cs typeface="Calibri"/>
              </a:rPr>
              <a:t>низкий уровень </a:t>
            </a:r>
            <a:r>
              <a:rPr sz="2400" spc="-10" dirty="0">
                <a:latin typeface="Calibri"/>
                <a:cs typeface="Calibri"/>
              </a:rPr>
              <a:t>выгорания,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5" dirty="0">
                <a:latin typeface="Calibri"/>
                <a:cs typeface="Calibri"/>
              </a:rPr>
              <a:t>раннее обучение наставничеству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стажировкам им</a:t>
            </a:r>
            <a:r>
              <a:rPr sz="2400" spc="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полезно.</a:t>
            </a:r>
            <a:endParaRPr sz="2400">
              <a:latin typeface="Calibri"/>
              <a:cs typeface="Calibri"/>
            </a:endParaRPr>
          </a:p>
          <a:p>
            <a:pPr marL="158115" indent="-107950" algn="just">
              <a:lnSpc>
                <a:spcPts val="2590"/>
              </a:lnSpc>
              <a:spcBef>
                <a:spcPts val="30"/>
              </a:spcBef>
              <a:buSzPct val="95833"/>
              <a:buFont typeface="Arial"/>
              <a:buChar char="•"/>
              <a:tabLst>
                <a:tab pos="158750" algn="l"/>
              </a:tabLst>
            </a:pPr>
            <a:r>
              <a:rPr sz="2400" spc="-5" dirty="0">
                <a:latin typeface="Calibri"/>
                <a:cs typeface="Calibri"/>
              </a:rPr>
              <a:t>Профессиональные конференции </a:t>
            </a:r>
            <a:r>
              <a:rPr sz="2400" dirty="0">
                <a:latin typeface="Calibri"/>
                <a:cs typeface="Calibri"/>
              </a:rPr>
              <a:t>и наставничество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являются</a:t>
            </a:r>
            <a:endParaRPr sz="2400">
              <a:latin typeface="Calibri"/>
              <a:cs typeface="Calibri"/>
            </a:endParaRPr>
          </a:p>
          <a:p>
            <a:pPr marL="50800" algn="just">
              <a:lnSpc>
                <a:spcPts val="2590"/>
              </a:lnSpc>
            </a:pPr>
            <a:r>
              <a:rPr sz="2400" spc="-5" dirty="0">
                <a:latin typeface="Calibri"/>
                <a:cs typeface="Calibri"/>
              </a:rPr>
              <a:t>основным </a:t>
            </a:r>
            <a:r>
              <a:rPr sz="2400" spc="-10" dirty="0">
                <a:latin typeface="Calibri"/>
                <a:cs typeface="Calibri"/>
              </a:rPr>
              <a:t>источником </a:t>
            </a:r>
            <a:r>
              <a:rPr sz="2400" spc="-5" dirty="0">
                <a:latin typeface="Calibri"/>
                <a:cs typeface="Calibri"/>
              </a:rPr>
              <a:t>непрерывного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образования.</a:t>
            </a:r>
            <a:r>
              <a:rPr sz="2400" spc="-7" baseline="24305" dirty="0">
                <a:latin typeface="Calibri"/>
                <a:cs typeface="Calibri"/>
              </a:rPr>
              <a:t>6</a:t>
            </a:r>
            <a:endParaRPr sz="2400" baseline="24305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3"/>
            <a:ext cx="9144000" cy="465455"/>
          </a:xfrm>
          <a:custGeom>
            <a:avLst/>
            <a:gdLst/>
            <a:ahLst/>
            <a:cxnLst/>
            <a:rect l="l" t="t" r="r" b="b"/>
            <a:pathLst>
              <a:path w="9144000" h="465455">
                <a:moveTo>
                  <a:pt x="0" y="465137"/>
                </a:moveTo>
                <a:lnTo>
                  <a:pt x="9144000" y="465137"/>
                </a:lnTo>
                <a:lnTo>
                  <a:pt x="9144000" y="0"/>
                </a:lnTo>
                <a:lnTo>
                  <a:pt x="0" y="0"/>
                </a:lnTo>
                <a:lnTo>
                  <a:pt x="0" y="4651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967" y="6237223"/>
            <a:ext cx="7186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15" baseline="24305" dirty="0">
                <a:latin typeface="Calibri"/>
                <a:cs typeface="Calibri"/>
              </a:rPr>
              <a:t>6</a:t>
            </a:r>
            <a:r>
              <a:rPr sz="1200" b="1" spc="-10" dirty="0">
                <a:latin typeface="Calibri"/>
                <a:cs typeface="Calibri"/>
              </a:rPr>
              <a:t>«Training </a:t>
            </a:r>
            <a:r>
              <a:rPr sz="1200" b="1" spc="-5" dirty="0">
                <a:latin typeface="Calibri"/>
                <a:cs typeface="Calibri"/>
              </a:rPr>
              <a:t>and </a:t>
            </a:r>
            <a:r>
              <a:rPr sz="1200" b="1" spc="-10" dirty="0">
                <a:latin typeface="Calibri"/>
                <a:cs typeface="Calibri"/>
              </a:rPr>
              <a:t>Practice Patterns </a:t>
            </a:r>
            <a:r>
              <a:rPr sz="1200" b="1" dirty="0">
                <a:latin typeface="Calibri"/>
                <a:cs typeface="Calibri"/>
              </a:rPr>
              <a:t>in </a:t>
            </a:r>
            <a:r>
              <a:rPr sz="1200" b="1" spc="-5" dirty="0">
                <a:latin typeface="Calibri"/>
                <a:cs typeface="Calibri"/>
              </a:rPr>
              <a:t>Cancer Rehabilitation: </a:t>
            </a:r>
            <a:r>
              <a:rPr sz="1200" b="1" dirty="0">
                <a:latin typeface="Calibri"/>
                <a:cs typeface="Calibri"/>
              </a:rPr>
              <a:t>A </a:t>
            </a:r>
            <a:r>
              <a:rPr sz="1200" b="1" spc="-5" dirty="0">
                <a:latin typeface="Calibri"/>
                <a:cs typeface="Calibri"/>
              </a:rPr>
              <a:t>Survey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10" dirty="0">
                <a:latin typeface="Calibri"/>
                <a:cs typeface="Calibri"/>
              </a:rPr>
              <a:t>Physiatrists </a:t>
            </a:r>
            <a:r>
              <a:rPr sz="1200" b="1" spc="-5" dirty="0">
                <a:latin typeface="Calibri"/>
                <a:cs typeface="Calibri"/>
              </a:rPr>
              <a:t>Specializing </a:t>
            </a:r>
            <a:r>
              <a:rPr sz="1200" b="1" dirty="0">
                <a:latin typeface="Calibri"/>
                <a:cs typeface="Calibri"/>
              </a:rPr>
              <a:t>in </a:t>
            </a:r>
            <a:r>
              <a:rPr sz="1200" b="1" spc="-5" dirty="0">
                <a:latin typeface="Calibri"/>
                <a:cs typeface="Calibri"/>
              </a:rPr>
              <a:t>Oncology</a:t>
            </a:r>
            <a:r>
              <a:rPr sz="1200" b="1" spc="80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Care.»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2019 </a:t>
            </a:r>
            <a:r>
              <a:rPr sz="1200" spc="-10" dirty="0">
                <a:latin typeface="Calibri"/>
                <a:cs typeface="Calibri"/>
              </a:rPr>
              <a:t>May </a:t>
            </a:r>
            <a:r>
              <a:rPr sz="1200" dirty="0">
                <a:latin typeface="Calibri"/>
                <a:cs typeface="Calibri"/>
              </a:rPr>
              <a:t>29. doi: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10.1002/pmrj.12196.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Sharma R1, Molinares-Mejia D2, Khanna A3, </a:t>
            </a:r>
            <a:r>
              <a:rPr sz="1200" spc="-5" dirty="0">
                <a:latin typeface="Calibri"/>
                <a:cs typeface="Calibri"/>
              </a:rPr>
              <a:t>Maltser S4, </a:t>
            </a:r>
            <a:r>
              <a:rPr sz="1200" dirty="0">
                <a:latin typeface="Calibri"/>
                <a:cs typeface="Calibri"/>
              </a:rPr>
              <a:t>Ruppert </a:t>
            </a:r>
            <a:r>
              <a:rPr sz="1200" spc="-5" dirty="0">
                <a:latin typeface="Calibri"/>
                <a:cs typeface="Calibri"/>
              </a:rPr>
              <a:t>L5, Wittry S6, Murphy </a:t>
            </a:r>
            <a:r>
              <a:rPr sz="1200" dirty="0">
                <a:latin typeface="Calibri"/>
                <a:cs typeface="Calibri"/>
              </a:rPr>
              <a:t>R7, </a:t>
            </a:r>
            <a:r>
              <a:rPr sz="1200" spc="-5" dirty="0">
                <a:latin typeface="Calibri"/>
                <a:cs typeface="Calibri"/>
              </a:rPr>
              <a:t>Ambrose </a:t>
            </a:r>
            <a:r>
              <a:rPr sz="1200" dirty="0">
                <a:latin typeface="Calibri"/>
                <a:cs typeface="Calibri"/>
              </a:rPr>
              <a:t>AF8, </a:t>
            </a:r>
            <a:r>
              <a:rPr sz="1200" spc="-5" dirty="0">
                <a:latin typeface="Calibri"/>
                <a:cs typeface="Calibri"/>
              </a:rPr>
              <a:t>Silver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248" y="6282441"/>
            <a:ext cx="456365" cy="44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268730"/>
          </a:xfrm>
          <a:custGeom>
            <a:avLst/>
            <a:gdLst/>
            <a:ahLst/>
            <a:cxnLst/>
            <a:rect l="l" t="t" r="r" b="b"/>
            <a:pathLst>
              <a:path w="9144000" h="1268730">
                <a:moveTo>
                  <a:pt x="0" y="1268412"/>
                </a:moveTo>
                <a:lnTo>
                  <a:pt x="9144000" y="1268412"/>
                </a:lnTo>
                <a:lnTo>
                  <a:pt x="9144000" y="0"/>
                </a:lnTo>
                <a:lnTo>
                  <a:pt x="0" y="0"/>
                </a:lnTo>
                <a:lnTo>
                  <a:pt x="0" y="12684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1373" y="272923"/>
            <a:ext cx="5461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20085" algn="l"/>
              </a:tabLst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r>
              <a:rPr sz="2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медицинской	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3054" y="1868246"/>
            <a:ext cx="127254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0000"/>
                </a:solidFill>
                <a:latin typeface="Calibri"/>
                <a:cs typeface="Calibri"/>
              </a:rPr>
              <a:t>Задачи: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278" y="2325751"/>
            <a:ext cx="7002780" cy="313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985" indent="-37592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88620" algn="l"/>
              </a:tabLst>
            </a:pPr>
            <a:r>
              <a:rPr sz="3000" dirty="0">
                <a:latin typeface="Calibri"/>
                <a:cs typeface="Calibri"/>
              </a:rPr>
              <a:t>Ранняя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активация</a:t>
            </a:r>
            <a:endParaRPr sz="3000">
              <a:latin typeface="Calibri"/>
              <a:cs typeface="Calibri"/>
            </a:endParaRPr>
          </a:p>
          <a:p>
            <a:pPr marL="387985" indent="-375920">
              <a:lnSpc>
                <a:spcPct val="100000"/>
              </a:lnSpc>
              <a:buAutoNum type="arabicPeriod"/>
              <a:tabLst>
                <a:tab pos="388620" algn="l"/>
              </a:tabLst>
            </a:pPr>
            <a:r>
              <a:rPr sz="3000" spc="-20" dirty="0">
                <a:latin typeface="Calibri"/>
                <a:cs typeface="Calibri"/>
              </a:rPr>
              <a:t>Уменьшение </a:t>
            </a:r>
            <a:r>
              <a:rPr sz="3000" spc="-10" dirty="0">
                <a:latin typeface="Calibri"/>
                <a:cs typeface="Calibri"/>
              </a:rPr>
              <a:t>послеоперационного</a:t>
            </a:r>
            <a:r>
              <a:rPr sz="3000" spc="5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отека</a:t>
            </a:r>
            <a:endParaRPr sz="3000">
              <a:latin typeface="Calibri"/>
              <a:cs typeface="Calibri"/>
            </a:endParaRPr>
          </a:p>
          <a:p>
            <a:pPr marL="388620" indent="-376555">
              <a:lnSpc>
                <a:spcPct val="100000"/>
              </a:lnSpc>
              <a:buAutoNum type="arabicPeriod"/>
              <a:tabLst>
                <a:tab pos="389255" algn="l"/>
              </a:tabLst>
            </a:pPr>
            <a:r>
              <a:rPr sz="3000" spc="-10" dirty="0">
                <a:latin typeface="Calibri"/>
                <a:cs typeface="Calibri"/>
              </a:rPr>
              <a:t>Купирование </a:t>
            </a:r>
            <a:r>
              <a:rPr sz="3000" spc="-20" dirty="0">
                <a:latin typeface="Calibri"/>
                <a:cs typeface="Calibri"/>
              </a:rPr>
              <a:t>болевого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синдрома</a:t>
            </a:r>
            <a:endParaRPr sz="3000">
              <a:latin typeface="Calibri"/>
              <a:cs typeface="Calibri"/>
            </a:endParaRPr>
          </a:p>
          <a:p>
            <a:pPr marL="184785" marR="669290" indent="-172720">
              <a:lnSpc>
                <a:spcPts val="2880"/>
              </a:lnSpc>
              <a:spcBef>
                <a:spcPts val="695"/>
              </a:spcBef>
              <a:buAutoNum type="arabicPeriod"/>
              <a:tabLst>
                <a:tab pos="388620" algn="l"/>
              </a:tabLst>
            </a:pPr>
            <a:r>
              <a:rPr sz="3000" spc="-10" dirty="0">
                <a:latin typeface="Calibri"/>
                <a:cs typeface="Calibri"/>
              </a:rPr>
              <a:t>Профилактика тромбоэмболических  </a:t>
            </a:r>
            <a:r>
              <a:rPr sz="3000" spc="-5" dirty="0">
                <a:latin typeface="Calibri"/>
                <a:cs typeface="Calibri"/>
              </a:rPr>
              <a:t>осложнений,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пневмонии</a:t>
            </a:r>
            <a:endParaRPr sz="3000">
              <a:latin typeface="Calibri"/>
              <a:cs typeface="Calibri"/>
            </a:endParaRPr>
          </a:p>
          <a:p>
            <a:pPr marL="388620" indent="-376555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389255" algn="l"/>
              </a:tabLst>
            </a:pPr>
            <a:r>
              <a:rPr sz="3000" spc="-5" dirty="0">
                <a:latin typeface="Calibri"/>
                <a:cs typeface="Calibri"/>
              </a:rPr>
              <a:t>Нормализация </a:t>
            </a:r>
            <a:r>
              <a:rPr sz="3000" spc="-10" dirty="0">
                <a:latin typeface="Calibri"/>
                <a:cs typeface="Calibri"/>
              </a:rPr>
              <a:t>тонуса мочевого </a:t>
            </a:r>
            <a:r>
              <a:rPr sz="3000" dirty="0">
                <a:latin typeface="Calibri"/>
                <a:cs typeface="Calibri"/>
              </a:rPr>
              <a:t>пузыря</a:t>
            </a:r>
            <a:endParaRPr sz="3000">
              <a:latin typeface="Calibri"/>
              <a:cs typeface="Calibri"/>
            </a:endParaRPr>
          </a:p>
          <a:p>
            <a:pPr marL="387350" indent="-375285">
              <a:lnSpc>
                <a:spcPct val="100000"/>
              </a:lnSpc>
              <a:buAutoNum type="arabicPeriod"/>
              <a:tabLst>
                <a:tab pos="387985" algn="l"/>
              </a:tabLst>
            </a:pPr>
            <a:r>
              <a:rPr sz="3000" spc="-5" dirty="0">
                <a:latin typeface="Calibri"/>
                <a:cs typeface="Calibri"/>
              </a:rPr>
              <a:t>Психо-эмоциональное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восстановление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07326" y="6397853"/>
            <a:ext cx="1315720" cy="4502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19685" algn="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29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Сивохина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Т.А.,</a:t>
            </a:r>
            <a:r>
              <a:rPr sz="1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311906"/>
            <a:ext cx="540194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Медикаментозное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лечение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Лечение</a:t>
            </a:r>
            <a:r>
              <a:rPr sz="2400" spc="-15" dirty="0">
                <a:latin typeface="Calibri"/>
                <a:cs typeface="Calibri"/>
              </a:rPr>
              <a:t> положением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  <a:tab pos="1100455" algn="l"/>
                <a:tab pos="3833495" algn="l"/>
              </a:tabLst>
            </a:pPr>
            <a:r>
              <a:rPr sz="2400" spc="-5" dirty="0">
                <a:latin typeface="Calibri"/>
                <a:cs typeface="Calibri"/>
              </a:rPr>
              <a:t>ЛФК	(пассивно-активная	</a:t>
            </a:r>
            <a:r>
              <a:rPr sz="2400" spc="-10" dirty="0">
                <a:latin typeface="Calibri"/>
                <a:cs typeface="Calibri"/>
              </a:rPr>
              <a:t>гимнастика,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7657" y="2263266"/>
            <a:ext cx="3428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9914" algn="l"/>
              </a:tabLst>
            </a:pPr>
            <a:r>
              <a:rPr sz="2400" spc="-10" dirty="0">
                <a:latin typeface="Calibri"/>
                <a:cs typeface="Calibri"/>
              </a:rPr>
              <a:t>дыхательная	гимнастика,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2629027"/>
            <a:ext cx="8988425" cy="251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массаж </a:t>
            </a:r>
            <a:r>
              <a:rPr sz="2400" spc="-20" dirty="0">
                <a:latin typeface="Calibri"/>
                <a:cs typeface="Calibri"/>
              </a:rPr>
              <a:t>грудной </a:t>
            </a:r>
            <a:r>
              <a:rPr sz="2400" spc="-5" dirty="0">
                <a:latin typeface="Calibri"/>
                <a:cs typeface="Calibri"/>
              </a:rPr>
              <a:t>клетки, ранняя вертикализация, кинезотерапия,  роботизированная терапия,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механотерапия)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Физиотерапия (пневмокомпрессия, ЧЭНС)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Психологическая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коррекция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Безопасный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трансфер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Общая </a:t>
            </a:r>
            <a:r>
              <a:rPr sz="2400" b="1" spc="-15" dirty="0">
                <a:latin typeface="Calibri"/>
                <a:cs typeface="Calibri"/>
              </a:rPr>
              <a:t>нагрузка </a:t>
            </a:r>
            <a:r>
              <a:rPr sz="2400" b="1" spc="-5" dirty="0">
                <a:latin typeface="Calibri"/>
                <a:cs typeface="Calibri"/>
              </a:rPr>
              <a:t>от 60 мин </a:t>
            </a:r>
            <a:r>
              <a:rPr sz="2400" b="1" spc="-15" dirty="0">
                <a:latin typeface="Calibri"/>
                <a:cs typeface="Calibri"/>
              </a:rPr>
              <a:t>до </a:t>
            </a:r>
            <a:r>
              <a:rPr sz="2400" b="1" dirty="0">
                <a:latin typeface="Calibri"/>
                <a:cs typeface="Calibri"/>
              </a:rPr>
              <a:t>1,5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часов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02689" y="220725"/>
            <a:ext cx="5737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2905" algn="l"/>
                <a:tab pos="1202690" algn="l"/>
                <a:tab pos="3498215" algn="l"/>
              </a:tabLst>
            </a:pPr>
            <a:r>
              <a:rPr sz="4000" b="0" spc="-5" dirty="0">
                <a:latin typeface="Calibri"/>
                <a:cs typeface="Calibri"/>
              </a:rPr>
              <a:t>I	</a:t>
            </a:r>
            <a:r>
              <a:rPr spc="-10" dirty="0"/>
              <a:t>этап	</a:t>
            </a:r>
            <a:r>
              <a:rPr spc="-15" dirty="0"/>
              <a:t>медицинской	</a:t>
            </a:r>
            <a:r>
              <a:rPr spc="-5" dirty="0"/>
              <a:t>реабилитации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62050"/>
          </a:xfrm>
          <a:custGeom>
            <a:avLst/>
            <a:gdLst/>
            <a:ahLst/>
            <a:cxnLst/>
            <a:rect l="l" t="t" r="r" b="b"/>
            <a:pathLst>
              <a:path w="9144000" h="1162050">
                <a:moveTo>
                  <a:pt x="0" y="1162050"/>
                </a:moveTo>
                <a:lnTo>
                  <a:pt x="9144000" y="1162050"/>
                </a:lnTo>
                <a:lnTo>
                  <a:pt x="9144000" y="0"/>
                </a:lnTo>
                <a:lnTo>
                  <a:pt x="0" y="0"/>
                </a:lnTo>
                <a:lnTo>
                  <a:pt x="0" y="11620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8325" y="378078"/>
            <a:ext cx="5464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3525" algn="l"/>
                <a:tab pos="1099185" algn="l"/>
                <a:tab pos="3293110" algn="l"/>
              </a:tabLst>
            </a:pPr>
            <a:r>
              <a:rPr sz="2400" dirty="0">
                <a:latin typeface="Arial"/>
                <a:cs typeface="Arial"/>
              </a:rPr>
              <a:t>I	</a:t>
            </a:r>
            <a:r>
              <a:rPr sz="2400" spc="-20" dirty="0">
                <a:latin typeface="Arial"/>
                <a:cs typeface="Arial"/>
              </a:rPr>
              <a:t>этап	</a:t>
            </a:r>
            <a:r>
              <a:rPr sz="2400" spc="-10" dirty="0">
                <a:latin typeface="Arial"/>
                <a:cs typeface="Arial"/>
              </a:rPr>
              <a:t>медицинской	реабилитации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86501" y="2143125"/>
            <a:ext cx="2900299" cy="169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86501" y="4143311"/>
            <a:ext cx="2886075" cy="1970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3191" y="1668907"/>
            <a:ext cx="438404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71245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Arial"/>
                <a:cs typeface="Arial"/>
              </a:rPr>
              <a:t>Протокол </a:t>
            </a:r>
            <a:r>
              <a:rPr sz="2000" b="1" spc="-5" dirty="0">
                <a:latin typeface="Arial"/>
                <a:cs typeface="Arial"/>
              </a:rPr>
              <a:t>реабилитации </a:t>
            </a:r>
            <a:r>
              <a:rPr sz="2000" b="1" dirty="0">
                <a:latin typeface="Arial"/>
                <a:cs typeface="Arial"/>
              </a:rPr>
              <a:t>в  </a:t>
            </a:r>
            <a:r>
              <a:rPr sz="2000" b="1" spc="-5" dirty="0">
                <a:latin typeface="Arial"/>
                <a:cs typeface="Arial"/>
              </a:rPr>
              <a:t>интенсивной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терапии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latin typeface="Arial"/>
                <a:cs typeface="Arial"/>
              </a:rPr>
              <a:t>Протокол </a:t>
            </a:r>
            <a:r>
              <a:rPr sz="2000" b="1" spc="-5" dirty="0">
                <a:latin typeface="Arial"/>
                <a:cs typeface="Arial"/>
              </a:rPr>
              <a:t>нутритивной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поддержки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latin typeface="Arial"/>
                <a:cs typeface="Arial"/>
              </a:rPr>
              <a:t>Протоколы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вертикализации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Клиническая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психология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latin typeface="Arial"/>
                <a:cs typeface="Arial"/>
              </a:rPr>
              <a:t>Психодиагностические</a:t>
            </a:r>
            <a:endParaRPr sz="20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исследования</a:t>
            </a:r>
            <a:endParaRPr sz="2000">
              <a:latin typeface="Arial"/>
              <a:cs typeface="Arial"/>
            </a:endParaRPr>
          </a:p>
          <a:p>
            <a:pPr marL="299085" marR="193421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Arial"/>
                <a:cs typeface="Arial"/>
              </a:rPr>
              <a:t>Психологическое  </a:t>
            </a:r>
            <a:r>
              <a:rPr sz="2000" spc="-20" dirty="0">
                <a:latin typeface="Arial"/>
                <a:cs typeface="Arial"/>
              </a:rPr>
              <a:t>консультирование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Arial"/>
                <a:cs typeface="Arial"/>
              </a:rPr>
              <a:t>Коррекционные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занятия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Лечебная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физкультур</a:t>
            </a:r>
            <a:r>
              <a:rPr sz="2000" spc="-25" dirty="0">
                <a:latin typeface="Arial"/>
                <a:cs typeface="Arial"/>
              </a:rPr>
              <a:t>а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latin typeface="Arial"/>
                <a:cs typeface="Arial"/>
              </a:rPr>
              <a:t>Гимнастические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упражнения</a:t>
            </a:r>
            <a:endParaRPr sz="2000">
              <a:latin typeface="Arial"/>
              <a:cs typeface="Arial"/>
            </a:endParaRPr>
          </a:p>
          <a:p>
            <a:pPr marL="299085" marR="172402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20" dirty="0">
                <a:latin typeface="Arial"/>
                <a:cs typeface="Arial"/>
              </a:rPr>
              <a:t>(дыхательные </a:t>
            </a:r>
            <a:r>
              <a:rPr sz="2000" dirty="0">
                <a:latin typeface="Arial"/>
                <a:cs typeface="Arial"/>
              </a:rPr>
              <a:t>и  </a:t>
            </a:r>
            <a:r>
              <a:rPr sz="2000" spc="-10" dirty="0">
                <a:latin typeface="Arial"/>
                <a:cs typeface="Arial"/>
              </a:rPr>
              <a:t>общеразвивающие)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58126" y="3071812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58126" y="3071812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15376" y="5572125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15376" y="5572125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79450"/>
          </a:xfrm>
          <a:custGeom>
            <a:avLst/>
            <a:gdLst/>
            <a:ahLst/>
            <a:cxnLst/>
            <a:rect l="l" t="t" r="r" b="b"/>
            <a:pathLst>
              <a:path w="9144000" h="679450">
                <a:moveTo>
                  <a:pt x="0" y="679450"/>
                </a:moveTo>
                <a:lnTo>
                  <a:pt x="9144000" y="679450"/>
                </a:lnTo>
                <a:lnTo>
                  <a:pt x="9144000" y="0"/>
                </a:lnTo>
                <a:lnTo>
                  <a:pt x="0" y="0"/>
                </a:lnTo>
                <a:lnTo>
                  <a:pt x="0" y="6794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3436" y="318007"/>
            <a:ext cx="443547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82595" algn="l"/>
              </a:tabLst>
            </a:pPr>
            <a:r>
              <a:rPr sz="2300" spc="-10" dirty="0">
                <a:latin typeface="Arial"/>
                <a:cs typeface="Arial"/>
              </a:rPr>
              <a:t>Позиционирование	</a:t>
            </a:r>
            <a:r>
              <a:rPr sz="2300" dirty="0">
                <a:latin typeface="Arial"/>
                <a:cs typeface="Arial"/>
              </a:rPr>
              <a:t>в</a:t>
            </a:r>
            <a:r>
              <a:rPr sz="2300" spc="-85" dirty="0">
                <a:latin typeface="Arial"/>
                <a:cs typeface="Arial"/>
              </a:rPr>
              <a:t> </a:t>
            </a:r>
            <a:r>
              <a:rPr sz="2300" spc="-15" dirty="0">
                <a:latin typeface="Arial"/>
                <a:cs typeface="Arial"/>
              </a:rPr>
              <a:t>постели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73040" y="2144263"/>
            <a:ext cx="3511296" cy="328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72151" y="2143125"/>
            <a:ext cx="3422650" cy="319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8844" y="5977534"/>
            <a:ext cx="8917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5715" indent="-20320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Gosselink R, </a:t>
            </a:r>
            <a:r>
              <a:rPr sz="1200" spc="-5" dirty="0">
                <a:latin typeface="Calibri"/>
                <a:cs typeface="Calibri"/>
              </a:rPr>
              <a:t>Bott </a:t>
            </a:r>
            <a:r>
              <a:rPr sz="1200" spc="-10" dirty="0">
                <a:latin typeface="Calibri"/>
                <a:cs typeface="Calibri"/>
              </a:rPr>
              <a:t>J, </a:t>
            </a:r>
            <a:r>
              <a:rPr sz="1200" spc="-5" dirty="0">
                <a:latin typeface="Calibri"/>
                <a:cs typeface="Calibri"/>
              </a:rPr>
              <a:t>Johnson </a:t>
            </a:r>
            <a:r>
              <a:rPr sz="1200" dirty="0">
                <a:latin typeface="Calibri"/>
                <a:cs typeface="Calibri"/>
              </a:rPr>
              <a:t>M,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Physiotherapy </a:t>
            </a: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dirty="0">
                <a:latin typeface="Calibri"/>
                <a:cs typeface="Calibri"/>
              </a:rPr>
              <a:t>adult </a:t>
            </a:r>
            <a:r>
              <a:rPr sz="1200" spc="-5" dirty="0">
                <a:latin typeface="Calibri"/>
                <a:cs typeface="Calibri"/>
              </a:rPr>
              <a:t>patients with critical </a:t>
            </a:r>
            <a:r>
              <a:rPr sz="1200" dirty="0">
                <a:latin typeface="Calibri"/>
                <a:cs typeface="Calibri"/>
              </a:rPr>
              <a:t>illness: </a:t>
            </a:r>
            <a:r>
              <a:rPr sz="1200" spc="-5" dirty="0">
                <a:latin typeface="Calibri"/>
                <a:cs typeface="Calibri"/>
              </a:rPr>
              <a:t>recommendations </a:t>
            </a:r>
            <a:r>
              <a:rPr sz="1200" dirty="0">
                <a:latin typeface="Calibri"/>
                <a:cs typeface="Calibri"/>
              </a:rPr>
              <a:t>of the European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Respiratory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Society </a:t>
            </a:r>
            <a:r>
              <a:rPr sz="1200" dirty="0">
                <a:latin typeface="Calibri"/>
                <a:cs typeface="Calibri"/>
              </a:rPr>
              <a:t> and </a:t>
            </a:r>
            <a:r>
              <a:rPr sz="1200" spc="-5" dirty="0">
                <a:latin typeface="Calibri"/>
                <a:cs typeface="Calibri"/>
              </a:rPr>
              <a:t>European Society </a:t>
            </a:r>
            <a:r>
              <a:rPr sz="1200" dirty="0">
                <a:latin typeface="Calibri"/>
                <a:cs typeface="Calibri"/>
              </a:rPr>
              <a:t>of </a:t>
            </a:r>
            <a:r>
              <a:rPr sz="1200" spc="-5" dirty="0">
                <a:latin typeface="Calibri"/>
                <a:cs typeface="Calibri"/>
              </a:rPr>
              <a:t>Intensive </a:t>
            </a:r>
            <a:r>
              <a:rPr sz="1200" spc="-10" dirty="0">
                <a:latin typeface="Calibri"/>
                <a:cs typeface="Calibri"/>
              </a:rPr>
              <a:t>Care </a:t>
            </a:r>
            <a:r>
              <a:rPr sz="1200" dirty="0">
                <a:latin typeface="Calibri"/>
                <a:cs typeface="Calibri"/>
              </a:rPr>
              <a:t>Medicine </a:t>
            </a:r>
            <a:r>
              <a:rPr sz="1200" spc="-25" dirty="0">
                <a:latin typeface="Calibri"/>
                <a:cs typeface="Calibri"/>
              </a:rPr>
              <a:t>Task </a:t>
            </a:r>
            <a:r>
              <a:rPr sz="1200" spc="-10" dirty="0">
                <a:latin typeface="Calibri"/>
                <a:cs typeface="Calibri"/>
              </a:rPr>
              <a:t>Force </a:t>
            </a:r>
            <a:r>
              <a:rPr sz="1200" dirty="0">
                <a:latin typeface="Calibri"/>
                <a:cs typeface="Calibri"/>
              </a:rPr>
              <a:t>on </a:t>
            </a:r>
            <a:r>
              <a:rPr sz="1200" spc="-5" dirty="0">
                <a:latin typeface="Calibri"/>
                <a:cs typeface="Calibri"/>
              </a:rPr>
              <a:t>Physiotherapy </a:t>
            </a: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spc="-5" dirty="0">
                <a:latin typeface="Calibri"/>
                <a:cs typeface="Calibri"/>
              </a:rPr>
              <a:t>Critically </a:t>
            </a:r>
            <a:r>
              <a:rPr sz="1200" dirty="0">
                <a:latin typeface="Calibri"/>
                <a:cs typeface="Calibri"/>
              </a:rPr>
              <a:t>Ill </a:t>
            </a:r>
            <a:r>
              <a:rPr sz="1200" spc="-5" dirty="0">
                <a:latin typeface="Calibri"/>
                <a:cs typeface="Calibri"/>
              </a:rPr>
              <a:t>Patients. </a:t>
            </a:r>
            <a:r>
              <a:rPr sz="1200" i="1" spc="-5" dirty="0">
                <a:latin typeface="Calibri"/>
                <a:cs typeface="Calibri"/>
              </a:rPr>
              <a:t>Intensive Care </a:t>
            </a:r>
            <a:r>
              <a:rPr sz="1200" i="1" dirty="0">
                <a:latin typeface="Calibri"/>
                <a:cs typeface="Calibri"/>
              </a:rPr>
              <a:t>Med</a:t>
            </a:r>
            <a:r>
              <a:rPr sz="1200" dirty="0">
                <a:latin typeface="Calibri"/>
                <a:cs typeface="Calibri"/>
              </a:rPr>
              <a:t>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2008;34(7):1188–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1199.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doi:10.1007/s00134-008-1026-7.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3014" y="668527"/>
            <a:ext cx="11201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105"/>
              </a:spcBef>
              <a:buSzPct val="95000"/>
              <a:buFont typeface="Arial"/>
              <a:buChar char="•"/>
              <a:tabLst>
                <a:tab pos="102870" algn="l"/>
                <a:tab pos="965200" algn="l"/>
              </a:tabLst>
            </a:pPr>
            <a:r>
              <a:rPr sz="2000" b="1" dirty="0">
                <a:latin typeface="Arial"/>
                <a:cs typeface="Arial"/>
              </a:rPr>
              <a:t>На	3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22526" y="668527"/>
            <a:ext cx="30683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45335" algn="l"/>
              </a:tabLst>
            </a:pPr>
            <a:r>
              <a:rPr sz="2000" b="1" spc="-5" dirty="0">
                <a:latin typeface="Arial"/>
                <a:cs typeface="Arial"/>
              </a:rPr>
              <a:t>сек</a:t>
            </a:r>
            <a:r>
              <a:rPr sz="2000" b="1" spc="-15" dirty="0">
                <a:latin typeface="Arial"/>
                <a:cs typeface="Arial"/>
              </a:rPr>
              <a:t>ц</a:t>
            </a:r>
            <a:r>
              <a:rPr sz="2000" b="1" dirty="0">
                <a:latin typeface="Arial"/>
                <a:cs typeface="Arial"/>
              </a:rPr>
              <a:t>ионн</a:t>
            </a:r>
            <a:r>
              <a:rPr sz="2000" b="1" spc="-15" dirty="0">
                <a:latin typeface="Arial"/>
                <a:cs typeface="Arial"/>
              </a:rPr>
              <a:t>о</a:t>
            </a:r>
            <a:r>
              <a:rPr sz="2000" b="1" dirty="0">
                <a:latin typeface="Arial"/>
                <a:cs typeface="Arial"/>
              </a:rPr>
              <a:t>й	</a:t>
            </a:r>
            <a:r>
              <a:rPr sz="2000" b="1" spc="-5" dirty="0">
                <a:latin typeface="Arial"/>
                <a:cs typeface="Arial"/>
              </a:rPr>
              <a:t>кр</a:t>
            </a:r>
            <a:r>
              <a:rPr sz="2000" b="1" spc="-10" dirty="0">
                <a:latin typeface="Arial"/>
                <a:cs typeface="Arial"/>
              </a:rPr>
              <a:t>о</a:t>
            </a:r>
            <a:r>
              <a:rPr sz="2000" b="1" spc="-20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а</a:t>
            </a:r>
            <a:r>
              <a:rPr sz="2000" b="1" spc="-35" dirty="0">
                <a:latin typeface="Arial"/>
                <a:cs typeface="Arial"/>
              </a:rPr>
              <a:t>т</a:t>
            </a:r>
            <a:r>
              <a:rPr sz="2000" b="1" dirty="0">
                <a:latin typeface="Arial"/>
                <a:cs typeface="Arial"/>
              </a:rPr>
              <a:t>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3014" y="973327"/>
            <a:ext cx="4699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формирование </a:t>
            </a:r>
            <a:r>
              <a:rPr sz="2000" b="1" spc="-5" dirty="0">
                <a:latin typeface="Arial"/>
                <a:cs typeface="Arial"/>
              </a:rPr>
              <a:t>позы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13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соответствии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3014" y="1278077"/>
            <a:ext cx="20650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1065" algn="l"/>
              </a:tabLst>
            </a:pPr>
            <a:r>
              <a:rPr sz="2000" b="1" dirty="0">
                <a:latin typeface="Arial"/>
                <a:cs typeface="Arial"/>
              </a:rPr>
              <a:t>со	</a:t>
            </a:r>
            <a:r>
              <a:rPr sz="2000" b="1" spc="-5" dirty="0">
                <a:latin typeface="Arial"/>
                <a:cs typeface="Arial"/>
              </a:rPr>
              <a:t>с</a:t>
            </a:r>
            <a:r>
              <a:rPr sz="2000" b="1" spc="-35" dirty="0">
                <a:latin typeface="Arial"/>
                <a:cs typeface="Arial"/>
              </a:rPr>
              <a:t>т</a:t>
            </a:r>
            <a:r>
              <a:rPr sz="2000" b="1" spc="20" dirty="0">
                <a:latin typeface="Arial"/>
                <a:cs typeface="Arial"/>
              </a:rPr>
              <a:t>а</a:t>
            </a:r>
            <a:r>
              <a:rPr sz="2000" b="1" spc="30" dirty="0">
                <a:latin typeface="Arial"/>
                <a:cs typeface="Arial"/>
              </a:rPr>
              <a:t>т</a:t>
            </a:r>
            <a:r>
              <a:rPr sz="2000" b="1" spc="-65" dirty="0">
                <a:latin typeface="Arial"/>
                <a:cs typeface="Arial"/>
              </a:rPr>
              <a:t>у</a:t>
            </a:r>
            <a:r>
              <a:rPr sz="2000" b="1" spc="-5" dirty="0">
                <a:latin typeface="Arial"/>
                <a:cs typeface="Arial"/>
              </a:rPr>
              <a:t>с</a:t>
            </a:r>
            <a:r>
              <a:rPr sz="2000" b="1" spc="-40" dirty="0">
                <a:latin typeface="Arial"/>
                <a:cs typeface="Arial"/>
              </a:rPr>
              <a:t>о</a:t>
            </a:r>
            <a:r>
              <a:rPr sz="2000" b="1" dirty="0">
                <a:latin typeface="Arial"/>
                <a:cs typeface="Arial"/>
              </a:rPr>
              <a:t>м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4048" y="1278077"/>
            <a:ext cx="20701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вертикализации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014" y="1583182"/>
            <a:ext cx="32321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30730" algn="l"/>
              </a:tabLst>
            </a:pPr>
            <a:r>
              <a:rPr sz="2000" b="1" spc="-5" dirty="0">
                <a:latin typeface="Arial"/>
                <a:cs typeface="Arial"/>
              </a:rPr>
              <a:t>(поднятый	</a:t>
            </a:r>
            <a:r>
              <a:rPr sz="2000" b="1" spc="-15" dirty="0">
                <a:latin typeface="Arial"/>
                <a:cs typeface="Arial"/>
              </a:rPr>
              <a:t>головной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7632" y="1583182"/>
            <a:ext cx="826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конец,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014" y="1887982"/>
            <a:ext cx="470217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опущенный ножной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конец)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spcBef>
                <a:spcPts val="5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b="1" dirty="0">
                <a:latin typeface="Arial"/>
                <a:cs typeface="Arial"/>
              </a:rPr>
              <a:t>с 1 </a:t>
            </a:r>
            <a:r>
              <a:rPr sz="2000" b="1" spc="-15" dirty="0">
                <a:latin typeface="Arial"/>
                <a:cs typeface="Arial"/>
              </a:rPr>
              <a:t>суток постоянно </a:t>
            </a:r>
            <a:r>
              <a:rPr sz="2000" b="1" dirty="0">
                <a:latin typeface="Arial"/>
                <a:cs typeface="Arial"/>
              </a:rPr>
              <a:t>с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перерывами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на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сон</a:t>
            </a:r>
            <a:endParaRPr sz="2000">
              <a:latin typeface="Arial"/>
              <a:cs typeface="Arial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b="1" spc="-10" dirty="0">
                <a:latin typeface="Arial"/>
                <a:cs typeface="Arial"/>
              </a:rPr>
              <a:t>субъективная переносимость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или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«stop»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сигналы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spcBef>
                <a:spcPts val="5"/>
              </a:spcBef>
              <a:buSzPct val="95000"/>
              <a:buFont typeface="Arial"/>
              <a:buChar char="•"/>
              <a:tabLst>
                <a:tab pos="102870" algn="l"/>
                <a:tab pos="3355340" algn="l"/>
              </a:tabLst>
            </a:pPr>
            <a:r>
              <a:rPr sz="2000" b="1" dirty="0">
                <a:latin typeface="Arial"/>
                <a:cs typeface="Arial"/>
              </a:rPr>
              <a:t>П</a:t>
            </a:r>
            <a:r>
              <a:rPr sz="2000" b="1" spc="-30" dirty="0">
                <a:latin typeface="Arial"/>
                <a:cs typeface="Arial"/>
              </a:rPr>
              <a:t>о</a:t>
            </a:r>
            <a:r>
              <a:rPr sz="2000" b="1" spc="-5" dirty="0">
                <a:latin typeface="Arial"/>
                <a:cs typeface="Arial"/>
              </a:rPr>
              <a:t>з</a:t>
            </a:r>
            <a:r>
              <a:rPr sz="2000" b="1" spc="-10" dirty="0">
                <a:latin typeface="Arial"/>
                <a:cs typeface="Arial"/>
              </a:rPr>
              <a:t>иц</a:t>
            </a:r>
            <a:r>
              <a:rPr sz="2000" b="1" dirty="0">
                <a:latin typeface="Arial"/>
                <a:cs typeface="Arial"/>
              </a:rPr>
              <a:t>ио</a:t>
            </a:r>
            <a:r>
              <a:rPr sz="2000" b="1" spc="-10" dirty="0">
                <a:latin typeface="Arial"/>
                <a:cs typeface="Arial"/>
              </a:rPr>
              <a:t>н</a:t>
            </a:r>
            <a:r>
              <a:rPr sz="2000" b="1" dirty="0">
                <a:latin typeface="Arial"/>
                <a:cs typeface="Arial"/>
              </a:rPr>
              <a:t>иро</a:t>
            </a:r>
            <a:r>
              <a:rPr sz="2000" b="1" spc="-20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а</a:t>
            </a:r>
            <a:r>
              <a:rPr sz="2000" b="1" spc="-10" dirty="0">
                <a:latin typeface="Arial"/>
                <a:cs typeface="Arial"/>
              </a:rPr>
              <a:t>ни</a:t>
            </a:r>
            <a:r>
              <a:rPr sz="2000" b="1" spc="-5" dirty="0">
                <a:latin typeface="Arial"/>
                <a:cs typeface="Arial"/>
              </a:rPr>
              <a:t>е</a:t>
            </a:r>
            <a:r>
              <a:rPr sz="2000" b="1" dirty="0">
                <a:latin typeface="Arial"/>
                <a:cs typeface="Arial"/>
              </a:rPr>
              <a:t>,	пасс</a:t>
            </a:r>
            <a:r>
              <a:rPr sz="2000" b="1" spc="-15" dirty="0">
                <a:latin typeface="Arial"/>
                <a:cs typeface="Arial"/>
              </a:rPr>
              <a:t>и</a:t>
            </a:r>
            <a:r>
              <a:rPr sz="2000" b="1" dirty="0">
                <a:latin typeface="Arial"/>
                <a:cs typeface="Arial"/>
              </a:rPr>
              <a:t>вная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3014" y="4327016"/>
            <a:ext cx="17907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мобилизация,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014" y="4631816"/>
            <a:ext cx="19710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3655" algn="l"/>
              </a:tabLst>
            </a:pPr>
            <a:r>
              <a:rPr sz="2000" b="1" spc="-20" dirty="0">
                <a:latin typeface="Arial"/>
                <a:cs typeface="Arial"/>
              </a:rPr>
              <a:t>м</a:t>
            </a:r>
            <a:r>
              <a:rPr sz="2000" b="1" dirty="0">
                <a:latin typeface="Arial"/>
                <a:cs typeface="Arial"/>
              </a:rPr>
              <a:t>ог</a:t>
            </a:r>
            <a:r>
              <a:rPr sz="2000" b="1" spc="15" dirty="0">
                <a:latin typeface="Arial"/>
                <a:cs typeface="Arial"/>
              </a:rPr>
              <a:t>у</a:t>
            </a:r>
            <a:r>
              <a:rPr sz="2000" b="1" dirty="0">
                <a:latin typeface="Arial"/>
                <a:cs typeface="Arial"/>
              </a:rPr>
              <a:t>т	</a:t>
            </a:r>
            <a:r>
              <a:rPr sz="2000" b="1" spc="5" dirty="0">
                <a:latin typeface="Arial"/>
                <a:cs typeface="Arial"/>
              </a:rPr>
              <a:t>б</a:t>
            </a:r>
            <a:r>
              <a:rPr sz="2000" b="1" spc="10" dirty="0">
                <a:latin typeface="Arial"/>
                <a:cs typeface="Arial"/>
              </a:rPr>
              <a:t>ы</a:t>
            </a:r>
            <a:r>
              <a:rPr sz="2000" b="1" spc="-35" dirty="0">
                <a:latin typeface="Arial"/>
                <a:cs typeface="Arial"/>
              </a:rPr>
              <a:t>т</a:t>
            </a:r>
            <a:r>
              <a:rPr sz="2000" b="1" dirty="0">
                <a:latin typeface="Arial"/>
                <a:cs typeface="Arial"/>
              </a:rPr>
              <a:t>ь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68473" y="4327016"/>
            <a:ext cx="27260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340" marR="5080" indent="-549275">
              <a:lnSpc>
                <a:spcPct val="100000"/>
              </a:lnSpc>
              <a:spcBef>
                <a:spcPts val="100"/>
              </a:spcBef>
              <a:tabLst>
                <a:tab pos="1938655" algn="l"/>
                <a:tab pos="2240915" algn="l"/>
              </a:tabLst>
            </a:pPr>
            <a:r>
              <a:rPr sz="2000" b="1" dirty="0">
                <a:latin typeface="Arial"/>
                <a:cs typeface="Arial"/>
              </a:rPr>
              <a:t>рас</a:t>
            </a:r>
            <a:r>
              <a:rPr sz="2000" b="1" spc="-30" dirty="0">
                <a:latin typeface="Arial"/>
                <a:cs typeface="Arial"/>
              </a:rPr>
              <a:t>т</a:t>
            </a:r>
            <a:r>
              <a:rPr sz="2000" b="1" spc="-5" dirty="0">
                <a:latin typeface="Arial"/>
                <a:cs typeface="Arial"/>
              </a:rPr>
              <a:t>яги</a:t>
            </a:r>
            <a:r>
              <a:rPr sz="2000" b="1" spc="-30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ан</a:t>
            </a:r>
            <a:r>
              <a:rPr sz="2000" b="1" dirty="0">
                <a:latin typeface="Arial"/>
                <a:cs typeface="Arial"/>
              </a:rPr>
              <a:t>ие	мы</a:t>
            </a:r>
            <a:r>
              <a:rPr sz="2000" b="1" spc="-20" dirty="0">
                <a:latin typeface="Arial"/>
                <a:cs typeface="Arial"/>
              </a:rPr>
              <a:t>ш</a:t>
            </a:r>
            <a:r>
              <a:rPr sz="2000" b="1" dirty="0">
                <a:latin typeface="Arial"/>
                <a:cs typeface="Arial"/>
              </a:rPr>
              <a:t>ц  п</a:t>
            </a:r>
            <a:r>
              <a:rPr sz="2000" b="1" spc="-50" dirty="0">
                <a:latin typeface="Arial"/>
                <a:cs typeface="Arial"/>
              </a:rPr>
              <a:t>о</a:t>
            </a:r>
            <a:r>
              <a:rPr sz="2000" b="1" spc="-25" dirty="0">
                <a:latin typeface="Arial"/>
                <a:cs typeface="Arial"/>
              </a:rPr>
              <a:t>л</a:t>
            </a:r>
            <a:r>
              <a:rPr sz="2000" b="1" spc="-5" dirty="0">
                <a:latin typeface="Arial"/>
                <a:cs typeface="Arial"/>
              </a:rPr>
              <a:t>езн</a:t>
            </a:r>
            <a:r>
              <a:rPr sz="2000" b="1" dirty="0">
                <a:latin typeface="Arial"/>
                <a:cs typeface="Arial"/>
              </a:rPr>
              <a:t>ы		</a:t>
            </a:r>
            <a:r>
              <a:rPr sz="2000" b="1" spc="-5" dirty="0">
                <a:latin typeface="Arial"/>
                <a:cs typeface="Arial"/>
              </a:rPr>
              <a:t>для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3014" y="4936616"/>
            <a:ext cx="470090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2630" algn="l"/>
                <a:tab pos="3539490" algn="l"/>
              </a:tabLst>
            </a:pPr>
            <a:r>
              <a:rPr sz="2000" b="1" spc="-5" dirty="0">
                <a:latin typeface="Arial"/>
                <a:cs typeface="Arial"/>
              </a:rPr>
              <a:t>профилактики	контрактур	</a:t>
            </a:r>
            <a:r>
              <a:rPr sz="2000" b="1" spc="-15" dirty="0">
                <a:latin typeface="Arial"/>
                <a:cs typeface="Arial"/>
              </a:rPr>
              <a:t>суставов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90880" algn="l"/>
                <a:tab pos="1986280" algn="l"/>
                <a:tab pos="2646680" algn="l"/>
              </a:tabLst>
            </a:pPr>
            <a:r>
              <a:rPr sz="2000" b="1" dirty="0">
                <a:latin typeface="Arial"/>
                <a:cs typeface="Arial"/>
              </a:rPr>
              <a:t>и	</a:t>
            </a:r>
            <a:r>
              <a:rPr sz="2000" b="1" spc="-5" dirty="0">
                <a:latin typeface="Arial"/>
                <a:cs typeface="Arial"/>
              </a:rPr>
              <a:t>мышц	</a:t>
            </a:r>
            <a:r>
              <a:rPr sz="2000" b="1" dirty="0">
                <a:latin typeface="Arial"/>
                <a:cs typeface="Arial"/>
              </a:rPr>
              <a:t>у	</a:t>
            </a:r>
            <a:r>
              <a:rPr sz="2000" b="1" spc="-5" dirty="0">
                <a:latin typeface="Arial"/>
                <a:cs typeface="Arial"/>
              </a:rPr>
              <a:t>обездвиженных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3014" y="5546547"/>
            <a:ext cx="14319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пациентов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65750" y="5519724"/>
            <a:ext cx="2889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Уровень доказательности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B-I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507223" y="6519671"/>
            <a:ext cx="1636776" cy="338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56500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562850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72375" y="3214687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72375" y="3214687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29375" y="3071812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29375" y="3071812"/>
            <a:ext cx="408305" cy="195580"/>
          </a:xfrm>
          <a:custGeom>
            <a:avLst/>
            <a:gdLst/>
            <a:ahLst/>
            <a:cxnLst/>
            <a:rect l="l" t="t" r="r" b="b"/>
            <a:pathLst>
              <a:path w="408304" h="195579">
                <a:moveTo>
                  <a:pt x="0" y="195262"/>
                </a:moveTo>
                <a:lnTo>
                  <a:pt x="407987" y="195262"/>
                </a:lnTo>
                <a:lnTo>
                  <a:pt x="407987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857250"/>
                </a:move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0477" y="76022"/>
            <a:ext cx="60833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/>
              <a:t>Отделение </a:t>
            </a:r>
            <a:r>
              <a:rPr sz="2400" spc="-5" dirty="0"/>
              <a:t>реабилитации </a:t>
            </a:r>
            <a:r>
              <a:rPr sz="2400" spc="-85" dirty="0"/>
              <a:t>ГАУЗ </a:t>
            </a:r>
            <a:r>
              <a:rPr sz="2400" spc="-30" dirty="0"/>
              <a:t>«РКОД </a:t>
            </a:r>
            <a:r>
              <a:rPr sz="2400" spc="-5" dirty="0"/>
              <a:t>МЗ</a:t>
            </a:r>
            <a:r>
              <a:rPr sz="2400" spc="180" dirty="0"/>
              <a:t> </a:t>
            </a:r>
            <a:r>
              <a:rPr sz="2400" spc="-30" dirty="0"/>
              <a:t>РТ»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618614" y="322663"/>
            <a:ext cx="4370705" cy="178244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549400">
              <a:lnSpc>
                <a:spcPct val="100000"/>
              </a:lnSpc>
              <a:spcBef>
                <a:spcPts val="1075"/>
              </a:spcBef>
            </a:pP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(на функциональной</a:t>
            </a:r>
            <a:r>
              <a:rPr sz="1800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основе)</a:t>
            </a:r>
            <a:endParaRPr sz="1800">
              <a:latin typeface="Calibri"/>
              <a:cs typeface="Calibri"/>
            </a:endParaRPr>
          </a:p>
          <a:p>
            <a:pPr marL="977265" marR="1333500" indent="-893444">
              <a:lnSpc>
                <a:spcPct val="100000"/>
              </a:lnSpc>
              <a:spcBef>
                <a:spcPts val="1090"/>
              </a:spcBef>
            </a:pPr>
            <a:r>
              <a:rPr sz="2000" spc="-5" dirty="0">
                <a:latin typeface="Calibri"/>
                <a:cs typeface="Calibri"/>
              </a:rPr>
              <a:t>Всего </a:t>
            </a:r>
            <a:r>
              <a:rPr sz="2000" dirty="0">
                <a:latin typeface="Calibri"/>
                <a:cs typeface="Calibri"/>
              </a:rPr>
              <a:t>штатных </a:t>
            </a:r>
            <a:r>
              <a:rPr sz="2000" spc="-10" dirty="0">
                <a:latin typeface="Calibri"/>
                <a:cs typeface="Calibri"/>
              </a:rPr>
              <a:t>единиц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9,25  Врачи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4,75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Средний </a:t>
            </a:r>
            <a:r>
              <a:rPr sz="2000" spc="-10" dirty="0">
                <a:latin typeface="Calibri"/>
                <a:cs typeface="Calibri"/>
              </a:rPr>
              <a:t>мед. </a:t>
            </a:r>
            <a:r>
              <a:rPr sz="2000" dirty="0">
                <a:latin typeface="Calibri"/>
                <a:cs typeface="Calibri"/>
              </a:rPr>
              <a:t>персонал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3,75</a:t>
            </a:r>
            <a:endParaRPr sz="20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libri"/>
                <a:cs typeface="Calibri"/>
              </a:rPr>
              <a:t>Младший </a:t>
            </a:r>
            <a:r>
              <a:rPr sz="2000" spc="-15" dirty="0">
                <a:latin typeface="Calibri"/>
                <a:cs typeface="Calibri"/>
              </a:rPr>
              <a:t>мел. </a:t>
            </a:r>
            <a:r>
              <a:rPr sz="2000" dirty="0">
                <a:latin typeface="Calibri"/>
                <a:cs typeface="Calibri"/>
              </a:rPr>
              <a:t>персонал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1,0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0" y="2243201"/>
          <a:ext cx="9147175" cy="4615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5160"/>
                <a:gridCol w="3413124"/>
              </a:tblGrid>
              <a:tr h="499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Наименование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должности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Кол-во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шт.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единиц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8660">
                <a:tc>
                  <a:txBody>
                    <a:bodyPr/>
                    <a:lstStyle/>
                    <a:p>
                      <a:pPr marL="177800" marR="3457575" indent="-901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Заведующая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отделением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 врач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онколог)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1027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ЛФК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0,5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1027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Врач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ФТ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0,25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0900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Клинический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психолог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3,0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9110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Старшая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сестра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1028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Инструктор по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ЛФК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0,5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9109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сестра по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ФТ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9122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Уборщик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служебных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помещений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0,5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606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Кастелянша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(сестра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хозяйка)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0,5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85875"/>
          </a:xfrm>
          <a:custGeom>
            <a:avLst/>
            <a:gdLst/>
            <a:ahLst/>
            <a:cxnLst/>
            <a:rect l="l" t="t" r="r" b="b"/>
            <a:pathLst>
              <a:path w="9144000" h="1285875">
                <a:moveTo>
                  <a:pt x="0" y="1285875"/>
                </a:moveTo>
                <a:lnTo>
                  <a:pt x="9144000" y="1285875"/>
                </a:lnTo>
                <a:lnTo>
                  <a:pt x="9144000" y="0"/>
                </a:lnTo>
                <a:lnTo>
                  <a:pt x="0" y="0"/>
                </a:lnTo>
                <a:lnTo>
                  <a:pt x="0" y="12858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449" y="229615"/>
            <a:ext cx="89058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  <a:tabLst>
                <a:tab pos="219710" algn="l"/>
              </a:tabLst>
            </a:pPr>
            <a:r>
              <a:rPr sz="2400" dirty="0"/>
              <a:t>I	</a:t>
            </a:r>
            <a:r>
              <a:rPr sz="2400" spc="-5" dirty="0"/>
              <a:t>этап реабилитации </a:t>
            </a:r>
            <a:r>
              <a:rPr sz="2400" dirty="0"/>
              <a:t>в </a:t>
            </a:r>
            <a:r>
              <a:rPr sz="2400" spc="-85" dirty="0"/>
              <a:t>ГАУЗ </a:t>
            </a:r>
            <a:r>
              <a:rPr sz="2400" spc="-35" dirty="0"/>
              <a:t>РКОД </a:t>
            </a:r>
            <a:r>
              <a:rPr sz="2400" spc="-5" dirty="0"/>
              <a:t>МЗ</a:t>
            </a:r>
            <a:r>
              <a:rPr sz="2400" spc="135" dirty="0"/>
              <a:t> </a:t>
            </a:r>
            <a:r>
              <a:rPr sz="2400" spc="-10" dirty="0"/>
              <a:t>РТ</a:t>
            </a:r>
            <a:endParaRPr sz="2400"/>
          </a:p>
          <a:p>
            <a:pPr marL="12700" marR="5080" algn="ctr">
              <a:lnSpc>
                <a:spcPct val="100000"/>
              </a:lnSpc>
              <a:tabLst>
                <a:tab pos="4940300" algn="l"/>
              </a:tabLst>
            </a:pPr>
            <a:r>
              <a:rPr sz="2400" spc="-5" dirty="0"/>
              <a:t>Динамика изменения когнитивной функции </a:t>
            </a:r>
            <a:r>
              <a:rPr sz="2400" dirty="0"/>
              <a:t>в </a:t>
            </a:r>
            <a:r>
              <a:rPr sz="2400" spc="-5" dirty="0"/>
              <a:t>периоперационном  </a:t>
            </a:r>
            <a:r>
              <a:rPr sz="2400" spc="-15" dirty="0"/>
              <a:t>периоде </a:t>
            </a:r>
            <a:r>
              <a:rPr sz="2400" spc="-5" dirty="0"/>
              <a:t>по </a:t>
            </a:r>
            <a:r>
              <a:rPr sz="2400" spc="-10" dirty="0"/>
              <a:t>шкале </a:t>
            </a:r>
            <a:r>
              <a:rPr sz="2400" spc="-5" dirty="0"/>
              <a:t>Mini</a:t>
            </a:r>
            <a:r>
              <a:rPr sz="2400" spc="60" dirty="0"/>
              <a:t> </a:t>
            </a:r>
            <a:r>
              <a:rPr sz="2400" spc="-15" dirty="0"/>
              <a:t>Mental</a:t>
            </a:r>
            <a:r>
              <a:rPr sz="2400" spc="20" dirty="0"/>
              <a:t> </a:t>
            </a:r>
            <a:r>
              <a:rPr sz="2400" spc="-20" dirty="0"/>
              <a:t>State	</a:t>
            </a:r>
            <a:r>
              <a:rPr sz="2400" spc="-5" dirty="0"/>
              <a:t>(M</a:t>
            </a:r>
            <a:r>
              <a:rPr sz="2200" spc="-5" dirty="0">
                <a:latin typeface="Arial"/>
                <a:cs typeface="Arial"/>
              </a:rPr>
              <a:t>MS).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7751" y="1928812"/>
            <a:ext cx="4515019" cy="3796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3014" y="1456182"/>
            <a:ext cx="3895090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Выводы:</a:t>
            </a:r>
            <a:endParaRPr sz="1800">
              <a:latin typeface="Arial"/>
              <a:cs typeface="Arial"/>
            </a:endParaRPr>
          </a:p>
          <a:p>
            <a:pPr marL="355600" marR="161925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latin typeface="Arial"/>
                <a:cs typeface="Arial"/>
              </a:rPr>
              <a:t>Уменьшение </a:t>
            </a:r>
            <a:r>
              <a:rPr sz="1800" spc="-5" dirty="0">
                <a:latin typeface="Arial"/>
                <a:cs typeface="Arial"/>
              </a:rPr>
              <a:t>выраженности  когнитивной </a:t>
            </a:r>
            <a:r>
              <a:rPr sz="1800" spc="-10" dirty="0">
                <a:latin typeface="Arial"/>
                <a:cs typeface="Arial"/>
              </a:rPr>
              <a:t>дисфункции  </a:t>
            </a:r>
            <a:r>
              <a:rPr sz="1800" spc="-15" dirty="0">
                <a:latin typeface="Arial"/>
                <a:cs typeface="Arial"/>
              </a:rPr>
              <a:t>способствует </a:t>
            </a:r>
            <a:r>
              <a:rPr sz="1800" spc="-5" dirty="0">
                <a:latin typeface="Arial"/>
                <a:cs typeface="Arial"/>
              </a:rPr>
              <a:t>нормализации  высшей нервной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деятельности.</a:t>
            </a:r>
            <a:endParaRPr sz="1800">
              <a:latin typeface="Arial"/>
              <a:cs typeface="Arial"/>
            </a:endParaRPr>
          </a:p>
          <a:p>
            <a:pPr marL="355600" marR="715645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  <a:tab pos="2558415" algn="l"/>
              </a:tabLst>
            </a:pPr>
            <a:r>
              <a:rPr sz="1800" spc="-5" dirty="0">
                <a:latin typeface="Arial"/>
                <a:cs typeface="Arial"/>
              </a:rPr>
              <a:t>Лучшие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результаты	</a:t>
            </a:r>
            <a:r>
              <a:rPr sz="1800" dirty="0">
                <a:latin typeface="Arial"/>
                <a:cs typeface="Arial"/>
              </a:rPr>
              <a:t>при  </a:t>
            </a:r>
            <a:r>
              <a:rPr sz="1800" spc="-10" dirty="0">
                <a:latin typeface="Arial"/>
                <a:cs typeface="Arial"/>
              </a:rPr>
              <a:t>возможности </a:t>
            </a:r>
            <a:r>
              <a:rPr sz="1800" spc="-15" dirty="0">
                <a:latin typeface="Arial"/>
                <a:cs typeface="Arial"/>
              </a:rPr>
              <a:t>привлечения  </a:t>
            </a:r>
            <a:r>
              <a:rPr sz="1800" spc="-10" dirty="0">
                <a:latin typeface="Arial"/>
                <a:cs typeface="Arial"/>
              </a:rPr>
              <a:t>родственников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  <a:tab pos="2644775" algn="l"/>
              </a:tabLst>
            </a:pPr>
            <a:r>
              <a:rPr sz="1800" spc="-10" dirty="0">
                <a:latin typeface="Arial"/>
                <a:cs typeface="Arial"/>
              </a:rPr>
              <a:t>Предлагаемая </a:t>
            </a:r>
            <a:r>
              <a:rPr sz="1800" spc="-5" dirty="0">
                <a:latin typeface="Arial"/>
                <a:cs typeface="Arial"/>
              </a:rPr>
              <a:t>программа  ранней </a:t>
            </a:r>
            <a:r>
              <a:rPr sz="1800" spc="-10" dirty="0">
                <a:latin typeface="Arial"/>
                <a:cs typeface="Arial"/>
              </a:rPr>
              <a:t>реабилитации </a:t>
            </a:r>
            <a:r>
              <a:rPr sz="1800" spc="-20" dirty="0">
                <a:latin typeface="Arial"/>
                <a:cs typeface="Arial"/>
              </a:rPr>
              <a:t>является  </a:t>
            </a:r>
            <a:r>
              <a:rPr sz="1800" spc="-5" dirty="0">
                <a:latin typeface="Arial"/>
                <a:cs typeface="Arial"/>
              </a:rPr>
              <a:t>эффективной, </a:t>
            </a:r>
            <a:r>
              <a:rPr sz="1800" spc="-15" dirty="0">
                <a:latin typeface="Arial"/>
                <a:cs typeface="Arial"/>
              </a:rPr>
              <a:t>позволяющей  </a:t>
            </a:r>
            <a:r>
              <a:rPr sz="1800" dirty="0">
                <a:latin typeface="Arial"/>
                <a:cs typeface="Arial"/>
              </a:rPr>
              <a:t>снизить </a:t>
            </a:r>
            <a:r>
              <a:rPr sz="1800" spc="-10" dirty="0">
                <a:latin typeface="Arial"/>
                <a:cs typeface="Arial"/>
              </a:rPr>
              <a:t>частоту развития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ранних  когнитивно-эмоциональных  послеоперационных осложнений  </a:t>
            </a:r>
            <a:r>
              <a:rPr sz="1800" dirty="0">
                <a:latin typeface="Arial"/>
                <a:cs typeface="Arial"/>
              </a:rPr>
              <a:t>у </a:t>
            </a:r>
            <a:r>
              <a:rPr sz="1800" spc="-5" dirty="0">
                <a:latin typeface="Arial"/>
                <a:cs typeface="Arial"/>
              </a:rPr>
              <a:t>пациентов </a:t>
            </a:r>
            <a:r>
              <a:rPr sz="1800" dirty="0">
                <a:latin typeface="Arial"/>
                <a:cs typeface="Arial"/>
              </a:rPr>
              <a:t>после </a:t>
            </a:r>
            <a:r>
              <a:rPr sz="1800" spc="-10" dirty="0">
                <a:latin typeface="Arial"/>
                <a:cs typeface="Arial"/>
              </a:rPr>
              <a:t>полостных  операций </a:t>
            </a:r>
            <a:r>
              <a:rPr sz="1800" dirty="0">
                <a:latin typeface="Arial"/>
                <a:cs typeface="Arial"/>
              </a:rPr>
              <a:t>по </a:t>
            </a:r>
            <a:r>
              <a:rPr sz="1800" spc="-15" dirty="0">
                <a:latin typeface="Arial"/>
                <a:cs typeface="Arial"/>
              </a:rPr>
              <a:t>поводу неотложной  </a:t>
            </a:r>
            <a:r>
              <a:rPr sz="1800" spc="-10" dirty="0">
                <a:latin typeface="Arial"/>
                <a:cs typeface="Arial"/>
              </a:rPr>
              <a:t>онкоабдоминальной	</a:t>
            </a:r>
            <a:r>
              <a:rPr sz="1800" spc="-15" dirty="0">
                <a:latin typeface="Arial"/>
                <a:cs typeface="Arial"/>
              </a:rPr>
              <a:t>патологии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09104" y="6519671"/>
            <a:ext cx="1834896" cy="338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8126" y="6550025"/>
            <a:ext cx="1786255" cy="307975"/>
          </a:xfrm>
          <a:custGeom>
            <a:avLst/>
            <a:gdLst/>
            <a:ahLst/>
            <a:cxnLst/>
            <a:rect l="l" t="t" r="r" b="b"/>
            <a:pathLst>
              <a:path w="1786254" h="307975">
                <a:moveTo>
                  <a:pt x="0" y="307975"/>
                </a:moveTo>
                <a:lnTo>
                  <a:pt x="1785874" y="307975"/>
                </a:lnTo>
                <a:lnTo>
                  <a:pt x="1785874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64476" y="6556375"/>
            <a:ext cx="1773555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Хачатурян</a:t>
            </a:r>
            <a:r>
              <a:rPr sz="1400" b="1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В.А.,2017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52575"/>
          </a:xfrm>
          <a:custGeom>
            <a:avLst/>
            <a:gdLst/>
            <a:ahLst/>
            <a:cxnLst/>
            <a:rect l="l" t="t" r="r" b="b"/>
            <a:pathLst>
              <a:path w="9144000" h="1552575">
                <a:moveTo>
                  <a:pt x="0" y="1552575"/>
                </a:moveTo>
                <a:lnTo>
                  <a:pt x="9144000" y="1552575"/>
                </a:lnTo>
                <a:lnTo>
                  <a:pt x="9144000" y="0"/>
                </a:lnTo>
                <a:lnTo>
                  <a:pt x="0" y="0"/>
                </a:lnTo>
                <a:lnTo>
                  <a:pt x="0" y="15525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Динамика заболеваемости </a:t>
            </a:r>
            <a:r>
              <a:rPr sz="2400" dirty="0"/>
              <a:t>и смертности </a:t>
            </a:r>
            <a:r>
              <a:rPr sz="2400" spc="-5" dirty="0"/>
              <a:t>при ЗНО </a:t>
            </a:r>
            <a:r>
              <a:rPr sz="2400" dirty="0"/>
              <a:t>в</a:t>
            </a:r>
            <a:r>
              <a:rPr sz="2400" spc="-80" dirty="0"/>
              <a:t> </a:t>
            </a:r>
            <a:r>
              <a:rPr sz="2400" spc="-10" dirty="0"/>
              <a:t>Российской  Федерации</a:t>
            </a:r>
            <a:r>
              <a:rPr sz="2400" dirty="0"/>
              <a:t> и</a:t>
            </a:r>
            <a:endParaRPr sz="2400"/>
          </a:p>
          <a:p>
            <a:pPr marL="69215" algn="ctr">
              <a:lnSpc>
                <a:spcPct val="100000"/>
              </a:lnSpc>
            </a:pPr>
            <a:r>
              <a:rPr sz="2400" dirty="0"/>
              <a:t>и в </a:t>
            </a:r>
            <a:r>
              <a:rPr sz="2400" spc="-15" dirty="0"/>
              <a:t>Республике </a:t>
            </a:r>
            <a:r>
              <a:rPr sz="2400" spc="-20" dirty="0"/>
              <a:t>Татарстан </a:t>
            </a:r>
            <a:r>
              <a:rPr sz="2400" dirty="0"/>
              <a:t>за </a:t>
            </a:r>
            <a:r>
              <a:rPr sz="2400" spc="-15" dirty="0"/>
              <a:t>период</a:t>
            </a:r>
            <a:r>
              <a:rPr sz="2400" spc="15" dirty="0"/>
              <a:t> </a:t>
            </a:r>
            <a:r>
              <a:rPr sz="2400" spc="-15" dirty="0"/>
              <a:t>2007-2015гг.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2418969" y="1109853"/>
            <a:ext cx="4301490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(стандартизованный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показатель)</a:t>
            </a:r>
            <a:endParaRPr sz="240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  <a:spcBef>
                <a:spcPts val="1455"/>
              </a:spcBef>
            </a:pPr>
            <a:r>
              <a:rPr sz="1800" b="1" spc="-5" dirty="0">
                <a:latin typeface="Calibri"/>
                <a:cs typeface="Calibri"/>
              </a:rPr>
              <a:t>Заболеваемость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917" y="3551237"/>
            <a:ext cx="3110865" cy="0"/>
          </a:xfrm>
          <a:custGeom>
            <a:avLst/>
            <a:gdLst/>
            <a:ahLst/>
            <a:cxnLst/>
            <a:rect l="l" t="t" r="r" b="b"/>
            <a:pathLst>
              <a:path w="3110865">
                <a:moveTo>
                  <a:pt x="0" y="0"/>
                </a:moveTo>
                <a:lnTo>
                  <a:pt x="3110833" y="0"/>
                </a:lnTo>
              </a:path>
            </a:pathLst>
          </a:custGeom>
          <a:ln w="1061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021" y="2754798"/>
            <a:ext cx="2752725" cy="307975"/>
          </a:xfrm>
          <a:custGeom>
            <a:avLst/>
            <a:gdLst/>
            <a:ahLst/>
            <a:cxnLst/>
            <a:rect l="l" t="t" r="r" b="b"/>
            <a:pathLst>
              <a:path w="2752725" h="307975">
                <a:moveTo>
                  <a:pt x="0" y="307956"/>
                </a:moveTo>
                <a:lnTo>
                  <a:pt x="339356" y="286718"/>
                </a:lnTo>
                <a:lnTo>
                  <a:pt x="688077" y="212383"/>
                </a:lnTo>
                <a:lnTo>
                  <a:pt x="1027434" y="159287"/>
                </a:lnTo>
                <a:lnTo>
                  <a:pt x="1376343" y="201764"/>
                </a:lnTo>
                <a:lnTo>
                  <a:pt x="1725126" y="212383"/>
                </a:lnTo>
                <a:lnTo>
                  <a:pt x="2064483" y="180526"/>
                </a:lnTo>
                <a:lnTo>
                  <a:pt x="2413266" y="95572"/>
                </a:lnTo>
                <a:lnTo>
                  <a:pt x="2752623" y="0"/>
                </a:lnTo>
              </a:path>
            </a:pathLst>
          </a:custGeom>
          <a:ln w="5302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9462" y="2618758"/>
            <a:ext cx="748665" cy="62928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93065">
              <a:lnSpc>
                <a:spcPct val="100000"/>
              </a:lnSpc>
              <a:spcBef>
                <a:spcPts val="850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222,9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221,56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9629" y="2960499"/>
            <a:ext cx="4438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227,37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6283" y="2570067"/>
            <a:ext cx="44386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231,0</a:t>
            </a:r>
            <a:r>
              <a:rPr sz="1350" b="1" spc="-8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1465" y="2900677"/>
            <a:ext cx="93789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228,07</a:t>
            </a:r>
            <a:r>
              <a:rPr sz="1350" b="1" spc="-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25" b="1" spc="-120" baseline="-34979" dirty="0">
                <a:solidFill>
                  <a:srgbClr val="404040"/>
                </a:solidFill>
                <a:latin typeface="Calibri"/>
                <a:cs typeface="Calibri"/>
              </a:rPr>
              <a:t>227,56</a:t>
            </a:r>
            <a:endParaRPr sz="2025" baseline="-34979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29570" y="2638737"/>
            <a:ext cx="44386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229,2</a:t>
            </a:r>
            <a:r>
              <a:rPr sz="1350" b="1" spc="-8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7143" y="2916252"/>
            <a:ext cx="441959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235,24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18746" y="2512015"/>
            <a:ext cx="4438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85" dirty="0">
                <a:solidFill>
                  <a:srgbClr val="404040"/>
                </a:solidFill>
                <a:latin typeface="Calibri"/>
                <a:cs typeface="Calibri"/>
              </a:rPr>
              <a:t>241,3</a:t>
            </a:r>
            <a:r>
              <a:rPr sz="1350" b="1" spc="-75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0474" y="3144211"/>
            <a:ext cx="19621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-65" dirty="0">
                <a:solidFill>
                  <a:srgbClr val="585858"/>
                </a:solidFill>
                <a:latin typeface="Calibri"/>
                <a:cs typeface="Calibri"/>
              </a:rPr>
              <a:t>210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0474" y="2828467"/>
            <a:ext cx="19621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-65" dirty="0">
                <a:solidFill>
                  <a:srgbClr val="585858"/>
                </a:solidFill>
                <a:latin typeface="Calibri"/>
                <a:cs typeface="Calibri"/>
              </a:rPr>
              <a:t>230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0474" y="2512369"/>
            <a:ext cx="196215" cy="180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spc="-65" dirty="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0474" y="3447849"/>
            <a:ext cx="3364865" cy="3600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000" spc="-65" dirty="0">
                <a:solidFill>
                  <a:srgbClr val="585858"/>
                </a:solidFill>
                <a:latin typeface="Calibri"/>
                <a:cs typeface="Calibri"/>
              </a:rPr>
              <a:t>190</a:t>
            </a:r>
            <a:endParaRPr sz="1000">
              <a:latin typeface="Calibri"/>
              <a:cs typeface="Calibri"/>
            </a:endParaRPr>
          </a:p>
          <a:p>
            <a:pPr marL="347980">
              <a:lnSpc>
                <a:spcPct val="100000"/>
              </a:lnSpc>
              <a:spcBef>
                <a:spcPts val="114"/>
              </a:spcBef>
            </a:pPr>
            <a:r>
              <a:rPr sz="1000" spc="-60" dirty="0">
                <a:solidFill>
                  <a:srgbClr val="585858"/>
                </a:solidFill>
                <a:latin typeface="Calibri"/>
                <a:cs typeface="Calibri"/>
              </a:rPr>
              <a:t>2007</a:t>
            </a:r>
            <a:r>
              <a:rPr sz="1000" spc="10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585858"/>
                </a:solidFill>
                <a:latin typeface="Calibri"/>
                <a:cs typeface="Calibri"/>
              </a:rPr>
              <a:t>2008  2009  2010  2011  2012  2013  2014</a:t>
            </a:r>
            <a:r>
              <a:rPr sz="1000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585858"/>
                </a:solidFill>
                <a:latin typeface="Calibri"/>
                <a:cs typeface="Calibri"/>
              </a:rPr>
              <a:t>2015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40349" y="2176737"/>
            <a:ext cx="3813292" cy="1553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38401" y="1762242"/>
            <a:ext cx="554037" cy="272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17542" y="1720551"/>
            <a:ext cx="624883" cy="442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34201" y="1733486"/>
            <a:ext cx="536575" cy="3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6505" y="5312986"/>
            <a:ext cx="2762250" cy="160020"/>
          </a:xfrm>
          <a:custGeom>
            <a:avLst/>
            <a:gdLst/>
            <a:ahLst/>
            <a:cxnLst/>
            <a:rect l="l" t="t" r="r" b="b"/>
            <a:pathLst>
              <a:path w="2762250" h="160020">
                <a:moveTo>
                  <a:pt x="0" y="9378"/>
                </a:moveTo>
                <a:lnTo>
                  <a:pt x="348778" y="9378"/>
                </a:lnTo>
                <a:lnTo>
                  <a:pt x="688130" y="0"/>
                </a:lnTo>
                <a:lnTo>
                  <a:pt x="1036908" y="18756"/>
                </a:lnTo>
                <a:lnTo>
                  <a:pt x="1376260" y="75027"/>
                </a:lnTo>
                <a:lnTo>
                  <a:pt x="1725038" y="112541"/>
                </a:lnTo>
                <a:lnTo>
                  <a:pt x="2073816" y="121919"/>
                </a:lnTo>
                <a:lnTo>
                  <a:pt x="2413168" y="159433"/>
                </a:lnTo>
                <a:lnTo>
                  <a:pt x="2761946" y="150055"/>
                </a:lnTo>
              </a:path>
            </a:pathLst>
          </a:custGeom>
          <a:ln w="3751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64670" y="5024247"/>
            <a:ext cx="950594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200" b="1" spc="-15" dirty="0">
                <a:solidFill>
                  <a:srgbClr val="404040"/>
                </a:solidFill>
                <a:latin typeface="Calibri"/>
                <a:cs typeface="Calibri"/>
              </a:rPr>
              <a:t>124,18</a:t>
            </a:r>
            <a:r>
              <a:rPr sz="12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22" baseline="-34722" dirty="0">
                <a:solidFill>
                  <a:srgbClr val="404040"/>
                </a:solidFill>
                <a:latin typeface="Calibri"/>
                <a:cs typeface="Calibri"/>
              </a:rPr>
              <a:t>125,21</a:t>
            </a:r>
            <a:endParaRPr sz="1800" baseline="-34722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6453" y="5317793"/>
            <a:ext cx="148653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56640" algn="l"/>
              </a:tabLst>
            </a:pPr>
            <a:r>
              <a:rPr sz="1800" b="1" spc="-22" baseline="2314" dirty="0">
                <a:solidFill>
                  <a:srgbClr val="404040"/>
                </a:solidFill>
                <a:latin typeface="Calibri"/>
                <a:cs typeface="Calibri"/>
              </a:rPr>
              <a:t>124,7</a:t>
            </a:r>
            <a:r>
              <a:rPr sz="1800" b="1" baseline="2314" dirty="0">
                <a:solidFill>
                  <a:srgbClr val="404040"/>
                </a:solidFill>
                <a:latin typeface="Calibri"/>
                <a:cs typeface="Calibri"/>
              </a:rPr>
              <a:t>2	</a:t>
            </a:r>
            <a:r>
              <a:rPr sz="1200" b="1" spc="-15" dirty="0">
                <a:solidFill>
                  <a:srgbClr val="404040"/>
                </a:solidFill>
                <a:latin typeface="Calibri"/>
                <a:cs typeface="Calibri"/>
              </a:rPr>
              <a:t>123,95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38838" y="5166174"/>
            <a:ext cx="4438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5" dirty="0">
                <a:solidFill>
                  <a:srgbClr val="404040"/>
                </a:solidFill>
                <a:latin typeface="Calibri"/>
                <a:cs typeface="Calibri"/>
              </a:rPr>
              <a:t>120,19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43502" y="5247454"/>
            <a:ext cx="956944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b="1" spc="-22" baseline="-16203" dirty="0">
                <a:solidFill>
                  <a:srgbClr val="404040"/>
                </a:solidFill>
                <a:latin typeface="Calibri"/>
                <a:cs typeface="Calibri"/>
              </a:rPr>
              <a:t>116,79</a:t>
            </a:r>
            <a:r>
              <a:rPr sz="1800" b="1" spc="67" baseline="-16203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404040"/>
                </a:solidFill>
                <a:latin typeface="Calibri"/>
                <a:cs typeface="Calibri"/>
              </a:rPr>
              <a:t>114,79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61218" y="5298918"/>
            <a:ext cx="2752725" cy="178435"/>
          </a:xfrm>
          <a:custGeom>
            <a:avLst/>
            <a:gdLst/>
            <a:ahLst/>
            <a:cxnLst/>
            <a:rect l="l" t="t" r="r" b="b"/>
            <a:pathLst>
              <a:path w="2752725" h="178435">
                <a:moveTo>
                  <a:pt x="0" y="0"/>
                </a:moveTo>
                <a:lnTo>
                  <a:pt x="2752583" y="178190"/>
                </a:lnTo>
              </a:path>
            </a:pathLst>
          </a:custGeom>
          <a:ln w="9378">
            <a:solidFill>
              <a:srgbClr val="8063A1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96992" y="5092397"/>
            <a:ext cx="195580" cy="6273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133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123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113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103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9416" y="5425387"/>
            <a:ext cx="3136265" cy="44195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1914525" algn="l"/>
                <a:tab pos="2658110" algn="l"/>
              </a:tabLst>
            </a:pPr>
            <a:r>
              <a:rPr sz="1800" b="1" u="sng" baseline="2314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	</a:t>
            </a:r>
            <a:r>
              <a:rPr sz="1800" b="1" u="sng" spc="-22" baseline="2314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117,66	</a:t>
            </a:r>
            <a:r>
              <a:rPr sz="1200" b="1" u="sng" spc="-1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114,59</a:t>
            </a:r>
            <a:r>
              <a:rPr sz="1200" b="1" u="sng" spc="9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endParaRPr sz="1200">
              <a:latin typeface="Calibri"/>
              <a:cs typeface="Calibri"/>
            </a:endParaRPr>
          </a:p>
          <a:p>
            <a:pPr marL="75565">
              <a:lnSpc>
                <a:spcPct val="100000"/>
              </a:lnSpc>
              <a:spcBef>
                <a:spcPts val="325"/>
              </a:spcBef>
            </a:pP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2007     2008     2009     2010     2011     2012     2013     2014  </a:t>
            </a:r>
            <a:r>
              <a:rPr sz="900" spc="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2015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90298" y="4667503"/>
            <a:ext cx="4085194" cy="1199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017009" y="4168520"/>
            <a:ext cx="118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Смертность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68325"/>
          </a:xfrm>
          <a:custGeom>
            <a:avLst/>
            <a:gdLst/>
            <a:ahLst/>
            <a:cxnLst/>
            <a:rect l="l" t="t" r="r" b="b"/>
            <a:pathLst>
              <a:path w="9144000" h="568325">
                <a:moveTo>
                  <a:pt x="0" y="568325"/>
                </a:moveTo>
                <a:lnTo>
                  <a:pt x="9144000" y="568325"/>
                </a:lnTo>
                <a:lnTo>
                  <a:pt x="9144000" y="0"/>
                </a:lnTo>
                <a:lnTo>
                  <a:pt x="0" y="0"/>
                </a:lnTo>
                <a:lnTo>
                  <a:pt x="0" y="5683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4545" y="61036"/>
            <a:ext cx="813498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26080" algn="l"/>
                <a:tab pos="5445125" algn="l"/>
              </a:tabLst>
            </a:pPr>
            <a:r>
              <a:rPr sz="2500" spc="-5" dirty="0"/>
              <a:t>Охват</a:t>
            </a:r>
            <a:r>
              <a:rPr sz="2500" spc="-10" dirty="0"/>
              <a:t> </a:t>
            </a:r>
            <a:r>
              <a:rPr sz="2500" spc="-15" dirty="0"/>
              <a:t>медицинской	</a:t>
            </a:r>
            <a:r>
              <a:rPr sz="2500" spc="-5" dirty="0"/>
              <a:t>реабилитацией</a:t>
            </a:r>
            <a:r>
              <a:rPr sz="2500" dirty="0"/>
              <a:t> </a:t>
            </a:r>
            <a:r>
              <a:rPr sz="2500" spc="-5" dirty="0"/>
              <a:t>в	</a:t>
            </a:r>
            <a:r>
              <a:rPr sz="2500" spc="-85" dirty="0"/>
              <a:t>ГАУЗ </a:t>
            </a:r>
            <a:r>
              <a:rPr sz="2500" spc="-30" dirty="0"/>
              <a:t>«РКОД </a:t>
            </a:r>
            <a:r>
              <a:rPr sz="2500" spc="-5" dirty="0"/>
              <a:t>МЗ</a:t>
            </a:r>
            <a:r>
              <a:rPr sz="2500" spc="20" dirty="0"/>
              <a:t> </a:t>
            </a:r>
            <a:r>
              <a:rPr sz="2500" spc="-30" dirty="0"/>
              <a:t>РТ»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478942" y="954405"/>
            <a:ext cx="814070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5459" indent="-4572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spc="-5" dirty="0">
                <a:latin typeface="Arial"/>
                <a:cs typeface="Arial"/>
              </a:rPr>
              <a:t>Синдром </a:t>
            </a:r>
            <a:r>
              <a:rPr sz="2000" b="1" spc="-15" dirty="0">
                <a:latin typeface="Arial"/>
                <a:cs typeface="Arial"/>
              </a:rPr>
              <a:t>постмастэктомического лимфатического </a:t>
            </a:r>
            <a:r>
              <a:rPr sz="2000" b="1" spc="-20" dirty="0">
                <a:latin typeface="Arial"/>
                <a:cs typeface="Arial"/>
              </a:rPr>
              <a:t>отека  </a:t>
            </a:r>
            <a:r>
              <a:rPr sz="2000" b="1" spc="-15" dirty="0">
                <a:latin typeface="Arial"/>
                <a:cs typeface="Arial"/>
              </a:rPr>
              <a:t>(отделение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маммологии)</a:t>
            </a:r>
            <a:endParaRPr sz="2000">
              <a:latin typeface="Arial"/>
              <a:cs typeface="Arial"/>
            </a:endParaRPr>
          </a:p>
          <a:p>
            <a:pPr marL="538480" indent="-525780">
              <a:lnSpc>
                <a:spcPct val="100000"/>
              </a:lnSpc>
              <a:spcBef>
                <a:spcPts val="475"/>
              </a:spcBef>
              <a:buAutoNum type="arabicPeriod"/>
              <a:tabLst>
                <a:tab pos="537845" algn="l"/>
                <a:tab pos="538480" algn="l"/>
              </a:tabLst>
            </a:pPr>
            <a:r>
              <a:rPr sz="2000" b="1" spc="-5" dirty="0">
                <a:latin typeface="Arial"/>
                <a:cs typeface="Arial"/>
              </a:rPr>
              <a:t>Профилактика </a:t>
            </a:r>
            <a:r>
              <a:rPr sz="2000" b="1" dirty="0">
                <a:latin typeface="Arial"/>
                <a:cs typeface="Arial"/>
              </a:rPr>
              <a:t>ранних </a:t>
            </a:r>
            <a:r>
              <a:rPr sz="2000" b="1" spc="-10" dirty="0">
                <a:latin typeface="Arial"/>
                <a:cs typeface="Arial"/>
              </a:rPr>
              <a:t>лучевых осложнений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у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  <a:tabLst>
                <a:tab pos="3524250" algn="l"/>
                <a:tab pos="4996815" algn="l"/>
              </a:tabLst>
            </a:pPr>
            <a:r>
              <a:rPr sz="2000" b="1" spc="-10" dirty="0">
                <a:latin typeface="Arial"/>
                <a:cs typeface="Arial"/>
              </a:rPr>
              <a:t>онкогинекологических	</a:t>
            </a:r>
            <a:r>
              <a:rPr sz="2000" b="1" spc="-5" dirty="0">
                <a:latin typeface="Arial"/>
                <a:cs typeface="Arial"/>
              </a:rPr>
              <a:t>пациентов	</a:t>
            </a:r>
            <a:r>
              <a:rPr sz="2000" b="1" spc="-15" dirty="0">
                <a:latin typeface="Arial"/>
                <a:cs typeface="Arial"/>
              </a:rPr>
              <a:t>(отделение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гинекологии)</a:t>
            </a:r>
            <a:endParaRPr sz="2000">
              <a:latin typeface="Arial"/>
              <a:cs typeface="Arial"/>
            </a:endParaRPr>
          </a:p>
          <a:p>
            <a:pPr marL="469900" marR="638810" indent="-457200">
              <a:lnSpc>
                <a:spcPct val="100000"/>
              </a:lnSpc>
              <a:spcBef>
                <a:spcPts val="480"/>
              </a:spcBef>
              <a:buFont typeface="Arial"/>
              <a:buAutoNum type="arabicPeriod" startAt="3"/>
              <a:tabLst>
                <a:tab pos="537845" algn="l"/>
                <a:tab pos="538480" algn="l"/>
              </a:tabLst>
            </a:pPr>
            <a:r>
              <a:rPr dirty="0"/>
              <a:t>	</a:t>
            </a:r>
            <a:r>
              <a:rPr sz="2000" b="1" dirty="0">
                <a:latin typeface="Arial"/>
                <a:cs typeface="Arial"/>
              </a:rPr>
              <a:t>Периоперационное </a:t>
            </a:r>
            <a:r>
              <a:rPr sz="2000" b="1" spc="-5" dirty="0">
                <a:latin typeface="Arial"/>
                <a:cs typeface="Arial"/>
              </a:rPr>
              <a:t>ведение </a:t>
            </a:r>
            <a:r>
              <a:rPr sz="2000" b="1" spc="-10" dirty="0">
                <a:latin typeface="Arial"/>
                <a:cs typeface="Arial"/>
              </a:rPr>
              <a:t>больных раком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пищевода  (торакальное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отделение)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1575" y="2882900"/>
            <a:ext cx="4481576" cy="39750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41825" y="3395598"/>
            <a:ext cx="544512" cy="641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0726" y="4583112"/>
            <a:ext cx="544512" cy="639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4375" y="5253037"/>
            <a:ext cx="481012" cy="725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0250" y="5978523"/>
            <a:ext cx="7444105" cy="879475"/>
          </a:xfrm>
          <a:custGeom>
            <a:avLst/>
            <a:gdLst/>
            <a:ahLst/>
            <a:cxnLst/>
            <a:rect l="l" t="t" r="r" b="b"/>
            <a:pathLst>
              <a:path w="7444105" h="879475">
                <a:moveTo>
                  <a:pt x="7443724" y="879474"/>
                </a:moveTo>
                <a:lnTo>
                  <a:pt x="7443724" y="0"/>
                </a:lnTo>
                <a:lnTo>
                  <a:pt x="0" y="0"/>
                </a:lnTo>
                <a:lnTo>
                  <a:pt x="0" y="879474"/>
                </a:lnTo>
                <a:lnTo>
                  <a:pt x="7443724" y="879474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0250" y="6006795"/>
            <a:ext cx="74441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Благодаря </a:t>
            </a:r>
            <a:r>
              <a:rPr sz="1800" b="1" spc="-20" dirty="0">
                <a:latin typeface="Arial"/>
                <a:cs typeface="Arial"/>
              </a:rPr>
              <a:t>технологии </a:t>
            </a:r>
            <a:r>
              <a:rPr sz="1800" b="1" spc="-5" dirty="0">
                <a:latin typeface="Arial"/>
                <a:cs typeface="Arial"/>
              </a:rPr>
              <a:t>«Fust track» 96% </a:t>
            </a:r>
            <a:r>
              <a:rPr sz="1800" b="1" spc="-10" dirty="0">
                <a:latin typeface="Arial"/>
                <a:cs typeface="Arial"/>
              </a:rPr>
              <a:t>пациенток</a:t>
            </a:r>
            <a:r>
              <a:rPr sz="1800" b="1" spc="1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переводятся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сразу </a:t>
            </a:r>
            <a:r>
              <a:rPr sz="1800" b="1" spc="-15" dirty="0">
                <a:latin typeface="Arial"/>
                <a:cs typeface="Arial"/>
              </a:rPr>
              <a:t>после </a:t>
            </a:r>
            <a:r>
              <a:rPr sz="1800" b="1" spc="-5" dirty="0">
                <a:latin typeface="Arial"/>
                <a:cs typeface="Arial"/>
              </a:rPr>
              <a:t>операции </a:t>
            </a:r>
            <a:r>
              <a:rPr sz="1800" b="1" dirty="0">
                <a:latin typeface="Arial"/>
                <a:cs typeface="Arial"/>
              </a:rPr>
              <a:t>(без интубации) в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отделение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44" y="6555740"/>
            <a:ext cx="144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м</a:t>
            </a:r>
            <a:r>
              <a:rPr sz="1800" b="1" spc="-5" dirty="0">
                <a:latin typeface="Arial"/>
                <a:cs typeface="Arial"/>
              </a:rPr>
              <a:t>ам</a:t>
            </a:r>
            <a:r>
              <a:rPr sz="1800" b="1" spc="-30" dirty="0">
                <a:latin typeface="Arial"/>
                <a:cs typeface="Arial"/>
              </a:rPr>
              <a:t>м</a:t>
            </a:r>
            <a:r>
              <a:rPr sz="1800" b="1" spc="-45" dirty="0">
                <a:latin typeface="Arial"/>
                <a:cs typeface="Arial"/>
              </a:rPr>
              <a:t>о</a:t>
            </a:r>
            <a:r>
              <a:rPr sz="1800" b="1" spc="-30" dirty="0">
                <a:latin typeface="Arial"/>
                <a:cs typeface="Arial"/>
              </a:rPr>
              <a:t>л</a:t>
            </a:r>
            <a:r>
              <a:rPr sz="1800" b="1" dirty="0">
                <a:latin typeface="Arial"/>
                <a:cs typeface="Arial"/>
              </a:rPr>
              <a:t>ог</a:t>
            </a:r>
            <a:r>
              <a:rPr sz="1800" b="1" spc="-10" dirty="0">
                <a:latin typeface="Arial"/>
                <a:cs typeface="Arial"/>
              </a:rPr>
              <a:t>и</a:t>
            </a:r>
            <a:r>
              <a:rPr sz="1800" b="1" dirty="0"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32930" y="5379516"/>
            <a:ext cx="4813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73%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6000" y="3000375"/>
            <a:ext cx="2219325" cy="1200150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800" b="1" spc="-10" dirty="0">
                <a:latin typeface="Arial"/>
                <a:cs typeface="Arial"/>
              </a:rPr>
              <a:t>16%</a:t>
            </a:r>
            <a:endParaRPr sz="1800">
              <a:latin typeface="Arial"/>
              <a:cs typeface="Arial"/>
            </a:endParaRPr>
          </a:p>
          <a:p>
            <a:pPr marL="91440" marR="259715">
              <a:lnSpc>
                <a:spcPct val="100000"/>
              </a:lnSpc>
              <a:tabLst>
                <a:tab pos="1411605" algn="l"/>
              </a:tabLst>
            </a:pPr>
            <a:r>
              <a:rPr sz="1800" b="1" dirty="0">
                <a:latin typeface="Arial"/>
                <a:cs typeface="Arial"/>
              </a:rPr>
              <a:t>Каждый </a:t>
            </a:r>
            <a:r>
              <a:rPr sz="1800" b="1" spc="-15" dirty="0">
                <a:latin typeface="Arial"/>
                <a:cs typeface="Arial"/>
              </a:rPr>
              <a:t>второй  нуждается	</a:t>
            </a:r>
            <a:r>
              <a:rPr sz="1800" b="1" dirty="0">
                <a:latin typeface="Arial"/>
                <a:cs typeface="Arial"/>
              </a:rPr>
              <a:t>в  пси</a:t>
            </a:r>
            <a:r>
              <a:rPr sz="1800" b="1" spc="-60" dirty="0">
                <a:latin typeface="Arial"/>
                <a:cs typeface="Arial"/>
              </a:rPr>
              <a:t>х</a:t>
            </a:r>
            <a:r>
              <a:rPr sz="1800" b="1" dirty="0">
                <a:latin typeface="Arial"/>
                <a:cs typeface="Arial"/>
              </a:rPr>
              <a:t>о</a:t>
            </a:r>
            <a:r>
              <a:rPr sz="1800" b="1" spc="-20" dirty="0">
                <a:latin typeface="Arial"/>
                <a:cs typeface="Arial"/>
              </a:rPr>
              <a:t>к</a:t>
            </a:r>
            <a:r>
              <a:rPr sz="1800" b="1" dirty="0">
                <a:latin typeface="Arial"/>
                <a:cs typeface="Arial"/>
              </a:rPr>
              <a:t>о</a:t>
            </a:r>
            <a:r>
              <a:rPr sz="1800" b="1" spc="5" dirty="0">
                <a:latin typeface="Arial"/>
                <a:cs typeface="Arial"/>
              </a:rPr>
              <a:t>р</a:t>
            </a:r>
            <a:r>
              <a:rPr sz="1800" b="1" dirty="0">
                <a:latin typeface="Arial"/>
                <a:cs typeface="Arial"/>
              </a:rPr>
              <a:t>рекц</a:t>
            </a:r>
            <a:r>
              <a:rPr sz="1800" b="1" spc="-10" dirty="0">
                <a:latin typeface="Arial"/>
                <a:cs typeface="Arial"/>
              </a:rPr>
              <a:t>и</a:t>
            </a:r>
            <a:r>
              <a:rPr sz="1800" b="1" dirty="0"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062" y="4714875"/>
            <a:ext cx="3181350" cy="92392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b="1" spc="-40" dirty="0">
                <a:latin typeface="Arial"/>
                <a:cs typeface="Arial"/>
              </a:rPr>
              <a:t>11%</a:t>
            </a:r>
            <a:endParaRPr sz="1800">
              <a:latin typeface="Arial"/>
              <a:cs typeface="Arial"/>
            </a:endParaRPr>
          </a:p>
          <a:p>
            <a:pPr marL="91440" marR="108585">
              <a:lnSpc>
                <a:spcPct val="100000"/>
              </a:lnSpc>
              <a:tabLst>
                <a:tab pos="1616075" algn="l"/>
                <a:tab pos="1903730" algn="l"/>
              </a:tabLst>
            </a:pPr>
            <a:r>
              <a:rPr sz="1800" b="1" spc="25" dirty="0">
                <a:latin typeface="Arial"/>
                <a:cs typeface="Arial"/>
              </a:rPr>
              <a:t>К</a:t>
            </a:r>
            <a:r>
              <a:rPr sz="1800" b="1" spc="-5" dirty="0">
                <a:latin typeface="Arial"/>
                <a:cs typeface="Arial"/>
              </a:rPr>
              <a:t>а</a:t>
            </a:r>
            <a:r>
              <a:rPr sz="1800" b="1" spc="-10" dirty="0">
                <a:latin typeface="Arial"/>
                <a:cs typeface="Arial"/>
              </a:rPr>
              <a:t>ж</a:t>
            </a:r>
            <a:r>
              <a:rPr sz="1800" b="1" dirty="0">
                <a:latin typeface="Arial"/>
                <a:cs typeface="Arial"/>
              </a:rPr>
              <a:t>д</a:t>
            </a:r>
            <a:r>
              <a:rPr sz="1800" b="1" spc="-10" dirty="0">
                <a:latin typeface="Arial"/>
                <a:cs typeface="Arial"/>
              </a:rPr>
              <a:t>а</a:t>
            </a:r>
            <a:r>
              <a:rPr sz="1800" b="1" dirty="0">
                <a:latin typeface="Arial"/>
                <a:cs typeface="Arial"/>
              </a:rPr>
              <a:t>я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в</a:t>
            </a:r>
            <a:r>
              <a:rPr sz="1800" b="1" spc="-55" dirty="0">
                <a:latin typeface="Arial"/>
                <a:cs typeface="Arial"/>
              </a:rPr>
              <a:t>т</a:t>
            </a:r>
            <a:r>
              <a:rPr sz="1800" b="1" dirty="0">
                <a:latin typeface="Arial"/>
                <a:cs typeface="Arial"/>
              </a:rPr>
              <a:t>о</a:t>
            </a:r>
            <a:r>
              <a:rPr sz="1800" b="1" spc="5" dirty="0">
                <a:latin typeface="Arial"/>
                <a:cs typeface="Arial"/>
              </a:rPr>
              <a:t>р</a:t>
            </a:r>
            <a:r>
              <a:rPr sz="1800" b="1" spc="-5" dirty="0">
                <a:latin typeface="Arial"/>
                <a:cs typeface="Arial"/>
              </a:rPr>
              <a:t>а</a:t>
            </a:r>
            <a:r>
              <a:rPr sz="1800" b="1" dirty="0">
                <a:latin typeface="Arial"/>
                <a:cs typeface="Arial"/>
              </a:rPr>
              <a:t>я	</a:t>
            </a:r>
            <a:r>
              <a:rPr sz="1800" b="1" spc="5" dirty="0">
                <a:latin typeface="Arial"/>
                <a:cs typeface="Arial"/>
              </a:rPr>
              <a:t>п</a:t>
            </a:r>
            <a:r>
              <a:rPr sz="1800" b="1" spc="-5" dirty="0">
                <a:latin typeface="Arial"/>
                <a:cs typeface="Arial"/>
              </a:rPr>
              <a:t>а</a:t>
            </a:r>
            <a:r>
              <a:rPr sz="1800" b="1" spc="-10" dirty="0">
                <a:latin typeface="Arial"/>
                <a:cs typeface="Arial"/>
              </a:rPr>
              <a:t>ц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10" dirty="0">
                <a:latin typeface="Arial"/>
                <a:cs typeface="Arial"/>
              </a:rPr>
              <a:t>е</a:t>
            </a:r>
            <a:r>
              <a:rPr sz="1800" b="1" dirty="0">
                <a:latin typeface="Arial"/>
                <a:cs typeface="Arial"/>
              </a:rPr>
              <a:t>н</a:t>
            </a:r>
            <a:r>
              <a:rPr sz="1800" b="1" spc="-30" dirty="0">
                <a:latin typeface="Arial"/>
                <a:cs typeface="Arial"/>
              </a:rPr>
              <a:t>т</a:t>
            </a:r>
            <a:r>
              <a:rPr sz="1800" b="1" spc="-5" dirty="0">
                <a:latin typeface="Arial"/>
                <a:cs typeface="Arial"/>
              </a:rPr>
              <a:t>ка  </a:t>
            </a:r>
            <a:r>
              <a:rPr sz="1800" b="1" spc="-15" dirty="0">
                <a:latin typeface="Arial"/>
                <a:cs typeface="Arial"/>
              </a:rPr>
              <a:t>нуждается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	ЛФК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24216" y="6519671"/>
            <a:ext cx="1319783" cy="33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74000" y="6550025"/>
            <a:ext cx="1270000" cy="307975"/>
          </a:xfrm>
          <a:custGeom>
            <a:avLst/>
            <a:gdLst/>
            <a:ahLst/>
            <a:cxnLst/>
            <a:rect l="l" t="t" r="r" b="b"/>
            <a:pathLst>
              <a:path w="1270000" h="307975">
                <a:moveTo>
                  <a:pt x="1270000" y="307973"/>
                </a:moveTo>
                <a:lnTo>
                  <a:pt x="1270000" y="0"/>
                </a:lnTo>
                <a:lnTo>
                  <a:pt x="0" y="0"/>
                </a:lnTo>
                <a:lnTo>
                  <a:pt x="0" y="307973"/>
                </a:lnTo>
                <a:lnTo>
                  <a:pt x="1270000" y="307973"/>
                </a:lnTo>
                <a:close/>
              </a:path>
            </a:pathLst>
          </a:custGeom>
          <a:solidFill>
            <a:srgbClr val="436B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74000" y="6550025"/>
            <a:ext cx="1270000" cy="307975"/>
          </a:xfrm>
          <a:custGeom>
            <a:avLst/>
            <a:gdLst/>
            <a:ahLst/>
            <a:cxnLst/>
            <a:rect l="l" t="t" r="r" b="b"/>
            <a:pathLst>
              <a:path w="1270000" h="307975">
                <a:moveTo>
                  <a:pt x="1270000" y="0"/>
                </a:moveTo>
                <a:lnTo>
                  <a:pt x="0" y="0"/>
                </a:lnTo>
                <a:lnTo>
                  <a:pt x="0" y="307973"/>
                </a:lnTo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880350" y="6572504"/>
            <a:ext cx="1068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Хачатурян</a:t>
            </a:r>
            <a:r>
              <a:rPr sz="1400" b="1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43975" y="6556375"/>
            <a:ext cx="225425" cy="301625"/>
          </a:xfrm>
          <a:prstGeom prst="rect">
            <a:avLst/>
          </a:prstGeom>
          <a:solidFill>
            <a:srgbClr val="436B85"/>
          </a:solidFill>
        </p:spPr>
        <p:txBody>
          <a:bodyPr vert="horz" wrap="square" lIns="0" tIns="29209" rIns="0" bIns="0" rtlCol="0">
            <a:spAutoFit/>
          </a:bodyPr>
          <a:lstStyle/>
          <a:p>
            <a:pPr marL="4445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1998" y="1379372"/>
            <a:ext cx="2794635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2500" spc="-5" dirty="0">
                <a:solidFill>
                  <a:srgbClr val="000000"/>
                </a:solidFill>
                <a:latin typeface="Arial"/>
                <a:cs typeface="Arial"/>
              </a:rPr>
              <a:t>Первый в</a:t>
            </a:r>
            <a:r>
              <a:rPr sz="25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500" spc="-20" dirty="0">
                <a:solidFill>
                  <a:srgbClr val="000000"/>
                </a:solidFill>
                <a:latin typeface="Arial"/>
                <a:cs typeface="Arial"/>
              </a:rPr>
              <a:t>России  </a:t>
            </a:r>
            <a:r>
              <a:rPr sz="2500" spc="-10" dirty="0">
                <a:solidFill>
                  <a:srgbClr val="000000"/>
                </a:solidFill>
                <a:latin typeface="Arial"/>
                <a:cs typeface="Arial"/>
              </a:rPr>
              <a:t>центр </a:t>
            </a:r>
            <a:r>
              <a:rPr sz="2500" spc="-15" dirty="0">
                <a:solidFill>
                  <a:srgbClr val="000000"/>
                </a:solidFill>
                <a:latin typeface="Arial"/>
                <a:cs typeface="Arial"/>
              </a:rPr>
              <a:t>помощи  стомированным  </a:t>
            </a:r>
            <a:r>
              <a:rPr sz="2500" spc="-10" dirty="0">
                <a:solidFill>
                  <a:srgbClr val="000000"/>
                </a:solidFill>
                <a:latin typeface="Arial"/>
                <a:cs typeface="Arial"/>
              </a:rPr>
              <a:t>пациентам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6479" y="3899463"/>
            <a:ext cx="176530" cy="35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sz="2500" b="1" spc="-5" dirty="0">
                <a:latin typeface="Arial"/>
                <a:cs typeface="Arial"/>
              </a:rPr>
              <a:t>у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6985" y="3665860"/>
            <a:ext cx="3588385" cy="1169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8460" marR="5080" indent="-366395">
              <a:lnSpc>
                <a:spcPct val="150100"/>
              </a:lnSpc>
              <a:spcBef>
                <a:spcPts val="95"/>
              </a:spcBef>
            </a:pPr>
            <a:r>
              <a:rPr sz="2500" b="1" spc="-5" dirty="0">
                <a:latin typeface="Arial"/>
                <a:cs typeface="Arial"/>
              </a:rPr>
              <a:t>был </a:t>
            </a:r>
            <a:r>
              <a:rPr sz="2500" b="1" spc="-20" dirty="0">
                <a:latin typeface="Arial"/>
                <a:cs typeface="Arial"/>
              </a:rPr>
              <a:t>открыт </a:t>
            </a:r>
            <a:r>
              <a:rPr sz="2500" b="1" spc="-5" dirty="0">
                <a:latin typeface="Arial"/>
                <a:cs typeface="Arial"/>
              </a:rPr>
              <a:t>в 1996 </a:t>
            </a:r>
            <a:r>
              <a:rPr sz="2500" b="1" spc="-30" dirty="0">
                <a:latin typeface="Arial"/>
                <a:cs typeface="Arial"/>
              </a:rPr>
              <a:t>год  </a:t>
            </a:r>
            <a:r>
              <a:rPr sz="2500" b="1" spc="-5" dirty="0">
                <a:latin typeface="Arial"/>
                <a:cs typeface="Arial"/>
              </a:rPr>
              <a:t>в </a:t>
            </a:r>
            <a:r>
              <a:rPr sz="2500" b="1" spc="-15" dirty="0">
                <a:latin typeface="Arial"/>
                <a:cs typeface="Arial"/>
              </a:rPr>
              <a:t>Санкт-Петербурге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400" y="1360233"/>
            <a:ext cx="2220976" cy="4711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3050" y="1350962"/>
            <a:ext cx="2233930" cy="4727575"/>
          </a:xfrm>
          <a:custGeom>
            <a:avLst/>
            <a:gdLst/>
            <a:ahLst/>
            <a:cxnLst/>
            <a:rect l="l" t="t" r="r" b="b"/>
            <a:pathLst>
              <a:path w="2233930" h="4727575">
                <a:moveTo>
                  <a:pt x="0" y="4727575"/>
                </a:moveTo>
                <a:lnTo>
                  <a:pt x="2233676" y="4727575"/>
                </a:lnTo>
                <a:lnTo>
                  <a:pt x="2233676" y="0"/>
                </a:lnTo>
                <a:lnTo>
                  <a:pt x="0" y="0"/>
                </a:lnTo>
                <a:lnTo>
                  <a:pt x="0" y="4727575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88023" y="1359661"/>
            <a:ext cx="2473452" cy="4641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80150" y="1351025"/>
            <a:ext cx="2487930" cy="4656455"/>
          </a:xfrm>
          <a:custGeom>
            <a:avLst/>
            <a:gdLst/>
            <a:ahLst/>
            <a:cxnLst/>
            <a:rect l="l" t="t" r="r" b="b"/>
            <a:pathLst>
              <a:path w="2487929" h="4656455">
                <a:moveTo>
                  <a:pt x="0" y="4656074"/>
                </a:moveTo>
                <a:lnTo>
                  <a:pt x="2487676" y="4656074"/>
                </a:lnTo>
                <a:lnTo>
                  <a:pt x="2487676" y="0"/>
                </a:lnTo>
                <a:lnTo>
                  <a:pt x="0" y="0"/>
                </a:lnTo>
                <a:lnTo>
                  <a:pt x="0" y="4656074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568325"/>
          </a:xfrm>
          <a:custGeom>
            <a:avLst/>
            <a:gdLst/>
            <a:ahLst/>
            <a:cxnLst/>
            <a:rect l="l" t="t" r="r" b="b"/>
            <a:pathLst>
              <a:path w="9144000" h="568325">
                <a:moveTo>
                  <a:pt x="0" y="568325"/>
                </a:moveTo>
                <a:lnTo>
                  <a:pt x="9144000" y="568325"/>
                </a:lnTo>
                <a:lnTo>
                  <a:pt x="9144000" y="0"/>
                </a:lnTo>
                <a:lnTo>
                  <a:pt x="0" y="0"/>
                </a:lnTo>
                <a:lnTo>
                  <a:pt x="0" y="5683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87" y="714375"/>
            <a:ext cx="8161274" cy="5822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337" y="708025"/>
            <a:ext cx="8174355" cy="5835650"/>
          </a:xfrm>
          <a:custGeom>
            <a:avLst/>
            <a:gdLst/>
            <a:ahLst/>
            <a:cxnLst/>
            <a:rect l="l" t="t" r="r" b="b"/>
            <a:pathLst>
              <a:path w="8174355" h="5835650">
                <a:moveTo>
                  <a:pt x="0" y="5835650"/>
                </a:moveTo>
                <a:lnTo>
                  <a:pt x="8173974" y="5835650"/>
                </a:lnTo>
                <a:lnTo>
                  <a:pt x="8173974" y="0"/>
                </a:lnTo>
                <a:lnTo>
                  <a:pt x="0" y="0"/>
                </a:lnTo>
                <a:lnTo>
                  <a:pt x="0" y="5835650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568325"/>
          </a:xfrm>
          <a:custGeom>
            <a:avLst/>
            <a:gdLst/>
            <a:ahLst/>
            <a:cxnLst/>
            <a:rect l="l" t="t" r="r" b="b"/>
            <a:pathLst>
              <a:path w="9144000" h="568325">
                <a:moveTo>
                  <a:pt x="0" y="568325"/>
                </a:moveTo>
                <a:lnTo>
                  <a:pt x="9144000" y="568325"/>
                </a:lnTo>
                <a:lnTo>
                  <a:pt x="9144000" y="0"/>
                </a:lnTo>
                <a:lnTo>
                  <a:pt x="0" y="0"/>
                </a:lnTo>
                <a:lnTo>
                  <a:pt x="0" y="5683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79726"/>
            <a:ext cx="1670050" cy="3198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73376"/>
            <a:ext cx="1676400" cy="3211830"/>
          </a:xfrm>
          <a:custGeom>
            <a:avLst/>
            <a:gdLst/>
            <a:ahLst/>
            <a:cxnLst/>
            <a:rect l="l" t="t" r="r" b="b"/>
            <a:pathLst>
              <a:path w="1676400" h="3211829">
                <a:moveTo>
                  <a:pt x="0" y="3211449"/>
                </a:moveTo>
                <a:lnTo>
                  <a:pt x="1676400" y="3211449"/>
                </a:lnTo>
                <a:lnTo>
                  <a:pt x="16764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175" y="2905061"/>
            <a:ext cx="1738249" cy="3357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1825" y="2898711"/>
            <a:ext cx="1751330" cy="3370579"/>
          </a:xfrm>
          <a:custGeom>
            <a:avLst/>
            <a:gdLst/>
            <a:ahLst/>
            <a:cxnLst/>
            <a:rect l="l" t="t" r="r" b="b"/>
            <a:pathLst>
              <a:path w="1751330" h="3370579">
                <a:moveTo>
                  <a:pt x="0" y="3370326"/>
                </a:moveTo>
                <a:lnTo>
                  <a:pt x="1750949" y="3370326"/>
                </a:lnTo>
                <a:lnTo>
                  <a:pt x="1750949" y="0"/>
                </a:lnTo>
                <a:lnTo>
                  <a:pt x="0" y="0"/>
                </a:lnTo>
                <a:lnTo>
                  <a:pt x="0" y="3370326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25801" y="2522601"/>
            <a:ext cx="1725549" cy="3357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9451" y="2516251"/>
            <a:ext cx="1738630" cy="3370579"/>
          </a:xfrm>
          <a:custGeom>
            <a:avLst/>
            <a:gdLst/>
            <a:ahLst/>
            <a:cxnLst/>
            <a:rect l="l" t="t" r="r" b="b"/>
            <a:pathLst>
              <a:path w="1738629" h="3370579">
                <a:moveTo>
                  <a:pt x="0" y="3370199"/>
                </a:moveTo>
                <a:lnTo>
                  <a:pt x="1738249" y="3370199"/>
                </a:lnTo>
                <a:lnTo>
                  <a:pt x="1738249" y="0"/>
                </a:lnTo>
                <a:lnTo>
                  <a:pt x="0" y="0"/>
                </a:lnTo>
                <a:lnTo>
                  <a:pt x="0" y="3370199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0850" y="2974911"/>
            <a:ext cx="1778000" cy="3357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2350" y="1017587"/>
            <a:ext cx="2901950" cy="556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0" y="1011237"/>
            <a:ext cx="2914650" cy="5575300"/>
          </a:xfrm>
          <a:custGeom>
            <a:avLst/>
            <a:gdLst/>
            <a:ahLst/>
            <a:cxnLst/>
            <a:rect l="l" t="t" r="r" b="b"/>
            <a:pathLst>
              <a:path w="2914650" h="5575300">
                <a:moveTo>
                  <a:pt x="0" y="5575300"/>
                </a:moveTo>
                <a:lnTo>
                  <a:pt x="2914650" y="5575300"/>
                </a:lnTo>
                <a:lnTo>
                  <a:pt x="2914650" y="0"/>
                </a:lnTo>
                <a:lnTo>
                  <a:pt x="0" y="0"/>
                </a:lnTo>
                <a:lnTo>
                  <a:pt x="0" y="5575300"/>
                </a:lnTo>
                <a:close/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73173" y="74784"/>
            <a:ext cx="4595495" cy="82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0"/>
              </a:lnSpc>
            </a:pP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Методические</a:t>
            </a:r>
            <a:r>
              <a:rPr sz="2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материалы</a:t>
            </a:r>
            <a:endParaRPr sz="28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отделения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реабилитации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3"/>
            <a:ext cx="9144000" cy="1268730"/>
          </a:xfrm>
          <a:custGeom>
            <a:avLst/>
            <a:gdLst/>
            <a:ahLst/>
            <a:cxnLst/>
            <a:rect l="l" t="t" r="r" b="b"/>
            <a:pathLst>
              <a:path w="9144000" h="1268730">
                <a:moveTo>
                  <a:pt x="0" y="1268412"/>
                </a:moveTo>
                <a:lnTo>
                  <a:pt x="9144000" y="1268412"/>
                </a:lnTo>
                <a:lnTo>
                  <a:pt x="9144000" y="0"/>
                </a:lnTo>
                <a:lnTo>
                  <a:pt x="0" y="0"/>
                </a:lnTo>
                <a:lnTo>
                  <a:pt x="0" y="12684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214755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437"/>
                </a:moveTo>
                <a:lnTo>
                  <a:pt x="9144000" y="1214437"/>
                </a:lnTo>
                <a:lnTo>
                  <a:pt x="9144000" y="0"/>
                </a:lnTo>
                <a:lnTo>
                  <a:pt x="0" y="0"/>
                </a:lnTo>
                <a:lnTo>
                  <a:pt x="0" y="12144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6364" y="324688"/>
            <a:ext cx="63531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10209" algn="l"/>
              </a:tabLst>
            </a:pPr>
            <a:r>
              <a:rPr sz="3200" spc="-5" dirty="0"/>
              <a:t>II	этап </a:t>
            </a:r>
            <a:r>
              <a:rPr sz="3200" spc="-15" dirty="0"/>
              <a:t>медицинской</a:t>
            </a:r>
            <a:r>
              <a:rPr sz="3200" spc="5" dirty="0"/>
              <a:t> </a:t>
            </a:r>
            <a:r>
              <a:rPr sz="3200" dirty="0"/>
              <a:t>реабилитации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061716" y="2926842"/>
            <a:ext cx="5532120" cy="0"/>
          </a:xfrm>
          <a:custGeom>
            <a:avLst/>
            <a:gdLst/>
            <a:ahLst/>
            <a:cxnLst/>
            <a:rect l="l" t="t" r="r" b="b"/>
            <a:pathLst>
              <a:path w="5532120">
                <a:moveTo>
                  <a:pt x="0" y="0"/>
                </a:moveTo>
                <a:lnTo>
                  <a:pt x="553212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577085"/>
            <a:ext cx="8073390" cy="415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ts val="274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оказание медицинской </a:t>
            </a:r>
            <a:r>
              <a:rPr sz="2400" spc="-5" dirty="0">
                <a:latin typeface="Calibri"/>
                <a:cs typeface="Calibri"/>
              </a:rPr>
              <a:t>реабилитационной помощи</a:t>
            </a:r>
            <a:r>
              <a:rPr sz="2400" u="heavy" spc="3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  <a:p>
            <a:pPr marL="355600" marR="5080" algn="just">
              <a:lnSpc>
                <a:spcPct val="90000"/>
              </a:lnSpc>
              <a:spcBef>
                <a:spcPts val="145"/>
              </a:spcBef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ранний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восстановительный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период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течения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заболевания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5" dirty="0">
                <a:latin typeface="Calibri"/>
                <a:cs typeface="Calibri"/>
              </a:rPr>
              <a:t>травмы </a:t>
            </a:r>
            <a:r>
              <a:rPr sz="2400" dirty="0">
                <a:latin typeface="Calibri"/>
                <a:cs typeface="Calibri"/>
              </a:rPr>
              <a:t>при наличии </a:t>
            </a:r>
            <a:r>
              <a:rPr sz="2400" spc="-15" dirty="0">
                <a:latin typeface="Calibri"/>
                <a:cs typeface="Calibri"/>
              </a:rPr>
              <a:t>подтвержденной </a:t>
            </a:r>
            <a:r>
              <a:rPr sz="2400" spc="-25" dirty="0">
                <a:latin typeface="Calibri"/>
                <a:cs typeface="Calibri"/>
              </a:rPr>
              <a:t>результатами  </a:t>
            </a:r>
            <a:r>
              <a:rPr sz="2400" spc="-10" dirty="0">
                <a:latin typeface="Calibri"/>
                <a:cs typeface="Calibri"/>
              </a:rPr>
              <a:t>обследования </a:t>
            </a:r>
            <a:r>
              <a:rPr sz="2400" dirty="0">
                <a:latin typeface="Calibri"/>
                <a:cs typeface="Calibri"/>
              </a:rPr>
              <a:t>перспективы </a:t>
            </a:r>
            <a:r>
              <a:rPr sz="2400" spc="-5" dirty="0">
                <a:latin typeface="Calibri"/>
                <a:cs typeface="Calibri"/>
              </a:rPr>
              <a:t>восстановления функций  (реабилитационного потенциала) </a:t>
            </a:r>
            <a:r>
              <a:rPr sz="2400" dirty="0">
                <a:latin typeface="Calibri"/>
                <a:cs typeface="Calibri"/>
              </a:rPr>
              <a:t>в специализированных  </a:t>
            </a:r>
            <a:r>
              <a:rPr sz="2400" spc="-5" dirty="0">
                <a:latin typeface="Calibri"/>
                <a:cs typeface="Calibri"/>
              </a:rPr>
              <a:t>реабилитационных </a:t>
            </a:r>
            <a:r>
              <a:rPr sz="2400" spc="-25" dirty="0">
                <a:latin typeface="Calibri"/>
                <a:cs typeface="Calibri"/>
              </a:rPr>
              <a:t>отделениях </a:t>
            </a:r>
            <a:r>
              <a:rPr sz="2400" spc="-10" dirty="0">
                <a:latin typeface="Calibri"/>
                <a:cs typeface="Calibri"/>
              </a:rPr>
              <a:t>многопрофильных  </a:t>
            </a:r>
            <a:r>
              <a:rPr sz="2400" spc="-5" dirty="0">
                <a:latin typeface="Calibri"/>
                <a:cs typeface="Calibri"/>
              </a:rPr>
              <a:t>стационаров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5" dirty="0">
                <a:latin typeface="Calibri"/>
                <a:cs typeface="Calibri"/>
              </a:rPr>
              <a:t>реабилитационных центров.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424180" indent="-411480">
              <a:lnSpc>
                <a:spcPts val="2735"/>
              </a:lnSpc>
              <a:spcBef>
                <a:spcPts val="5"/>
              </a:spcBef>
              <a:buFont typeface="Arial"/>
              <a:buChar char="•"/>
              <a:tabLst>
                <a:tab pos="423545" algn="l"/>
                <a:tab pos="424180" algn="l"/>
                <a:tab pos="1576070" algn="l"/>
                <a:tab pos="2360930" algn="l"/>
                <a:tab pos="3810635" algn="l"/>
                <a:tab pos="4185920" algn="l"/>
                <a:tab pos="5002530" algn="l"/>
                <a:tab pos="6430645" algn="l"/>
                <a:tab pos="7740015" algn="l"/>
              </a:tabLst>
            </a:pPr>
            <a:r>
              <a:rPr sz="2400" spc="-15" dirty="0">
                <a:latin typeface="Calibri"/>
                <a:cs typeface="Calibri"/>
              </a:rPr>
              <a:t>В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р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10" dirty="0">
                <a:latin typeface="Calibri"/>
                <a:cs typeface="Calibri"/>
              </a:rPr>
              <a:t>э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dirty="0">
                <a:latin typeface="Calibri"/>
                <a:cs typeface="Calibri"/>
              </a:rPr>
              <a:t>п	включа</a:t>
            </a:r>
            <a:r>
              <a:rPr sz="2400" spc="-1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т	в	себя	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4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азание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5" dirty="0">
                <a:latin typeface="Calibri"/>
                <a:cs typeface="Calibri"/>
              </a:rPr>
              <a:t>по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590"/>
              </a:lnSpc>
            </a:pPr>
            <a:r>
              <a:rPr sz="2400" spc="-10" dirty="0">
                <a:latin typeface="Calibri"/>
                <a:cs typeface="Calibri"/>
              </a:rPr>
              <a:t>медицинской </a:t>
            </a:r>
            <a:r>
              <a:rPr sz="2400" spc="-5" dirty="0">
                <a:latin typeface="Calibri"/>
                <a:cs typeface="Calibri"/>
              </a:rPr>
              <a:t>реабилитации </a:t>
            </a:r>
            <a:r>
              <a:rPr sz="2400" dirty="0">
                <a:latin typeface="Calibri"/>
                <a:cs typeface="Calibri"/>
              </a:rPr>
              <a:t>пациентам,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нуждающимся</a:t>
            </a:r>
            <a:r>
              <a:rPr sz="2400" u="heavy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  <a:p>
            <a:pPr marL="355600" marR="6985">
              <a:lnSpc>
                <a:spcPts val="2590"/>
              </a:lnSpc>
              <a:spcBef>
                <a:spcPts val="180"/>
              </a:spcBef>
              <a:tabLst>
                <a:tab pos="2873375" algn="l"/>
                <a:tab pos="4783455" algn="l"/>
                <a:tab pos="6084570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</a:t>
            </a:r>
            <a:r>
              <a:rPr sz="24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нн</a:t>
            </a:r>
            <a:r>
              <a:rPr sz="24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й	п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ощ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5" dirty="0">
                <a:latin typeface="Calibri"/>
                <a:cs typeface="Calibri"/>
              </a:rPr>
              <a:t>дл</a:t>
            </a:r>
            <a:r>
              <a:rPr sz="2400" dirty="0">
                <a:latin typeface="Calibri"/>
                <a:cs typeface="Calibri"/>
              </a:rPr>
              <a:t>я	</a:t>
            </a:r>
            <a:r>
              <a:rPr sz="2400" spc="-5" dirty="0">
                <a:latin typeface="Calibri"/>
                <a:cs typeface="Calibri"/>
              </a:rPr>
              <a:t>ос</a:t>
            </a:r>
            <a:r>
              <a:rPr sz="2400" spc="-10" dirty="0">
                <a:latin typeface="Calibri"/>
                <a:cs typeface="Calibri"/>
              </a:rPr>
              <a:t>у</a:t>
            </a:r>
            <a:r>
              <a:rPr sz="2400" spc="-2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5" dirty="0">
                <a:latin typeface="Calibri"/>
                <a:cs typeface="Calibri"/>
              </a:rPr>
              <a:t>с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spc="-30" dirty="0">
                <a:latin typeface="Calibri"/>
                <a:cs typeface="Calibri"/>
              </a:rPr>
              <a:t>в</a:t>
            </a:r>
            <a:r>
              <a:rPr sz="2400" spc="-5" dirty="0">
                <a:latin typeface="Calibri"/>
                <a:cs typeface="Calibri"/>
              </a:rPr>
              <a:t>ления  </a:t>
            </a:r>
            <a:r>
              <a:rPr sz="2400" dirty="0">
                <a:latin typeface="Calibri"/>
                <a:cs typeface="Calibri"/>
              </a:rPr>
              <a:t>самообслуживания, </a:t>
            </a:r>
            <a:r>
              <a:rPr sz="2400" spc="-5" dirty="0">
                <a:latin typeface="Calibri"/>
                <a:cs typeface="Calibri"/>
              </a:rPr>
              <a:t>перемещения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общения.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214437"/>
            <a:ext cx="9144000" cy="71755"/>
          </a:xfrm>
          <a:custGeom>
            <a:avLst/>
            <a:gdLst/>
            <a:ahLst/>
            <a:cxnLst/>
            <a:rect l="l" t="t" r="r" b="b"/>
            <a:pathLst>
              <a:path w="9144000" h="71755">
                <a:moveTo>
                  <a:pt x="0" y="71437"/>
                </a:moveTo>
                <a:lnTo>
                  <a:pt x="9144000" y="71437"/>
                </a:lnTo>
                <a:lnTo>
                  <a:pt x="9144000" y="0"/>
                </a:lnTo>
                <a:lnTo>
                  <a:pt x="0" y="0"/>
                </a:lnTo>
                <a:lnTo>
                  <a:pt x="0" y="714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752600"/>
            <a:ext cx="22098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4267200"/>
            <a:ext cx="236220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8200" y="4267200"/>
            <a:ext cx="2133600" cy="236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1447800"/>
          </a:xfrm>
          <a:custGeom>
            <a:avLst/>
            <a:gdLst/>
            <a:ahLst/>
            <a:cxnLst/>
            <a:rect l="l" t="t" r="r" b="b"/>
            <a:pathLst>
              <a:path w="9144000" h="1447800">
                <a:moveTo>
                  <a:pt x="0" y="1447800"/>
                </a:moveTo>
                <a:lnTo>
                  <a:pt x="9144000" y="1447800"/>
                </a:lnTo>
                <a:lnTo>
                  <a:pt x="9144000" y="0"/>
                </a:lnTo>
                <a:lnTo>
                  <a:pt x="0" y="0"/>
                </a:lnTo>
                <a:lnTo>
                  <a:pt x="0" y="14478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1447800"/>
          </a:xfrm>
          <a:custGeom>
            <a:avLst/>
            <a:gdLst/>
            <a:ahLst/>
            <a:cxnLst/>
            <a:rect l="l" t="t" r="r" b="b"/>
            <a:pathLst>
              <a:path w="9144000" h="1447800">
                <a:moveTo>
                  <a:pt x="0" y="1447800"/>
                </a:moveTo>
                <a:lnTo>
                  <a:pt x="9144000" y="1447800"/>
                </a:lnTo>
                <a:lnTo>
                  <a:pt x="9144000" y="0"/>
                </a:lnTo>
                <a:lnTo>
                  <a:pt x="0" y="0"/>
                </a:lnTo>
                <a:lnTo>
                  <a:pt x="0" y="1447800"/>
                </a:lnTo>
                <a:close/>
              </a:path>
            </a:pathLst>
          </a:custGeom>
          <a:ln w="12700">
            <a:solidFill>
              <a:srgbClr val="E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4826" y="15693"/>
            <a:ext cx="6857365" cy="131381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2115820" algn="l"/>
                <a:tab pos="2969895" algn="l"/>
                <a:tab pos="4935220" algn="l"/>
              </a:tabLst>
            </a:pPr>
            <a:r>
              <a:rPr sz="2400" spc="-5" dirty="0"/>
              <a:t>Организация</a:t>
            </a:r>
            <a:r>
              <a:rPr sz="2400" spc="30" dirty="0"/>
              <a:t> </a:t>
            </a:r>
            <a:r>
              <a:rPr sz="2400" spc="-5" dirty="0"/>
              <a:t>II	этапа	</a:t>
            </a:r>
            <a:r>
              <a:rPr sz="2400" spc="-10" dirty="0"/>
              <a:t>медицинской	</a:t>
            </a:r>
            <a:r>
              <a:rPr sz="2400" spc="-5" dirty="0"/>
              <a:t>реабилитации</a:t>
            </a:r>
            <a:endParaRPr sz="2400"/>
          </a:p>
          <a:p>
            <a:pPr marL="1920875" marR="66675" indent="-1776095">
              <a:lnSpc>
                <a:spcPct val="117100"/>
              </a:lnSpc>
              <a:spcBef>
                <a:spcPts val="10"/>
              </a:spcBef>
              <a:tabLst>
                <a:tab pos="2226945" algn="l"/>
                <a:tab pos="2813685" algn="l"/>
                <a:tab pos="5598795" algn="l"/>
              </a:tabLst>
            </a:pPr>
            <a:r>
              <a:rPr sz="2400" spc="-5" dirty="0"/>
              <a:t>на</a:t>
            </a:r>
            <a:r>
              <a:rPr sz="2400" spc="-15" dirty="0"/>
              <a:t> </a:t>
            </a:r>
            <a:r>
              <a:rPr sz="2400" spc="-5" dirty="0"/>
              <a:t>базе</a:t>
            </a:r>
            <a:r>
              <a:rPr sz="2400" spc="20" dirty="0"/>
              <a:t> </a:t>
            </a:r>
            <a:r>
              <a:rPr sz="2400" spc="-25" dirty="0"/>
              <a:t>Госпиталей	</a:t>
            </a:r>
            <a:r>
              <a:rPr sz="2400" spc="-5" dirty="0"/>
              <a:t>для</a:t>
            </a:r>
            <a:r>
              <a:rPr sz="2400" dirty="0"/>
              <a:t> </a:t>
            </a:r>
            <a:r>
              <a:rPr sz="2400" spc="-5" dirty="0"/>
              <a:t>ветеранов</a:t>
            </a:r>
            <a:r>
              <a:rPr sz="2400" spc="-10" dirty="0"/>
              <a:t> </a:t>
            </a:r>
            <a:r>
              <a:rPr sz="2400" dirty="0"/>
              <a:t>войн	</a:t>
            </a:r>
            <a:r>
              <a:rPr sz="2400" spc="-55" dirty="0"/>
              <a:t>г.</a:t>
            </a:r>
            <a:r>
              <a:rPr sz="2400" spc="-100" dirty="0"/>
              <a:t> </a:t>
            </a:r>
            <a:r>
              <a:rPr sz="2400" dirty="0"/>
              <a:t>Казани  и	</a:t>
            </a:r>
            <a:r>
              <a:rPr sz="2400" spc="-55" dirty="0"/>
              <a:t>г. </a:t>
            </a:r>
            <a:r>
              <a:rPr sz="2400" spc="-10" dirty="0"/>
              <a:t>Набережные</a:t>
            </a:r>
            <a:r>
              <a:rPr sz="2400" spc="65" dirty="0"/>
              <a:t> </a:t>
            </a:r>
            <a:r>
              <a:rPr sz="2400" spc="-10" dirty="0"/>
              <a:t>Челны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2438400" y="1752600"/>
            <a:ext cx="2362200" cy="251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4267200"/>
            <a:ext cx="2362200" cy="236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4400" y="1752600"/>
            <a:ext cx="2133600" cy="2514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0800" y="1752600"/>
            <a:ext cx="2514600" cy="2590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29400" y="4343400"/>
            <a:ext cx="2286000" cy="2286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5418" y="2514092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5" h="391794">
                <a:moveTo>
                  <a:pt x="425323" y="0"/>
                </a:moveTo>
                <a:lnTo>
                  <a:pt x="0" y="37337"/>
                </a:lnTo>
                <a:lnTo>
                  <a:pt x="30987" y="391541"/>
                </a:lnTo>
                <a:lnTo>
                  <a:pt x="456437" y="354203"/>
                </a:lnTo>
                <a:lnTo>
                  <a:pt x="4253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05418" y="2514092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5" h="391794">
                <a:moveTo>
                  <a:pt x="0" y="37337"/>
                </a:moveTo>
                <a:lnTo>
                  <a:pt x="425323" y="0"/>
                </a:lnTo>
                <a:lnTo>
                  <a:pt x="456437" y="354203"/>
                </a:lnTo>
                <a:lnTo>
                  <a:pt x="30987" y="391541"/>
                </a:lnTo>
                <a:lnTo>
                  <a:pt x="0" y="3733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87450"/>
          </a:xfrm>
          <a:custGeom>
            <a:avLst/>
            <a:gdLst/>
            <a:ahLst/>
            <a:cxnLst/>
            <a:rect l="l" t="t" r="r" b="b"/>
            <a:pathLst>
              <a:path w="9144000" h="1187450">
                <a:moveTo>
                  <a:pt x="0" y="1187450"/>
                </a:moveTo>
                <a:lnTo>
                  <a:pt x="9144000" y="1187450"/>
                </a:lnTo>
                <a:lnTo>
                  <a:pt x="9144000" y="0"/>
                </a:lnTo>
                <a:lnTo>
                  <a:pt x="0" y="0"/>
                </a:lnTo>
                <a:lnTo>
                  <a:pt x="0" y="11874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9201" y="311276"/>
            <a:ext cx="36271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Безбарьерная</a:t>
            </a:r>
            <a:r>
              <a:rPr sz="3200" spc="-60" dirty="0"/>
              <a:t> </a:t>
            </a:r>
            <a:r>
              <a:rPr sz="3200" spc="-15" dirty="0"/>
              <a:t>среда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643501" y="3857625"/>
            <a:ext cx="4500498" cy="300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4001" y="1187450"/>
            <a:ext cx="5579998" cy="2720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29126"/>
            <a:ext cx="4857750" cy="2928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187322"/>
            <a:ext cx="3857625" cy="2741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43117" y="6406997"/>
            <a:ext cx="33585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8770" marR="5080" indent="-157670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Госпиталь для ветеранов войн </a:t>
            </a:r>
            <a:r>
              <a:rPr sz="1400" b="1" spc="-5" dirty="0">
                <a:latin typeface="Calibri"/>
                <a:cs typeface="Calibri"/>
              </a:rPr>
              <a:t>г.Казани</a:t>
            </a:r>
            <a:r>
              <a:rPr sz="1400" b="1" spc="-2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МЗ  </a:t>
            </a:r>
            <a:r>
              <a:rPr sz="1400" b="1" spc="-5" dirty="0">
                <a:latin typeface="Calibri"/>
                <a:cs typeface="Calibri"/>
              </a:rPr>
              <a:t>РТ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3625" y="1050925"/>
            <a:ext cx="3000374" cy="2835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7200" y="3903726"/>
            <a:ext cx="4876799" cy="2954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886200"/>
            <a:ext cx="4267200" cy="29717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50925"/>
            <a:ext cx="3286125" cy="2835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857625"/>
            <a:ext cx="4286250" cy="3000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6125" y="1050797"/>
            <a:ext cx="3071876" cy="2821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1190625"/>
          </a:xfrm>
          <a:custGeom>
            <a:avLst/>
            <a:gdLst/>
            <a:ahLst/>
            <a:cxnLst/>
            <a:rect l="l" t="t" r="r" b="b"/>
            <a:pathLst>
              <a:path w="9144000" h="1190625">
                <a:moveTo>
                  <a:pt x="0" y="1190625"/>
                </a:moveTo>
                <a:lnTo>
                  <a:pt x="9144000" y="1190625"/>
                </a:lnTo>
                <a:lnTo>
                  <a:pt x="9144000" y="0"/>
                </a:lnTo>
                <a:lnTo>
                  <a:pt x="0" y="0"/>
                </a:lnTo>
                <a:lnTo>
                  <a:pt x="0" y="11906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31517" y="312877"/>
            <a:ext cx="46805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Комплексная</a:t>
            </a:r>
            <a:r>
              <a:rPr sz="3200" spc="-60" dirty="0"/>
              <a:t> </a:t>
            </a:r>
            <a:r>
              <a:rPr sz="3200" spc="-5" dirty="0"/>
              <a:t>диагностика</a:t>
            </a:r>
            <a:endParaRPr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2163698"/>
            <a:ext cx="2679700" cy="200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285875"/>
          </a:xfrm>
          <a:custGeom>
            <a:avLst/>
            <a:gdLst/>
            <a:ahLst/>
            <a:cxnLst/>
            <a:rect l="l" t="t" r="r" b="b"/>
            <a:pathLst>
              <a:path w="9144000" h="1285875">
                <a:moveTo>
                  <a:pt x="0" y="1285875"/>
                </a:moveTo>
                <a:lnTo>
                  <a:pt x="9144000" y="1285875"/>
                </a:lnTo>
                <a:lnTo>
                  <a:pt x="9144000" y="0"/>
                </a:lnTo>
                <a:lnTo>
                  <a:pt x="0" y="0"/>
                </a:lnTo>
                <a:lnTo>
                  <a:pt x="0" y="12858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545" y="180848"/>
            <a:ext cx="80511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4845" marR="5080" indent="-652780">
              <a:lnSpc>
                <a:spcPct val="100000"/>
              </a:lnSpc>
              <a:spcBef>
                <a:spcPts val="95"/>
              </a:spcBef>
              <a:tabLst>
                <a:tab pos="3056890" algn="l"/>
                <a:tab pos="3804920" algn="l"/>
                <a:tab pos="4167504" algn="l"/>
                <a:tab pos="5476240" algn="l"/>
                <a:tab pos="5894070" algn="l"/>
              </a:tabLst>
            </a:pPr>
            <a:r>
              <a:rPr spc="-10" dirty="0"/>
              <a:t>Мульти</a:t>
            </a:r>
            <a:r>
              <a:rPr dirty="0"/>
              <a:t>д</a:t>
            </a:r>
            <a:r>
              <a:rPr spc="-5" dirty="0"/>
              <a:t>и</a:t>
            </a:r>
            <a:r>
              <a:rPr dirty="0"/>
              <a:t>с</a:t>
            </a:r>
            <a:r>
              <a:rPr spc="-5" dirty="0"/>
              <a:t>циплинарный</a:t>
            </a:r>
            <a:r>
              <a:rPr dirty="0"/>
              <a:t>	</a:t>
            </a:r>
            <a:r>
              <a:rPr spc="-10" dirty="0"/>
              <a:t>п</a:t>
            </a:r>
            <a:r>
              <a:rPr spc="-15" dirty="0"/>
              <a:t>о</a:t>
            </a:r>
            <a:r>
              <a:rPr spc="-10" dirty="0"/>
              <a:t>дхо</a:t>
            </a:r>
            <a:r>
              <a:rPr spc="-5" dirty="0"/>
              <a:t>д</a:t>
            </a:r>
            <a:r>
              <a:rPr dirty="0"/>
              <a:t>	</a:t>
            </a:r>
            <a:r>
              <a:rPr spc="-5" dirty="0"/>
              <a:t>к</a:t>
            </a:r>
            <a:r>
              <a:rPr dirty="0"/>
              <a:t>	</a:t>
            </a:r>
            <a:r>
              <a:rPr spc="-10" dirty="0"/>
              <a:t>ме</a:t>
            </a:r>
            <a:r>
              <a:rPr spc="-5" dirty="0"/>
              <a:t>дицин</a:t>
            </a:r>
            <a:r>
              <a:rPr spc="5" dirty="0"/>
              <a:t>с</a:t>
            </a:r>
            <a:r>
              <a:rPr spc="-5" dirty="0"/>
              <a:t>кой  реабилитации	лиц	с различной</a:t>
            </a:r>
            <a:r>
              <a:rPr spc="-10" dirty="0"/>
              <a:t> </a:t>
            </a:r>
            <a:r>
              <a:rPr spc="-5" dirty="0"/>
              <a:t>патологией</a:t>
            </a:r>
          </a:p>
        </p:txBody>
      </p:sp>
      <p:sp>
        <p:nvSpPr>
          <p:cNvPr id="5" name="object 5"/>
          <p:cNvSpPr/>
          <p:nvPr/>
        </p:nvSpPr>
        <p:spPr>
          <a:xfrm>
            <a:off x="3217926" y="2212848"/>
            <a:ext cx="2679700" cy="1986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1850" y="2155698"/>
            <a:ext cx="2620899" cy="1986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875" y="4162361"/>
            <a:ext cx="7981950" cy="2211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841" y="1456605"/>
            <a:ext cx="6606095" cy="4335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1564" y="5779236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1564" y="441191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1564" y="372825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1564" y="305325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1564" y="2369593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1564" y="169458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60606" y="0"/>
                </a:moveTo>
                <a:lnTo>
                  <a:pt x="0" y="0"/>
                </a:lnTo>
              </a:path>
            </a:pathLst>
          </a:custGeom>
          <a:ln w="866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41056" y="4959415"/>
            <a:ext cx="13144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20" dirty="0"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6005" y="4276274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10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6005" y="3593191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15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6005" y="2910744"/>
            <a:ext cx="23431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5" dirty="0">
                <a:latin typeface="Calibri"/>
                <a:cs typeface="Calibri"/>
              </a:rPr>
              <a:t>20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6005" y="2227892"/>
            <a:ext cx="23431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5" dirty="0">
                <a:latin typeface="Calibri"/>
                <a:cs typeface="Calibri"/>
              </a:rPr>
              <a:t>25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6005" y="1544867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30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0909" y="4438391"/>
            <a:ext cx="13144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5" dirty="0">
                <a:latin typeface="Calibri"/>
                <a:cs typeface="Calibri"/>
              </a:rPr>
              <a:t>7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8864" y="4848644"/>
            <a:ext cx="130810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u="sng" spc="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9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3033" y="3209304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16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3643" y="4848644"/>
            <a:ext cx="48196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62585" algn="l"/>
              </a:tabLst>
            </a:pPr>
            <a:r>
              <a:rPr sz="1600" spc="20" dirty="0">
                <a:latin typeface="Calibri"/>
                <a:cs typeface="Calibri"/>
              </a:rPr>
              <a:t>4	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89208" y="3892386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11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1056" y="5124243"/>
            <a:ext cx="6859905" cy="111506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475105" algn="ctr">
              <a:lnSpc>
                <a:spcPct val="100000"/>
              </a:lnSpc>
              <a:spcBef>
                <a:spcPts val="1195"/>
              </a:spcBef>
              <a:tabLst>
                <a:tab pos="1825625" algn="l"/>
              </a:tabLst>
            </a:pPr>
            <a:r>
              <a:rPr sz="1600" spc="20" dirty="0">
                <a:latin typeface="Calibri"/>
                <a:cs typeface="Calibri"/>
              </a:rPr>
              <a:t>1	1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600" spc="20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 marL="83820">
              <a:lnSpc>
                <a:spcPct val="100000"/>
              </a:lnSpc>
              <a:spcBef>
                <a:spcPts val="560"/>
              </a:spcBef>
            </a:pPr>
            <a:r>
              <a:rPr sz="1650" spc="-20" dirty="0">
                <a:latin typeface="Calibri"/>
                <a:cs typeface="Calibri"/>
              </a:rPr>
              <a:t>Отделение </a:t>
            </a:r>
            <a:r>
              <a:rPr sz="1650" spc="5" dirty="0">
                <a:latin typeface="Calibri"/>
                <a:cs typeface="Calibri"/>
              </a:rPr>
              <a:t>МР </a:t>
            </a:r>
            <a:r>
              <a:rPr sz="1650" spc="-229" dirty="0">
                <a:latin typeface="Calibri"/>
                <a:cs typeface="Calibri"/>
              </a:rPr>
              <a:t>ЦНОСтдд/есление </a:t>
            </a:r>
            <a:r>
              <a:rPr sz="1650" spc="5" dirty="0">
                <a:latin typeface="Calibri"/>
                <a:cs typeface="Calibri"/>
              </a:rPr>
              <a:t>МР </a:t>
            </a:r>
            <a:r>
              <a:rPr sz="1650" spc="-229" dirty="0">
                <a:latin typeface="Calibri"/>
                <a:cs typeface="Calibri"/>
              </a:rPr>
              <a:t>ЦНОСтдд/есление </a:t>
            </a:r>
            <a:r>
              <a:rPr sz="1650" spc="5" dirty="0">
                <a:latin typeface="Calibri"/>
                <a:cs typeface="Calibri"/>
              </a:rPr>
              <a:t>МР </a:t>
            </a:r>
            <a:r>
              <a:rPr sz="1650" spc="-229" dirty="0">
                <a:latin typeface="Calibri"/>
                <a:cs typeface="Calibri"/>
              </a:rPr>
              <a:t>ЦНОСтдд/есление </a:t>
            </a:r>
            <a:r>
              <a:rPr sz="1650" spc="5" dirty="0">
                <a:latin typeface="Calibri"/>
                <a:cs typeface="Calibri"/>
              </a:rPr>
              <a:t>МР </a:t>
            </a:r>
            <a:r>
              <a:rPr sz="1650" spc="-15" dirty="0">
                <a:latin typeface="Calibri"/>
                <a:cs typeface="Calibri"/>
              </a:rPr>
              <a:t>ЦНС</a:t>
            </a:r>
            <a:r>
              <a:rPr sz="1650" spc="9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д/с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43627" y="3073091"/>
            <a:ext cx="233679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5" dirty="0">
                <a:latin typeface="Calibri"/>
                <a:cs typeface="Calibri"/>
              </a:rPr>
              <a:t>17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14715" y="4711912"/>
            <a:ext cx="13144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20" dirty="0"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39571" y="1434097"/>
            <a:ext cx="23431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29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68786" y="4848644"/>
            <a:ext cx="13144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20" dirty="0"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94104" y="2799974"/>
            <a:ext cx="23431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5" dirty="0">
                <a:latin typeface="Calibri"/>
                <a:cs typeface="Calibri"/>
              </a:rPr>
              <a:t>19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22764" y="3438294"/>
            <a:ext cx="113030" cy="113030"/>
          </a:xfrm>
          <a:custGeom>
            <a:avLst/>
            <a:gdLst/>
            <a:ahLst/>
            <a:cxnLst/>
            <a:rect l="l" t="t" r="r" b="b"/>
            <a:pathLst>
              <a:path w="113029" h="113029">
                <a:moveTo>
                  <a:pt x="0" y="112500"/>
                </a:moveTo>
                <a:lnTo>
                  <a:pt x="112554" y="112500"/>
                </a:lnTo>
                <a:lnTo>
                  <a:pt x="112554" y="0"/>
                </a:lnTo>
                <a:lnTo>
                  <a:pt x="0" y="0"/>
                </a:lnTo>
                <a:lnTo>
                  <a:pt x="0" y="11250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22764" y="3758489"/>
            <a:ext cx="113030" cy="113030"/>
          </a:xfrm>
          <a:custGeom>
            <a:avLst/>
            <a:gdLst/>
            <a:ahLst/>
            <a:cxnLst/>
            <a:rect l="l" t="t" r="r" b="b"/>
            <a:pathLst>
              <a:path w="113029" h="113029">
                <a:moveTo>
                  <a:pt x="0" y="112500"/>
                </a:moveTo>
                <a:lnTo>
                  <a:pt x="112554" y="112500"/>
                </a:lnTo>
                <a:lnTo>
                  <a:pt x="112554" y="0"/>
                </a:lnTo>
                <a:lnTo>
                  <a:pt x="0" y="0"/>
                </a:lnTo>
                <a:lnTo>
                  <a:pt x="0" y="112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22764" y="4078684"/>
            <a:ext cx="113030" cy="113030"/>
          </a:xfrm>
          <a:custGeom>
            <a:avLst/>
            <a:gdLst/>
            <a:ahLst/>
            <a:cxnLst/>
            <a:rect l="l" t="t" r="r" b="b"/>
            <a:pathLst>
              <a:path w="113029" h="113029">
                <a:moveTo>
                  <a:pt x="0" y="112500"/>
                </a:moveTo>
                <a:lnTo>
                  <a:pt x="112554" y="112500"/>
                </a:lnTo>
                <a:lnTo>
                  <a:pt x="112554" y="0"/>
                </a:lnTo>
                <a:lnTo>
                  <a:pt x="0" y="0"/>
                </a:lnTo>
                <a:lnTo>
                  <a:pt x="0" y="1125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189920" y="3270285"/>
            <a:ext cx="877569" cy="9899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5" dirty="0">
                <a:latin typeface="Calibri"/>
                <a:cs typeface="Calibri"/>
              </a:rPr>
              <a:t>2016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год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600" spc="5" dirty="0">
                <a:latin typeface="Calibri"/>
                <a:cs typeface="Calibri"/>
              </a:rPr>
              <a:t>2017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год2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600" spc="5" dirty="0">
                <a:latin typeface="Calibri"/>
                <a:cs typeface="Calibri"/>
              </a:rPr>
              <a:t>2018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год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6106" y="1261889"/>
            <a:ext cx="7809865" cy="5114925"/>
          </a:xfrm>
          <a:custGeom>
            <a:avLst/>
            <a:gdLst/>
            <a:ahLst/>
            <a:cxnLst/>
            <a:rect l="l" t="t" r="r" b="b"/>
            <a:pathLst>
              <a:path w="7809865" h="5114925">
                <a:moveTo>
                  <a:pt x="0" y="5114465"/>
                </a:moveTo>
                <a:lnTo>
                  <a:pt x="7809565" y="5114465"/>
                </a:lnTo>
                <a:lnTo>
                  <a:pt x="7809565" y="0"/>
                </a:lnTo>
                <a:lnTo>
                  <a:pt x="0" y="0"/>
                </a:lnTo>
                <a:lnTo>
                  <a:pt x="0" y="5114465"/>
                </a:lnTo>
                <a:close/>
              </a:path>
            </a:pathLst>
          </a:custGeom>
          <a:ln w="866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9144000" cy="1000125"/>
          </a:xfrm>
          <a:custGeom>
            <a:avLst/>
            <a:gdLst/>
            <a:ahLst/>
            <a:cxnLst/>
            <a:rect l="l" t="t" r="r" b="b"/>
            <a:pathLst>
              <a:path w="9144000" h="1000125">
                <a:moveTo>
                  <a:pt x="0" y="1000125"/>
                </a:moveTo>
                <a:lnTo>
                  <a:pt x="9144000" y="1000125"/>
                </a:lnTo>
                <a:lnTo>
                  <a:pt x="91440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62229" y="101853"/>
            <a:ext cx="861822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06730" marR="5080" indent="-494665">
              <a:lnSpc>
                <a:spcPts val="2590"/>
              </a:lnSpc>
              <a:spcBef>
                <a:spcPts val="425"/>
              </a:spcBef>
              <a:tabLst>
                <a:tab pos="1947545" algn="l"/>
              </a:tabLst>
            </a:pPr>
            <a:r>
              <a:rPr sz="2400" dirty="0"/>
              <a:t>Пациенты </a:t>
            </a:r>
            <a:r>
              <a:rPr sz="2400" spc="-10" dirty="0"/>
              <a:t>прошедшие </a:t>
            </a:r>
            <a:r>
              <a:rPr sz="2400" spc="-5" dirty="0"/>
              <a:t>реабилитацию после </a:t>
            </a:r>
            <a:r>
              <a:rPr sz="2400" spc="-10" dirty="0"/>
              <a:t>нейрохирургичеких  </a:t>
            </a:r>
            <a:r>
              <a:rPr sz="2400" spc="-5" dirty="0"/>
              <a:t>операций	по </a:t>
            </a:r>
            <a:r>
              <a:rPr sz="2400" spc="-20" dirty="0"/>
              <a:t>поводу </a:t>
            </a:r>
            <a:r>
              <a:rPr sz="2400" spc="-5" dirty="0"/>
              <a:t>злокачественных новообразований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929005"/>
          </a:xfrm>
          <a:custGeom>
            <a:avLst/>
            <a:gdLst/>
            <a:ahLst/>
            <a:cxnLst/>
            <a:rect l="l" t="t" r="r" b="b"/>
            <a:pathLst>
              <a:path w="9144000" h="929005">
                <a:moveTo>
                  <a:pt x="0" y="928687"/>
                </a:moveTo>
                <a:lnTo>
                  <a:pt x="9144000" y="928687"/>
                </a:lnTo>
                <a:lnTo>
                  <a:pt x="9144000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marR="81915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Структура</a:t>
            </a:r>
            <a:r>
              <a:rPr dirty="0"/>
              <a:t> </a:t>
            </a:r>
            <a:r>
              <a:rPr spc="-10" dirty="0"/>
              <a:t>заболеваемости</a:t>
            </a:r>
          </a:p>
          <a:p>
            <a:pPr marL="1270" algn="ctr">
              <a:lnSpc>
                <a:spcPct val="100000"/>
              </a:lnSpc>
            </a:pPr>
            <a:r>
              <a:rPr spc="-10" dirty="0"/>
              <a:t>злокачественными</a:t>
            </a:r>
            <a:r>
              <a:rPr spc="50" dirty="0"/>
              <a:t> </a:t>
            </a:r>
            <a:r>
              <a:rPr spc="-10" dirty="0"/>
              <a:t>новообразованиями</a:t>
            </a:r>
          </a:p>
        </p:txBody>
      </p:sp>
      <p:sp>
        <p:nvSpPr>
          <p:cNvPr id="4" name="object 4"/>
          <p:cNvSpPr/>
          <p:nvPr/>
        </p:nvSpPr>
        <p:spPr>
          <a:xfrm>
            <a:off x="5794275" y="2333094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722" y="0"/>
                </a:lnTo>
              </a:path>
            </a:pathLst>
          </a:custGeom>
          <a:ln w="111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0583" y="2333094"/>
            <a:ext cx="3454813" cy="251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09106" y="2236445"/>
            <a:ext cx="38862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65" dirty="0">
                <a:latin typeface="Calibri"/>
                <a:cs typeface="Calibri"/>
              </a:rPr>
              <a:t>ж</a:t>
            </a:r>
            <a:r>
              <a:rPr sz="950" b="1" spc="-80" dirty="0">
                <a:latin typeface="Calibri"/>
                <a:cs typeface="Calibri"/>
              </a:rPr>
              <a:t>е</a:t>
            </a:r>
            <a:r>
              <a:rPr sz="950" b="1" spc="-100" dirty="0">
                <a:latin typeface="Calibri"/>
                <a:cs typeface="Calibri"/>
              </a:rPr>
              <a:t>л</a:t>
            </a:r>
            <a:r>
              <a:rPr sz="950" b="1" spc="-120" dirty="0">
                <a:latin typeface="Calibri"/>
                <a:cs typeface="Calibri"/>
              </a:rPr>
              <a:t>у</a:t>
            </a:r>
            <a:r>
              <a:rPr sz="950" b="1" spc="-155" dirty="0">
                <a:latin typeface="Calibri"/>
                <a:cs typeface="Calibri"/>
              </a:rPr>
              <a:t>д</a:t>
            </a:r>
            <a:r>
              <a:rPr sz="950" b="1" spc="-110" dirty="0">
                <a:latin typeface="Calibri"/>
                <a:cs typeface="Calibri"/>
              </a:rPr>
              <a:t>ок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37230" y="2191374"/>
            <a:ext cx="80518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20" dirty="0">
                <a:latin typeface="Calibri"/>
                <a:cs typeface="Calibri"/>
              </a:rPr>
              <a:t>лимфопролиферат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283" y="2360017"/>
            <a:ext cx="28702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30" dirty="0">
                <a:latin typeface="Calibri"/>
                <a:cs typeface="Calibri"/>
              </a:rPr>
              <a:t>и</a:t>
            </a:r>
            <a:r>
              <a:rPr sz="950" b="1" spc="-140" dirty="0">
                <a:latin typeface="Calibri"/>
                <a:cs typeface="Calibri"/>
              </a:rPr>
              <a:t>в</a:t>
            </a:r>
            <a:r>
              <a:rPr sz="950" b="1" spc="-120" dirty="0">
                <a:latin typeface="Calibri"/>
                <a:cs typeface="Calibri"/>
              </a:rPr>
              <a:t>н</a:t>
            </a:r>
            <a:r>
              <a:rPr sz="950" b="1" spc="-145" dirty="0">
                <a:latin typeface="Calibri"/>
                <a:cs typeface="Calibri"/>
              </a:rPr>
              <a:t>ы</a:t>
            </a:r>
            <a:r>
              <a:rPr sz="950" b="1" spc="-105" dirty="0">
                <a:latin typeface="Calibri"/>
                <a:cs typeface="Calibri"/>
              </a:rPr>
              <a:t>е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0827" y="4639988"/>
            <a:ext cx="765175" cy="362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950" marR="5080" indent="-222885">
              <a:lnSpc>
                <a:spcPct val="116300"/>
              </a:lnSpc>
              <a:spcBef>
                <a:spcPts val="95"/>
              </a:spcBef>
            </a:pPr>
            <a:r>
              <a:rPr sz="950" b="1" spc="-114" dirty="0">
                <a:latin typeface="Calibri"/>
                <a:cs typeface="Calibri"/>
              </a:rPr>
              <a:t>женские </a:t>
            </a:r>
            <a:r>
              <a:rPr sz="950" b="1" spc="-120" dirty="0">
                <a:latin typeface="Calibri"/>
                <a:cs typeface="Calibri"/>
              </a:rPr>
              <a:t>половые  органы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7959" y="2438369"/>
            <a:ext cx="26035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10" dirty="0">
                <a:latin typeface="Calibri"/>
                <a:cs typeface="Calibri"/>
              </a:rPr>
              <a:t>п</a:t>
            </a:r>
            <a:r>
              <a:rPr sz="950" b="1" spc="-114" dirty="0">
                <a:latin typeface="Calibri"/>
                <a:cs typeface="Calibri"/>
              </a:rPr>
              <a:t>о</a:t>
            </a:r>
            <a:r>
              <a:rPr sz="950" b="1" spc="-135" dirty="0">
                <a:latin typeface="Calibri"/>
                <a:cs typeface="Calibri"/>
              </a:rPr>
              <a:t>ч</a:t>
            </a:r>
            <a:r>
              <a:rPr sz="950" b="1" spc="-140" dirty="0">
                <a:latin typeface="Calibri"/>
                <a:cs typeface="Calibri"/>
              </a:rPr>
              <a:t>к</a:t>
            </a:r>
            <a:r>
              <a:rPr sz="950" b="1" spc="-105" dirty="0">
                <a:latin typeface="Calibri"/>
                <a:cs typeface="Calibri"/>
              </a:rPr>
              <a:t>а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9128" y="2395537"/>
            <a:ext cx="1086485" cy="45275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950" b="1" spc="-110" dirty="0">
                <a:latin typeface="Calibri"/>
                <a:cs typeface="Calibri"/>
              </a:rPr>
              <a:t>толстый</a:t>
            </a:r>
            <a:r>
              <a:rPr sz="950" b="1" spc="-95" dirty="0">
                <a:latin typeface="Calibri"/>
                <a:cs typeface="Calibri"/>
              </a:rPr>
              <a:t> </a:t>
            </a:r>
            <a:r>
              <a:rPr sz="950" b="1" spc="-130" dirty="0">
                <a:latin typeface="Calibri"/>
                <a:cs typeface="Calibri"/>
              </a:rPr>
              <a:t>кишечник</a:t>
            </a:r>
            <a:endParaRPr sz="950">
              <a:latin typeface="Calibri"/>
              <a:cs typeface="Calibri"/>
            </a:endParaRPr>
          </a:p>
          <a:p>
            <a:pPr marL="303530">
              <a:lnSpc>
                <a:spcPct val="100000"/>
              </a:lnSpc>
              <a:spcBef>
                <a:spcPts val="540"/>
              </a:spcBef>
            </a:pPr>
            <a:r>
              <a:rPr sz="950" b="1" spc="-130" dirty="0">
                <a:latin typeface="Calibri"/>
                <a:cs typeface="Calibri"/>
              </a:rPr>
              <a:t>кожа </a:t>
            </a:r>
            <a:r>
              <a:rPr sz="950" b="1" spc="-90" dirty="0">
                <a:latin typeface="Calibri"/>
                <a:cs typeface="Calibri"/>
              </a:rPr>
              <a:t>с </a:t>
            </a:r>
            <a:r>
              <a:rPr sz="950" b="1" spc="-120" dirty="0">
                <a:latin typeface="Calibri"/>
                <a:cs typeface="Calibri"/>
              </a:rPr>
              <a:t>меланомой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4918" y="4132565"/>
            <a:ext cx="75565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-120" dirty="0">
                <a:latin typeface="Calibri"/>
                <a:cs typeface="Calibri"/>
              </a:rPr>
              <a:t>молочная</a:t>
            </a:r>
            <a:r>
              <a:rPr sz="950" b="1" spc="-155" dirty="0">
                <a:latin typeface="Calibri"/>
                <a:cs typeface="Calibri"/>
              </a:rPr>
              <a:t> </a:t>
            </a:r>
            <a:r>
              <a:rPr sz="950" b="1" spc="-100" dirty="0">
                <a:latin typeface="Calibri"/>
                <a:cs typeface="Calibri"/>
              </a:rPr>
              <a:t>железа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5202" y="2597610"/>
            <a:ext cx="670560" cy="362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5080" indent="-171450">
              <a:lnSpc>
                <a:spcPct val="116300"/>
              </a:lnSpc>
              <a:spcBef>
                <a:spcPts val="95"/>
              </a:spcBef>
            </a:pPr>
            <a:r>
              <a:rPr sz="950" b="1" spc="-110" dirty="0">
                <a:latin typeface="Calibri"/>
                <a:cs typeface="Calibri"/>
              </a:rPr>
              <a:t>п</a:t>
            </a:r>
            <a:r>
              <a:rPr sz="950" b="1" spc="-114" dirty="0">
                <a:latin typeface="Calibri"/>
                <a:cs typeface="Calibri"/>
              </a:rPr>
              <a:t>р</a:t>
            </a:r>
            <a:r>
              <a:rPr sz="950" b="1" spc="-80" dirty="0">
                <a:latin typeface="Calibri"/>
                <a:cs typeface="Calibri"/>
              </a:rPr>
              <a:t>е</a:t>
            </a:r>
            <a:r>
              <a:rPr sz="950" b="1" spc="-155" dirty="0">
                <a:latin typeface="Calibri"/>
                <a:cs typeface="Calibri"/>
              </a:rPr>
              <a:t>д</a:t>
            </a:r>
            <a:r>
              <a:rPr sz="950" b="1" spc="-70" dirty="0">
                <a:latin typeface="Calibri"/>
                <a:cs typeface="Calibri"/>
              </a:rPr>
              <a:t>с</a:t>
            </a:r>
            <a:r>
              <a:rPr sz="950" b="1" spc="-105" dirty="0">
                <a:latin typeface="Calibri"/>
                <a:cs typeface="Calibri"/>
              </a:rPr>
              <a:t>т</a:t>
            </a:r>
            <a:r>
              <a:rPr sz="950" b="1" spc="-140" dirty="0">
                <a:latin typeface="Calibri"/>
                <a:cs typeface="Calibri"/>
              </a:rPr>
              <a:t>а</a:t>
            </a:r>
            <a:r>
              <a:rPr sz="950" b="1" spc="-105" dirty="0">
                <a:latin typeface="Calibri"/>
                <a:cs typeface="Calibri"/>
              </a:rPr>
              <a:t>т</a:t>
            </a:r>
            <a:r>
              <a:rPr sz="950" b="1" spc="-80" dirty="0">
                <a:latin typeface="Calibri"/>
                <a:cs typeface="Calibri"/>
              </a:rPr>
              <a:t>е</a:t>
            </a:r>
            <a:r>
              <a:rPr sz="950" b="1" spc="-100" dirty="0">
                <a:latin typeface="Calibri"/>
                <a:cs typeface="Calibri"/>
              </a:rPr>
              <a:t>л</a:t>
            </a:r>
            <a:r>
              <a:rPr sz="950" b="1" spc="-140" dirty="0">
                <a:latin typeface="Calibri"/>
                <a:cs typeface="Calibri"/>
              </a:rPr>
              <a:t>ь</a:t>
            </a:r>
            <a:r>
              <a:rPr sz="950" b="1" spc="-120" dirty="0">
                <a:latin typeface="Calibri"/>
                <a:cs typeface="Calibri"/>
              </a:rPr>
              <a:t>н</a:t>
            </a:r>
            <a:r>
              <a:rPr sz="950" b="1" spc="-140" dirty="0">
                <a:latin typeface="Calibri"/>
                <a:cs typeface="Calibri"/>
              </a:rPr>
              <a:t>а</a:t>
            </a:r>
            <a:r>
              <a:rPr sz="950" b="1" spc="-70" dirty="0">
                <a:latin typeface="Calibri"/>
                <a:cs typeface="Calibri"/>
              </a:rPr>
              <a:t>я  </a:t>
            </a:r>
            <a:r>
              <a:rPr sz="950" b="1" spc="-100" dirty="0">
                <a:latin typeface="Calibri"/>
                <a:cs typeface="Calibri"/>
              </a:rPr>
              <a:t>железа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07962" y="1065275"/>
          <a:ext cx="4187825" cy="5473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7975"/>
                <a:gridCol w="1339850"/>
              </a:tblGrid>
              <a:tr h="48780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Локализация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600" b="1" spc="-15" dirty="0">
                          <a:latin typeface="Calibri"/>
                          <a:cs typeface="Calibri"/>
                        </a:rPr>
                        <a:t>Доля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(%)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793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600" spc="-30" dirty="0">
                          <a:latin typeface="Calibri"/>
                          <a:cs typeface="Calibri"/>
                        </a:rPr>
                        <a:t>Толстый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кишечник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12,6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9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Кожа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меланомой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11,9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793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Молочная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железа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10,4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692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Трахея,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бронхи и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легкие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10,4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69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Женские половые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органы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9,4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692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Предстательная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железа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8,8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557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Желудок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7,1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789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Лимфомы и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лейкозы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4,7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55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Почка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4,0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4025" y="1650316"/>
            <a:ext cx="4118624" cy="4033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15886" y="567983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926"/>
                </a:lnTo>
              </a:path>
            </a:pathLst>
          </a:custGeom>
          <a:ln w="875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95320" y="567983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926"/>
                </a:lnTo>
              </a:path>
            </a:pathLst>
          </a:custGeom>
          <a:ln w="875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74696" y="567983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926"/>
                </a:lnTo>
              </a:path>
            </a:pathLst>
          </a:custGeom>
          <a:ln w="875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62816" y="567983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926"/>
                </a:lnTo>
              </a:path>
            </a:pathLst>
          </a:custGeom>
          <a:ln w="875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2191" y="567983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926"/>
                </a:lnTo>
              </a:path>
            </a:pathLst>
          </a:custGeom>
          <a:ln w="875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46639" y="5871341"/>
            <a:ext cx="13208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dirty="0">
                <a:latin typeface="Calibri"/>
                <a:cs typeface="Calibri"/>
              </a:rPr>
              <a:t>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31319" y="5871341"/>
            <a:ext cx="13208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dirty="0">
                <a:latin typeface="Calibri"/>
                <a:cs typeface="Calibri"/>
              </a:rPr>
              <a:t>5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3125" y="5871341"/>
            <a:ext cx="23622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5" dirty="0">
                <a:latin typeface="Calibri"/>
                <a:cs typeface="Calibri"/>
              </a:rPr>
              <a:t>10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7748" y="5871341"/>
            <a:ext cx="23558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5" dirty="0">
                <a:latin typeface="Calibri"/>
                <a:cs typeface="Calibri"/>
              </a:rPr>
              <a:t>15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2020" y="5871341"/>
            <a:ext cx="23622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5" dirty="0">
                <a:latin typeface="Calibri"/>
                <a:cs typeface="Calibri"/>
              </a:rPr>
              <a:t>20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45931" y="5679831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69955" y="0"/>
                </a:moveTo>
                <a:lnTo>
                  <a:pt x="0" y="0"/>
                </a:lnTo>
              </a:path>
            </a:pathLst>
          </a:custGeom>
          <a:ln w="887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5931" y="4385469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69955" y="0"/>
                </a:moveTo>
                <a:lnTo>
                  <a:pt x="0" y="0"/>
                </a:lnTo>
              </a:path>
            </a:pathLst>
          </a:custGeom>
          <a:ln w="887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5931" y="3091059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69955" y="0"/>
                </a:moveTo>
                <a:lnTo>
                  <a:pt x="0" y="0"/>
                </a:lnTo>
              </a:path>
            </a:pathLst>
          </a:custGeom>
          <a:ln w="887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5931" y="1796649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69955" y="0"/>
                </a:moveTo>
                <a:lnTo>
                  <a:pt x="0" y="0"/>
                </a:lnTo>
              </a:path>
            </a:pathLst>
          </a:custGeom>
          <a:ln w="887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47129" y="4891420"/>
            <a:ext cx="78295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" dirty="0">
                <a:latin typeface="Calibri"/>
                <a:cs typeface="Calibri"/>
              </a:rPr>
              <a:t>2015</a:t>
            </a:r>
            <a:r>
              <a:rPr sz="1650" spc="-10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год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7129" y="3589917"/>
            <a:ext cx="78295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" dirty="0">
                <a:latin typeface="Calibri"/>
                <a:cs typeface="Calibri"/>
              </a:rPr>
              <a:t>2016</a:t>
            </a:r>
            <a:r>
              <a:rPr sz="1650" spc="-10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год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7129" y="2288710"/>
            <a:ext cx="78359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" dirty="0">
                <a:latin typeface="Calibri"/>
                <a:cs typeface="Calibri"/>
              </a:rPr>
              <a:t>2017</a:t>
            </a:r>
            <a:r>
              <a:rPr sz="1650" spc="-11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год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71171" y="1889681"/>
            <a:ext cx="114300" cy="115570"/>
          </a:xfrm>
          <a:custGeom>
            <a:avLst/>
            <a:gdLst/>
            <a:ahLst/>
            <a:cxnLst/>
            <a:rect l="l" t="t" r="r" b="b"/>
            <a:pathLst>
              <a:path w="114300" h="115569">
                <a:moveTo>
                  <a:pt x="0" y="115255"/>
                </a:moveTo>
                <a:lnTo>
                  <a:pt x="113677" y="115255"/>
                </a:lnTo>
                <a:lnTo>
                  <a:pt x="113677" y="0"/>
                </a:lnTo>
                <a:lnTo>
                  <a:pt x="0" y="0"/>
                </a:lnTo>
                <a:lnTo>
                  <a:pt x="0" y="11525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636508" y="1787141"/>
            <a:ext cx="104394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5" dirty="0">
                <a:latin typeface="Calibri"/>
                <a:cs typeface="Calibri"/>
              </a:rPr>
              <a:t>невринома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71171" y="2731934"/>
            <a:ext cx="114300" cy="115570"/>
          </a:xfrm>
          <a:custGeom>
            <a:avLst/>
            <a:gdLst/>
            <a:ahLst/>
            <a:cxnLst/>
            <a:rect l="l" t="t" r="r" b="b"/>
            <a:pathLst>
              <a:path w="114300" h="115569">
                <a:moveTo>
                  <a:pt x="0" y="115255"/>
                </a:moveTo>
                <a:lnTo>
                  <a:pt x="113677" y="115255"/>
                </a:lnTo>
                <a:lnTo>
                  <a:pt x="113677" y="0"/>
                </a:lnTo>
                <a:lnTo>
                  <a:pt x="0" y="0"/>
                </a:lnTo>
                <a:lnTo>
                  <a:pt x="0" y="11525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636508" y="2632704"/>
            <a:ext cx="169608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5" dirty="0">
                <a:latin typeface="Calibri"/>
                <a:cs typeface="Calibri"/>
              </a:rPr>
              <a:t>нейрофиброматоз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71171" y="3574187"/>
            <a:ext cx="114300" cy="115570"/>
          </a:xfrm>
          <a:custGeom>
            <a:avLst/>
            <a:gdLst/>
            <a:ahLst/>
            <a:cxnLst/>
            <a:rect l="l" t="t" r="r" b="b"/>
            <a:pathLst>
              <a:path w="114300" h="115570">
                <a:moveTo>
                  <a:pt x="0" y="115255"/>
                </a:moveTo>
                <a:lnTo>
                  <a:pt x="113677" y="115255"/>
                </a:lnTo>
                <a:lnTo>
                  <a:pt x="113677" y="0"/>
                </a:lnTo>
                <a:lnTo>
                  <a:pt x="0" y="0"/>
                </a:lnTo>
                <a:lnTo>
                  <a:pt x="0" y="11525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71171" y="4416440"/>
            <a:ext cx="114300" cy="115570"/>
          </a:xfrm>
          <a:custGeom>
            <a:avLst/>
            <a:gdLst/>
            <a:ahLst/>
            <a:cxnLst/>
            <a:rect l="l" t="t" r="r" b="b"/>
            <a:pathLst>
              <a:path w="114300" h="115570">
                <a:moveTo>
                  <a:pt x="0" y="115255"/>
                </a:moveTo>
                <a:lnTo>
                  <a:pt x="113677" y="115255"/>
                </a:lnTo>
                <a:lnTo>
                  <a:pt x="113677" y="0"/>
                </a:lnTo>
                <a:lnTo>
                  <a:pt x="0" y="0"/>
                </a:lnTo>
                <a:lnTo>
                  <a:pt x="0" y="1152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636508" y="3478148"/>
            <a:ext cx="1891664" cy="11271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5" dirty="0">
                <a:latin typeface="Calibri"/>
                <a:cs typeface="Calibri"/>
              </a:rPr>
              <a:t>гигантская</a:t>
            </a:r>
            <a:r>
              <a:rPr sz="1650" spc="-1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хондрома</a:t>
            </a:r>
            <a:endParaRPr sz="1650">
              <a:latin typeface="Calibri"/>
              <a:cs typeface="Calibri"/>
            </a:endParaRPr>
          </a:p>
          <a:p>
            <a:pPr marL="12700" marR="350520">
              <a:lnSpc>
                <a:spcPct val="102600"/>
              </a:lnSpc>
            </a:pPr>
            <a:r>
              <a:rPr sz="1650" spc="10" dirty="0">
                <a:latin typeface="Calibri"/>
                <a:cs typeface="Calibri"/>
              </a:rPr>
              <a:t>основния</a:t>
            </a:r>
            <a:r>
              <a:rPr sz="1650" spc="-2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задней  </a:t>
            </a:r>
            <a:r>
              <a:rPr sz="1650" spc="5" dirty="0">
                <a:latin typeface="Calibri"/>
                <a:cs typeface="Calibri"/>
              </a:rPr>
              <a:t>черепной</a:t>
            </a:r>
            <a:r>
              <a:rPr sz="1650" spc="-180" dirty="0">
                <a:latin typeface="Calibri"/>
                <a:cs typeface="Calibri"/>
              </a:rPr>
              <a:t> </a:t>
            </a:r>
            <a:r>
              <a:rPr sz="1650" spc="-15" dirty="0">
                <a:latin typeface="Calibri"/>
                <a:cs typeface="Calibri"/>
              </a:rPr>
              <a:t>ямки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650" dirty="0">
                <a:latin typeface="Calibri"/>
                <a:cs typeface="Calibri"/>
              </a:rPr>
              <a:t>астроцитомы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62427" y="5249839"/>
            <a:ext cx="122421" cy="124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636508" y="5168872"/>
            <a:ext cx="207200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" dirty="0">
                <a:latin typeface="Calibri"/>
                <a:cs typeface="Calibri"/>
              </a:rPr>
              <a:t>удаление</a:t>
            </a:r>
            <a:r>
              <a:rPr sz="1650" spc="-1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менингиомы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5344" y="1477436"/>
            <a:ext cx="7914005" cy="4832350"/>
          </a:xfrm>
          <a:custGeom>
            <a:avLst/>
            <a:gdLst/>
            <a:ahLst/>
            <a:cxnLst/>
            <a:rect l="l" t="t" r="r" b="b"/>
            <a:pathLst>
              <a:path w="7914005" h="4832350">
                <a:moveTo>
                  <a:pt x="0" y="4831872"/>
                </a:moveTo>
                <a:lnTo>
                  <a:pt x="7913705" y="4831872"/>
                </a:lnTo>
                <a:lnTo>
                  <a:pt x="7913705" y="0"/>
                </a:lnTo>
                <a:lnTo>
                  <a:pt x="0" y="0"/>
                </a:lnTo>
                <a:lnTo>
                  <a:pt x="0" y="4831872"/>
                </a:lnTo>
                <a:close/>
              </a:path>
            </a:pathLst>
          </a:custGeom>
          <a:ln w="8841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63"/>
            <a:ext cx="9144000" cy="1030605"/>
          </a:xfrm>
          <a:custGeom>
            <a:avLst/>
            <a:gdLst/>
            <a:ahLst/>
            <a:cxnLst/>
            <a:rect l="l" t="t" r="r" b="b"/>
            <a:pathLst>
              <a:path w="9144000" h="1030605">
                <a:moveTo>
                  <a:pt x="0" y="1030287"/>
                </a:moveTo>
                <a:lnTo>
                  <a:pt x="9144000" y="1030287"/>
                </a:lnTo>
                <a:lnTo>
                  <a:pt x="9144000" y="0"/>
                </a:lnTo>
                <a:lnTo>
                  <a:pt x="0" y="0"/>
                </a:lnTo>
                <a:lnTo>
                  <a:pt x="0" y="10302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280541" y="0"/>
            <a:ext cx="658177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1855" marR="5080" indent="-2129790">
              <a:lnSpc>
                <a:spcPts val="3460"/>
              </a:lnSpc>
              <a:spcBef>
                <a:spcPts val="535"/>
              </a:spcBef>
              <a:tabLst>
                <a:tab pos="3727450" algn="l"/>
              </a:tabLst>
            </a:pPr>
            <a:r>
              <a:rPr sz="3200" dirty="0"/>
              <a:t>Пе</a:t>
            </a:r>
            <a:r>
              <a:rPr sz="3200" spc="-10" dirty="0"/>
              <a:t>р</a:t>
            </a:r>
            <a:r>
              <a:rPr sz="3200" spc="-5" dirty="0"/>
              <a:t>еч</a:t>
            </a:r>
            <a:r>
              <a:rPr sz="3200" spc="-15" dirty="0"/>
              <a:t>е</a:t>
            </a:r>
            <a:r>
              <a:rPr sz="3200" spc="-5" dirty="0"/>
              <a:t>н</a:t>
            </a:r>
            <a:r>
              <a:rPr sz="3200" dirty="0"/>
              <a:t>ь</a:t>
            </a:r>
            <a:r>
              <a:rPr sz="3200" spc="-5" dirty="0"/>
              <a:t> </a:t>
            </a:r>
            <a:r>
              <a:rPr sz="3200" dirty="0"/>
              <a:t>ос</a:t>
            </a:r>
            <a:r>
              <a:rPr sz="3200" spc="10" dirty="0"/>
              <a:t>н</a:t>
            </a:r>
            <a:r>
              <a:rPr sz="3200" dirty="0"/>
              <a:t>овных	</a:t>
            </a:r>
            <a:r>
              <a:rPr sz="3200" spc="10" dirty="0"/>
              <a:t>о</a:t>
            </a:r>
            <a:r>
              <a:rPr sz="3200" spc="-5" dirty="0"/>
              <a:t>н</a:t>
            </a:r>
            <a:r>
              <a:rPr sz="3200" spc="-60" dirty="0"/>
              <a:t>к</a:t>
            </a:r>
            <a:r>
              <a:rPr sz="3200" spc="-55" dirty="0"/>
              <a:t>о</a:t>
            </a:r>
            <a:r>
              <a:rPr sz="3200" dirty="0"/>
              <a:t>логических  </a:t>
            </a:r>
            <a:r>
              <a:rPr sz="3200" spc="-5" dirty="0"/>
              <a:t>заболеваний</a:t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0609" y="3295685"/>
            <a:ext cx="4208089" cy="1355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0966" y="2771499"/>
            <a:ext cx="641350" cy="537210"/>
          </a:xfrm>
          <a:custGeom>
            <a:avLst/>
            <a:gdLst/>
            <a:ahLst/>
            <a:cxnLst/>
            <a:rect l="l" t="t" r="r" b="b"/>
            <a:pathLst>
              <a:path w="641350" h="537210">
                <a:moveTo>
                  <a:pt x="641316" y="537029"/>
                </a:moveTo>
                <a:lnTo>
                  <a:pt x="52945" y="0"/>
                </a:lnTo>
                <a:lnTo>
                  <a:pt x="0" y="0"/>
                </a:lnTo>
              </a:path>
            </a:pathLst>
          </a:custGeom>
          <a:ln w="8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4341" y="3189189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119339"/>
                </a:moveTo>
                <a:lnTo>
                  <a:pt x="0" y="49440"/>
                </a:lnTo>
                <a:lnTo>
                  <a:pt x="0" y="0"/>
                </a:lnTo>
              </a:path>
            </a:pathLst>
          </a:custGeom>
          <a:ln w="87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13408" y="2848218"/>
            <a:ext cx="97155" cy="469265"/>
          </a:xfrm>
          <a:custGeom>
            <a:avLst/>
            <a:gdLst/>
            <a:ahLst/>
            <a:cxnLst/>
            <a:rect l="l" t="t" r="r" b="b"/>
            <a:pathLst>
              <a:path w="97154" h="469264">
                <a:moveTo>
                  <a:pt x="96636" y="468835"/>
                </a:moveTo>
                <a:lnTo>
                  <a:pt x="56810" y="0"/>
                </a:lnTo>
                <a:lnTo>
                  <a:pt x="0" y="0"/>
                </a:lnTo>
              </a:path>
            </a:pathLst>
          </a:custGeom>
          <a:ln w="87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0325" y="2814121"/>
            <a:ext cx="0" cy="511809"/>
          </a:xfrm>
          <a:custGeom>
            <a:avLst/>
            <a:gdLst/>
            <a:ahLst/>
            <a:cxnLst/>
            <a:rect l="l" t="t" r="r" b="b"/>
            <a:pathLst>
              <a:path h="511810">
                <a:moveTo>
                  <a:pt x="0" y="511456"/>
                </a:moveTo>
                <a:lnTo>
                  <a:pt x="0" y="51372"/>
                </a:lnTo>
                <a:lnTo>
                  <a:pt x="0" y="0"/>
                </a:lnTo>
              </a:path>
            </a:pathLst>
          </a:custGeom>
          <a:ln w="87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41822" y="2745926"/>
            <a:ext cx="307975" cy="579755"/>
          </a:xfrm>
          <a:custGeom>
            <a:avLst/>
            <a:gdLst/>
            <a:ahLst/>
            <a:cxnLst/>
            <a:rect l="l" t="t" r="r" b="b"/>
            <a:pathLst>
              <a:path w="307975" h="579754">
                <a:moveTo>
                  <a:pt x="0" y="579650"/>
                </a:moveTo>
                <a:lnTo>
                  <a:pt x="254535" y="0"/>
                </a:lnTo>
                <a:lnTo>
                  <a:pt x="307480" y="0"/>
                </a:lnTo>
              </a:path>
            </a:pathLst>
          </a:custGeom>
          <a:ln w="8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94532" y="3274431"/>
            <a:ext cx="184785" cy="59690"/>
          </a:xfrm>
          <a:custGeom>
            <a:avLst/>
            <a:gdLst/>
            <a:ahLst/>
            <a:cxnLst/>
            <a:rect l="l" t="t" r="r" b="b"/>
            <a:pathLst>
              <a:path w="184785" h="59689">
                <a:moveTo>
                  <a:pt x="0" y="59669"/>
                </a:moveTo>
                <a:lnTo>
                  <a:pt x="132714" y="0"/>
                </a:lnTo>
                <a:lnTo>
                  <a:pt x="184488" y="0"/>
                </a:lnTo>
              </a:path>
            </a:pathLst>
          </a:custGeom>
          <a:ln w="85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44865" y="2545067"/>
            <a:ext cx="441325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1</a:t>
            </a:r>
            <a:r>
              <a:rPr sz="1600" spc="10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3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69298" y="2577682"/>
            <a:ext cx="476250" cy="60706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25" dirty="0">
                <a:latin typeface="Calibri"/>
                <a:cs typeface="Calibri"/>
              </a:rPr>
              <a:t>0,3%</a:t>
            </a:r>
            <a:endParaRPr sz="16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370"/>
              </a:spcBef>
            </a:pPr>
            <a:r>
              <a:rPr sz="1600" spc="15" dirty="0">
                <a:latin typeface="Calibri"/>
                <a:cs typeface="Calibri"/>
              </a:rPr>
              <a:t>2</a:t>
            </a:r>
            <a:r>
              <a:rPr sz="1600" spc="10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4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9704" y="2536543"/>
            <a:ext cx="291465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0</a:t>
            </a:r>
            <a:r>
              <a:rPr sz="1600" spc="25" dirty="0">
                <a:latin typeface="Calibri"/>
                <a:cs typeface="Calibri"/>
              </a:rPr>
              <a:t>,7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59678" y="2519267"/>
            <a:ext cx="441325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0,5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85063" y="3049704"/>
            <a:ext cx="441325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0</a:t>
            </a:r>
            <a:r>
              <a:rPr sz="1600" spc="10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4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1818" y="3631401"/>
            <a:ext cx="387985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48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73262" y="3870933"/>
            <a:ext cx="387985" cy="271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37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2301" y="3161145"/>
            <a:ext cx="546100" cy="271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16,4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56295" y="2998615"/>
            <a:ext cx="440690" cy="271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15" dirty="0">
                <a:latin typeface="Calibri"/>
                <a:cs typeface="Calibri"/>
              </a:rPr>
              <a:t>7,9</a:t>
            </a:r>
            <a:r>
              <a:rPr sz="1600" spc="4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58489" y="1526701"/>
            <a:ext cx="92265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45" dirty="0">
                <a:latin typeface="Calibri"/>
                <a:cs typeface="Calibri"/>
              </a:rPr>
              <a:t>2018</a:t>
            </a:r>
            <a:r>
              <a:rPr sz="1950" b="1" dirty="0">
                <a:latin typeface="Calibri"/>
                <a:cs typeface="Calibri"/>
              </a:rPr>
              <a:t>г</a:t>
            </a:r>
            <a:r>
              <a:rPr sz="1950" b="1" spc="-15" dirty="0">
                <a:latin typeface="Calibri"/>
                <a:cs typeface="Calibri"/>
              </a:rPr>
              <a:t>о</a:t>
            </a:r>
            <a:r>
              <a:rPr sz="1950" b="1" spc="35" dirty="0">
                <a:latin typeface="Calibri"/>
                <a:cs typeface="Calibri"/>
              </a:rPr>
              <a:t>д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05246" y="1757053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76718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025846" y="1648371"/>
            <a:ext cx="2362835" cy="3797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60"/>
              </a:spcBef>
            </a:pPr>
            <a:r>
              <a:rPr sz="1150" spc="5" dirty="0">
                <a:latin typeface="Calibri"/>
                <a:cs typeface="Calibri"/>
              </a:rPr>
              <a:t>направленных </a:t>
            </a:r>
            <a:r>
              <a:rPr sz="1150" spc="10" dirty="0">
                <a:latin typeface="Calibri"/>
                <a:cs typeface="Calibri"/>
              </a:rPr>
              <a:t>на </a:t>
            </a:r>
            <a:r>
              <a:rPr sz="1150" spc="5" dirty="0">
                <a:latin typeface="Calibri"/>
                <a:cs typeface="Calibri"/>
              </a:rPr>
              <a:t>реабилитацию из  </a:t>
            </a:r>
            <a:r>
              <a:rPr sz="1150" spc="10" dirty="0">
                <a:latin typeface="Calibri"/>
                <a:cs typeface="Calibri"/>
              </a:rPr>
              <a:t>числа </a:t>
            </a:r>
            <a:r>
              <a:rPr sz="1150" spc="-5" dirty="0">
                <a:latin typeface="Calibri"/>
                <a:cs typeface="Calibri"/>
              </a:rPr>
              <a:t>всех </a:t>
            </a:r>
            <a:r>
              <a:rPr sz="1150" spc="10" dirty="0">
                <a:latin typeface="Calibri"/>
                <a:cs typeface="Calibri"/>
              </a:rPr>
              <a:t>больных с</a:t>
            </a:r>
            <a:r>
              <a:rPr sz="1150" spc="-100" dirty="0">
                <a:latin typeface="Calibri"/>
                <a:cs typeface="Calibri"/>
              </a:rPr>
              <a:t> </a:t>
            </a:r>
            <a:r>
              <a:rPr sz="1150" spc="20" dirty="0">
                <a:latin typeface="Calibri"/>
                <a:cs typeface="Calibri"/>
              </a:rPr>
              <a:t>ЗНО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05246" y="2242937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76718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25846" y="2134254"/>
            <a:ext cx="1991995" cy="3797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60"/>
              </a:spcBef>
            </a:pPr>
            <a:r>
              <a:rPr sz="1150" spc="10" dirty="0">
                <a:latin typeface="Calibri"/>
                <a:cs typeface="Calibri"/>
              </a:rPr>
              <a:t>на </a:t>
            </a:r>
            <a:r>
              <a:rPr sz="1150" spc="20" dirty="0">
                <a:latin typeface="Calibri"/>
                <a:cs typeface="Calibri"/>
              </a:rPr>
              <a:t>этапе </a:t>
            </a:r>
            <a:r>
              <a:rPr sz="1150" spc="5" dirty="0">
                <a:latin typeface="Calibri"/>
                <a:cs typeface="Calibri"/>
              </a:rPr>
              <a:t>оказания  специализированной</a:t>
            </a:r>
            <a:r>
              <a:rPr sz="1150" spc="220" dirty="0">
                <a:latin typeface="Calibri"/>
                <a:cs typeface="Calibri"/>
              </a:rPr>
              <a:t> </a:t>
            </a:r>
            <a:r>
              <a:rPr sz="1150" spc="25" dirty="0">
                <a:latin typeface="Calibri"/>
                <a:cs typeface="Calibri"/>
              </a:rPr>
              <a:t>помощи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05246" y="2728821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76718">
            <a:solidFill>
              <a:srgbClr val="5F49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025846" y="2620138"/>
            <a:ext cx="1954530" cy="3797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60"/>
              </a:spcBef>
            </a:pPr>
            <a:r>
              <a:rPr sz="1150" spc="5" dirty="0">
                <a:latin typeface="Calibri"/>
                <a:cs typeface="Calibri"/>
              </a:rPr>
              <a:t>направленных </a:t>
            </a:r>
            <a:r>
              <a:rPr sz="1150" spc="10" dirty="0">
                <a:latin typeface="Calibri"/>
                <a:cs typeface="Calibri"/>
              </a:rPr>
              <a:t>на </a:t>
            </a:r>
            <a:r>
              <a:rPr sz="1150" spc="15" dirty="0">
                <a:latin typeface="Calibri"/>
                <a:cs typeface="Calibri"/>
              </a:rPr>
              <a:t>второй </a:t>
            </a:r>
            <a:r>
              <a:rPr sz="1150" spc="25" dirty="0">
                <a:latin typeface="Calibri"/>
                <a:cs typeface="Calibri"/>
              </a:rPr>
              <a:t>этап  </a:t>
            </a:r>
            <a:r>
              <a:rPr sz="1150" spc="10" dirty="0">
                <a:latin typeface="Calibri"/>
                <a:cs typeface="Calibri"/>
              </a:rPr>
              <a:t>медицинской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5" dirty="0">
                <a:latin typeface="Calibri"/>
                <a:cs typeface="Calibri"/>
              </a:rPr>
              <a:t>реабилитации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05246" y="3210442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85242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025846" y="3106021"/>
            <a:ext cx="2038350" cy="3797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60"/>
              </a:spcBef>
            </a:pPr>
            <a:r>
              <a:rPr sz="1150" spc="5" dirty="0">
                <a:latin typeface="Calibri"/>
                <a:cs typeface="Calibri"/>
              </a:rPr>
              <a:t>прошедших реабилитационное  </a:t>
            </a:r>
            <a:r>
              <a:rPr sz="1150" dirty="0">
                <a:latin typeface="Calibri"/>
                <a:cs typeface="Calibri"/>
              </a:rPr>
              <a:t>лечение </a:t>
            </a:r>
            <a:r>
              <a:rPr sz="1150" spc="10" dirty="0">
                <a:latin typeface="Calibri"/>
                <a:cs typeface="Calibri"/>
              </a:rPr>
              <a:t>на </a:t>
            </a:r>
            <a:r>
              <a:rPr sz="1150" spc="15" dirty="0">
                <a:latin typeface="Calibri"/>
                <a:cs typeface="Calibri"/>
              </a:rPr>
              <a:t>втором</a:t>
            </a:r>
            <a:r>
              <a:rPr sz="1150" spc="160" dirty="0">
                <a:latin typeface="Calibri"/>
                <a:cs typeface="Calibri"/>
              </a:rPr>
              <a:t> </a:t>
            </a:r>
            <a:r>
              <a:rPr sz="1150" spc="20" dirty="0">
                <a:latin typeface="Calibri"/>
                <a:cs typeface="Calibri"/>
              </a:rPr>
              <a:t>этапе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05246" y="3696326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85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025846" y="3591905"/>
            <a:ext cx="1972310" cy="379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5" dirty="0">
                <a:latin typeface="Calibri"/>
                <a:cs typeface="Calibri"/>
              </a:rPr>
              <a:t>направленных </a:t>
            </a:r>
            <a:r>
              <a:rPr sz="1150" spc="10" dirty="0">
                <a:latin typeface="Calibri"/>
                <a:cs typeface="Calibri"/>
              </a:rPr>
              <a:t>на третий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spc="25" dirty="0">
                <a:latin typeface="Calibri"/>
                <a:cs typeface="Calibri"/>
              </a:rPr>
              <a:t>этап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5" dirty="0">
                <a:latin typeface="Calibri"/>
                <a:cs typeface="Calibri"/>
              </a:rPr>
              <a:t>реабилитации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05246" y="4182209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85242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05246" y="4663831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767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05246" y="5149715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7671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05246" y="5631336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8524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05246" y="6117220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51" y="0"/>
                </a:lnTo>
              </a:path>
            </a:pathLst>
          </a:custGeom>
          <a:ln w="8524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025846" y="4077789"/>
            <a:ext cx="2523490" cy="214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5" dirty="0">
                <a:latin typeface="Calibri"/>
                <a:cs typeface="Calibri"/>
              </a:rPr>
              <a:t>прошедших реабилитацию </a:t>
            </a:r>
            <a:r>
              <a:rPr sz="1150" spc="10" dirty="0">
                <a:latin typeface="Calibri"/>
                <a:cs typeface="Calibri"/>
              </a:rPr>
              <a:t>на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" dirty="0">
                <a:latin typeface="Calibri"/>
                <a:cs typeface="Calibri"/>
              </a:rPr>
              <a:t>третьем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20" dirty="0">
                <a:latin typeface="Calibri"/>
                <a:cs typeface="Calibri"/>
              </a:rPr>
              <a:t>этапе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spc="10" dirty="0">
                <a:latin typeface="Calibri"/>
                <a:cs typeface="Calibri"/>
              </a:rPr>
              <a:t>с</a:t>
            </a:r>
            <a:r>
              <a:rPr sz="1150" spc="-70" dirty="0">
                <a:latin typeface="Calibri"/>
                <a:cs typeface="Calibri"/>
              </a:rPr>
              <a:t> </a:t>
            </a:r>
            <a:r>
              <a:rPr sz="1150" spc="5" dirty="0">
                <a:latin typeface="Calibri"/>
                <a:cs typeface="Calibri"/>
              </a:rPr>
              <a:t>восстановленной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10" dirty="0">
                <a:latin typeface="Calibri"/>
                <a:cs typeface="Calibri"/>
              </a:rPr>
              <a:t>трудоспособностью </a:t>
            </a:r>
            <a:r>
              <a:rPr sz="1150" dirty="0">
                <a:latin typeface="Calibri"/>
                <a:cs typeface="Calibri"/>
              </a:rPr>
              <a:t>(из</a:t>
            </a:r>
            <a:r>
              <a:rPr sz="1150" spc="120" dirty="0">
                <a:latin typeface="Calibri"/>
                <a:cs typeface="Calibri"/>
              </a:rPr>
              <a:t> </a:t>
            </a:r>
            <a:r>
              <a:rPr sz="1150" spc="10" dirty="0">
                <a:latin typeface="Calibri"/>
                <a:cs typeface="Calibri"/>
              </a:rPr>
              <a:t>работающих)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spc="10" dirty="0">
                <a:latin typeface="Calibri"/>
                <a:cs typeface="Calibri"/>
              </a:rPr>
              <a:t>получивших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" dirty="0">
                <a:latin typeface="Calibri"/>
                <a:cs typeface="Calibri"/>
              </a:rPr>
              <a:t>инвалидность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spc="5" dirty="0">
                <a:latin typeface="Calibri"/>
                <a:cs typeface="Calibri"/>
              </a:rPr>
              <a:t>направленных </a:t>
            </a:r>
            <a:r>
              <a:rPr sz="1150" spc="30" dirty="0">
                <a:latin typeface="Calibri"/>
                <a:cs typeface="Calibri"/>
              </a:rPr>
              <a:t>для</a:t>
            </a:r>
            <a:r>
              <a:rPr sz="1150" spc="-140" dirty="0">
                <a:latin typeface="Calibri"/>
                <a:cs typeface="Calibri"/>
              </a:rPr>
              <a:t> </a:t>
            </a:r>
            <a:r>
              <a:rPr sz="1150" spc="5" dirty="0">
                <a:latin typeface="Calibri"/>
                <a:cs typeface="Calibri"/>
              </a:rPr>
              <a:t>оказания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50" spc="15" dirty="0">
                <a:latin typeface="Calibri"/>
                <a:cs typeface="Calibri"/>
              </a:rPr>
              <a:t>паллиативной</a:t>
            </a:r>
            <a:r>
              <a:rPr sz="1150" spc="70" dirty="0">
                <a:latin typeface="Calibri"/>
                <a:cs typeface="Calibri"/>
              </a:rPr>
              <a:t> </a:t>
            </a:r>
            <a:r>
              <a:rPr sz="1150" spc="25" dirty="0">
                <a:latin typeface="Calibri"/>
                <a:cs typeface="Calibri"/>
              </a:rPr>
              <a:t>помощи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50" spc="5" dirty="0">
                <a:latin typeface="Calibri"/>
                <a:cs typeface="Calibri"/>
              </a:rPr>
              <a:t>направленных </a:t>
            </a:r>
            <a:r>
              <a:rPr sz="1150" spc="10" dirty="0">
                <a:latin typeface="Calibri"/>
                <a:cs typeface="Calibri"/>
              </a:rPr>
              <a:t>на медицинский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0" dirty="0">
                <a:latin typeface="Calibri"/>
                <a:cs typeface="Calibri"/>
              </a:rPr>
              <a:t>уход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1255" y="1475754"/>
            <a:ext cx="8047355" cy="4978400"/>
          </a:xfrm>
          <a:custGeom>
            <a:avLst/>
            <a:gdLst/>
            <a:ahLst/>
            <a:cxnLst/>
            <a:rect l="l" t="t" r="r" b="b"/>
            <a:pathLst>
              <a:path w="8047355" h="4978400">
                <a:moveTo>
                  <a:pt x="0" y="4978175"/>
                </a:moveTo>
                <a:lnTo>
                  <a:pt x="8047202" y="4978175"/>
                </a:lnTo>
                <a:lnTo>
                  <a:pt x="8047202" y="0"/>
                </a:lnTo>
                <a:lnTo>
                  <a:pt x="0" y="0"/>
                </a:lnTo>
                <a:lnTo>
                  <a:pt x="0" y="4978175"/>
                </a:lnTo>
                <a:close/>
              </a:path>
            </a:pathLst>
          </a:custGeom>
          <a:ln w="860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9144000" cy="1000125"/>
          </a:xfrm>
          <a:custGeom>
            <a:avLst/>
            <a:gdLst/>
            <a:ahLst/>
            <a:cxnLst/>
            <a:rect l="l" t="t" r="r" b="b"/>
            <a:pathLst>
              <a:path w="9144000" h="1000125">
                <a:moveTo>
                  <a:pt x="0" y="1000125"/>
                </a:moveTo>
                <a:lnTo>
                  <a:pt x="9144000" y="1000125"/>
                </a:lnTo>
                <a:lnTo>
                  <a:pt x="91440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778635" marR="5080" indent="-1646555">
              <a:lnSpc>
                <a:spcPts val="3020"/>
              </a:lnSpc>
              <a:spcBef>
                <a:spcPts val="480"/>
              </a:spcBef>
            </a:pPr>
            <a:r>
              <a:rPr spc="-15" dirty="0"/>
              <a:t>Целевые показатели </a:t>
            </a:r>
            <a:r>
              <a:rPr spc="-5" dirty="0"/>
              <a:t>по </a:t>
            </a:r>
            <a:r>
              <a:rPr spc="-15" dirty="0"/>
              <a:t>медицинской </a:t>
            </a:r>
            <a:r>
              <a:rPr spc="-5" dirty="0"/>
              <a:t>реабилитации  </a:t>
            </a:r>
            <a:r>
              <a:rPr spc="-15" dirty="0"/>
              <a:t>онкологических </a:t>
            </a:r>
            <a:r>
              <a:rPr spc="-10" dirty="0"/>
              <a:t>пациентов </a:t>
            </a:r>
            <a:r>
              <a:rPr spc="-5" dirty="0"/>
              <a:t>в</a:t>
            </a:r>
            <a:r>
              <a:rPr spc="60" dirty="0"/>
              <a:t> </a:t>
            </a:r>
            <a:r>
              <a:rPr spc="-10" dirty="0"/>
              <a:t>РТ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812" y="1155700"/>
            <a:ext cx="7858125" cy="5416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9525" y="6502398"/>
            <a:ext cx="1514474" cy="35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"/>
            <a:ext cx="9144000" cy="1030605"/>
          </a:xfrm>
          <a:custGeom>
            <a:avLst/>
            <a:gdLst/>
            <a:ahLst/>
            <a:cxnLst/>
            <a:rect l="l" t="t" r="r" b="b"/>
            <a:pathLst>
              <a:path w="9144000" h="1030605">
                <a:moveTo>
                  <a:pt x="0" y="1030287"/>
                </a:moveTo>
                <a:lnTo>
                  <a:pt x="9144000" y="1030287"/>
                </a:lnTo>
                <a:lnTo>
                  <a:pt x="9144000" y="0"/>
                </a:lnTo>
                <a:lnTo>
                  <a:pt x="0" y="0"/>
                </a:lnTo>
                <a:lnTo>
                  <a:pt x="0" y="10302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112"/>
            <a:ext cx="9144000" cy="913130"/>
          </a:xfrm>
          <a:custGeom>
            <a:avLst/>
            <a:gdLst/>
            <a:ahLst/>
            <a:cxnLst/>
            <a:rect l="l" t="t" r="r" b="b"/>
            <a:pathLst>
              <a:path w="9144000" h="913130">
                <a:moveTo>
                  <a:pt x="0" y="912812"/>
                </a:moveTo>
                <a:lnTo>
                  <a:pt x="9144000" y="912812"/>
                </a:lnTo>
                <a:lnTo>
                  <a:pt x="9144000" y="0"/>
                </a:lnTo>
                <a:lnTo>
                  <a:pt x="0" y="0"/>
                </a:lnTo>
                <a:lnTo>
                  <a:pt x="0" y="9128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4240" y="1083563"/>
          <a:ext cx="8389620" cy="5152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8985"/>
              </a:tblGrid>
              <a:tr h="381000">
                <a:tc>
                  <a:txBody>
                    <a:bodyPr/>
                    <a:lstStyle/>
                    <a:p>
                      <a:pPr marL="808355">
                        <a:lnSpc>
                          <a:spcPts val="2280"/>
                        </a:lnSpc>
                        <a:tabLst>
                          <a:tab pos="1858645" algn="l"/>
                        </a:tabLst>
                      </a:pPr>
                      <a:r>
                        <a:rPr sz="2400" u="heavy" spc="-60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Задачи	</a:t>
                      </a:r>
                      <a:r>
                        <a:rPr sz="2400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реабилитационных мероприятий </a:t>
                      </a: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2400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II</a:t>
                      </a: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этапе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4771034">
                <a:tc>
                  <a:txBody>
                    <a:bodyPr/>
                    <a:lstStyle/>
                    <a:p>
                      <a:pPr marL="127000" marR="119380" algn="just">
                        <a:lnSpc>
                          <a:spcPct val="100000"/>
                        </a:lnSpc>
                        <a:buChar char="-"/>
                        <a:tabLst>
                          <a:tab pos="777875" algn="l"/>
                        </a:tabLst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коррекция функции тазовых органов,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восстановления 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речевой функции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глотания,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формирование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мелкой 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моторики,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Calibri"/>
                        <a:buChar char="-"/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127000" marR="121285" algn="just">
                        <a:lnSpc>
                          <a:spcPct val="100000"/>
                        </a:lnSpc>
                        <a:buChar char="-"/>
                        <a:tabLst>
                          <a:tab pos="724535" algn="l"/>
                        </a:tabLst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определение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максимально</a:t>
                      </a:r>
                      <a:r>
                        <a:rPr sz="2400" spc="5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возможной  степени 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независимости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стационаре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 за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пределами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Calibri"/>
                        <a:buChar char="-"/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127000" marR="121285" algn="just">
                        <a:lnSpc>
                          <a:spcPct val="100000"/>
                        </a:lnSpc>
                        <a:buChar char="-"/>
                        <a:tabLst>
                          <a:tab pos="637540" algn="l"/>
                        </a:tabLst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обучение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самостоятельному передвижению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 с 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использованием вспомогательных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средств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Calibri"/>
                        <a:buChar char="-"/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127000" marR="122555" algn="just">
                        <a:lnSpc>
                          <a:spcPct val="100000"/>
                        </a:lnSpc>
                        <a:buChar char="-"/>
                        <a:tabLst>
                          <a:tab pos="365125" algn="l"/>
                        </a:tabLst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закрепление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навыков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самообслуживания, восстановление 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более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сложных бытовых навыков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 расширение 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повседневной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активности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пациента.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27138" y="6639255"/>
            <a:ext cx="127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Терешин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А.Е.,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41" y="657225"/>
            <a:ext cx="9049385" cy="551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 indent="-342900">
              <a:lnSpc>
                <a:spcPts val="2305"/>
              </a:lnSpc>
              <a:spcBef>
                <a:spcPts val="100"/>
              </a:spcBef>
              <a:buFont typeface="Arial"/>
              <a:buChar char="•"/>
              <a:tabLst>
                <a:tab pos="405765" algn="l"/>
                <a:tab pos="406400" algn="l"/>
                <a:tab pos="2058035" algn="l"/>
                <a:tab pos="2355215" algn="l"/>
                <a:tab pos="4954270" algn="l"/>
              </a:tabLst>
            </a:pPr>
            <a:r>
              <a:rPr sz="3600" spc="-15" baseline="-40509" dirty="0">
                <a:latin typeface="Calibri"/>
                <a:cs typeface="Calibri"/>
              </a:rPr>
              <a:t>Медик	</a:t>
            </a:r>
            <a:r>
              <a:rPr sz="2400" b="1" dirty="0">
                <a:latin typeface="Calibri"/>
                <a:cs typeface="Calibri"/>
              </a:rPr>
              <a:t>II	</a:t>
            </a:r>
            <a:r>
              <a:rPr sz="2400" b="1" spc="-5" dirty="0">
                <a:latin typeface="Calibri"/>
                <a:cs typeface="Calibri"/>
              </a:rPr>
              <a:t>этап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медицинской	</a:t>
            </a:r>
            <a:r>
              <a:rPr sz="2400" b="1" spc="-5" dirty="0">
                <a:latin typeface="Calibri"/>
                <a:cs typeface="Calibri"/>
              </a:rPr>
              <a:t>реабилитации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86510">
              <a:lnSpc>
                <a:spcPts val="2305"/>
              </a:lnSpc>
            </a:pPr>
            <a:r>
              <a:rPr sz="2400" spc="-5" dirty="0">
                <a:latin typeface="Calibri"/>
                <a:cs typeface="Calibri"/>
              </a:rPr>
              <a:t>аментозная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коррекция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ts val="259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dirty="0">
                <a:latin typeface="Calibri"/>
                <a:cs typeface="Calibri"/>
              </a:rPr>
              <a:t>Лечебная </a:t>
            </a:r>
            <a:r>
              <a:rPr sz="2400" spc="-20" dirty="0">
                <a:latin typeface="Calibri"/>
                <a:cs typeface="Calibri"/>
              </a:rPr>
              <a:t>физкультура </a:t>
            </a:r>
            <a:r>
              <a:rPr sz="2400" spc="-5" dirty="0">
                <a:latin typeface="Calibri"/>
                <a:cs typeface="Calibri"/>
              </a:rPr>
              <a:t>(лечение </a:t>
            </a:r>
            <a:r>
              <a:rPr sz="2400" spc="-15" dirty="0">
                <a:latin typeface="Calibri"/>
                <a:cs typeface="Calibri"/>
              </a:rPr>
              <a:t>положением;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дыхательные</a:t>
            </a:r>
            <a:endParaRPr sz="2400">
              <a:latin typeface="Calibri"/>
              <a:cs typeface="Calibri"/>
            </a:endParaRPr>
          </a:p>
          <a:p>
            <a:pPr marL="406400" marR="446405">
              <a:lnSpc>
                <a:spcPts val="2310"/>
              </a:lnSpc>
              <a:spcBef>
                <a:spcPts val="265"/>
              </a:spcBef>
              <a:tabLst>
                <a:tab pos="6501130" algn="l"/>
              </a:tabLst>
            </a:pPr>
            <a:r>
              <a:rPr sz="2400" dirty="0">
                <a:latin typeface="Calibri"/>
                <a:cs typeface="Calibri"/>
              </a:rPr>
              <a:t>упр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жнения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</a:t>
            </a:r>
            <a:r>
              <a:rPr sz="2400" dirty="0">
                <a:latin typeface="Calibri"/>
                <a:cs typeface="Calibri"/>
              </a:rPr>
              <a:t>активные пр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ы);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дал</a:t>
            </a:r>
            <a:r>
              <a:rPr sz="2400" dirty="0">
                <a:latin typeface="Calibri"/>
                <a:cs typeface="Calibri"/>
              </a:rPr>
              <a:t>ьнейш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я	ве</a:t>
            </a:r>
            <a:r>
              <a:rPr sz="2400" spc="-5" dirty="0">
                <a:latin typeface="Calibri"/>
                <a:cs typeface="Calibri"/>
              </a:rPr>
              <a:t>рти</a:t>
            </a:r>
            <a:r>
              <a:rPr sz="2400" spc="-4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ализация  </a:t>
            </a:r>
            <a:r>
              <a:rPr sz="2400" spc="-10" dirty="0">
                <a:latin typeface="Calibri"/>
                <a:cs typeface="Calibri"/>
              </a:rPr>
              <a:t>больных; онтогенетически обусловленная</a:t>
            </a:r>
            <a:r>
              <a:rPr sz="2400" spc="-5" dirty="0">
                <a:latin typeface="Calibri"/>
                <a:cs typeface="Calibri"/>
              </a:rPr>
              <a:t> кинезотерапия;</a:t>
            </a:r>
            <a:endParaRPr sz="2400">
              <a:latin typeface="Calibri"/>
              <a:cs typeface="Calibri"/>
            </a:endParaRPr>
          </a:p>
          <a:p>
            <a:pPr marL="406400" marR="734695" indent="-342900">
              <a:lnSpc>
                <a:spcPts val="2300"/>
              </a:lnSpc>
              <a:spcBef>
                <a:spcPts val="570"/>
              </a:spcBef>
              <a:buFont typeface="Arial"/>
              <a:buChar char="•"/>
              <a:tabLst>
                <a:tab pos="405765" algn="l"/>
                <a:tab pos="406400" algn="l"/>
                <a:tab pos="1332230" algn="l"/>
              </a:tabLst>
            </a:pPr>
            <a:r>
              <a:rPr sz="2400" spc="-25" dirty="0">
                <a:latin typeface="Calibri"/>
                <a:cs typeface="Calibri"/>
              </a:rPr>
              <a:t>Методы </a:t>
            </a:r>
            <a:r>
              <a:rPr sz="2400" spc="-5" dirty="0">
                <a:latin typeface="Calibri"/>
                <a:cs typeface="Calibri"/>
              </a:rPr>
              <a:t>биоуправления, основанные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" dirty="0">
                <a:latin typeface="Calibri"/>
                <a:cs typeface="Calibri"/>
              </a:rPr>
              <a:t>принципе </a:t>
            </a:r>
            <a:r>
              <a:rPr sz="2400" spc="-10" dirty="0">
                <a:latin typeface="Calibri"/>
                <a:cs typeface="Calibri"/>
              </a:rPr>
              <a:t>обратной  связи;	</a:t>
            </a:r>
            <a:r>
              <a:rPr sz="2400" spc="-5" dirty="0">
                <a:latin typeface="Calibri"/>
                <a:cs typeface="Calibri"/>
              </a:rPr>
              <a:t>виртуальной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реальности;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10" dirty="0">
                <a:latin typeface="Calibri"/>
                <a:cs typeface="Calibri"/>
              </a:rPr>
              <a:t>Роботизированная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механотерапия;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latin typeface="Calibri"/>
                <a:cs typeface="Calibri"/>
              </a:rPr>
              <a:t>Механотерапия (активная,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активно-пассивная)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10" dirty="0">
                <a:latin typeface="Calibri"/>
                <a:cs typeface="Calibri"/>
              </a:rPr>
              <a:t>Эрготерапия </a:t>
            </a:r>
            <a:r>
              <a:rPr sz="2400" spc="-5" dirty="0">
                <a:latin typeface="Calibri"/>
                <a:cs typeface="Calibri"/>
              </a:rPr>
              <a:t>(обучение </a:t>
            </a:r>
            <a:r>
              <a:rPr sz="2400" dirty="0">
                <a:latin typeface="Calibri"/>
                <a:cs typeface="Calibri"/>
              </a:rPr>
              <a:t>самообслуживанию и </a:t>
            </a:r>
            <a:r>
              <a:rPr sz="2400" spc="-10" dirty="0">
                <a:latin typeface="Calibri"/>
                <a:cs typeface="Calibri"/>
              </a:rPr>
              <a:t>бытовым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навыкам);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latin typeface="Calibri"/>
                <a:cs typeface="Calibri"/>
              </a:rPr>
              <a:t>Физиотерапевтическое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лечение;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10" dirty="0">
                <a:latin typeface="Calibri"/>
                <a:cs typeface="Calibri"/>
              </a:rPr>
              <a:t>Нейроурологическая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коррекция;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10" dirty="0">
                <a:latin typeface="Calibri"/>
                <a:cs typeface="Calibri"/>
              </a:rPr>
              <a:t>Психологическая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коррекция;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latin typeface="Calibri"/>
                <a:cs typeface="Calibri"/>
              </a:rPr>
              <a:t>Активизирующий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уход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latin typeface="Calibri"/>
                <a:cs typeface="Calibri"/>
              </a:rPr>
              <a:t>Социальная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реинтеграция</a:t>
            </a:r>
            <a:endParaRPr sz="2400">
              <a:latin typeface="Calibri"/>
              <a:cs typeface="Calibri"/>
            </a:endParaRPr>
          </a:p>
          <a:p>
            <a:pPr marL="4064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400" b="1" spc="-5" dirty="0">
                <a:latin typeface="Calibri"/>
                <a:cs typeface="Calibri"/>
              </a:rPr>
              <a:t>Общая </a:t>
            </a:r>
            <a:r>
              <a:rPr sz="2400" b="1" spc="-10" dirty="0">
                <a:latin typeface="Calibri"/>
                <a:cs typeface="Calibri"/>
              </a:rPr>
              <a:t>нагрузка </a:t>
            </a:r>
            <a:r>
              <a:rPr sz="2400" b="1" spc="-5" dirty="0">
                <a:latin typeface="Calibri"/>
                <a:cs typeface="Calibri"/>
              </a:rPr>
              <a:t>от </a:t>
            </a:r>
            <a:r>
              <a:rPr sz="2400" b="1" dirty="0">
                <a:latin typeface="Calibri"/>
                <a:cs typeface="Calibri"/>
              </a:rPr>
              <a:t>2,5 </a:t>
            </a:r>
            <a:r>
              <a:rPr sz="2400" b="1" spc="-20" dirty="0">
                <a:latin typeface="Calibri"/>
                <a:cs typeface="Calibri"/>
              </a:rPr>
              <a:t>до </a:t>
            </a:r>
            <a:r>
              <a:rPr sz="2400" b="1" dirty="0">
                <a:latin typeface="Calibri"/>
                <a:cs typeface="Calibri"/>
              </a:rPr>
              <a:t>5,5 </a:t>
            </a:r>
            <a:r>
              <a:rPr sz="2400" b="1" spc="-5" dirty="0">
                <a:latin typeface="Calibri"/>
                <a:cs typeface="Calibri"/>
              </a:rPr>
              <a:t>час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5416" y="243840"/>
            <a:ext cx="4803648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4585" y="322529"/>
            <a:ext cx="43541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Оценка </a:t>
            </a:r>
            <a:r>
              <a:rPr spc="-5" dirty="0"/>
              <a:t>состояния</a:t>
            </a:r>
            <a:r>
              <a:rPr spc="-15" dirty="0"/>
              <a:t> </a:t>
            </a:r>
            <a:r>
              <a:rPr spc="-5" dirty="0"/>
              <a:t>пациента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7217" y="1793824"/>
            <a:ext cx="80740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Оценка </a:t>
            </a:r>
            <a:r>
              <a:rPr sz="2400" dirty="0">
                <a:latin typeface="Calibri"/>
                <a:cs typeface="Calibri"/>
              </a:rPr>
              <a:t>пациента </a:t>
            </a:r>
            <a:r>
              <a:rPr sz="2400" spc="-10" dirty="0">
                <a:latin typeface="Calibri"/>
                <a:cs typeface="Calibri"/>
              </a:rPr>
              <a:t>производится </a:t>
            </a:r>
            <a:r>
              <a:rPr sz="2400" spc="-5" dirty="0">
                <a:latin typeface="Calibri"/>
                <a:cs typeface="Calibri"/>
              </a:rPr>
              <a:t>на основании принципов,  </a:t>
            </a:r>
            <a:r>
              <a:rPr sz="2400" spc="-10" dirty="0">
                <a:latin typeface="Calibri"/>
                <a:cs typeface="Calibri"/>
              </a:rPr>
              <a:t>представленных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Белой Книге </a:t>
            </a:r>
            <a:r>
              <a:rPr sz="2400" spc="-5" dirty="0">
                <a:latin typeface="Calibri"/>
                <a:cs typeface="Calibri"/>
              </a:rPr>
              <a:t>по физической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5" dirty="0">
                <a:latin typeface="Calibri"/>
                <a:cs typeface="Calibri"/>
              </a:rPr>
              <a:t>реабилитационной </a:t>
            </a:r>
            <a:r>
              <a:rPr sz="2400" spc="-10" dirty="0">
                <a:latin typeface="Calibri"/>
                <a:cs typeface="Calibri"/>
              </a:rPr>
              <a:t>медицине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Европе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5" dirty="0">
                <a:latin typeface="Calibri"/>
                <a:cs typeface="Calibri"/>
              </a:rPr>
              <a:t>международных  </a:t>
            </a:r>
            <a:r>
              <a:rPr sz="2400" spc="-5" dirty="0">
                <a:latin typeface="Calibri"/>
                <a:cs typeface="Calibri"/>
              </a:rPr>
              <a:t>рекомендациях.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7217" y="3330702"/>
            <a:ext cx="4305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929640" algn="l"/>
                <a:tab pos="2565400" algn="l"/>
              </a:tabLst>
            </a:pPr>
            <a:r>
              <a:rPr sz="2400" dirty="0">
                <a:latin typeface="Calibri"/>
                <a:cs typeface="Calibri"/>
              </a:rPr>
              <a:t>На	</a:t>
            </a:r>
            <a:r>
              <a:rPr sz="2400" spc="-5" dirty="0">
                <a:latin typeface="Calibri"/>
                <a:cs typeface="Calibri"/>
              </a:rPr>
              <a:t>основании	</a:t>
            </a:r>
            <a:r>
              <a:rPr sz="2400" spc="-10" dirty="0">
                <a:latin typeface="Calibri"/>
                <a:cs typeface="Calibri"/>
              </a:rPr>
              <a:t>комплексной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6538" y="3330702"/>
            <a:ext cx="970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2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9415" y="3330702"/>
            <a:ext cx="9474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чл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spc="10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9180" y="3330702"/>
            <a:ext cx="1210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анды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217" y="3696461"/>
            <a:ext cx="8074025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корректируется </a:t>
            </a:r>
            <a:r>
              <a:rPr sz="2400" spc="-5" dirty="0">
                <a:latin typeface="Calibri"/>
                <a:cs typeface="Calibri"/>
              </a:rPr>
              <a:t>первоначальная стратегия </a:t>
            </a:r>
            <a:r>
              <a:rPr sz="2400" dirty="0">
                <a:latin typeface="Calibri"/>
                <a:cs typeface="Calibri"/>
              </a:rPr>
              <a:t>МДБ и  </a:t>
            </a:r>
            <a:r>
              <a:rPr sz="2400" spc="-5" dirty="0">
                <a:latin typeface="Calibri"/>
                <a:cs typeface="Calibri"/>
              </a:rPr>
              <a:t>утверждается </a:t>
            </a:r>
            <a:r>
              <a:rPr sz="2400" dirty="0">
                <a:latin typeface="Calibri"/>
                <a:cs typeface="Calibri"/>
              </a:rPr>
              <a:t>план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реабилитации.</a:t>
            </a:r>
            <a:endParaRPr sz="2400">
              <a:latin typeface="Calibri"/>
              <a:cs typeface="Calibri"/>
            </a:endParaRPr>
          </a:p>
          <a:p>
            <a:pPr marL="354965" marR="7620" indent="-342900" algn="just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424180" algn="l"/>
              </a:tabLst>
            </a:pPr>
            <a:r>
              <a:rPr dirty="0"/>
              <a:t>	</a:t>
            </a:r>
            <a:r>
              <a:rPr sz="2400" spc="-5" dirty="0">
                <a:latin typeface="Calibri"/>
                <a:cs typeface="Calibri"/>
              </a:rPr>
              <a:t>Она </a:t>
            </a:r>
            <a:r>
              <a:rPr sz="2400" spc="-15" dirty="0">
                <a:latin typeface="Calibri"/>
                <a:cs typeface="Calibri"/>
              </a:rPr>
              <a:t>может </a:t>
            </a:r>
            <a:r>
              <a:rPr sz="2400" dirty="0">
                <a:latin typeface="Calibri"/>
                <a:cs typeface="Calibri"/>
              </a:rPr>
              <a:t>быть </a:t>
            </a:r>
            <a:r>
              <a:rPr sz="2400" spc="-5" dirty="0">
                <a:latin typeface="Calibri"/>
                <a:cs typeface="Calibri"/>
              </a:rPr>
              <a:t>адаптирована для пациента на основе  </a:t>
            </a:r>
            <a:r>
              <a:rPr sz="2400" dirty="0">
                <a:latin typeface="Calibri"/>
                <a:cs typeface="Calibri"/>
              </a:rPr>
              <a:t>клинических и </a:t>
            </a:r>
            <a:r>
              <a:rPr sz="2400" spc="-5" dirty="0">
                <a:latin typeface="Calibri"/>
                <a:cs typeface="Calibri"/>
              </a:rPr>
              <a:t>функциональных </a:t>
            </a:r>
            <a:r>
              <a:rPr sz="2400" spc="-25" dirty="0">
                <a:latin typeface="Calibri"/>
                <a:cs typeface="Calibri"/>
              </a:rPr>
              <a:t>результатах </a:t>
            </a:r>
            <a:r>
              <a:rPr sz="2400" spc="-5" dirty="0">
                <a:latin typeface="Calibri"/>
                <a:cs typeface="Calibri"/>
              </a:rPr>
              <a:t>после  </a:t>
            </a:r>
            <a:r>
              <a:rPr sz="2400" spc="-15" dirty="0">
                <a:latin typeface="Calibri"/>
                <a:cs typeface="Calibri"/>
              </a:rPr>
              <a:t>регулярных мультидисциплинарных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совещаний.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700"/>
            <a:ext cx="8229600" cy="11430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3486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45"/>
              </a:spcBef>
            </a:pPr>
            <a:r>
              <a:rPr spc="-10" dirty="0">
                <a:latin typeface="Arial"/>
                <a:cs typeface="Arial"/>
              </a:rPr>
              <a:t>Реабилитационный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план</a:t>
            </a:r>
          </a:p>
        </p:txBody>
      </p:sp>
      <p:sp>
        <p:nvSpPr>
          <p:cNvPr id="3" name="object 3"/>
          <p:cNvSpPr/>
          <p:nvPr/>
        </p:nvSpPr>
        <p:spPr>
          <a:xfrm>
            <a:off x="8365235" y="3492880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303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539" y="3785361"/>
            <a:ext cx="7620000" cy="0"/>
          </a:xfrm>
          <a:custGeom>
            <a:avLst/>
            <a:gdLst/>
            <a:ahLst/>
            <a:cxnLst/>
            <a:rect l="l" t="t" r="r" b="b"/>
            <a:pathLst>
              <a:path w="7620000">
                <a:moveTo>
                  <a:pt x="0" y="0"/>
                </a:moveTo>
                <a:lnTo>
                  <a:pt x="76200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448180"/>
            <a:ext cx="7990205" cy="441579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 algn="just">
              <a:lnSpc>
                <a:spcPct val="80100"/>
              </a:lnSpc>
              <a:spcBef>
                <a:spcPts val="670"/>
              </a:spcBef>
            </a:pPr>
            <a:r>
              <a:rPr sz="2400" spc="-5" dirty="0">
                <a:latin typeface="Calibri"/>
                <a:cs typeface="Calibri"/>
              </a:rPr>
              <a:t>Специалисты по </a:t>
            </a:r>
            <a:r>
              <a:rPr sz="2400" spc="-10" dirty="0">
                <a:latin typeface="Calibri"/>
                <a:cs typeface="Calibri"/>
              </a:rPr>
              <a:t>ФРМ ответственны </a:t>
            </a:r>
            <a:r>
              <a:rPr sz="2400" dirty="0">
                <a:latin typeface="Calibri"/>
                <a:cs typeface="Calibri"/>
              </a:rPr>
              <a:t>за </a:t>
            </a:r>
            <a:r>
              <a:rPr sz="2400" spc="-5" dirty="0">
                <a:latin typeface="Calibri"/>
                <a:cs typeface="Calibri"/>
              </a:rPr>
              <a:t>разработку </a:t>
            </a:r>
            <a:r>
              <a:rPr sz="2400" dirty="0">
                <a:latin typeface="Calibri"/>
                <a:cs typeface="Calibri"/>
              </a:rPr>
              <a:t>плана  </a:t>
            </a:r>
            <a:r>
              <a:rPr sz="2400" spc="-5" dirty="0">
                <a:latin typeface="Calibri"/>
                <a:cs typeface="Calibri"/>
              </a:rPr>
              <a:t>реабилитации </a:t>
            </a:r>
            <a:r>
              <a:rPr sz="2400" dirty="0">
                <a:latin typeface="Calibri"/>
                <a:cs typeface="Calibri"/>
              </a:rPr>
              <a:t>и за </a:t>
            </a:r>
            <a:r>
              <a:rPr sz="2400" spc="-15" dirty="0">
                <a:latin typeface="Calibri"/>
                <a:cs typeface="Calibri"/>
              </a:rPr>
              <a:t>определение </a:t>
            </a:r>
            <a:r>
              <a:rPr sz="2400" spc="-5" dirty="0">
                <a:latin typeface="Calibri"/>
                <a:cs typeface="Calibri"/>
              </a:rPr>
              <a:t>временных рамок, </a:t>
            </a:r>
            <a:r>
              <a:rPr sz="2400" dirty="0">
                <a:latin typeface="Calibri"/>
                <a:cs typeface="Calibri"/>
              </a:rPr>
              <a:t>в  </a:t>
            </a:r>
            <a:r>
              <a:rPr sz="2400" spc="-5" dirty="0">
                <a:latin typeface="Calibri"/>
                <a:cs typeface="Calibri"/>
              </a:rPr>
              <a:t>течение </a:t>
            </a:r>
            <a:r>
              <a:rPr sz="2400" spc="-20" dirty="0">
                <a:latin typeface="Calibri"/>
                <a:cs typeface="Calibri"/>
              </a:rPr>
              <a:t>которого </a:t>
            </a:r>
            <a:r>
              <a:rPr sz="2400" spc="-5" dirty="0">
                <a:latin typeface="Calibri"/>
                <a:cs typeface="Calibri"/>
              </a:rPr>
              <a:t>он </a:t>
            </a:r>
            <a:r>
              <a:rPr sz="2400" spc="-20" dirty="0">
                <a:latin typeface="Calibri"/>
                <a:cs typeface="Calibri"/>
              </a:rPr>
              <a:t>должен </a:t>
            </a:r>
            <a:r>
              <a:rPr sz="2400" dirty="0">
                <a:latin typeface="Calibri"/>
                <a:cs typeface="Calibri"/>
              </a:rPr>
              <a:t>быть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реализован.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План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должен содержать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следующую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информацию: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Диагноз,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59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Представленные проблемы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сохранившиеся </a:t>
            </a:r>
            <a:r>
              <a:rPr sz="2400" spc="-5" dirty="0">
                <a:latin typeface="Calibri"/>
                <a:cs typeface="Calibri"/>
              </a:rPr>
              <a:t>функции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(в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305"/>
              </a:lnSpc>
              <a:tabLst>
                <a:tab pos="2533650" algn="l"/>
                <a:tab pos="3143250" algn="l"/>
                <a:tab pos="5824220" algn="l"/>
              </a:tabLst>
            </a:pPr>
            <a:r>
              <a:rPr sz="2400" spc="-10" dirty="0">
                <a:latin typeface="Calibri"/>
                <a:cs typeface="Calibri"/>
              </a:rPr>
              <a:t>соответствии	</a:t>
            </a:r>
            <a:r>
              <a:rPr sz="2400" dirty="0">
                <a:latin typeface="Calibri"/>
                <a:cs typeface="Calibri"/>
              </a:rPr>
              <a:t>с	</a:t>
            </a:r>
            <a:r>
              <a:rPr sz="2400" spc="-15" dirty="0">
                <a:latin typeface="Calibri"/>
                <a:cs typeface="Calibri"/>
              </a:rPr>
              <a:t>Международной	</a:t>
            </a:r>
            <a:r>
              <a:rPr sz="2400" spc="-5" dirty="0">
                <a:latin typeface="Calibri"/>
                <a:cs typeface="Calibri"/>
              </a:rPr>
              <a:t>классификацией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80000"/>
              </a:lnSpc>
              <a:spcBef>
                <a:spcPts val="285"/>
              </a:spcBef>
              <a:tabLst>
                <a:tab pos="2774315" algn="l"/>
                <a:tab pos="4414520" algn="l"/>
                <a:tab pos="4746625" algn="l"/>
                <a:tab pos="6196330" algn="l"/>
                <a:tab pos="7298055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Функци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</a:t>
            </a:r>
            <a:r>
              <a:rPr sz="24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льны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х	на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у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ш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ений	и	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зд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вь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я</a:t>
            </a:r>
            <a:r>
              <a:rPr sz="2400" dirty="0">
                <a:latin typeface="Calibri"/>
                <a:cs typeface="Calibri"/>
              </a:rPr>
              <a:t>,	см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тр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100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лаву  3.2),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Индивидуальные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цели,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Цели </a:t>
            </a:r>
            <a:r>
              <a:rPr sz="2400" spc="-5" dirty="0">
                <a:latin typeface="Calibri"/>
                <a:cs typeface="Calibri"/>
              </a:rPr>
              <a:t>для лица, </a:t>
            </a:r>
            <a:r>
              <a:rPr sz="2400" spc="-10" dirty="0">
                <a:latin typeface="Calibri"/>
                <a:cs typeface="Calibri"/>
              </a:rPr>
              <a:t>осуществляющего </a:t>
            </a:r>
            <a:r>
              <a:rPr sz="2400" spc="-20" dirty="0">
                <a:latin typeface="Calibri"/>
                <a:cs typeface="Calibri"/>
              </a:rPr>
              <a:t>уход/для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семьи,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Цели </a:t>
            </a: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специалистов,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Действия, </a:t>
            </a:r>
            <a:r>
              <a:rPr sz="2400" spc="-15" dirty="0">
                <a:latin typeface="Calibri"/>
                <a:cs typeface="Calibri"/>
              </a:rPr>
              <a:t>которые необходимо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предпринять.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24383"/>
            <a:ext cx="9119616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00125"/>
          </a:xfrm>
          <a:custGeom>
            <a:avLst/>
            <a:gdLst/>
            <a:ahLst/>
            <a:cxnLst/>
            <a:rect l="l" t="t" r="r" b="b"/>
            <a:pathLst>
              <a:path w="9144000" h="1000125">
                <a:moveTo>
                  <a:pt x="0" y="1000125"/>
                </a:moveTo>
                <a:lnTo>
                  <a:pt x="9144000" y="1000125"/>
                </a:lnTo>
                <a:lnTo>
                  <a:pt x="91440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1077213"/>
            <a:ext cx="837945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2630" indent="-710565">
              <a:lnSpc>
                <a:spcPct val="100000"/>
              </a:lnSpc>
              <a:spcBef>
                <a:spcPts val="105"/>
              </a:spcBef>
              <a:buChar char="•"/>
              <a:tabLst>
                <a:tab pos="722630" algn="l"/>
                <a:tab pos="723265" algn="l"/>
                <a:tab pos="6068060" algn="l"/>
                <a:tab pos="8139430" algn="l"/>
              </a:tabLst>
            </a:pPr>
            <a:r>
              <a:rPr sz="3200" spc="25" dirty="0">
                <a:latin typeface="Arial"/>
                <a:cs typeface="Arial"/>
              </a:rPr>
              <a:t>М</a:t>
            </a:r>
            <a:r>
              <a:rPr sz="3200" spc="-70" dirty="0">
                <a:latin typeface="Arial"/>
                <a:cs typeface="Arial"/>
              </a:rPr>
              <a:t>у</a:t>
            </a:r>
            <a:r>
              <a:rPr sz="3200" spc="-5" dirty="0">
                <a:latin typeface="Arial"/>
                <a:cs typeface="Arial"/>
              </a:rPr>
              <a:t>л</a:t>
            </a:r>
            <a:r>
              <a:rPr sz="3200" spc="-254" dirty="0">
                <a:latin typeface="Arial"/>
                <a:cs typeface="Arial"/>
              </a:rPr>
              <a:t>ь</a:t>
            </a:r>
            <a:r>
              <a:rPr sz="3200" spc="-20" dirty="0">
                <a:latin typeface="Arial"/>
                <a:cs typeface="Arial"/>
              </a:rPr>
              <a:t>т</a:t>
            </a:r>
            <a:r>
              <a:rPr sz="3200" dirty="0">
                <a:latin typeface="Arial"/>
                <a:cs typeface="Arial"/>
              </a:rPr>
              <a:t>ид</a:t>
            </a:r>
            <a:r>
              <a:rPr sz="3200" spc="-15" dirty="0">
                <a:latin typeface="Arial"/>
                <a:cs typeface="Arial"/>
              </a:rPr>
              <a:t>и</a:t>
            </a:r>
            <a:r>
              <a:rPr sz="3200" dirty="0">
                <a:latin typeface="Arial"/>
                <a:cs typeface="Arial"/>
              </a:rPr>
              <a:t>сцип</a:t>
            </a:r>
            <a:r>
              <a:rPr sz="3200" spc="5" dirty="0">
                <a:latin typeface="Arial"/>
                <a:cs typeface="Arial"/>
              </a:rPr>
              <a:t>л</a:t>
            </a:r>
            <a:r>
              <a:rPr sz="3200" dirty="0">
                <a:latin typeface="Arial"/>
                <a:cs typeface="Arial"/>
              </a:rPr>
              <a:t>ин</a:t>
            </a:r>
            <a:r>
              <a:rPr sz="3200" spc="-15" dirty="0">
                <a:latin typeface="Arial"/>
                <a:cs typeface="Arial"/>
              </a:rPr>
              <a:t>а</a:t>
            </a:r>
            <a:r>
              <a:rPr sz="3200" spc="-20" dirty="0">
                <a:latin typeface="Arial"/>
                <a:cs typeface="Arial"/>
              </a:rPr>
              <a:t>р</a:t>
            </a:r>
            <a:r>
              <a:rPr sz="3200" spc="-5" dirty="0">
                <a:latin typeface="Arial"/>
                <a:cs typeface="Arial"/>
              </a:rPr>
              <a:t>ны</a:t>
            </a:r>
            <a:r>
              <a:rPr sz="3200" dirty="0">
                <a:latin typeface="Arial"/>
                <a:cs typeface="Arial"/>
              </a:rPr>
              <a:t>й	п</a:t>
            </a:r>
            <a:r>
              <a:rPr sz="3200" spc="-75" dirty="0">
                <a:latin typeface="Arial"/>
                <a:cs typeface="Arial"/>
              </a:rPr>
              <a:t>о</a:t>
            </a:r>
            <a:r>
              <a:rPr sz="3200" spc="-5" dirty="0">
                <a:latin typeface="Arial"/>
                <a:cs typeface="Arial"/>
              </a:rPr>
              <a:t>д</a:t>
            </a:r>
            <a:r>
              <a:rPr sz="3200" spc="-40" dirty="0">
                <a:latin typeface="Arial"/>
                <a:cs typeface="Arial"/>
              </a:rPr>
              <a:t>х</a:t>
            </a:r>
            <a:r>
              <a:rPr sz="3200" spc="-80" dirty="0">
                <a:latin typeface="Arial"/>
                <a:cs typeface="Arial"/>
              </a:rPr>
              <a:t>о</a:t>
            </a:r>
            <a:r>
              <a:rPr sz="3200" dirty="0">
                <a:latin typeface="Arial"/>
                <a:cs typeface="Arial"/>
              </a:rPr>
              <a:t>д	–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40" y="1575638"/>
            <a:ext cx="57035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32125" algn="l"/>
              </a:tabLst>
            </a:pPr>
            <a:r>
              <a:rPr sz="3200" spc="-15" dirty="0">
                <a:latin typeface="Arial"/>
                <a:cs typeface="Arial"/>
              </a:rPr>
              <a:t>наиболее	</a:t>
            </a:r>
            <a:r>
              <a:rPr sz="3200" spc="-10" dirty="0">
                <a:latin typeface="Arial"/>
                <a:cs typeface="Arial"/>
              </a:rPr>
              <a:t>продуктивный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08569" y="1575638"/>
            <a:ext cx="11531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м</a:t>
            </a:r>
            <a:r>
              <a:rPr sz="3200" spc="-114" dirty="0">
                <a:latin typeface="Arial"/>
                <a:cs typeface="Arial"/>
              </a:rPr>
              <a:t>е</a:t>
            </a:r>
            <a:r>
              <a:rPr sz="3200" spc="-45" dirty="0">
                <a:latin typeface="Arial"/>
                <a:cs typeface="Arial"/>
              </a:rPr>
              <a:t>т</a:t>
            </a:r>
            <a:r>
              <a:rPr sz="3200" spc="-85" dirty="0">
                <a:latin typeface="Arial"/>
                <a:cs typeface="Arial"/>
              </a:rPr>
              <a:t>о</a:t>
            </a:r>
            <a:r>
              <a:rPr sz="3200" dirty="0">
                <a:latin typeface="Arial"/>
                <a:cs typeface="Arial"/>
              </a:rPr>
              <a:t>д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540" y="1966696"/>
            <a:ext cx="8378825" cy="16840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latin typeface="Arial"/>
                <a:cs typeface="Arial"/>
              </a:rPr>
              <a:t>современной </a:t>
            </a:r>
            <a:r>
              <a:rPr sz="3200" spc="-5" dirty="0">
                <a:latin typeface="Arial"/>
                <a:cs typeface="Arial"/>
              </a:rPr>
              <a:t>медицинской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реабилитации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806450" algn="l"/>
                <a:tab pos="807085" algn="l"/>
                <a:tab pos="2237740" algn="l"/>
                <a:tab pos="3022600" algn="l"/>
                <a:tab pos="6666865" algn="l"/>
              </a:tabLst>
            </a:pPr>
            <a:r>
              <a:rPr dirty="0"/>
              <a:t>	</a:t>
            </a:r>
            <a:r>
              <a:rPr sz="3200" dirty="0">
                <a:latin typeface="Arial"/>
                <a:cs typeface="Arial"/>
              </a:rPr>
              <a:t>М</a:t>
            </a:r>
            <a:r>
              <a:rPr sz="3200" spc="-110" dirty="0">
                <a:latin typeface="Arial"/>
                <a:cs typeface="Arial"/>
              </a:rPr>
              <a:t>К</a:t>
            </a:r>
            <a:r>
              <a:rPr sz="3200" dirty="0">
                <a:latin typeface="Arial"/>
                <a:cs typeface="Arial"/>
              </a:rPr>
              <a:t>Ф	–	м</a:t>
            </a:r>
            <a:r>
              <a:rPr sz="3200" spc="-50" dirty="0">
                <a:latin typeface="Arial"/>
                <a:cs typeface="Arial"/>
              </a:rPr>
              <a:t>е</a:t>
            </a:r>
            <a:r>
              <a:rPr sz="3200" dirty="0">
                <a:latin typeface="Arial"/>
                <a:cs typeface="Arial"/>
              </a:rPr>
              <a:t>жду</a:t>
            </a:r>
            <a:r>
              <a:rPr sz="3200" spc="-15" dirty="0">
                <a:latin typeface="Arial"/>
                <a:cs typeface="Arial"/>
              </a:rPr>
              <a:t>н</a:t>
            </a:r>
            <a:r>
              <a:rPr sz="3200" spc="-5" dirty="0">
                <a:latin typeface="Arial"/>
                <a:cs typeface="Arial"/>
              </a:rPr>
              <a:t>а</a:t>
            </a:r>
            <a:r>
              <a:rPr sz="3200" spc="-15" dirty="0">
                <a:latin typeface="Arial"/>
                <a:cs typeface="Arial"/>
              </a:rPr>
              <a:t>р</a:t>
            </a:r>
            <a:r>
              <a:rPr sz="3200" spc="-80" dirty="0">
                <a:latin typeface="Arial"/>
                <a:cs typeface="Arial"/>
              </a:rPr>
              <a:t>о</a:t>
            </a:r>
            <a:r>
              <a:rPr sz="3200" spc="-5" dirty="0">
                <a:latin typeface="Arial"/>
                <a:cs typeface="Arial"/>
              </a:rPr>
              <a:t>дн</a:t>
            </a:r>
            <a:r>
              <a:rPr sz="3200" spc="-15" dirty="0">
                <a:latin typeface="Arial"/>
                <a:cs typeface="Arial"/>
              </a:rPr>
              <a:t>ы</a:t>
            </a:r>
            <a:r>
              <a:rPr sz="3200" dirty="0">
                <a:latin typeface="Arial"/>
                <a:cs typeface="Arial"/>
              </a:rPr>
              <a:t>й	с</a:t>
            </a:r>
            <a:r>
              <a:rPr sz="3200" spc="-35" dirty="0">
                <a:latin typeface="Arial"/>
                <a:cs typeface="Arial"/>
              </a:rPr>
              <a:t>т</a:t>
            </a:r>
            <a:r>
              <a:rPr sz="3200" spc="-20" dirty="0">
                <a:latin typeface="Arial"/>
                <a:cs typeface="Arial"/>
              </a:rPr>
              <a:t>а</a:t>
            </a:r>
            <a:r>
              <a:rPr sz="3200" spc="-5" dirty="0">
                <a:latin typeface="Arial"/>
                <a:cs typeface="Arial"/>
              </a:rPr>
              <a:t>нда</a:t>
            </a:r>
            <a:r>
              <a:rPr sz="3200" spc="-100" dirty="0">
                <a:latin typeface="Arial"/>
                <a:cs typeface="Arial"/>
              </a:rPr>
              <a:t>р</a:t>
            </a:r>
            <a:r>
              <a:rPr sz="3200" dirty="0">
                <a:latin typeface="Arial"/>
                <a:cs typeface="Arial"/>
              </a:rPr>
              <a:t>т  </a:t>
            </a:r>
            <a:r>
              <a:rPr sz="3200" spc="-10" dirty="0">
                <a:latin typeface="Arial"/>
                <a:cs typeface="Arial"/>
              </a:rPr>
              <a:t>реабилитационной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5" dirty="0">
                <a:latin typeface="Arial"/>
                <a:cs typeface="Arial"/>
              </a:rPr>
              <a:t>практики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540" y="4214469"/>
            <a:ext cx="764159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5080" indent="-68580">
              <a:lnSpc>
                <a:spcPct val="1201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Chou et </a:t>
            </a:r>
            <a:r>
              <a:rPr sz="2000" spc="-5" dirty="0">
                <a:latin typeface="Arial"/>
                <a:cs typeface="Arial"/>
              </a:rPr>
              <a:t>al., </a:t>
            </a:r>
            <a:r>
              <a:rPr sz="2000" dirty="0">
                <a:latin typeface="Arial"/>
                <a:cs typeface="Arial"/>
              </a:rPr>
              <a:t>2007; </a:t>
            </a:r>
            <a:r>
              <a:rPr sz="2000" spc="-10" dirty="0">
                <a:latin typeface="Arial"/>
                <a:cs typeface="Arial"/>
              </a:rPr>
              <a:t>Vocational </a:t>
            </a:r>
            <a:r>
              <a:rPr sz="2000" dirty="0">
                <a:latin typeface="Arial"/>
                <a:cs typeface="Arial"/>
              </a:rPr>
              <a:t>Rehabilitation </a:t>
            </a:r>
            <a:r>
              <a:rPr sz="2000" spc="-55" dirty="0">
                <a:latin typeface="Arial"/>
                <a:cs typeface="Arial"/>
              </a:rPr>
              <a:t>Task </a:t>
            </a:r>
            <a:r>
              <a:rPr sz="2000" dirty="0">
                <a:latin typeface="Arial"/>
                <a:cs typeface="Arial"/>
              </a:rPr>
              <a:t>Group et </a:t>
            </a:r>
            <a:r>
              <a:rPr sz="2000" spc="-5" dirty="0">
                <a:latin typeface="Arial"/>
                <a:cs typeface="Arial"/>
              </a:rPr>
              <a:t>al.,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2008;  Lin et </a:t>
            </a:r>
            <a:r>
              <a:rPr sz="2000" spc="-5" dirty="0">
                <a:latin typeface="Arial"/>
                <a:cs typeface="Arial"/>
              </a:rPr>
              <a:t>al.,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2011</a:t>
            </a:r>
            <a:endParaRPr sz="200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Leyshon and </a:t>
            </a:r>
            <a:r>
              <a:rPr sz="2000" spc="-20" dirty="0">
                <a:latin typeface="Arial"/>
                <a:cs typeface="Arial"/>
              </a:rPr>
              <a:t>Shaw, </a:t>
            </a:r>
            <a:r>
              <a:rPr sz="2000" dirty="0">
                <a:latin typeface="Arial"/>
                <a:cs typeface="Arial"/>
              </a:rPr>
              <a:t>2008; Escorpizo et </a:t>
            </a:r>
            <a:r>
              <a:rPr sz="2000" spc="-5" dirty="0">
                <a:latin typeface="Arial"/>
                <a:cs typeface="Arial"/>
              </a:rPr>
              <a:t>al.,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2011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86375" y="6550025"/>
            <a:ext cx="3857625" cy="307975"/>
          </a:xfrm>
          <a:custGeom>
            <a:avLst/>
            <a:gdLst/>
            <a:ahLst/>
            <a:cxnLst/>
            <a:rect l="l" t="t" r="r" b="b"/>
            <a:pathLst>
              <a:path w="3857625" h="307975">
                <a:moveTo>
                  <a:pt x="0" y="307975"/>
                </a:moveTo>
                <a:lnTo>
                  <a:pt x="3857625" y="307975"/>
                </a:lnTo>
                <a:lnTo>
                  <a:pt x="3857625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65750" y="6572504"/>
            <a:ext cx="2588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Р.А., Тихонов И.В.,</a:t>
            </a:r>
            <a:r>
              <a:rPr sz="140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975" y="731519"/>
            <a:ext cx="6890384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0"/>
              </a:lnSpc>
            </a:pPr>
            <a:r>
              <a:rPr sz="2400" spc="-15" dirty="0">
                <a:latin typeface="Calibri"/>
                <a:cs typeface="Calibri"/>
              </a:rPr>
              <a:t>Международная </a:t>
            </a:r>
            <a:r>
              <a:rPr sz="2400" spc="-5" dirty="0">
                <a:latin typeface="Calibri"/>
                <a:cs typeface="Calibri"/>
              </a:rPr>
              <a:t>классификация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функционирования,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ограничений </a:t>
            </a:r>
            <a:r>
              <a:rPr sz="2400" spc="-10" dirty="0">
                <a:latin typeface="Calibri"/>
                <a:cs typeface="Calibri"/>
              </a:rPr>
              <a:t>жизнедеятельности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здоровья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44725"/>
            <a:ext cx="8073390" cy="304355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86385" marR="5080" indent="-274320" algn="just">
              <a:lnSpc>
                <a:spcPct val="80000"/>
              </a:lnSpc>
              <a:spcBef>
                <a:spcPts val="620"/>
              </a:spcBef>
            </a:pPr>
            <a:r>
              <a:rPr sz="2200" b="1" spc="-5" dirty="0">
                <a:latin typeface="Arial"/>
                <a:cs typeface="Arial"/>
              </a:rPr>
              <a:t>Медицинская </a:t>
            </a:r>
            <a:r>
              <a:rPr sz="2200" b="1" spc="-15" dirty="0">
                <a:latin typeface="Arial"/>
                <a:cs typeface="Arial"/>
              </a:rPr>
              <a:t>модель </a:t>
            </a:r>
            <a:r>
              <a:rPr sz="2200" spc="-15" dirty="0">
                <a:latin typeface="Arial"/>
                <a:cs typeface="Arial"/>
              </a:rPr>
              <a:t>рассматривает </a:t>
            </a:r>
            <a:r>
              <a:rPr sz="2200" spc="-10" dirty="0">
                <a:latin typeface="Arial"/>
                <a:cs typeface="Arial"/>
              </a:rPr>
              <a:t>ограничения  </a:t>
            </a:r>
            <a:r>
              <a:rPr sz="2200" spc="-15" dirty="0">
                <a:latin typeface="Arial"/>
                <a:cs typeface="Arial"/>
              </a:rPr>
              <a:t>жизнедеятельности </a:t>
            </a:r>
            <a:r>
              <a:rPr sz="2200" spc="10" dirty="0">
                <a:latin typeface="Arial"/>
                <a:cs typeface="Arial"/>
              </a:rPr>
              <a:t>как </a:t>
            </a:r>
            <a:r>
              <a:rPr sz="2200" spc="-5" dirty="0">
                <a:latin typeface="Arial"/>
                <a:cs typeface="Arial"/>
              </a:rPr>
              <a:t>персональную</a:t>
            </a:r>
            <a:r>
              <a:rPr sz="2200" spc="90" dirty="0">
                <a:latin typeface="Arial"/>
                <a:cs typeface="Arial"/>
              </a:rPr>
              <a:t> </a:t>
            </a:r>
            <a:r>
              <a:rPr sz="2200" spc="-35" dirty="0">
                <a:latin typeface="Arial"/>
                <a:cs typeface="Arial"/>
              </a:rPr>
              <a:t>проблему.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286385" marR="5715" indent="-274320" algn="just">
              <a:lnSpc>
                <a:spcPct val="80000"/>
              </a:lnSpc>
            </a:pPr>
            <a:r>
              <a:rPr sz="2200" b="1" spc="-5" dirty="0">
                <a:latin typeface="Arial"/>
                <a:cs typeface="Arial"/>
              </a:rPr>
              <a:t>Социальная </a:t>
            </a:r>
            <a:r>
              <a:rPr sz="2200" b="1" spc="-15" dirty="0">
                <a:latin typeface="Arial"/>
                <a:cs typeface="Arial"/>
              </a:rPr>
              <a:t>модель </a:t>
            </a:r>
            <a:r>
              <a:rPr sz="2200" spc="-5" dirty="0">
                <a:latin typeface="Arial"/>
                <a:cs typeface="Arial"/>
              </a:rPr>
              <a:t>видит ограничение </a:t>
            </a:r>
            <a:r>
              <a:rPr sz="2200" spc="-15" dirty="0">
                <a:latin typeface="Arial"/>
                <a:cs typeface="Arial"/>
              </a:rPr>
              <a:t>жизнедеятельности  </a:t>
            </a:r>
            <a:r>
              <a:rPr sz="2200" spc="-5" dirty="0">
                <a:latin typeface="Arial"/>
                <a:cs typeface="Arial"/>
              </a:rPr>
              <a:t>индивида, не </a:t>
            </a:r>
            <a:r>
              <a:rPr sz="2200" spc="10" dirty="0">
                <a:latin typeface="Arial"/>
                <a:cs typeface="Arial"/>
              </a:rPr>
              <a:t>как </a:t>
            </a:r>
            <a:r>
              <a:rPr sz="2200" spc="-15" dirty="0">
                <a:latin typeface="Arial"/>
                <a:cs typeface="Arial"/>
              </a:rPr>
              <a:t>атрибут </a:t>
            </a:r>
            <a:r>
              <a:rPr sz="2200" spc="-5" dirty="0">
                <a:latin typeface="Arial"/>
                <a:cs typeface="Arial"/>
              </a:rPr>
              <a:t>индивида, а </a:t>
            </a:r>
            <a:r>
              <a:rPr sz="2200" spc="10" dirty="0">
                <a:latin typeface="Arial"/>
                <a:cs typeface="Arial"/>
              </a:rPr>
              <a:t>как </a:t>
            </a:r>
            <a:r>
              <a:rPr sz="2200" dirty="0">
                <a:latin typeface="Arial"/>
                <a:cs typeface="Arial"/>
              </a:rPr>
              <a:t>комплексное  </a:t>
            </a:r>
            <a:r>
              <a:rPr sz="2200" spc="-20" dirty="0">
                <a:latin typeface="Arial"/>
                <a:cs typeface="Arial"/>
              </a:rPr>
              <a:t>сочетание </a:t>
            </a:r>
            <a:r>
              <a:rPr sz="2200" spc="-5" dirty="0">
                <a:latin typeface="Arial"/>
                <a:cs typeface="Arial"/>
              </a:rPr>
              <a:t>условий, многие из </a:t>
            </a:r>
            <a:r>
              <a:rPr sz="2200" spc="-10" dirty="0">
                <a:latin typeface="Arial"/>
                <a:cs typeface="Arial"/>
              </a:rPr>
              <a:t>которых </a:t>
            </a:r>
            <a:r>
              <a:rPr sz="2200" spc="-5" dirty="0">
                <a:latin typeface="Arial"/>
                <a:cs typeface="Arial"/>
              </a:rPr>
              <a:t>сформированы  социальным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окружением.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286385" marR="5080" indent="-274320" algn="just">
              <a:lnSpc>
                <a:spcPct val="80000"/>
              </a:lnSpc>
            </a:pPr>
            <a:r>
              <a:rPr sz="2200" b="1" spc="-10" dirty="0">
                <a:latin typeface="Arial"/>
                <a:cs typeface="Arial"/>
              </a:rPr>
              <a:t>Биопсихосоциальная </a:t>
            </a:r>
            <a:r>
              <a:rPr sz="2200" b="1" spc="-15" dirty="0">
                <a:latin typeface="Arial"/>
                <a:cs typeface="Arial"/>
              </a:rPr>
              <a:t>модель </a:t>
            </a:r>
            <a:r>
              <a:rPr sz="2200" spc="-15" dirty="0">
                <a:latin typeface="Arial"/>
                <a:cs typeface="Arial"/>
              </a:rPr>
              <a:t>рассматривает </a:t>
            </a:r>
            <a:r>
              <a:rPr sz="2200" spc="-5" dirty="0">
                <a:latin typeface="Arial"/>
                <a:cs typeface="Arial"/>
              </a:rPr>
              <a:t>человека </a:t>
            </a:r>
            <a:r>
              <a:rPr sz="2200" spc="5" dirty="0">
                <a:latin typeface="Arial"/>
                <a:cs typeface="Arial"/>
              </a:rPr>
              <a:t>как  </a:t>
            </a:r>
            <a:r>
              <a:rPr sz="2200" dirty="0">
                <a:latin typeface="Arial"/>
                <a:cs typeface="Arial"/>
              </a:rPr>
              <a:t>часть </a:t>
            </a:r>
            <a:r>
              <a:rPr sz="2200" spc="-15" dirty="0">
                <a:latin typeface="Arial"/>
                <a:cs typeface="Arial"/>
              </a:rPr>
              <a:t>материального</a:t>
            </a:r>
            <a:r>
              <a:rPr sz="2200" spc="58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мира и </a:t>
            </a:r>
            <a:r>
              <a:rPr sz="2200" dirty="0">
                <a:latin typeface="Arial"/>
                <a:cs typeface="Arial"/>
              </a:rPr>
              <a:t>часть </a:t>
            </a:r>
            <a:r>
              <a:rPr sz="2200" spc="-5" dirty="0">
                <a:latin typeface="Arial"/>
                <a:cs typeface="Arial"/>
              </a:rPr>
              <a:t>субсистем:</a:t>
            </a:r>
            <a:r>
              <a:rPr sz="2200" spc="3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семья,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259" y="4964048"/>
            <a:ext cx="7148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72080" algn="l"/>
                <a:tab pos="4575810" algn="l"/>
                <a:tab pos="6390005" algn="l"/>
              </a:tabLst>
            </a:pPr>
            <a:r>
              <a:rPr sz="2200" spc="-5" dirty="0">
                <a:latin typeface="Arial"/>
                <a:cs typeface="Arial"/>
              </a:rPr>
              <a:t>с</a:t>
            </a:r>
            <a:r>
              <a:rPr sz="2200" dirty="0">
                <a:latin typeface="Arial"/>
                <a:cs typeface="Arial"/>
              </a:rPr>
              <a:t>а</a:t>
            </a:r>
            <a:r>
              <a:rPr sz="2200" spc="-5" dirty="0">
                <a:latin typeface="Arial"/>
                <a:cs typeface="Arial"/>
              </a:rPr>
              <a:t>мо</a:t>
            </a:r>
            <a:r>
              <a:rPr sz="2200" dirty="0">
                <a:latin typeface="Arial"/>
                <a:cs typeface="Arial"/>
              </a:rPr>
              <a:t>с</a:t>
            </a:r>
            <a:r>
              <a:rPr sz="2200" spc="-30" dirty="0">
                <a:latin typeface="Arial"/>
                <a:cs typeface="Arial"/>
              </a:rPr>
              <a:t>т</a:t>
            </a:r>
            <a:r>
              <a:rPr sz="2200" spc="-10" dirty="0">
                <a:latin typeface="Arial"/>
                <a:cs typeface="Arial"/>
              </a:rPr>
              <a:t>оя</a:t>
            </a:r>
            <a:r>
              <a:rPr sz="2200" spc="-30" dirty="0">
                <a:latin typeface="Arial"/>
                <a:cs typeface="Arial"/>
              </a:rPr>
              <a:t>т</a:t>
            </a:r>
            <a:r>
              <a:rPr sz="2200" spc="-75" dirty="0">
                <a:latin typeface="Arial"/>
                <a:cs typeface="Arial"/>
              </a:rPr>
              <a:t>е</a:t>
            </a:r>
            <a:r>
              <a:rPr sz="2200" spc="-10" dirty="0">
                <a:latin typeface="Arial"/>
                <a:cs typeface="Arial"/>
              </a:rPr>
              <a:t>ль</a:t>
            </a:r>
            <a:r>
              <a:rPr sz="2200" dirty="0">
                <a:latin typeface="Arial"/>
                <a:cs typeface="Arial"/>
              </a:rPr>
              <a:t>н</a:t>
            </a:r>
            <a:r>
              <a:rPr sz="2200" spc="-5" dirty="0">
                <a:latin typeface="Arial"/>
                <a:cs typeface="Arial"/>
              </a:rPr>
              <a:t>ую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5" dirty="0">
                <a:latin typeface="Arial"/>
                <a:cs typeface="Arial"/>
              </a:rPr>
              <a:t>с</a:t>
            </a:r>
            <a:r>
              <a:rPr sz="2200" spc="25" dirty="0">
                <a:latin typeface="Arial"/>
                <a:cs typeface="Arial"/>
              </a:rPr>
              <a:t>у</a:t>
            </a:r>
            <a:r>
              <a:rPr sz="2200" spc="-30" dirty="0">
                <a:latin typeface="Arial"/>
                <a:cs typeface="Arial"/>
              </a:rPr>
              <a:t>б</a:t>
            </a:r>
            <a:r>
              <a:rPr sz="2200" spc="-5" dirty="0">
                <a:latin typeface="Arial"/>
                <a:cs typeface="Arial"/>
              </a:rPr>
              <a:t>си</a:t>
            </a:r>
            <a:r>
              <a:rPr sz="2200" dirty="0">
                <a:latin typeface="Arial"/>
                <a:cs typeface="Arial"/>
              </a:rPr>
              <a:t>с</a:t>
            </a:r>
            <a:r>
              <a:rPr sz="2200" spc="-30" dirty="0">
                <a:latin typeface="Arial"/>
                <a:cs typeface="Arial"/>
              </a:rPr>
              <a:t>т</a:t>
            </a:r>
            <a:r>
              <a:rPr sz="2200" spc="-10" dirty="0">
                <a:latin typeface="Arial"/>
                <a:cs typeface="Arial"/>
              </a:rPr>
              <a:t>е</a:t>
            </a:r>
            <a:r>
              <a:rPr sz="2200" spc="20" dirty="0">
                <a:latin typeface="Arial"/>
                <a:cs typeface="Arial"/>
              </a:rPr>
              <a:t>м</a:t>
            </a:r>
            <a:r>
              <a:rPr sz="2200" spc="-229" dirty="0">
                <a:latin typeface="Arial"/>
                <a:cs typeface="Arial"/>
              </a:rPr>
              <a:t>у</a:t>
            </a:r>
            <a:r>
              <a:rPr sz="2200" spc="-5" dirty="0">
                <a:latin typeface="Arial"/>
                <a:cs typeface="Arial"/>
              </a:rPr>
              <a:t>,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20" dirty="0">
                <a:latin typeface="Arial"/>
                <a:cs typeface="Arial"/>
              </a:rPr>
              <a:t>с</a:t>
            </a:r>
            <a:r>
              <a:rPr sz="2200" spc="-10" dirty="0">
                <a:latin typeface="Arial"/>
                <a:cs typeface="Arial"/>
              </a:rPr>
              <a:t>о</a:t>
            </a:r>
            <a:r>
              <a:rPr sz="2200" dirty="0">
                <a:latin typeface="Arial"/>
                <a:cs typeface="Arial"/>
              </a:rPr>
              <a:t>с</a:t>
            </a:r>
            <a:r>
              <a:rPr sz="2200" spc="-30" dirty="0">
                <a:latin typeface="Arial"/>
                <a:cs typeface="Arial"/>
              </a:rPr>
              <a:t>т</a:t>
            </a:r>
            <a:r>
              <a:rPr sz="2200" spc="-10" dirty="0">
                <a:latin typeface="Arial"/>
                <a:cs typeface="Arial"/>
              </a:rPr>
              <a:t>оя</a:t>
            </a:r>
            <a:r>
              <a:rPr sz="2200" spc="20" dirty="0">
                <a:latin typeface="Arial"/>
                <a:cs typeface="Arial"/>
              </a:rPr>
              <a:t>щ</a:t>
            </a:r>
            <a:r>
              <a:rPr sz="2200" spc="-5" dirty="0">
                <a:latin typeface="Arial"/>
                <a:cs typeface="Arial"/>
              </a:rPr>
              <a:t>ую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30" dirty="0">
                <a:latin typeface="Arial"/>
                <a:cs typeface="Arial"/>
              </a:rPr>
              <a:t>т</a:t>
            </a:r>
            <a:r>
              <a:rPr sz="2200" spc="-10" dirty="0">
                <a:latin typeface="Arial"/>
                <a:cs typeface="Arial"/>
              </a:rPr>
              <a:t>а</a:t>
            </a:r>
            <a:r>
              <a:rPr sz="2200" spc="5" dirty="0">
                <a:latin typeface="Arial"/>
                <a:cs typeface="Arial"/>
              </a:rPr>
              <a:t>к</a:t>
            </a:r>
            <a:r>
              <a:rPr sz="2200" spc="-5" dirty="0">
                <a:latin typeface="Arial"/>
                <a:cs typeface="Arial"/>
              </a:rPr>
              <a:t>же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259" y="4695825"/>
            <a:ext cx="7795895" cy="62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2375"/>
              </a:lnSpc>
              <a:spcBef>
                <a:spcPts val="95"/>
              </a:spcBef>
              <a:tabLst>
                <a:tab pos="1880235" algn="l"/>
                <a:tab pos="3618229" algn="l"/>
                <a:tab pos="4246245" algn="l"/>
                <a:tab pos="4936490" algn="l"/>
                <a:tab pos="7364730" algn="l"/>
              </a:tabLst>
            </a:pPr>
            <a:r>
              <a:rPr sz="2200" spc="-10" dirty="0">
                <a:latin typeface="Arial"/>
                <a:cs typeface="Arial"/>
              </a:rPr>
              <a:t>об</a:t>
            </a:r>
            <a:r>
              <a:rPr sz="2200" spc="-25" dirty="0">
                <a:latin typeface="Arial"/>
                <a:cs typeface="Arial"/>
              </a:rPr>
              <a:t>щ</a:t>
            </a:r>
            <a:r>
              <a:rPr sz="2200" spc="-10" dirty="0">
                <a:latin typeface="Arial"/>
                <a:cs typeface="Arial"/>
              </a:rPr>
              <a:t>е</a:t>
            </a:r>
            <a:r>
              <a:rPr sz="2200" dirty="0">
                <a:latin typeface="Arial"/>
                <a:cs typeface="Arial"/>
              </a:rPr>
              <a:t>с</a:t>
            </a:r>
            <a:r>
              <a:rPr sz="2200" spc="-5" dirty="0">
                <a:latin typeface="Arial"/>
                <a:cs typeface="Arial"/>
              </a:rPr>
              <a:t>т</a:t>
            </a:r>
            <a:r>
              <a:rPr sz="2200" spc="-30" dirty="0">
                <a:latin typeface="Arial"/>
                <a:cs typeface="Arial"/>
              </a:rPr>
              <a:t>в</a:t>
            </a:r>
            <a:r>
              <a:rPr sz="2200" spc="-10" dirty="0">
                <a:latin typeface="Arial"/>
                <a:cs typeface="Arial"/>
              </a:rPr>
              <a:t>о</a:t>
            </a:r>
            <a:r>
              <a:rPr sz="2200" spc="-5" dirty="0">
                <a:latin typeface="Arial"/>
                <a:cs typeface="Arial"/>
              </a:rPr>
              <a:t>,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15" dirty="0">
                <a:latin typeface="Arial"/>
                <a:cs typeface="Arial"/>
              </a:rPr>
              <a:t>к</a:t>
            </a:r>
            <a:r>
              <a:rPr sz="2200" spc="-60" dirty="0">
                <a:latin typeface="Arial"/>
                <a:cs typeface="Arial"/>
              </a:rPr>
              <a:t>у</a:t>
            </a:r>
            <a:r>
              <a:rPr sz="2200" spc="-10" dirty="0">
                <a:latin typeface="Arial"/>
                <a:cs typeface="Arial"/>
              </a:rPr>
              <a:t>л</a:t>
            </a:r>
            <a:r>
              <a:rPr sz="2200" spc="-165" dirty="0">
                <a:latin typeface="Arial"/>
                <a:cs typeface="Arial"/>
              </a:rPr>
              <a:t>ь</a:t>
            </a:r>
            <a:r>
              <a:rPr sz="2200" spc="15" dirty="0">
                <a:latin typeface="Arial"/>
                <a:cs typeface="Arial"/>
              </a:rPr>
              <a:t>т</a:t>
            </a:r>
            <a:r>
              <a:rPr sz="2200" spc="-40" dirty="0">
                <a:latin typeface="Arial"/>
                <a:cs typeface="Arial"/>
              </a:rPr>
              <a:t>у</a:t>
            </a:r>
            <a:r>
              <a:rPr sz="2200" spc="5" dirty="0">
                <a:latin typeface="Arial"/>
                <a:cs typeface="Arial"/>
              </a:rPr>
              <a:t>р</a:t>
            </a:r>
            <a:r>
              <a:rPr sz="2200" spc="-10" dirty="0">
                <a:latin typeface="Arial"/>
                <a:cs typeface="Arial"/>
              </a:rPr>
              <a:t>а</a:t>
            </a:r>
            <a:r>
              <a:rPr sz="2200" spc="-5" dirty="0">
                <a:latin typeface="Arial"/>
                <a:cs typeface="Arial"/>
              </a:rPr>
              <a:t>,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5" dirty="0">
                <a:latin typeface="Arial"/>
                <a:cs typeface="Arial"/>
              </a:rPr>
              <a:t>-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5" dirty="0">
                <a:latin typeface="Arial"/>
                <a:cs typeface="Arial"/>
              </a:rPr>
              <a:t>и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50" dirty="0">
                <a:latin typeface="Arial"/>
                <a:cs typeface="Arial"/>
              </a:rPr>
              <a:t>о</a:t>
            </a:r>
            <a:r>
              <a:rPr sz="2200" spc="-10" dirty="0">
                <a:latin typeface="Arial"/>
                <a:cs typeface="Arial"/>
              </a:rPr>
              <a:t>днов</a:t>
            </a:r>
            <a:r>
              <a:rPr sz="2200" spc="10" dirty="0">
                <a:latin typeface="Arial"/>
                <a:cs typeface="Arial"/>
              </a:rPr>
              <a:t>р</a:t>
            </a:r>
            <a:r>
              <a:rPr sz="2200" spc="-10" dirty="0">
                <a:latin typeface="Arial"/>
                <a:cs typeface="Arial"/>
              </a:rPr>
              <a:t>ем</a:t>
            </a:r>
            <a:r>
              <a:rPr sz="2200" spc="-5" dirty="0">
                <a:latin typeface="Arial"/>
                <a:cs typeface="Arial"/>
              </a:rPr>
              <a:t>е</a:t>
            </a:r>
            <a:r>
              <a:rPr sz="2200" spc="-10" dirty="0">
                <a:latin typeface="Arial"/>
                <a:cs typeface="Arial"/>
              </a:rPr>
              <a:t>нн</a:t>
            </a:r>
            <a:r>
              <a:rPr sz="2200" spc="-5" dirty="0">
                <a:latin typeface="Arial"/>
                <a:cs typeface="Arial"/>
              </a:rPr>
              <a:t>о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40" dirty="0">
                <a:latin typeface="Arial"/>
                <a:cs typeface="Arial"/>
              </a:rPr>
              <a:t>к</a:t>
            </a:r>
            <a:r>
              <a:rPr sz="2200" spc="-10" dirty="0">
                <a:latin typeface="Arial"/>
                <a:cs typeface="Arial"/>
              </a:rPr>
              <a:t>ак</a:t>
            </a:r>
            <a:endParaRPr sz="2200">
              <a:latin typeface="Arial"/>
              <a:cs typeface="Arial"/>
            </a:endParaRPr>
          </a:p>
          <a:p>
            <a:pPr marR="5080" algn="r">
              <a:lnSpc>
                <a:spcPts val="2375"/>
              </a:lnSpc>
            </a:pPr>
            <a:r>
              <a:rPr sz="2200" spc="-10" dirty="0">
                <a:latin typeface="Arial"/>
                <a:cs typeface="Arial"/>
              </a:rPr>
              <a:t>из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0259" y="5232349"/>
            <a:ext cx="48514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субсистем до </a:t>
            </a:r>
            <a:r>
              <a:rPr sz="2200" spc="-15" dirty="0">
                <a:latin typeface="Arial"/>
                <a:cs typeface="Arial"/>
              </a:rPr>
              <a:t>молекулярного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уровня.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1571625"/>
          </a:xfrm>
          <a:custGeom>
            <a:avLst/>
            <a:gdLst/>
            <a:ahLst/>
            <a:cxnLst/>
            <a:rect l="l" t="t" r="r" b="b"/>
            <a:pathLst>
              <a:path w="9144000" h="1571625">
                <a:moveTo>
                  <a:pt x="0" y="1571625"/>
                </a:moveTo>
                <a:lnTo>
                  <a:pt x="9144000" y="1571625"/>
                </a:lnTo>
                <a:lnTo>
                  <a:pt x="9144000" y="0"/>
                </a:lnTo>
                <a:lnTo>
                  <a:pt x="0" y="0"/>
                </a:lnTo>
                <a:lnTo>
                  <a:pt x="0" y="15716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60526" y="387553"/>
            <a:ext cx="722375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4497705" algn="l"/>
              </a:tabLst>
            </a:pPr>
            <a:r>
              <a:rPr sz="2400" spc="-15" dirty="0"/>
              <a:t>Международная</a:t>
            </a:r>
            <a:r>
              <a:rPr sz="2400" spc="30" dirty="0"/>
              <a:t> </a:t>
            </a:r>
            <a:r>
              <a:rPr sz="2400" spc="-10" dirty="0"/>
              <a:t>классификация	</a:t>
            </a:r>
            <a:r>
              <a:rPr sz="2400" spc="-5" dirty="0"/>
              <a:t>функционирования,</a:t>
            </a:r>
            <a:endParaRPr sz="2400"/>
          </a:p>
          <a:p>
            <a:pPr algn="ctr">
              <a:lnSpc>
                <a:spcPct val="100000"/>
              </a:lnSpc>
            </a:pPr>
            <a:r>
              <a:rPr sz="2400" dirty="0"/>
              <a:t>ограничений </a:t>
            </a:r>
            <a:r>
              <a:rPr sz="2400" spc="-10" dirty="0"/>
              <a:t>жизнедеятельности </a:t>
            </a:r>
            <a:r>
              <a:rPr sz="2400" dirty="0"/>
              <a:t>и</a:t>
            </a:r>
            <a:r>
              <a:rPr sz="2400" spc="10" dirty="0"/>
              <a:t> </a:t>
            </a:r>
            <a:r>
              <a:rPr sz="2400" spc="-10" dirty="0"/>
              <a:t>здоровья</a:t>
            </a:r>
            <a:endParaRPr sz="2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" y="176784"/>
            <a:ext cx="6082284" cy="58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0428" y="176784"/>
            <a:ext cx="1286255" cy="58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1780" y="176784"/>
            <a:ext cx="2449068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2521" y="269874"/>
            <a:ext cx="8516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latin typeface="Arial"/>
                <a:cs typeface="Arial"/>
              </a:rPr>
              <a:t>Реабилитационный диагноз </a:t>
            </a:r>
            <a:r>
              <a:rPr spc="-5" dirty="0">
                <a:latin typeface="Arial"/>
                <a:cs typeface="Arial"/>
              </a:rPr>
              <a:t>по </a:t>
            </a:r>
            <a:r>
              <a:rPr spc="-20" dirty="0">
                <a:latin typeface="Arial"/>
                <a:cs typeface="Arial"/>
              </a:rPr>
              <a:t>МКФ (ВОЗ,</a:t>
            </a:r>
            <a:r>
              <a:rPr spc="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2001)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0323" y="2332990"/>
            <a:ext cx="18294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Структура </a:t>
            </a:r>
            <a:r>
              <a:rPr sz="2400" b="1" dirty="0">
                <a:latin typeface="Calibri"/>
                <a:cs typeface="Calibri"/>
              </a:rPr>
              <a:t>и  </a:t>
            </a:r>
            <a:r>
              <a:rPr sz="2400" b="1" spc="-5" dirty="0">
                <a:latin typeface="Calibri"/>
                <a:cs typeface="Calibri"/>
              </a:rPr>
              <a:t>функция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тела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9503" y="1418590"/>
            <a:ext cx="214312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19304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Активность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  участие</a:t>
            </a:r>
            <a:endParaRPr sz="24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(деятельность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  </a:t>
            </a:r>
            <a:r>
              <a:rPr sz="2400" b="1" spc="-5" dirty="0">
                <a:latin typeface="Calibri"/>
                <a:cs typeface="Calibri"/>
              </a:rPr>
              <a:t>социальные</a:t>
            </a:r>
            <a:endParaRPr sz="2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возможности)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8729" y="2069414"/>
            <a:ext cx="180276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Факторы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ок</a:t>
            </a:r>
            <a:r>
              <a:rPr sz="2400" b="1" spc="-25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у</a:t>
            </a:r>
            <a:r>
              <a:rPr sz="2400" b="1" spc="-40" dirty="0">
                <a:latin typeface="Calibri"/>
                <a:cs typeface="Calibri"/>
              </a:rPr>
              <a:t>ж</a:t>
            </a:r>
            <a:r>
              <a:rPr sz="2400" b="1" dirty="0">
                <a:latin typeface="Calibri"/>
                <a:cs typeface="Calibri"/>
              </a:rPr>
              <a:t>а</a:t>
            </a:r>
            <a:r>
              <a:rPr sz="2400" b="1" spc="5" dirty="0">
                <a:latin typeface="Calibri"/>
                <a:cs typeface="Calibri"/>
              </a:rPr>
              <a:t>ю</a:t>
            </a:r>
            <a:r>
              <a:rPr sz="2400" b="1" spc="-5" dirty="0">
                <a:latin typeface="Calibri"/>
                <a:cs typeface="Calibri"/>
              </a:rPr>
              <a:t>ш</a:t>
            </a:r>
            <a:r>
              <a:rPr sz="2400" b="1" spc="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й  </a:t>
            </a:r>
            <a:r>
              <a:rPr sz="2400" b="1" spc="-15" dirty="0">
                <a:latin typeface="Calibri"/>
                <a:cs typeface="Calibri"/>
              </a:rPr>
              <a:t>среды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15532" y="5455107"/>
            <a:ext cx="14033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Барье</a:t>
            </a:r>
            <a:r>
              <a:rPr sz="2400" b="1" spc="-10" dirty="0">
                <a:latin typeface="Arial"/>
                <a:cs typeface="Arial"/>
              </a:rPr>
              <a:t>р</a:t>
            </a:r>
            <a:r>
              <a:rPr sz="2400" b="1" dirty="0">
                <a:latin typeface="Arial"/>
                <a:cs typeface="Arial"/>
              </a:rPr>
              <a:t>ы  </a:t>
            </a:r>
            <a:r>
              <a:rPr sz="2400" b="1" spc="-15" dirty="0">
                <a:latin typeface="Arial"/>
                <a:cs typeface="Arial"/>
              </a:rPr>
              <a:t>Помощь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217" y="5434380"/>
            <a:ext cx="1473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Функции  С</a:t>
            </a:r>
            <a:r>
              <a:rPr sz="2400" b="1" spc="-30" dirty="0">
                <a:latin typeface="Arial"/>
                <a:cs typeface="Arial"/>
              </a:rPr>
              <a:t>т</a:t>
            </a:r>
            <a:r>
              <a:rPr sz="2400" b="1" dirty="0">
                <a:latin typeface="Arial"/>
                <a:cs typeface="Arial"/>
              </a:rPr>
              <a:t>ро</a:t>
            </a:r>
            <a:r>
              <a:rPr sz="2400" b="1" spc="-10" dirty="0">
                <a:latin typeface="Arial"/>
                <a:cs typeface="Arial"/>
              </a:rPr>
              <a:t>е</a:t>
            </a:r>
            <a:r>
              <a:rPr sz="2400" b="1" dirty="0">
                <a:latin typeface="Arial"/>
                <a:cs typeface="Arial"/>
              </a:rPr>
              <a:t>ние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9775" y="5455107"/>
            <a:ext cx="20567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В</a:t>
            </a:r>
            <a:r>
              <a:rPr sz="2400" b="1" spc="-45" dirty="0">
                <a:latin typeface="Arial"/>
                <a:cs typeface="Arial"/>
              </a:rPr>
              <a:t>о</a:t>
            </a:r>
            <a:r>
              <a:rPr sz="2400" b="1" spc="-65" dirty="0">
                <a:latin typeface="Arial"/>
                <a:cs typeface="Arial"/>
              </a:rPr>
              <a:t>з</a:t>
            </a:r>
            <a:r>
              <a:rPr sz="2400" b="1" spc="-40" dirty="0">
                <a:latin typeface="Arial"/>
                <a:cs typeface="Arial"/>
              </a:rPr>
              <a:t>мо</a:t>
            </a:r>
            <a:r>
              <a:rPr sz="2400" b="1" dirty="0">
                <a:latin typeface="Arial"/>
                <a:cs typeface="Arial"/>
              </a:rPr>
              <a:t>жн</a:t>
            </a:r>
            <a:r>
              <a:rPr sz="2400" b="1" spc="-35" dirty="0">
                <a:latin typeface="Arial"/>
                <a:cs typeface="Arial"/>
              </a:rPr>
              <a:t>о</a:t>
            </a:r>
            <a:r>
              <a:rPr sz="2400" b="1" spc="-5" dirty="0">
                <a:latin typeface="Arial"/>
                <a:cs typeface="Arial"/>
              </a:rPr>
              <a:t>с</a:t>
            </a:r>
            <a:r>
              <a:rPr sz="2400" b="1" spc="-30" dirty="0">
                <a:latin typeface="Arial"/>
                <a:cs typeface="Arial"/>
              </a:rPr>
              <a:t>т</a:t>
            </a:r>
            <a:r>
              <a:rPr sz="2400" b="1" dirty="0">
                <a:latin typeface="Arial"/>
                <a:cs typeface="Arial"/>
              </a:rPr>
              <a:t>и  </a:t>
            </a:r>
            <a:r>
              <a:rPr sz="2400" b="1" spc="-15" dirty="0">
                <a:latin typeface="Arial"/>
                <a:cs typeface="Arial"/>
              </a:rPr>
              <a:t>Выполнение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0350" y="3363976"/>
            <a:ext cx="8426450" cy="0"/>
          </a:xfrm>
          <a:custGeom>
            <a:avLst/>
            <a:gdLst/>
            <a:ahLst/>
            <a:cxnLst/>
            <a:rect l="l" t="t" r="r" b="b"/>
            <a:pathLst>
              <a:path w="8426450">
                <a:moveTo>
                  <a:pt x="0" y="0"/>
                </a:moveTo>
                <a:lnTo>
                  <a:pt x="84264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16301" y="2133600"/>
            <a:ext cx="0" cy="4203700"/>
          </a:xfrm>
          <a:custGeom>
            <a:avLst/>
            <a:gdLst/>
            <a:ahLst/>
            <a:cxnLst/>
            <a:rect l="l" t="t" r="r" b="b"/>
            <a:pathLst>
              <a:path h="4203700">
                <a:moveTo>
                  <a:pt x="0" y="0"/>
                </a:moveTo>
                <a:lnTo>
                  <a:pt x="0" y="42037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1926" y="2133600"/>
            <a:ext cx="0" cy="4272280"/>
          </a:xfrm>
          <a:custGeom>
            <a:avLst/>
            <a:gdLst/>
            <a:ahLst/>
            <a:cxnLst/>
            <a:rect l="l" t="t" r="r" b="b"/>
            <a:pathLst>
              <a:path h="4272280">
                <a:moveTo>
                  <a:pt x="0" y="0"/>
                </a:moveTo>
                <a:lnTo>
                  <a:pt x="0" y="427196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3500501"/>
            <a:ext cx="2212975" cy="194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87675" y="3573526"/>
            <a:ext cx="2952750" cy="1871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43726" y="3500373"/>
            <a:ext cx="2089150" cy="1857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2417" y="322529"/>
            <a:ext cx="8658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Заболеваемость </a:t>
            </a:r>
            <a:r>
              <a:rPr spc="-5" dirty="0"/>
              <a:t>первичными </a:t>
            </a:r>
            <a:r>
              <a:rPr spc="-10" dirty="0"/>
              <a:t>новообразованиями</a:t>
            </a:r>
            <a:r>
              <a:rPr spc="150" dirty="0"/>
              <a:t> </a:t>
            </a:r>
            <a:r>
              <a:rPr spc="-5" dirty="0"/>
              <a:t>ЦНС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7593" y="1322069"/>
            <a:ext cx="7630795" cy="16040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indent="-342900" algn="just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  <a:tab pos="5679440" algn="l"/>
              </a:tabLst>
            </a:pPr>
            <a:r>
              <a:rPr sz="2800" spc="-5" dirty="0">
                <a:latin typeface="Calibri"/>
                <a:cs typeface="Calibri"/>
              </a:rPr>
              <a:t>Заб</a:t>
            </a:r>
            <a:r>
              <a:rPr sz="2800" spc="-55" dirty="0">
                <a:latin typeface="Calibri"/>
                <a:cs typeface="Calibri"/>
              </a:rPr>
              <a:t>о</a:t>
            </a:r>
            <a:r>
              <a:rPr sz="2800" spc="-10" dirty="0">
                <a:latin typeface="Calibri"/>
                <a:cs typeface="Calibri"/>
              </a:rPr>
              <a:t>л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5" dirty="0">
                <a:latin typeface="Calibri"/>
                <a:cs typeface="Calibri"/>
              </a:rPr>
              <a:t>ва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мост</a:t>
            </a:r>
            <a:r>
              <a:rPr sz="2800" spc="-5" dirty="0">
                <a:latin typeface="Calibri"/>
                <a:cs typeface="Calibri"/>
              </a:rPr>
              <a:t>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пе</a:t>
            </a:r>
            <a:r>
              <a:rPr sz="2800" spc="-15" dirty="0">
                <a:latin typeface="Calibri"/>
                <a:cs typeface="Calibri"/>
              </a:rPr>
              <a:t>р</a:t>
            </a:r>
            <a:r>
              <a:rPr sz="2800" spc="-5" dirty="0">
                <a:latin typeface="Calibri"/>
                <a:cs typeface="Calibri"/>
              </a:rPr>
              <a:t>вичн</a:t>
            </a:r>
            <a:r>
              <a:rPr sz="2800" spc="5" dirty="0">
                <a:latin typeface="Calibri"/>
                <a:cs typeface="Calibri"/>
              </a:rPr>
              <a:t>ы</a:t>
            </a:r>
            <a:r>
              <a:rPr sz="2800" spc="-10" dirty="0">
                <a:latin typeface="Calibri"/>
                <a:cs typeface="Calibri"/>
              </a:rPr>
              <a:t>ми  </a:t>
            </a:r>
            <a:r>
              <a:rPr sz="2800" spc="-5" dirty="0">
                <a:latin typeface="Calibri"/>
                <a:cs typeface="Calibri"/>
              </a:rPr>
              <a:t>новообразованиями ЦНС </a:t>
            </a:r>
            <a:r>
              <a:rPr sz="2800" spc="-25" dirty="0">
                <a:latin typeface="Calibri"/>
                <a:cs typeface="Calibri"/>
              </a:rPr>
              <a:t>колеблется </a:t>
            </a:r>
            <a:r>
              <a:rPr sz="2800" spc="-20" dirty="0">
                <a:latin typeface="Calibri"/>
                <a:cs typeface="Calibri"/>
              </a:rPr>
              <a:t>от </a:t>
            </a:r>
            <a:r>
              <a:rPr sz="2800" spc="-5" dirty="0">
                <a:latin typeface="Calibri"/>
                <a:cs typeface="Calibri"/>
              </a:rPr>
              <a:t>2 </a:t>
            </a:r>
            <a:r>
              <a:rPr sz="2800" spc="-15" dirty="0">
                <a:latin typeface="Calibri"/>
                <a:cs typeface="Calibri"/>
              </a:rPr>
              <a:t>до </a:t>
            </a:r>
            <a:r>
              <a:rPr sz="2800" spc="5" dirty="0">
                <a:latin typeface="Calibri"/>
                <a:cs typeface="Calibri"/>
              </a:rPr>
              <a:t>19  </a:t>
            </a:r>
            <a:r>
              <a:rPr sz="2800" spc="-5" dirty="0">
                <a:latin typeface="Calibri"/>
                <a:cs typeface="Calibri"/>
              </a:rPr>
              <a:t>случаев на 100 000 </a:t>
            </a:r>
            <a:r>
              <a:rPr sz="2800" spc="-10" dirty="0">
                <a:latin typeface="Calibri"/>
                <a:cs typeface="Calibri"/>
              </a:rPr>
              <a:t>населения </a:t>
            </a:r>
            <a:r>
              <a:rPr sz="2800" spc="-5" dirty="0">
                <a:latin typeface="Calibri"/>
                <a:cs typeface="Calibri"/>
              </a:rPr>
              <a:t>в </a:t>
            </a:r>
            <a:r>
              <a:rPr sz="2800" spc="-40" dirty="0">
                <a:latin typeface="Calibri"/>
                <a:cs typeface="Calibri"/>
              </a:rPr>
              <a:t>год </a:t>
            </a:r>
            <a:r>
              <a:rPr sz="2800" spc="-5" dirty="0">
                <a:latin typeface="Calibri"/>
                <a:cs typeface="Calibri"/>
              </a:rPr>
              <a:t>в  зависимости </a:t>
            </a:r>
            <a:r>
              <a:rPr sz="2800" spc="-10" dirty="0">
                <a:latin typeface="Calibri"/>
                <a:cs typeface="Calibri"/>
              </a:rPr>
              <a:t>от </a:t>
            </a:r>
            <a:r>
              <a:rPr sz="2800" spc="-5" dirty="0">
                <a:latin typeface="Calibri"/>
                <a:cs typeface="Calibri"/>
              </a:rPr>
              <a:t>возраста, </a:t>
            </a:r>
            <a:r>
              <a:rPr sz="2800" spc="-30" dirty="0">
                <a:latin typeface="Calibri"/>
                <a:cs typeface="Calibri"/>
              </a:rPr>
              <a:t>ежегодно</a:t>
            </a:r>
            <a:r>
              <a:rPr sz="2800" spc="2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количество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493" y="3242259"/>
            <a:ext cx="6413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05710" algn="l"/>
                <a:tab pos="3157855" algn="l"/>
                <a:tab pos="4155440" algn="l"/>
                <a:tab pos="5717540" algn="l"/>
              </a:tabLst>
            </a:pPr>
            <a:r>
              <a:rPr sz="2800" spc="-5" dirty="0">
                <a:latin typeface="Calibri"/>
                <a:cs typeface="Calibri"/>
              </a:rPr>
              <a:t>ув</a:t>
            </a:r>
            <a:r>
              <a:rPr sz="2800" spc="-6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личи</a:t>
            </a:r>
            <a:r>
              <a:rPr sz="2800" spc="-25" dirty="0">
                <a:latin typeface="Calibri"/>
                <a:cs typeface="Calibri"/>
              </a:rPr>
              <a:t>в</a:t>
            </a:r>
            <a:r>
              <a:rPr sz="2800" spc="-5" dirty="0">
                <a:latin typeface="Calibri"/>
                <a:cs typeface="Calibri"/>
              </a:rPr>
              <a:t>а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ся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на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3</a:t>
            </a:r>
            <a:r>
              <a:rPr sz="2800" dirty="0">
                <a:latin typeface="Calibri"/>
                <a:cs typeface="Calibri"/>
              </a:rPr>
              <a:t>,</a:t>
            </a:r>
            <a:r>
              <a:rPr sz="2800" spc="-10" dirty="0">
                <a:latin typeface="Calibri"/>
                <a:cs typeface="Calibri"/>
              </a:rPr>
              <a:t>3</a:t>
            </a:r>
            <a:r>
              <a:rPr sz="2800" spc="-5" dirty="0">
                <a:latin typeface="Calibri"/>
                <a:cs typeface="Calibri"/>
              </a:rPr>
              <a:t>%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(да</a:t>
            </a:r>
            <a:r>
              <a:rPr sz="2800" dirty="0">
                <a:latin typeface="Calibri"/>
                <a:cs typeface="Calibri"/>
              </a:rPr>
              <a:t>н</a:t>
            </a:r>
            <a:r>
              <a:rPr sz="2800" spc="-5" dirty="0">
                <a:latin typeface="Calibri"/>
                <a:cs typeface="Calibri"/>
              </a:rPr>
              <a:t>ные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-35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З,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493" y="2858516"/>
            <a:ext cx="7287259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  <a:tabLst>
                <a:tab pos="1755775" algn="l"/>
                <a:tab pos="2352040" algn="l"/>
                <a:tab pos="4439920" algn="l"/>
                <a:tab pos="6404610" algn="l"/>
              </a:tabLst>
            </a:pPr>
            <a:r>
              <a:rPr sz="2800" spc="-5" dirty="0">
                <a:latin typeface="Calibri"/>
                <a:cs typeface="Calibri"/>
              </a:rPr>
              <a:t>б</a:t>
            </a:r>
            <a:r>
              <a:rPr sz="2800" spc="-55" dirty="0">
                <a:latin typeface="Calibri"/>
                <a:cs typeface="Calibri"/>
              </a:rPr>
              <a:t>о</a:t>
            </a:r>
            <a:r>
              <a:rPr sz="2800" spc="-10" dirty="0">
                <a:latin typeface="Calibri"/>
                <a:cs typeface="Calibri"/>
              </a:rPr>
              <a:t>льны</a:t>
            </a:r>
            <a:r>
              <a:rPr sz="2800" spc="-5" dirty="0">
                <a:latin typeface="Calibri"/>
                <a:cs typeface="Calibri"/>
              </a:rPr>
              <a:t>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оп</a:t>
            </a:r>
            <a:r>
              <a:rPr sz="2800" spc="-15" dirty="0">
                <a:latin typeface="Calibri"/>
                <a:cs typeface="Calibri"/>
              </a:rPr>
              <a:t>у</a:t>
            </a:r>
            <a:r>
              <a:rPr sz="2800" spc="-55" dirty="0">
                <a:latin typeface="Calibri"/>
                <a:cs typeface="Calibri"/>
              </a:rPr>
              <a:t>хо</a:t>
            </a:r>
            <a:r>
              <a:rPr sz="2800" spc="-10" dirty="0">
                <a:latin typeface="Calibri"/>
                <a:cs typeface="Calibri"/>
              </a:rPr>
              <a:t>лям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г</a:t>
            </a:r>
            <a:r>
              <a:rPr sz="2800" spc="-55" dirty="0">
                <a:latin typeface="Calibri"/>
                <a:cs typeface="Calibri"/>
              </a:rPr>
              <a:t>о</a:t>
            </a:r>
            <a:r>
              <a:rPr sz="2800" spc="-20" dirty="0">
                <a:latin typeface="Calibri"/>
                <a:cs typeface="Calibri"/>
              </a:rPr>
              <a:t>л</a:t>
            </a:r>
            <a:r>
              <a:rPr sz="2800" spc="-10" dirty="0">
                <a:latin typeface="Calibri"/>
                <a:cs typeface="Calibri"/>
              </a:rPr>
              <a:t>овно</a:t>
            </a:r>
            <a:r>
              <a:rPr sz="2800" spc="-40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м</a:t>
            </a:r>
            <a:r>
              <a:rPr sz="2800" spc="-5" dirty="0">
                <a:latin typeface="Calibri"/>
                <a:cs typeface="Calibri"/>
              </a:rPr>
              <a:t>оз</a:t>
            </a:r>
            <a:r>
              <a:rPr sz="2800" spc="-20" dirty="0">
                <a:latin typeface="Calibri"/>
                <a:cs typeface="Calibri"/>
              </a:rPr>
              <a:t>г</a:t>
            </a:r>
            <a:r>
              <a:rPr sz="2800" spc="-5" dirty="0">
                <a:latin typeface="Calibri"/>
                <a:cs typeface="Calibri"/>
              </a:rPr>
              <a:t>а</a:t>
            </a:r>
            <a:endParaRPr sz="2800">
              <a:latin typeface="Calibri"/>
              <a:cs typeface="Calibri"/>
            </a:endParaRPr>
          </a:p>
          <a:p>
            <a:pPr marR="9525" algn="r">
              <a:lnSpc>
                <a:spcPts val="3190"/>
              </a:lnSpc>
            </a:pPr>
            <a:r>
              <a:rPr sz="2800" spc="5" dirty="0">
                <a:latin typeface="Calibri"/>
                <a:cs typeface="Calibri"/>
              </a:rPr>
              <a:t>А</a:t>
            </a:r>
            <a:r>
              <a:rPr sz="2800" spc="-5" dirty="0">
                <a:latin typeface="Calibri"/>
                <a:cs typeface="Calibri"/>
              </a:rPr>
              <a:t>.</a:t>
            </a:r>
            <a:r>
              <a:rPr sz="2800" dirty="0">
                <a:latin typeface="Calibri"/>
                <a:cs typeface="Calibri"/>
              </a:rPr>
              <a:t>С</a:t>
            </a:r>
            <a:r>
              <a:rPr sz="2800" spc="-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7593" y="3583584"/>
            <a:ext cx="7631430" cy="258635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algn="just">
              <a:lnSpc>
                <a:spcPct val="100000"/>
              </a:lnSpc>
              <a:spcBef>
                <a:spcPts val="434"/>
              </a:spcBef>
            </a:pPr>
            <a:r>
              <a:rPr sz="2800" spc="-5" dirty="0">
                <a:latin typeface="Calibri"/>
                <a:cs typeface="Calibri"/>
              </a:rPr>
              <a:t>Барчук с </a:t>
            </a:r>
            <a:r>
              <a:rPr sz="2800" spc="-20" dirty="0">
                <a:latin typeface="Calibri"/>
                <a:cs typeface="Calibri"/>
              </a:rPr>
              <a:t>соавт.,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2011).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Среди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первичных </a:t>
            </a:r>
            <a:r>
              <a:rPr sz="2800" spc="-20" dirty="0">
                <a:latin typeface="Calibri"/>
                <a:cs typeface="Calibri"/>
              </a:rPr>
              <a:t>опухолей головного </a:t>
            </a:r>
            <a:r>
              <a:rPr sz="2800" spc="-10" dirty="0">
                <a:latin typeface="Calibri"/>
                <a:cs typeface="Calibri"/>
              </a:rPr>
              <a:t>мозга  </a:t>
            </a:r>
            <a:r>
              <a:rPr sz="2800" spc="-25" dirty="0">
                <a:latin typeface="Calibri"/>
                <a:cs typeface="Calibri"/>
              </a:rPr>
              <a:t>глиомы </a:t>
            </a:r>
            <a:r>
              <a:rPr sz="2800" spc="-10" dirty="0">
                <a:latin typeface="Calibri"/>
                <a:cs typeface="Calibri"/>
              </a:rPr>
              <a:t>встречаются </a:t>
            </a:r>
            <a:r>
              <a:rPr sz="2800" spc="-15" dirty="0">
                <a:latin typeface="Calibri"/>
                <a:cs typeface="Calibri"/>
              </a:rPr>
              <a:t>более чем </a:t>
            </a:r>
            <a:r>
              <a:rPr sz="2800" spc="-5" dirty="0">
                <a:latin typeface="Calibri"/>
                <a:cs typeface="Calibri"/>
              </a:rPr>
              <a:t>в </a:t>
            </a:r>
            <a:r>
              <a:rPr sz="2800" spc="-10" dirty="0">
                <a:latin typeface="Calibri"/>
                <a:cs typeface="Calibri"/>
              </a:rPr>
              <a:t>50% </a:t>
            </a:r>
            <a:r>
              <a:rPr sz="2800" spc="-5" dirty="0">
                <a:latin typeface="Calibri"/>
                <a:cs typeface="Calibri"/>
              </a:rPr>
              <a:t>случаев и  </a:t>
            </a:r>
            <a:r>
              <a:rPr sz="2800" spc="-15" dirty="0">
                <a:latin typeface="Calibri"/>
                <a:cs typeface="Calibri"/>
              </a:rPr>
              <a:t>более </a:t>
            </a:r>
            <a:r>
              <a:rPr sz="2800" spc="-10" dirty="0">
                <a:latin typeface="Calibri"/>
                <a:cs typeface="Calibri"/>
              </a:rPr>
              <a:t>40% </a:t>
            </a:r>
            <a:r>
              <a:rPr sz="2800" spc="-5" dirty="0">
                <a:latin typeface="Calibri"/>
                <a:cs typeface="Calibri"/>
              </a:rPr>
              <a:t>- </a:t>
            </a:r>
            <a:r>
              <a:rPr sz="2800" spc="-10" dirty="0">
                <a:latin typeface="Calibri"/>
                <a:cs typeface="Calibri"/>
              </a:rPr>
              <a:t>составляют доброкачественные  внемозговые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опухоли.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800" spc="-5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27138" y="6639255"/>
            <a:ext cx="127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Терешин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А.Е.,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" y="490727"/>
            <a:ext cx="9133331" cy="576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7116" y="1865376"/>
            <a:ext cx="8145780" cy="3325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90930"/>
          </a:xfrm>
          <a:custGeom>
            <a:avLst/>
            <a:gdLst/>
            <a:ahLst/>
            <a:cxnLst/>
            <a:rect l="l" t="t" r="r" b="b"/>
            <a:pathLst>
              <a:path w="9144000" h="1090930">
                <a:moveTo>
                  <a:pt x="0" y="1090549"/>
                </a:moveTo>
                <a:lnTo>
                  <a:pt x="9144000" y="1090549"/>
                </a:lnTo>
                <a:lnTo>
                  <a:pt x="9144000" y="0"/>
                </a:lnTo>
                <a:lnTo>
                  <a:pt x="0" y="0"/>
                </a:lnTo>
                <a:lnTo>
                  <a:pt x="0" y="109054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365" rIns="0" bIns="0" rtlCol="0">
            <a:spAutoFit/>
          </a:bodyPr>
          <a:lstStyle/>
          <a:p>
            <a:pPr marL="1365250" marR="5080" indent="-992505">
              <a:lnSpc>
                <a:spcPct val="100000"/>
              </a:lnSpc>
              <a:spcBef>
                <a:spcPts val="100"/>
              </a:spcBef>
            </a:pPr>
            <a:r>
              <a:rPr sz="2000" spc="-10" dirty="0"/>
              <a:t>Одноуровневая Международная </a:t>
            </a:r>
            <a:r>
              <a:rPr sz="2000" spc="-5" dirty="0"/>
              <a:t>классификация функционирования,  </a:t>
            </a:r>
            <a:r>
              <a:rPr sz="2000" dirty="0"/>
              <a:t>ограничений </a:t>
            </a:r>
            <a:r>
              <a:rPr sz="2000" spc="-5" dirty="0"/>
              <a:t>жизнедеятельности </a:t>
            </a:r>
            <a:r>
              <a:rPr sz="2000" dirty="0"/>
              <a:t>и </a:t>
            </a:r>
            <a:r>
              <a:rPr sz="2000" spc="-5" dirty="0"/>
              <a:t>здоровья </a:t>
            </a:r>
            <a:r>
              <a:rPr sz="2000" dirty="0"/>
              <a:t>-</a:t>
            </a:r>
            <a:r>
              <a:rPr sz="2000" spc="-130" dirty="0"/>
              <a:t> </a:t>
            </a:r>
            <a:r>
              <a:rPr sz="2000" spc="-25" dirty="0"/>
              <a:t>МКФ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142875" y="1279525"/>
            <a:ext cx="0" cy="5459730"/>
          </a:xfrm>
          <a:custGeom>
            <a:avLst/>
            <a:gdLst/>
            <a:ahLst/>
            <a:cxnLst/>
            <a:rect l="l" t="t" r="r" b="b"/>
            <a:pathLst>
              <a:path h="5459730">
                <a:moveTo>
                  <a:pt x="0" y="0"/>
                </a:moveTo>
                <a:lnTo>
                  <a:pt x="0" y="545941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525" y="1285875"/>
            <a:ext cx="8870950" cy="0"/>
          </a:xfrm>
          <a:custGeom>
            <a:avLst/>
            <a:gdLst/>
            <a:ahLst/>
            <a:cxnLst/>
            <a:rect l="l" t="t" r="r" b="b"/>
            <a:pathLst>
              <a:path w="8870950">
                <a:moveTo>
                  <a:pt x="0" y="0"/>
                </a:moveTo>
                <a:lnTo>
                  <a:pt x="88709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42875" y="1285875"/>
          <a:ext cx="8876030" cy="5453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1065"/>
                <a:gridCol w="2604135"/>
                <a:gridCol w="2153284"/>
                <a:gridCol w="1932940"/>
              </a:tblGrid>
              <a:tr h="33527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Классы </a:t>
                      </a:r>
                      <a:r>
                        <a:rPr sz="1600" b="1" spc="-15" dirty="0">
                          <a:latin typeface="Arial"/>
                          <a:cs typeface="Arial"/>
                        </a:rPr>
                        <a:t>«составляющих</a:t>
                      </a:r>
                      <a:r>
                        <a:rPr sz="16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здоровье»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52983"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Функции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организма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Структуры</a:t>
                      </a:r>
                      <a:r>
                        <a:rPr sz="14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организма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2155" marR="448945" indent="-2743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Активность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участие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5605" marR="388620" indent="635" algn="ctr">
                        <a:lnSpc>
                          <a:spcPct val="105100"/>
                        </a:lnSpc>
                        <a:spcBef>
                          <a:spcPts val="229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Факторы  о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ж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ающей  среды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58450">
                <a:tc>
                  <a:txBody>
                    <a:bodyPr/>
                    <a:lstStyle/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20"/>
                        </a:spcBef>
                        <a:buFont typeface="Arial"/>
                        <a:buAutoNum type="arabicPeriod"/>
                        <a:tabLst>
                          <a:tab pos="287020" algn="l"/>
                        </a:tabLst>
                      </a:pPr>
                      <a:r>
                        <a:rPr sz="1400" u="heavy" spc="-35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u="heavy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Умственные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5750" indent="-194945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/>
                        <a:tabLst>
                          <a:tab pos="286385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Сенсорные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боль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40"/>
                        </a:spcBef>
                        <a:buFont typeface="Arial"/>
                        <a:buAutoNum type="arabicPeriod"/>
                        <a:tabLst>
                          <a:tab pos="287020" algn="l"/>
                        </a:tabLst>
                      </a:pPr>
                      <a:r>
                        <a:rPr sz="1400" u="heavy" spc="-35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u="heavy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Голоса </a:t>
                      </a:r>
                      <a:r>
                        <a:rPr sz="14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u="heavy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речи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/>
                        <a:tabLst>
                          <a:tab pos="287020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Сердечно-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379730">
                        <a:lnSpc>
                          <a:spcPct val="100000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сосудистой,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крови,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иммунной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дыха- 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тельной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235585" algn="just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5"/>
                        <a:tabLst>
                          <a:tab pos="241300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Пищеварительной 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эндокринной</a:t>
                      </a:r>
                      <a:r>
                        <a:rPr sz="14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 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метаболизма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239395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 startAt="5"/>
                        <a:tabLst>
                          <a:tab pos="287020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Урогенитальные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репродуктивные.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28702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5"/>
                        <a:tabLst>
                          <a:tab pos="28638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ей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мы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ш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чные,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скелетные,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связанные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движением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112395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 startAt="8"/>
                        <a:tabLst>
                          <a:tab pos="28638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Кожи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связанных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  ней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структур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20"/>
                        </a:spcBef>
                        <a:buFont typeface="Arial"/>
                        <a:buAutoNum type="arabicPeriod"/>
                        <a:tabLst>
                          <a:tab pos="287020" algn="l"/>
                        </a:tabLst>
                      </a:pPr>
                      <a:r>
                        <a:rPr sz="1400" u="heavy" spc="-3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Нервной</a:t>
                      </a:r>
                      <a:r>
                        <a:rPr sz="14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системы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/>
                        <a:tabLst>
                          <a:tab pos="287020" algn="l"/>
                        </a:tabLst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Глаз,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ухо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относящиеся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к ним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структуры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Font typeface="Arial"/>
                        <a:buAutoNum type="arabicPeriod" startAt="3"/>
                        <a:tabLst>
                          <a:tab pos="287020" algn="l"/>
                        </a:tabLst>
                      </a:pPr>
                      <a:r>
                        <a:rPr sz="1400" u="heavy" spc="-3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Участвующие </a:t>
                      </a:r>
                      <a:r>
                        <a:rPr sz="14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u="heavy" spc="3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голо-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u="heavy" spc="-3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сообразовании </a:t>
                      </a:r>
                      <a:r>
                        <a:rPr sz="14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u="heavy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u="heavy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речи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4"/>
                        <a:tabLst>
                          <a:tab pos="287020" algn="l"/>
                        </a:tabLst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Сердечно-сосудистой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20002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иммунной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дыхательной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5"/>
                        <a:tabLst>
                          <a:tab pos="287020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Относящиеся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3695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пищеварительной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системе,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метаболизму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эндокринной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4"/>
                        </a:spcBef>
                        <a:buAutoNum type="arabicPeriod" startAt="6"/>
                        <a:tabLst>
                          <a:tab pos="287020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Относящиеся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урогенетальной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репро-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дуктивной</a:t>
                      </a:r>
                      <a:r>
                        <a:rPr sz="14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системам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6385" indent="-19558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7"/>
                        <a:tabLst>
                          <a:tab pos="287020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Связанные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движением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360045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 startAt="7"/>
                        <a:tabLst>
                          <a:tab pos="287020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Кожа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относящиеся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  ней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структуры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04800">
                        <a:lnSpc>
                          <a:spcPct val="100000"/>
                        </a:lnSpc>
                        <a:spcBef>
                          <a:spcPts val="320"/>
                        </a:spcBef>
                        <a:buAutoNum type="arabicPeriod"/>
                        <a:tabLst>
                          <a:tab pos="28765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Обучение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применение</a:t>
                      </a:r>
                      <a:r>
                        <a:rPr sz="14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знаний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439420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/>
                        <a:tabLst>
                          <a:tab pos="287655" algn="l"/>
                        </a:tabLst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Общие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задачи</a:t>
                      </a:r>
                      <a:r>
                        <a:rPr sz="14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требования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7020" indent="-195580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/>
                        <a:tabLst>
                          <a:tab pos="287655" algn="l"/>
                        </a:tabLst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Общение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161925">
                        <a:lnSpc>
                          <a:spcPct val="120000"/>
                        </a:lnSpc>
                        <a:buAutoNum type="arabicPeriod"/>
                        <a:tabLst>
                          <a:tab pos="287655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Мобильность  5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.С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оо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б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жи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ание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6.Бытовая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жизнь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401955" algn="just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7"/>
                        <a:tabLst>
                          <a:tab pos="287655" algn="l"/>
                        </a:tabLst>
                      </a:pPr>
                      <a:r>
                        <a:rPr sz="1400" b="1" spc="15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жличн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ные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взаимодействия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отношения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429895" algn="just">
                        <a:lnSpc>
                          <a:spcPct val="100000"/>
                        </a:lnSpc>
                        <a:spcBef>
                          <a:spcPts val="335"/>
                        </a:spcBef>
                        <a:buAutoNum type="arabicPeriod" startAt="7"/>
                        <a:tabLst>
                          <a:tab pos="287655" algn="l"/>
                        </a:tabLst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Главные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сферы 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жизни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7020" indent="-195580" algn="just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 startAt="7"/>
                        <a:tabLst>
                          <a:tab pos="28765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Жизнь</a:t>
                      </a:r>
                      <a:r>
                        <a:rPr sz="14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62293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сообществах,  общественная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гражданская</a:t>
                      </a:r>
                      <a:r>
                        <a:rPr sz="14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жизнь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8760" marR="507365" indent="-146685">
                        <a:lnSpc>
                          <a:spcPts val="2020"/>
                        </a:lnSpc>
                        <a:spcBef>
                          <a:spcPts val="105"/>
                        </a:spcBef>
                        <a:buAutoNum type="arabicPeriod"/>
                        <a:tabLst>
                          <a:tab pos="28765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Продукция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технологии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35915" indent="-196850">
                        <a:lnSpc>
                          <a:spcPts val="1555"/>
                        </a:lnSpc>
                        <a:buAutoNum type="arabicPeriod"/>
                        <a:tabLst>
                          <a:tab pos="336550" algn="l"/>
                        </a:tabLst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Природное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39700" marR="645160" indent="-47625">
                        <a:lnSpc>
                          <a:spcPct val="100000"/>
                        </a:lnSpc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окружение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изменения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ж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ающей  среды,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осуществленные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человеком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497840">
                        <a:lnSpc>
                          <a:spcPct val="100000"/>
                        </a:lnSpc>
                        <a:buAutoNum type="arabicPeriod" startAt="3"/>
                        <a:tabLst>
                          <a:tab pos="28765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Поддержка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взаимосвязи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 marR="724535">
                        <a:lnSpc>
                          <a:spcPct val="120000"/>
                        </a:lnSpc>
                        <a:buAutoNum type="arabicPeriod" startAt="3"/>
                        <a:tabLst>
                          <a:tab pos="287655" algn="l"/>
                        </a:tabLst>
                      </a:pPr>
                      <a:r>
                        <a:rPr sz="1400" b="1" spc="-85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ановки 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5.Службы,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административные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системы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политика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60081" y="6639255"/>
            <a:ext cx="141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Р.А.,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71880"/>
          </a:xfrm>
          <a:custGeom>
            <a:avLst/>
            <a:gdLst/>
            <a:ahLst/>
            <a:cxnLst/>
            <a:rect l="l" t="t" r="r" b="b"/>
            <a:pathLst>
              <a:path w="9144000" h="1071880">
                <a:moveTo>
                  <a:pt x="0" y="1071562"/>
                </a:moveTo>
                <a:lnTo>
                  <a:pt x="9144000" y="1071562"/>
                </a:lnTo>
                <a:lnTo>
                  <a:pt x="9144000" y="0"/>
                </a:lnTo>
                <a:lnTo>
                  <a:pt x="0" y="0"/>
                </a:lnTo>
                <a:lnTo>
                  <a:pt x="0" y="107156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685" y="117729"/>
            <a:ext cx="8938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99080" algn="l"/>
              </a:tabLst>
            </a:pPr>
            <a:r>
              <a:rPr spc="-10" dirty="0">
                <a:latin typeface="Arial"/>
                <a:cs typeface="Arial"/>
              </a:rPr>
              <a:t>Определитель	выраженности нарушений </a:t>
            </a:r>
            <a:r>
              <a:rPr spc="-5" dirty="0">
                <a:latin typeface="Arial"/>
                <a:cs typeface="Arial"/>
              </a:rPr>
              <a:t>по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МКФ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5965" y="1674952"/>
            <a:ext cx="813180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Общий </a:t>
            </a:r>
            <a:r>
              <a:rPr sz="2000" b="1" spc="-15" dirty="0">
                <a:latin typeface="Calibri"/>
                <a:cs typeface="Calibri"/>
              </a:rPr>
              <a:t>определитель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негативной </a:t>
            </a:r>
            <a:r>
              <a:rPr sz="2000" spc="-10" dirty="0">
                <a:latin typeface="Calibri"/>
                <a:cs typeface="Calibri"/>
              </a:rPr>
              <a:t>шкалой </a:t>
            </a:r>
            <a:r>
              <a:rPr sz="2000" dirty="0">
                <a:latin typeface="Calibri"/>
                <a:cs typeface="Calibri"/>
              </a:rPr>
              <a:t>для </a:t>
            </a:r>
            <a:r>
              <a:rPr sz="2000" spc="-5" dirty="0">
                <a:latin typeface="Calibri"/>
                <a:cs typeface="Calibri"/>
              </a:rPr>
              <a:t>обозначения величины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выраженности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нарушения: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4864" y="2589657"/>
            <a:ext cx="814069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0-4%</a:t>
            </a:r>
            <a:endParaRPr sz="20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5-24%</a:t>
            </a:r>
            <a:endParaRPr sz="2000">
              <a:latin typeface="Calibri"/>
              <a:cs typeface="Calibri"/>
            </a:endParaRPr>
          </a:p>
          <a:p>
            <a:pPr marL="2286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25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49%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50-95%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2944" y="3809238"/>
            <a:ext cx="9328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96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100%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965" y="2589657"/>
            <a:ext cx="586486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17220" lvl="1" indent="-605155">
              <a:lnSpc>
                <a:spcPct val="100000"/>
              </a:lnSpc>
              <a:spcBef>
                <a:spcPts val="105"/>
              </a:spcBef>
              <a:buFont typeface="Calibri"/>
              <a:buAutoNum type="arabicPeriod"/>
              <a:tabLst>
                <a:tab pos="617855" algn="l"/>
              </a:tabLst>
            </a:pPr>
            <a:r>
              <a:rPr sz="2000" spc="-5" dirty="0">
                <a:latin typeface="Calibri"/>
                <a:cs typeface="Calibri"/>
              </a:rPr>
              <a:t>НЕТ нарушений </a:t>
            </a:r>
            <a:r>
              <a:rPr sz="2000" spc="-15" dirty="0">
                <a:latin typeface="Calibri"/>
                <a:cs typeface="Calibri"/>
              </a:rPr>
              <a:t>(отсутствуют,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ничтожные,..)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/>
              <a:tabLst>
                <a:tab pos="617855" algn="l"/>
              </a:tabLst>
            </a:pPr>
            <a:r>
              <a:rPr sz="2000" dirty="0">
                <a:latin typeface="Calibri"/>
                <a:cs typeface="Calibri"/>
              </a:rPr>
              <a:t>ЛЕГКИЕ </a:t>
            </a:r>
            <a:r>
              <a:rPr sz="2000" spc="-5" dirty="0">
                <a:latin typeface="Calibri"/>
                <a:cs typeface="Calibri"/>
              </a:rPr>
              <a:t>нарушения (незначительные,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слабые,…)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/>
              <a:tabLst>
                <a:tab pos="617855" algn="l"/>
              </a:tabLst>
            </a:pPr>
            <a:r>
              <a:rPr sz="2000" dirty="0">
                <a:latin typeface="Calibri"/>
                <a:cs typeface="Calibri"/>
              </a:rPr>
              <a:t>УМЕРЕННЫЕ </a:t>
            </a:r>
            <a:r>
              <a:rPr sz="2000" spc="-5" dirty="0">
                <a:latin typeface="Calibri"/>
                <a:cs typeface="Calibri"/>
              </a:rPr>
              <a:t>нарушения (средние,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значимые,…)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/>
              <a:tabLst>
                <a:tab pos="617855" algn="l"/>
              </a:tabLst>
            </a:pPr>
            <a:r>
              <a:rPr sz="2000" spc="-10" dirty="0">
                <a:latin typeface="Calibri"/>
                <a:cs typeface="Calibri"/>
              </a:rPr>
              <a:t>ТЯЖЕЛЫЕ </a:t>
            </a:r>
            <a:r>
              <a:rPr sz="2000" spc="-5" dirty="0">
                <a:latin typeface="Calibri"/>
                <a:cs typeface="Calibri"/>
              </a:rPr>
              <a:t>нарушения (высокие,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интенсивные..)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/>
              <a:tabLst>
                <a:tab pos="617855" algn="l"/>
              </a:tabLst>
            </a:pPr>
            <a:r>
              <a:rPr sz="2000" spc="-10" dirty="0">
                <a:latin typeface="Calibri"/>
                <a:cs typeface="Calibri"/>
              </a:rPr>
              <a:t>АБСОЛЮТНЫЕ </a:t>
            </a:r>
            <a:r>
              <a:rPr sz="2000" spc="-5" dirty="0">
                <a:latin typeface="Calibri"/>
                <a:cs typeface="Calibri"/>
              </a:rPr>
              <a:t>нарушения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(полные,…)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 startAt="8"/>
              <a:tabLst>
                <a:tab pos="617855" algn="l"/>
              </a:tabLst>
            </a:pPr>
            <a:r>
              <a:rPr sz="2000" dirty="0">
                <a:latin typeface="Calibri"/>
                <a:cs typeface="Calibri"/>
              </a:rPr>
              <a:t>не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определено</a:t>
            </a:r>
            <a:endParaRPr sz="2000">
              <a:latin typeface="Calibri"/>
              <a:cs typeface="Calibri"/>
            </a:endParaRPr>
          </a:p>
          <a:p>
            <a:pPr marL="617220" lvl="1" indent="-605155">
              <a:lnSpc>
                <a:spcPct val="100000"/>
              </a:lnSpc>
              <a:buFont typeface="Calibri"/>
              <a:buAutoNum type="arabicPeriod" startAt="8"/>
              <a:tabLst>
                <a:tab pos="617855" algn="l"/>
              </a:tabLst>
            </a:pPr>
            <a:r>
              <a:rPr sz="2000" spc="-5" dirty="0">
                <a:latin typeface="Calibri"/>
                <a:cs typeface="Calibri"/>
              </a:rPr>
              <a:t>не </a:t>
            </a:r>
            <a:r>
              <a:rPr sz="2000" dirty="0">
                <a:latin typeface="Calibri"/>
                <a:cs typeface="Calibri"/>
              </a:rPr>
              <a:t>применимо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60081" y="6639255"/>
            <a:ext cx="141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Р.А.,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836930"/>
          </a:xfrm>
          <a:custGeom>
            <a:avLst/>
            <a:gdLst/>
            <a:ahLst/>
            <a:cxnLst/>
            <a:rect l="l" t="t" r="r" b="b"/>
            <a:pathLst>
              <a:path w="9144000" h="836930">
                <a:moveTo>
                  <a:pt x="0" y="836612"/>
                </a:moveTo>
                <a:lnTo>
                  <a:pt x="9144000" y="836612"/>
                </a:lnTo>
                <a:lnTo>
                  <a:pt x="9144000" y="0"/>
                </a:lnTo>
                <a:lnTo>
                  <a:pt x="0" y="0"/>
                </a:lnTo>
                <a:lnTo>
                  <a:pt x="0" y="8366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"/>
            <a:ext cx="9144000" cy="836930"/>
          </a:xfrm>
          <a:custGeom>
            <a:avLst/>
            <a:gdLst/>
            <a:ahLst/>
            <a:cxnLst/>
            <a:rect l="l" t="t" r="r" b="b"/>
            <a:pathLst>
              <a:path w="9144000" h="836930">
                <a:moveTo>
                  <a:pt x="0" y="836612"/>
                </a:moveTo>
                <a:lnTo>
                  <a:pt x="9144000" y="836612"/>
                </a:lnTo>
                <a:lnTo>
                  <a:pt x="9144000" y="0"/>
                </a:lnTo>
                <a:lnTo>
                  <a:pt x="0" y="0"/>
                </a:lnTo>
                <a:lnTo>
                  <a:pt x="0" y="836612"/>
                </a:lnTo>
                <a:close/>
              </a:path>
            </a:pathLst>
          </a:custGeom>
          <a:ln w="127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0160" y="169544"/>
            <a:ext cx="50406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Практическое применение</a:t>
            </a:r>
            <a:r>
              <a:rPr spc="55" dirty="0"/>
              <a:t> </a:t>
            </a:r>
            <a:r>
              <a:rPr spc="-45" dirty="0"/>
              <a:t>МКФ</a:t>
            </a:r>
          </a:p>
        </p:txBody>
      </p:sp>
      <p:sp>
        <p:nvSpPr>
          <p:cNvPr id="5" name="object 5"/>
          <p:cNvSpPr/>
          <p:nvPr/>
        </p:nvSpPr>
        <p:spPr>
          <a:xfrm>
            <a:off x="3564001" y="2349500"/>
            <a:ext cx="2016125" cy="1943100"/>
          </a:xfrm>
          <a:custGeom>
            <a:avLst/>
            <a:gdLst/>
            <a:ahLst/>
            <a:cxnLst/>
            <a:rect l="l" t="t" r="r" b="b"/>
            <a:pathLst>
              <a:path w="2016125" h="1943100">
                <a:moveTo>
                  <a:pt x="1007999" y="0"/>
                </a:moveTo>
                <a:lnTo>
                  <a:pt x="959155" y="1120"/>
                </a:lnTo>
                <a:lnTo>
                  <a:pt x="910911" y="4447"/>
                </a:lnTo>
                <a:lnTo>
                  <a:pt x="863321" y="9930"/>
                </a:lnTo>
                <a:lnTo>
                  <a:pt x="816437" y="17518"/>
                </a:lnTo>
                <a:lnTo>
                  <a:pt x="770312" y="27160"/>
                </a:lnTo>
                <a:lnTo>
                  <a:pt x="724999" y="38805"/>
                </a:lnTo>
                <a:lnTo>
                  <a:pt x="680550" y="52403"/>
                </a:lnTo>
                <a:lnTo>
                  <a:pt x="637018" y="67902"/>
                </a:lnTo>
                <a:lnTo>
                  <a:pt x="594456" y="85251"/>
                </a:lnTo>
                <a:lnTo>
                  <a:pt x="552917" y="104400"/>
                </a:lnTo>
                <a:lnTo>
                  <a:pt x="512453" y="125298"/>
                </a:lnTo>
                <a:lnTo>
                  <a:pt x="473117" y="147894"/>
                </a:lnTo>
                <a:lnTo>
                  <a:pt x="434963" y="172137"/>
                </a:lnTo>
                <a:lnTo>
                  <a:pt x="398042" y="197975"/>
                </a:lnTo>
                <a:lnTo>
                  <a:pt x="362408" y="225359"/>
                </a:lnTo>
                <a:lnTo>
                  <a:pt x="328114" y="254237"/>
                </a:lnTo>
                <a:lnTo>
                  <a:pt x="295211" y="284559"/>
                </a:lnTo>
                <a:lnTo>
                  <a:pt x="263753" y="316273"/>
                </a:lnTo>
                <a:lnTo>
                  <a:pt x="233793" y="349329"/>
                </a:lnTo>
                <a:lnTo>
                  <a:pt x="205384" y="383675"/>
                </a:lnTo>
                <a:lnTo>
                  <a:pt x="178578" y="419261"/>
                </a:lnTo>
                <a:lnTo>
                  <a:pt x="153427" y="456036"/>
                </a:lnTo>
                <a:lnTo>
                  <a:pt x="129986" y="493949"/>
                </a:lnTo>
                <a:lnTo>
                  <a:pt x="108306" y="532950"/>
                </a:lnTo>
                <a:lnTo>
                  <a:pt x="88440" y="572986"/>
                </a:lnTo>
                <a:lnTo>
                  <a:pt x="70441" y="614008"/>
                </a:lnTo>
                <a:lnTo>
                  <a:pt x="54362" y="655965"/>
                </a:lnTo>
                <a:lnTo>
                  <a:pt x="40256" y="698805"/>
                </a:lnTo>
                <a:lnTo>
                  <a:pt x="28175" y="742477"/>
                </a:lnTo>
                <a:lnTo>
                  <a:pt x="18173" y="786932"/>
                </a:lnTo>
                <a:lnTo>
                  <a:pt x="10301" y="832117"/>
                </a:lnTo>
                <a:lnTo>
                  <a:pt x="4613" y="877982"/>
                </a:lnTo>
                <a:lnTo>
                  <a:pt x="1162" y="924477"/>
                </a:lnTo>
                <a:lnTo>
                  <a:pt x="0" y="971550"/>
                </a:lnTo>
                <a:lnTo>
                  <a:pt x="1162" y="1018622"/>
                </a:lnTo>
                <a:lnTo>
                  <a:pt x="4613" y="1065117"/>
                </a:lnTo>
                <a:lnTo>
                  <a:pt x="10301" y="1110982"/>
                </a:lnTo>
                <a:lnTo>
                  <a:pt x="18173" y="1156167"/>
                </a:lnTo>
                <a:lnTo>
                  <a:pt x="28175" y="1200622"/>
                </a:lnTo>
                <a:lnTo>
                  <a:pt x="40256" y="1244294"/>
                </a:lnTo>
                <a:lnTo>
                  <a:pt x="54362" y="1287134"/>
                </a:lnTo>
                <a:lnTo>
                  <a:pt x="70441" y="1329091"/>
                </a:lnTo>
                <a:lnTo>
                  <a:pt x="88440" y="1370113"/>
                </a:lnTo>
                <a:lnTo>
                  <a:pt x="108306" y="1410149"/>
                </a:lnTo>
                <a:lnTo>
                  <a:pt x="129986" y="1449150"/>
                </a:lnTo>
                <a:lnTo>
                  <a:pt x="153427" y="1487063"/>
                </a:lnTo>
                <a:lnTo>
                  <a:pt x="178578" y="1523838"/>
                </a:lnTo>
                <a:lnTo>
                  <a:pt x="205384" y="1559424"/>
                </a:lnTo>
                <a:lnTo>
                  <a:pt x="233793" y="1593770"/>
                </a:lnTo>
                <a:lnTo>
                  <a:pt x="263753" y="1626826"/>
                </a:lnTo>
                <a:lnTo>
                  <a:pt x="295211" y="1658540"/>
                </a:lnTo>
                <a:lnTo>
                  <a:pt x="328114" y="1688862"/>
                </a:lnTo>
                <a:lnTo>
                  <a:pt x="362408" y="1717740"/>
                </a:lnTo>
                <a:lnTo>
                  <a:pt x="398042" y="1745124"/>
                </a:lnTo>
                <a:lnTo>
                  <a:pt x="434963" y="1770962"/>
                </a:lnTo>
                <a:lnTo>
                  <a:pt x="473117" y="1795205"/>
                </a:lnTo>
                <a:lnTo>
                  <a:pt x="512453" y="1817801"/>
                </a:lnTo>
                <a:lnTo>
                  <a:pt x="552917" y="1838699"/>
                </a:lnTo>
                <a:lnTo>
                  <a:pt x="594456" y="1857848"/>
                </a:lnTo>
                <a:lnTo>
                  <a:pt x="637018" y="1875197"/>
                </a:lnTo>
                <a:lnTo>
                  <a:pt x="680550" y="1890696"/>
                </a:lnTo>
                <a:lnTo>
                  <a:pt x="724999" y="1904294"/>
                </a:lnTo>
                <a:lnTo>
                  <a:pt x="770312" y="1915939"/>
                </a:lnTo>
                <a:lnTo>
                  <a:pt x="816437" y="1925581"/>
                </a:lnTo>
                <a:lnTo>
                  <a:pt x="863321" y="1933169"/>
                </a:lnTo>
                <a:lnTo>
                  <a:pt x="910911" y="1938652"/>
                </a:lnTo>
                <a:lnTo>
                  <a:pt x="959155" y="1941979"/>
                </a:lnTo>
                <a:lnTo>
                  <a:pt x="1007999" y="1943100"/>
                </a:lnTo>
                <a:lnTo>
                  <a:pt x="1056843" y="1941979"/>
                </a:lnTo>
                <a:lnTo>
                  <a:pt x="1105087" y="1938652"/>
                </a:lnTo>
                <a:lnTo>
                  <a:pt x="1152679" y="1933169"/>
                </a:lnTo>
                <a:lnTo>
                  <a:pt x="1199565" y="1925581"/>
                </a:lnTo>
                <a:lnTo>
                  <a:pt x="1245692" y="1915939"/>
                </a:lnTo>
                <a:lnTo>
                  <a:pt x="1291009" y="1904294"/>
                </a:lnTo>
                <a:lnTo>
                  <a:pt x="1335461" y="1890696"/>
                </a:lnTo>
                <a:lnTo>
                  <a:pt x="1378997" y="1875197"/>
                </a:lnTo>
                <a:lnTo>
                  <a:pt x="1421563" y="1857848"/>
                </a:lnTo>
                <a:lnTo>
                  <a:pt x="1463107" y="1838699"/>
                </a:lnTo>
                <a:lnTo>
                  <a:pt x="1503576" y="1817801"/>
                </a:lnTo>
                <a:lnTo>
                  <a:pt x="1542916" y="1795205"/>
                </a:lnTo>
                <a:lnTo>
                  <a:pt x="1581076" y="1770962"/>
                </a:lnTo>
                <a:lnTo>
                  <a:pt x="1618002" y="1745124"/>
                </a:lnTo>
                <a:lnTo>
                  <a:pt x="1653641" y="1717740"/>
                </a:lnTo>
                <a:lnTo>
                  <a:pt x="1687941" y="1688862"/>
                </a:lnTo>
                <a:lnTo>
                  <a:pt x="1720850" y="1658540"/>
                </a:lnTo>
                <a:lnTo>
                  <a:pt x="1752313" y="1626826"/>
                </a:lnTo>
                <a:lnTo>
                  <a:pt x="1782278" y="1593770"/>
                </a:lnTo>
                <a:lnTo>
                  <a:pt x="1810693" y="1559424"/>
                </a:lnTo>
                <a:lnTo>
                  <a:pt x="1837505" y="1523838"/>
                </a:lnTo>
                <a:lnTo>
                  <a:pt x="1862661" y="1487063"/>
                </a:lnTo>
                <a:lnTo>
                  <a:pt x="1886107" y="1449150"/>
                </a:lnTo>
                <a:lnTo>
                  <a:pt x="1907792" y="1410149"/>
                </a:lnTo>
                <a:lnTo>
                  <a:pt x="1927662" y="1370113"/>
                </a:lnTo>
                <a:lnTo>
                  <a:pt x="1945665" y="1329091"/>
                </a:lnTo>
                <a:lnTo>
                  <a:pt x="1961748" y="1287134"/>
                </a:lnTo>
                <a:lnTo>
                  <a:pt x="1975857" y="1244294"/>
                </a:lnTo>
                <a:lnTo>
                  <a:pt x="1987941" y="1200622"/>
                </a:lnTo>
                <a:lnTo>
                  <a:pt x="1997946" y="1156167"/>
                </a:lnTo>
                <a:lnTo>
                  <a:pt x="2005820" y="1110982"/>
                </a:lnTo>
                <a:lnTo>
                  <a:pt x="2011510" y="1065117"/>
                </a:lnTo>
                <a:lnTo>
                  <a:pt x="2014962" y="1018622"/>
                </a:lnTo>
                <a:lnTo>
                  <a:pt x="2016125" y="971550"/>
                </a:lnTo>
                <a:lnTo>
                  <a:pt x="2014962" y="924477"/>
                </a:lnTo>
                <a:lnTo>
                  <a:pt x="2011510" y="877982"/>
                </a:lnTo>
                <a:lnTo>
                  <a:pt x="2005820" y="832117"/>
                </a:lnTo>
                <a:lnTo>
                  <a:pt x="1997946" y="786932"/>
                </a:lnTo>
                <a:lnTo>
                  <a:pt x="1987941" y="742477"/>
                </a:lnTo>
                <a:lnTo>
                  <a:pt x="1975857" y="698805"/>
                </a:lnTo>
                <a:lnTo>
                  <a:pt x="1961748" y="655965"/>
                </a:lnTo>
                <a:lnTo>
                  <a:pt x="1945665" y="614008"/>
                </a:lnTo>
                <a:lnTo>
                  <a:pt x="1927662" y="572986"/>
                </a:lnTo>
                <a:lnTo>
                  <a:pt x="1907792" y="532950"/>
                </a:lnTo>
                <a:lnTo>
                  <a:pt x="1886107" y="493949"/>
                </a:lnTo>
                <a:lnTo>
                  <a:pt x="1862661" y="456036"/>
                </a:lnTo>
                <a:lnTo>
                  <a:pt x="1837505" y="419261"/>
                </a:lnTo>
                <a:lnTo>
                  <a:pt x="1810693" y="383675"/>
                </a:lnTo>
                <a:lnTo>
                  <a:pt x="1782278" y="349329"/>
                </a:lnTo>
                <a:lnTo>
                  <a:pt x="1752313" y="316273"/>
                </a:lnTo>
                <a:lnTo>
                  <a:pt x="1720849" y="284559"/>
                </a:lnTo>
                <a:lnTo>
                  <a:pt x="1687941" y="254237"/>
                </a:lnTo>
                <a:lnTo>
                  <a:pt x="1653641" y="225359"/>
                </a:lnTo>
                <a:lnTo>
                  <a:pt x="1618002" y="197975"/>
                </a:lnTo>
                <a:lnTo>
                  <a:pt x="1581076" y="172137"/>
                </a:lnTo>
                <a:lnTo>
                  <a:pt x="1542916" y="147894"/>
                </a:lnTo>
                <a:lnTo>
                  <a:pt x="1503576" y="125298"/>
                </a:lnTo>
                <a:lnTo>
                  <a:pt x="1463107" y="104400"/>
                </a:lnTo>
                <a:lnTo>
                  <a:pt x="1421563" y="85251"/>
                </a:lnTo>
                <a:lnTo>
                  <a:pt x="1378997" y="67902"/>
                </a:lnTo>
                <a:lnTo>
                  <a:pt x="1335461" y="52403"/>
                </a:lnTo>
                <a:lnTo>
                  <a:pt x="1291009" y="38805"/>
                </a:lnTo>
                <a:lnTo>
                  <a:pt x="1245692" y="27160"/>
                </a:lnTo>
                <a:lnTo>
                  <a:pt x="1199565" y="17518"/>
                </a:lnTo>
                <a:lnTo>
                  <a:pt x="1152679" y="9930"/>
                </a:lnTo>
                <a:lnTo>
                  <a:pt x="1105087" y="4447"/>
                </a:lnTo>
                <a:lnTo>
                  <a:pt x="1056843" y="1120"/>
                </a:lnTo>
                <a:lnTo>
                  <a:pt x="10079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4001" y="2349500"/>
            <a:ext cx="2016125" cy="1943100"/>
          </a:xfrm>
          <a:custGeom>
            <a:avLst/>
            <a:gdLst/>
            <a:ahLst/>
            <a:cxnLst/>
            <a:rect l="l" t="t" r="r" b="b"/>
            <a:pathLst>
              <a:path w="2016125" h="1943100">
                <a:moveTo>
                  <a:pt x="0" y="971550"/>
                </a:moveTo>
                <a:lnTo>
                  <a:pt x="1162" y="924477"/>
                </a:lnTo>
                <a:lnTo>
                  <a:pt x="4613" y="877982"/>
                </a:lnTo>
                <a:lnTo>
                  <a:pt x="10301" y="832117"/>
                </a:lnTo>
                <a:lnTo>
                  <a:pt x="18173" y="786932"/>
                </a:lnTo>
                <a:lnTo>
                  <a:pt x="28175" y="742477"/>
                </a:lnTo>
                <a:lnTo>
                  <a:pt x="40256" y="698805"/>
                </a:lnTo>
                <a:lnTo>
                  <a:pt x="54362" y="655965"/>
                </a:lnTo>
                <a:lnTo>
                  <a:pt x="70441" y="614008"/>
                </a:lnTo>
                <a:lnTo>
                  <a:pt x="88440" y="572986"/>
                </a:lnTo>
                <a:lnTo>
                  <a:pt x="108306" y="532950"/>
                </a:lnTo>
                <a:lnTo>
                  <a:pt x="129986" y="493949"/>
                </a:lnTo>
                <a:lnTo>
                  <a:pt x="153427" y="456036"/>
                </a:lnTo>
                <a:lnTo>
                  <a:pt x="178578" y="419261"/>
                </a:lnTo>
                <a:lnTo>
                  <a:pt x="205384" y="383675"/>
                </a:lnTo>
                <a:lnTo>
                  <a:pt x="233793" y="349329"/>
                </a:lnTo>
                <a:lnTo>
                  <a:pt x="263753" y="316273"/>
                </a:lnTo>
                <a:lnTo>
                  <a:pt x="295211" y="284559"/>
                </a:lnTo>
                <a:lnTo>
                  <a:pt x="328114" y="254237"/>
                </a:lnTo>
                <a:lnTo>
                  <a:pt x="362408" y="225359"/>
                </a:lnTo>
                <a:lnTo>
                  <a:pt x="398042" y="197975"/>
                </a:lnTo>
                <a:lnTo>
                  <a:pt x="434963" y="172137"/>
                </a:lnTo>
                <a:lnTo>
                  <a:pt x="473117" y="147894"/>
                </a:lnTo>
                <a:lnTo>
                  <a:pt x="512453" y="125298"/>
                </a:lnTo>
                <a:lnTo>
                  <a:pt x="552917" y="104400"/>
                </a:lnTo>
                <a:lnTo>
                  <a:pt x="594456" y="85251"/>
                </a:lnTo>
                <a:lnTo>
                  <a:pt x="637018" y="67902"/>
                </a:lnTo>
                <a:lnTo>
                  <a:pt x="680550" y="52403"/>
                </a:lnTo>
                <a:lnTo>
                  <a:pt x="724999" y="38805"/>
                </a:lnTo>
                <a:lnTo>
                  <a:pt x="770312" y="27160"/>
                </a:lnTo>
                <a:lnTo>
                  <a:pt x="816437" y="17518"/>
                </a:lnTo>
                <a:lnTo>
                  <a:pt x="863321" y="9930"/>
                </a:lnTo>
                <a:lnTo>
                  <a:pt x="910911" y="4447"/>
                </a:lnTo>
                <a:lnTo>
                  <a:pt x="959155" y="1120"/>
                </a:lnTo>
                <a:lnTo>
                  <a:pt x="1007999" y="0"/>
                </a:lnTo>
                <a:lnTo>
                  <a:pt x="1056843" y="1120"/>
                </a:lnTo>
                <a:lnTo>
                  <a:pt x="1105087" y="4447"/>
                </a:lnTo>
                <a:lnTo>
                  <a:pt x="1152679" y="9930"/>
                </a:lnTo>
                <a:lnTo>
                  <a:pt x="1199565" y="17518"/>
                </a:lnTo>
                <a:lnTo>
                  <a:pt x="1245692" y="27160"/>
                </a:lnTo>
                <a:lnTo>
                  <a:pt x="1291009" y="38805"/>
                </a:lnTo>
                <a:lnTo>
                  <a:pt x="1335461" y="52403"/>
                </a:lnTo>
                <a:lnTo>
                  <a:pt x="1378997" y="67902"/>
                </a:lnTo>
                <a:lnTo>
                  <a:pt x="1421563" y="85251"/>
                </a:lnTo>
                <a:lnTo>
                  <a:pt x="1463107" y="104400"/>
                </a:lnTo>
                <a:lnTo>
                  <a:pt x="1503576" y="125298"/>
                </a:lnTo>
                <a:lnTo>
                  <a:pt x="1542916" y="147894"/>
                </a:lnTo>
                <a:lnTo>
                  <a:pt x="1581076" y="172137"/>
                </a:lnTo>
                <a:lnTo>
                  <a:pt x="1618002" y="197975"/>
                </a:lnTo>
                <a:lnTo>
                  <a:pt x="1653641" y="225359"/>
                </a:lnTo>
                <a:lnTo>
                  <a:pt x="1687941" y="254237"/>
                </a:lnTo>
                <a:lnTo>
                  <a:pt x="1720849" y="284559"/>
                </a:lnTo>
                <a:lnTo>
                  <a:pt x="1752313" y="316273"/>
                </a:lnTo>
                <a:lnTo>
                  <a:pt x="1782278" y="349329"/>
                </a:lnTo>
                <a:lnTo>
                  <a:pt x="1810693" y="383675"/>
                </a:lnTo>
                <a:lnTo>
                  <a:pt x="1837505" y="419261"/>
                </a:lnTo>
                <a:lnTo>
                  <a:pt x="1862661" y="456036"/>
                </a:lnTo>
                <a:lnTo>
                  <a:pt x="1886107" y="493949"/>
                </a:lnTo>
                <a:lnTo>
                  <a:pt x="1907792" y="532950"/>
                </a:lnTo>
                <a:lnTo>
                  <a:pt x="1927662" y="572986"/>
                </a:lnTo>
                <a:lnTo>
                  <a:pt x="1945665" y="614008"/>
                </a:lnTo>
                <a:lnTo>
                  <a:pt x="1961748" y="655965"/>
                </a:lnTo>
                <a:lnTo>
                  <a:pt x="1975857" y="698805"/>
                </a:lnTo>
                <a:lnTo>
                  <a:pt x="1987941" y="742477"/>
                </a:lnTo>
                <a:lnTo>
                  <a:pt x="1997946" y="786932"/>
                </a:lnTo>
                <a:lnTo>
                  <a:pt x="2005820" y="832117"/>
                </a:lnTo>
                <a:lnTo>
                  <a:pt x="2011510" y="877982"/>
                </a:lnTo>
                <a:lnTo>
                  <a:pt x="2014962" y="924477"/>
                </a:lnTo>
                <a:lnTo>
                  <a:pt x="2016125" y="971550"/>
                </a:lnTo>
                <a:lnTo>
                  <a:pt x="2014962" y="1018622"/>
                </a:lnTo>
                <a:lnTo>
                  <a:pt x="2011510" y="1065117"/>
                </a:lnTo>
                <a:lnTo>
                  <a:pt x="2005820" y="1110982"/>
                </a:lnTo>
                <a:lnTo>
                  <a:pt x="1997946" y="1156167"/>
                </a:lnTo>
                <a:lnTo>
                  <a:pt x="1987941" y="1200622"/>
                </a:lnTo>
                <a:lnTo>
                  <a:pt x="1975857" y="1244294"/>
                </a:lnTo>
                <a:lnTo>
                  <a:pt x="1961748" y="1287134"/>
                </a:lnTo>
                <a:lnTo>
                  <a:pt x="1945665" y="1329091"/>
                </a:lnTo>
                <a:lnTo>
                  <a:pt x="1927662" y="1370113"/>
                </a:lnTo>
                <a:lnTo>
                  <a:pt x="1907792" y="1410149"/>
                </a:lnTo>
                <a:lnTo>
                  <a:pt x="1886107" y="1449150"/>
                </a:lnTo>
                <a:lnTo>
                  <a:pt x="1862661" y="1487063"/>
                </a:lnTo>
                <a:lnTo>
                  <a:pt x="1837505" y="1523838"/>
                </a:lnTo>
                <a:lnTo>
                  <a:pt x="1810693" y="1559424"/>
                </a:lnTo>
                <a:lnTo>
                  <a:pt x="1782278" y="1593770"/>
                </a:lnTo>
                <a:lnTo>
                  <a:pt x="1752313" y="1626826"/>
                </a:lnTo>
                <a:lnTo>
                  <a:pt x="1720850" y="1658540"/>
                </a:lnTo>
                <a:lnTo>
                  <a:pt x="1687941" y="1688862"/>
                </a:lnTo>
                <a:lnTo>
                  <a:pt x="1653641" y="1717740"/>
                </a:lnTo>
                <a:lnTo>
                  <a:pt x="1618002" y="1745124"/>
                </a:lnTo>
                <a:lnTo>
                  <a:pt x="1581076" y="1770962"/>
                </a:lnTo>
                <a:lnTo>
                  <a:pt x="1542916" y="1795205"/>
                </a:lnTo>
                <a:lnTo>
                  <a:pt x="1503576" y="1817801"/>
                </a:lnTo>
                <a:lnTo>
                  <a:pt x="1463107" y="1838699"/>
                </a:lnTo>
                <a:lnTo>
                  <a:pt x="1421563" y="1857848"/>
                </a:lnTo>
                <a:lnTo>
                  <a:pt x="1378997" y="1875197"/>
                </a:lnTo>
                <a:lnTo>
                  <a:pt x="1335461" y="1890696"/>
                </a:lnTo>
                <a:lnTo>
                  <a:pt x="1291009" y="1904294"/>
                </a:lnTo>
                <a:lnTo>
                  <a:pt x="1245692" y="1915939"/>
                </a:lnTo>
                <a:lnTo>
                  <a:pt x="1199565" y="1925581"/>
                </a:lnTo>
                <a:lnTo>
                  <a:pt x="1152679" y="1933169"/>
                </a:lnTo>
                <a:lnTo>
                  <a:pt x="1105087" y="1938652"/>
                </a:lnTo>
                <a:lnTo>
                  <a:pt x="1056843" y="1941979"/>
                </a:lnTo>
                <a:lnTo>
                  <a:pt x="1007999" y="1943100"/>
                </a:lnTo>
                <a:lnTo>
                  <a:pt x="959155" y="1941979"/>
                </a:lnTo>
                <a:lnTo>
                  <a:pt x="910911" y="1938652"/>
                </a:lnTo>
                <a:lnTo>
                  <a:pt x="863321" y="1933169"/>
                </a:lnTo>
                <a:lnTo>
                  <a:pt x="816437" y="1925581"/>
                </a:lnTo>
                <a:lnTo>
                  <a:pt x="770312" y="1915939"/>
                </a:lnTo>
                <a:lnTo>
                  <a:pt x="724999" y="1904294"/>
                </a:lnTo>
                <a:lnTo>
                  <a:pt x="680550" y="1890696"/>
                </a:lnTo>
                <a:lnTo>
                  <a:pt x="637018" y="1875197"/>
                </a:lnTo>
                <a:lnTo>
                  <a:pt x="594456" y="1857848"/>
                </a:lnTo>
                <a:lnTo>
                  <a:pt x="552917" y="1838699"/>
                </a:lnTo>
                <a:lnTo>
                  <a:pt x="512453" y="1817801"/>
                </a:lnTo>
                <a:lnTo>
                  <a:pt x="473117" y="1795205"/>
                </a:lnTo>
                <a:lnTo>
                  <a:pt x="434963" y="1770962"/>
                </a:lnTo>
                <a:lnTo>
                  <a:pt x="398042" y="1745124"/>
                </a:lnTo>
                <a:lnTo>
                  <a:pt x="362408" y="1717740"/>
                </a:lnTo>
                <a:lnTo>
                  <a:pt x="328114" y="1688862"/>
                </a:lnTo>
                <a:lnTo>
                  <a:pt x="295211" y="1658540"/>
                </a:lnTo>
                <a:lnTo>
                  <a:pt x="263753" y="1626826"/>
                </a:lnTo>
                <a:lnTo>
                  <a:pt x="233793" y="1593770"/>
                </a:lnTo>
                <a:lnTo>
                  <a:pt x="205384" y="1559424"/>
                </a:lnTo>
                <a:lnTo>
                  <a:pt x="178578" y="1523838"/>
                </a:lnTo>
                <a:lnTo>
                  <a:pt x="153427" y="1487063"/>
                </a:lnTo>
                <a:lnTo>
                  <a:pt x="129986" y="1449150"/>
                </a:lnTo>
                <a:lnTo>
                  <a:pt x="108306" y="1410149"/>
                </a:lnTo>
                <a:lnTo>
                  <a:pt x="88440" y="1370113"/>
                </a:lnTo>
                <a:lnTo>
                  <a:pt x="70441" y="1329091"/>
                </a:lnTo>
                <a:lnTo>
                  <a:pt x="54362" y="1287134"/>
                </a:lnTo>
                <a:lnTo>
                  <a:pt x="40256" y="1244294"/>
                </a:lnTo>
                <a:lnTo>
                  <a:pt x="28175" y="1200622"/>
                </a:lnTo>
                <a:lnTo>
                  <a:pt x="18173" y="1156167"/>
                </a:lnTo>
                <a:lnTo>
                  <a:pt x="10301" y="1110982"/>
                </a:lnTo>
                <a:lnTo>
                  <a:pt x="4613" y="1065117"/>
                </a:lnTo>
                <a:lnTo>
                  <a:pt x="1162" y="1018622"/>
                </a:lnTo>
                <a:lnTo>
                  <a:pt x="0" y="971550"/>
                </a:lnTo>
                <a:close/>
              </a:path>
            </a:pathLst>
          </a:custGeom>
          <a:ln w="254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83126" y="3072764"/>
            <a:ext cx="779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М</a:t>
            </a:r>
            <a:r>
              <a:rPr sz="2800" b="1" spc="-114" dirty="0">
                <a:latin typeface="Calibri"/>
                <a:cs typeface="Calibri"/>
              </a:rPr>
              <a:t>К</a:t>
            </a:r>
            <a:r>
              <a:rPr sz="2800" b="1" spc="-5" dirty="0">
                <a:latin typeface="Calibri"/>
                <a:cs typeface="Calibri"/>
              </a:rPr>
              <a:t>Ф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4525" y="981075"/>
            <a:ext cx="2951480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167640" rIns="0" bIns="0" rtlCol="0">
            <a:spAutoFit/>
          </a:bodyPr>
          <a:lstStyle/>
          <a:p>
            <a:pPr marL="1033144" marR="430530" indent="-596265">
              <a:lnSpc>
                <a:spcPct val="100000"/>
              </a:lnSpc>
              <a:spcBef>
                <a:spcPts val="1320"/>
              </a:spcBef>
            </a:pPr>
            <a:r>
              <a:rPr sz="1800" b="1" spc="-5" dirty="0">
                <a:latin typeface="Calibri"/>
                <a:cs typeface="Calibri"/>
              </a:rPr>
              <a:t>Формирование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30" dirty="0">
                <a:latin typeface="Calibri"/>
                <a:cs typeface="Calibri"/>
              </a:rPr>
              <a:t>МКФ  </a:t>
            </a:r>
            <a:r>
              <a:rPr sz="1800" b="1" spc="-5" dirty="0">
                <a:latin typeface="Calibri"/>
                <a:cs typeface="Calibri"/>
              </a:rPr>
              <a:t>профиля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825" y="4149725"/>
            <a:ext cx="3241675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4591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Оценка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эффективности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6026" y="5300662"/>
            <a:ext cx="2952750" cy="914400"/>
          </a:xfrm>
          <a:custGeom>
            <a:avLst/>
            <a:gdLst/>
            <a:ahLst/>
            <a:cxnLst/>
            <a:rect l="l" t="t" r="r" b="b"/>
            <a:pathLst>
              <a:path w="2952750" h="914400">
                <a:moveTo>
                  <a:pt x="0" y="914400"/>
                </a:moveTo>
                <a:lnTo>
                  <a:pt x="2952750" y="914400"/>
                </a:lnTo>
                <a:lnTo>
                  <a:pt x="295275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254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90461" y="5319776"/>
            <a:ext cx="1566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Формирование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42278" y="5594096"/>
            <a:ext cx="1459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8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программы  </a:t>
            </a:r>
            <a:r>
              <a:rPr sz="1800" b="1" dirty="0">
                <a:latin typeface="Calibri"/>
                <a:cs typeface="Calibri"/>
              </a:rPr>
              <a:t>реаб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6026" y="4005198"/>
            <a:ext cx="2952750" cy="1152525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185"/>
              </a:spcBef>
            </a:pPr>
            <a:r>
              <a:rPr sz="1800" b="1" spc="-10" dirty="0">
                <a:latin typeface="Calibri"/>
                <a:cs typeface="Calibri"/>
              </a:rPr>
              <a:t>Определение</a:t>
            </a:r>
            <a:endParaRPr sz="1800">
              <a:latin typeface="Calibri"/>
              <a:cs typeface="Calibri"/>
            </a:endParaRPr>
          </a:p>
          <a:p>
            <a:pPr marL="321310" marR="314960" indent="3810"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реабилитационного  </a:t>
            </a:r>
            <a:r>
              <a:rPr sz="1800" b="1" spc="-10" dirty="0">
                <a:latin typeface="Calibri"/>
                <a:cs typeface="Calibri"/>
              </a:rPr>
              <a:t>потенциала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прогноза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24525" y="1989073"/>
            <a:ext cx="3024505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4690" marR="685800" indent="188595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Составление  </a:t>
            </a:r>
            <a:r>
              <a:rPr sz="1800" b="1" dirty="0">
                <a:latin typeface="Calibri"/>
                <a:cs typeface="Calibri"/>
              </a:rPr>
              <a:t>изм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ри</a:t>
            </a:r>
            <a:r>
              <a:rPr sz="1800" b="1" spc="-20" dirty="0">
                <a:latin typeface="Calibri"/>
                <a:cs typeface="Calibri"/>
              </a:rPr>
              <a:t>т</a:t>
            </a:r>
            <a:r>
              <a:rPr sz="1800" b="1" spc="-30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льн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spc="-15" dirty="0">
                <a:latin typeface="Calibri"/>
                <a:cs typeface="Calibri"/>
              </a:rPr>
              <a:t>г</a:t>
            </a:r>
            <a:r>
              <a:rPr sz="1800" b="1" dirty="0">
                <a:latin typeface="Calibri"/>
                <a:cs typeface="Calibri"/>
              </a:rPr>
              <a:t>о</a:t>
            </a:r>
            <a:endParaRPr sz="1800">
              <a:latin typeface="Calibri"/>
              <a:cs typeface="Calibri"/>
            </a:endParaRPr>
          </a:p>
          <a:p>
            <a:pPr marL="877569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инструмента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0825" y="3141598"/>
            <a:ext cx="3168650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168275" rIns="0" bIns="0" rtlCol="0">
            <a:spAutoFit/>
          </a:bodyPr>
          <a:lstStyle/>
          <a:p>
            <a:pPr marL="1029335" marR="807085" indent="-216535">
              <a:lnSpc>
                <a:spcPct val="100000"/>
              </a:lnSpc>
              <a:spcBef>
                <a:spcPts val="1325"/>
              </a:spcBef>
            </a:pPr>
            <a:r>
              <a:rPr sz="1800" b="1" dirty="0">
                <a:latin typeface="Calibri"/>
                <a:cs typeface="Calibri"/>
              </a:rPr>
              <a:t>Ф</a:t>
            </a:r>
            <a:r>
              <a:rPr sz="1800" b="1" spc="5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р</a:t>
            </a:r>
            <a:r>
              <a:rPr sz="1800" b="1" spc="-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ир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ван</a:t>
            </a:r>
            <a:r>
              <a:rPr sz="1800" b="1" spc="-10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е  </a:t>
            </a:r>
            <a:r>
              <a:rPr sz="1800" b="1" spc="-5" dirty="0">
                <a:latin typeface="Calibri"/>
                <a:cs typeface="Calibri"/>
              </a:rPr>
              <a:t>группы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КСГ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0825" y="5157787"/>
            <a:ext cx="3313429" cy="914400"/>
          </a:xfrm>
          <a:custGeom>
            <a:avLst/>
            <a:gdLst/>
            <a:ahLst/>
            <a:cxnLst/>
            <a:rect l="l" t="t" r="r" b="b"/>
            <a:pathLst>
              <a:path w="3313429" h="914400">
                <a:moveTo>
                  <a:pt x="0" y="914400"/>
                </a:moveTo>
                <a:lnTo>
                  <a:pt x="3313176" y="914400"/>
                </a:lnTo>
                <a:lnTo>
                  <a:pt x="3313176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254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5668" y="5176773"/>
            <a:ext cx="25228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Обоснование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мультидисциплинарного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3347" y="5725464"/>
            <a:ext cx="154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вмеша</a:t>
            </a:r>
            <a:r>
              <a:rPr sz="1800" b="1" spc="-20" dirty="0">
                <a:latin typeface="Calibri"/>
                <a:cs typeface="Calibri"/>
              </a:rPr>
              <a:t>те</a:t>
            </a:r>
            <a:r>
              <a:rPr sz="1800" b="1" dirty="0">
                <a:latin typeface="Calibri"/>
                <a:cs typeface="Calibri"/>
              </a:rPr>
              <a:t>льст</a:t>
            </a:r>
            <a:r>
              <a:rPr sz="1800" b="1" spc="-10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0825" y="2133600"/>
            <a:ext cx="3168650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17855" marR="613410" indent="342900">
              <a:lnSpc>
                <a:spcPct val="100000"/>
              </a:lnSpc>
              <a:spcBef>
                <a:spcPts val="245"/>
              </a:spcBef>
            </a:pPr>
            <a:r>
              <a:rPr sz="1800" b="1" spc="-15" dirty="0">
                <a:latin typeface="Calibri"/>
                <a:cs typeface="Calibri"/>
              </a:rPr>
              <a:t>Унификация  </a:t>
            </a:r>
            <a:r>
              <a:rPr sz="1800" b="1" dirty="0">
                <a:latin typeface="Calibri"/>
                <a:cs typeface="Calibri"/>
              </a:rPr>
              <a:t>реаб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аци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ной</a:t>
            </a:r>
            <a:endParaRPr sz="1800">
              <a:latin typeface="Calibri"/>
              <a:cs typeface="Calibri"/>
            </a:endParaRPr>
          </a:p>
          <a:p>
            <a:pPr marL="862965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терминологии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0825" y="1125600"/>
            <a:ext cx="3168650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847725" marR="842644" algn="ctr">
              <a:lnSpc>
                <a:spcPct val="100000"/>
              </a:lnSpc>
              <a:spcBef>
                <a:spcPts val="240"/>
              </a:spcBef>
            </a:pPr>
            <a:r>
              <a:rPr sz="1800" b="1" spc="-10" dirty="0">
                <a:latin typeface="Calibri"/>
                <a:cs typeface="Calibri"/>
              </a:rPr>
              <a:t>П</a:t>
            </a:r>
            <a:r>
              <a:rPr sz="1800" b="1" dirty="0">
                <a:latin typeface="Calibri"/>
                <a:cs typeface="Calibri"/>
              </a:rPr>
              <a:t>лан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рован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е  обоснование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объемов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реабилитации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96026" y="2997200"/>
            <a:ext cx="2952750" cy="914400"/>
          </a:xfrm>
          <a:prstGeom prst="rect">
            <a:avLst/>
          </a:prstGeom>
          <a:ln w="25400">
            <a:solidFill>
              <a:srgbClr val="006FC0"/>
            </a:solidFill>
          </a:ln>
        </p:spPr>
        <p:txBody>
          <a:bodyPr vert="horz" wrap="square" lIns="0" tIns="168275" rIns="0" bIns="0" rtlCol="0">
            <a:spAutoFit/>
          </a:bodyPr>
          <a:lstStyle/>
          <a:p>
            <a:pPr marL="123189" marR="115570" indent="177800">
              <a:lnSpc>
                <a:spcPct val="100000"/>
              </a:lnSpc>
              <a:spcBef>
                <a:spcPts val="1325"/>
              </a:spcBef>
            </a:pPr>
            <a:r>
              <a:rPr sz="1800" b="1" spc="-5" dirty="0">
                <a:latin typeface="Calibri"/>
                <a:cs typeface="Calibri"/>
              </a:rPr>
              <a:t>Проведение экспертно-  реабилитационной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оценки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76600" y="5661025"/>
            <a:ext cx="2951480" cy="914400"/>
          </a:xfrm>
          <a:custGeom>
            <a:avLst/>
            <a:gdLst/>
            <a:ahLst/>
            <a:cxnLst/>
            <a:rect l="l" t="t" r="r" b="b"/>
            <a:pathLst>
              <a:path w="2951479" h="914400">
                <a:moveTo>
                  <a:pt x="0" y="914400"/>
                </a:moveTo>
                <a:lnTo>
                  <a:pt x="2951226" y="914400"/>
                </a:lnTo>
                <a:lnTo>
                  <a:pt x="2951226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76600" y="5661025"/>
            <a:ext cx="2951480" cy="914400"/>
          </a:xfrm>
          <a:custGeom>
            <a:avLst/>
            <a:gdLst/>
            <a:ahLst/>
            <a:cxnLst/>
            <a:rect l="l" t="t" r="r" b="b"/>
            <a:pathLst>
              <a:path w="2951479" h="914400">
                <a:moveTo>
                  <a:pt x="0" y="914400"/>
                </a:moveTo>
                <a:lnTo>
                  <a:pt x="2951226" y="914400"/>
                </a:lnTo>
                <a:lnTo>
                  <a:pt x="2951226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254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60697" y="5680049"/>
            <a:ext cx="13836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0525" marR="5080" indent="-37846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</a:t>
            </a:r>
            <a:r>
              <a:rPr sz="1800" b="1" spc="-10" dirty="0">
                <a:latin typeface="Calibri"/>
                <a:cs typeface="Calibri"/>
              </a:rPr>
              <a:t>п</a:t>
            </a:r>
            <a:r>
              <a:rPr sz="1800" b="1" dirty="0">
                <a:latin typeface="Calibri"/>
                <a:cs typeface="Calibri"/>
              </a:rPr>
              <a:t>р</a:t>
            </a:r>
            <a:r>
              <a:rPr sz="1800" b="1" spc="-20" dirty="0">
                <a:latin typeface="Calibri"/>
                <a:cs typeface="Calibri"/>
              </a:rPr>
              <a:t>еде</a:t>
            </a:r>
            <a:r>
              <a:rPr sz="1800" b="1" dirty="0">
                <a:latin typeface="Calibri"/>
                <a:cs typeface="Calibri"/>
              </a:rPr>
              <a:t>ление  </a:t>
            </a:r>
            <a:r>
              <a:rPr sz="1800" b="1" spc="-10" dirty="0">
                <a:latin typeface="Calibri"/>
                <a:cs typeface="Calibri"/>
              </a:rPr>
              <a:t>целей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22597" y="6228994"/>
            <a:ext cx="1459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реаб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ации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36525" y="136525"/>
          <a:ext cx="8921750" cy="672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5500"/>
                <a:gridCol w="3357879"/>
                <a:gridCol w="3449954"/>
              </a:tblGrid>
              <a:tr h="165100">
                <a:tc>
                  <a:txBody>
                    <a:bodyPr/>
                    <a:lstStyle/>
                    <a:p>
                      <a:pPr marL="396240">
                        <a:lnSpc>
                          <a:spcPts val="12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Проблема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12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Цели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71780" marR="3175">
                        <a:lnSpc>
                          <a:spcPts val="12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Возможные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вмешательства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155575">
                <a:tc gridSpan="3">
                  <a:txBody>
                    <a:bodyPr/>
                    <a:lstStyle/>
                    <a:p>
                      <a:pPr marL="514984" marR="3175">
                        <a:lnSpc>
                          <a:spcPts val="1125"/>
                        </a:lnSpc>
                      </a:pPr>
                      <a:r>
                        <a:rPr sz="1100" i="1" dirty="0">
                          <a:latin typeface="Times New Roman"/>
                          <a:cs typeface="Times New Roman"/>
                        </a:rPr>
                        <a:t>Функции </a:t>
                      </a:r>
                      <a:r>
                        <a:rPr sz="1100" i="1" spc="-5" dirty="0">
                          <a:latin typeface="Times New Roman"/>
                          <a:cs typeface="Times New Roman"/>
                        </a:rPr>
                        <a:t>тела </a:t>
                      </a:r>
                      <a:r>
                        <a:rPr sz="1100" i="1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dirty="0">
                          <a:latin typeface="Times New Roman"/>
                          <a:cs typeface="Times New Roman"/>
                        </a:rPr>
                        <a:t>активность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9226">
                <a:tc>
                  <a:txBody>
                    <a:bodyPr/>
                    <a:lstStyle/>
                    <a:p>
                      <a:pPr marL="63500">
                        <a:lnSpc>
                          <a:spcPts val="125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активность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25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Добиться безопасного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перемещения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317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Обучение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позам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движению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использованием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175">
                        <a:lnSpc>
                          <a:spcPts val="130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оборудования при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необходимости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marR="17145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Увеличить мобильность в пределах и за</a:t>
                      </a:r>
                      <a:r>
                        <a:rPr sz="1100" b="1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пределами  дома (достичь/улучшить способность к</a:t>
                      </a:r>
                      <a:r>
                        <a:rPr sz="11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ходьбе,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135" marR="278765">
                        <a:lnSpc>
                          <a:spcPts val="1280"/>
                        </a:lnSpc>
                        <a:spcBef>
                          <a:spcPts val="3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подъему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 лестнице,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использование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личного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общественного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транспорта)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202565">
                        <a:lnSpc>
                          <a:spcPts val="1280"/>
                        </a:lnSpc>
                        <a:spcBef>
                          <a:spcPts val="4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Обучение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позам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движению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Обследование и  обучение использованию средств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мобилизации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63500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Коммуникация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255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Улучшить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общение,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речь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осмысление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271780">
                        <a:lnSpc>
                          <a:spcPts val="1280"/>
                        </a:lnSpc>
                        <a:spcBef>
                          <a:spcPts val="4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Обучение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под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руководством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речевой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языковой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терапии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 целью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улучшить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язык и</a:t>
                      </a:r>
                      <a:r>
                        <a:rPr sz="11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артикуляцию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419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3175">
                        <a:lnSpc>
                          <a:spcPts val="127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Обследование и обучение</a:t>
                      </a:r>
                      <a:r>
                        <a:rPr sz="11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использованию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175">
                        <a:lnSpc>
                          <a:spcPts val="130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вспомогательных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технологий при</a:t>
                      </a:r>
                      <a:r>
                        <a:rPr sz="11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необходимости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63500">
                        <a:lnSpc>
                          <a:spcPts val="125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Поведение и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настроение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135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Улучшить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поведение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3175">
                        <a:lnSpc>
                          <a:spcPts val="129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Медикаментозное лечение,</a:t>
                      </a:r>
                      <a:r>
                        <a:rPr sz="11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психотерапия,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811530">
                        <a:lnSpc>
                          <a:spcPts val="1280"/>
                        </a:lnSpc>
                        <a:spcBef>
                          <a:spcPts val="7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бихевиоральная терапия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когнитивная  бихевиоральная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терапия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14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Нормализовать</a:t>
                      </a:r>
                      <a:r>
                        <a:rPr sz="11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настроение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536575">
                        <a:lnSpc>
                          <a:spcPts val="1320"/>
                        </a:lnSpc>
                        <a:spcBef>
                          <a:spcPts val="1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Уменьшить депрессию и тревогу с</a:t>
                      </a:r>
                      <a:r>
                        <a:rPr sz="11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помощью  психологического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консультирования</a:t>
                      </a:r>
                      <a:r>
                        <a:rPr sz="11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175">
                        <a:lnSpc>
                          <a:spcPts val="120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медикаментов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503046">
                <a:tc>
                  <a:txBody>
                    <a:bodyPr/>
                    <a:lstStyle/>
                    <a:p>
                      <a:pPr marL="63500">
                        <a:lnSpc>
                          <a:spcPts val="114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Боль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14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Уменьшить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боль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20"/>
                        </a:lnSpc>
                        <a:spcBef>
                          <a:spcPts val="15"/>
                        </a:spcBef>
                        <a:tabLst>
                          <a:tab pos="860425" algn="l"/>
                          <a:tab pos="1102360" algn="l"/>
                          <a:tab pos="1998345" algn="l"/>
                          <a:tab pos="2718435" algn="l"/>
                          <a:tab pos="3006090" algn="l"/>
                          <a:tab pos="3309620" algn="l"/>
                        </a:tabLst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тики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изич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еская	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терапия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,	борьба	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со 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стре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сом,	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сп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льзо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копинг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а	 и	д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ругих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175">
                        <a:lnSpc>
                          <a:spcPts val="120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стратегий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63500">
                        <a:lnSpc>
                          <a:spcPts val="114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Недержание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402590">
                        <a:lnSpc>
                          <a:spcPts val="1280"/>
                        </a:lnSpc>
                        <a:spcBef>
                          <a:spcPts val="5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Активировать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регуляцию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функции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мочевого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пузыря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кишечника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4769" marR="3175">
                        <a:lnSpc>
                          <a:spcPts val="129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Переобучение мочевого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пузыря, упражнения</a:t>
                      </a:r>
                      <a:r>
                        <a:rPr sz="11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для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180975">
                        <a:lnSpc>
                          <a:spcPts val="1280"/>
                        </a:lnSpc>
                        <a:spcBef>
                          <a:spcPts val="7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мышц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тазового дна,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медикаменты, использование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катетеров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стом.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685927"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Неспособность</a:t>
                      </a:r>
                      <a:r>
                        <a:rPr sz="11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к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ts val="1300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самообслуживанию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marR="260350" indent="-21590">
                        <a:lnSpc>
                          <a:spcPts val="1280"/>
                        </a:lnSpc>
                        <a:spcBef>
                          <a:spcPts val="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Добиться способности самостоятельно мыться,  умываться, одеваться и пользоваться</a:t>
                      </a:r>
                      <a:r>
                        <a:rPr sz="1100" b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туалетом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57785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Анализ составных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частей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деятельности, 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восстановлению способности с</a:t>
                      </a:r>
                      <a:r>
                        <a:rPr sz="1100" b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использованием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57785">
                        <a:lnSpc>
                          <a:spcPts val="1280"/>
                        </a:lnSpc>
                        <a:spcBef>
                          <a:spcPts val="3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альтернативных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методов и/или оборудования и/или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переобучение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5574">
                <a:tc gridSpan="3">
                  <a:txBody>
                    <a:bodyPr/>
                    <a:lstStyle/>
                    <a:p>
                      <a:pPr marL="514984" marR="3175">
                        <a:lnSpc>
                          <a:spcPts val="1125"/>
                        </a:lnSpc>
                      </a:pPr>
                      <a:r>
                        <a:rPr sz="1100" b="1" i="1" dirty="0">
                          <a:latin typeface="Times New Roman"/>
                          <a:cs typeface="Times New Roman"/>
                        </a:rPr>
                        <a:t>Участие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98550">
                <a:tc>
                  <a:txBody>
                    <a:bodyPr/>
                    <a:lstStyle/>
                    <a:p>
                      <a:pPr marL="63500" marR="22225" indent="16510">
                        <a:lnSpc>
                          <a:spcPts val="1280"/>
                        </a:lnSpc>
                        <a:spcBef>
                          <a:spcPts val="5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Неспособность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самостоятельно  справляться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дома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marR="680720" indent="16510">
                        <a:lnSpc>
                          <a:spcPts val="1280"/>
                        </a:lnSpc>
                        <a:spcBef>
                          <a:spcPts val="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Обучить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готовить пищу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справляться</a:t>
                      </a:r>
                      <a:r>
                        <a:rPr sz="11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с  домашними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делами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320040" indent="1651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Анализ составных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частей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деятельности, 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восстановление способности с</a:t>
                      </a:r>
                      <a:r>
                        <a:rPr sz="1100" b="1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использованием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266700">
                        <a:lnSpc>
                          <a:spcPts val="1290"/>
                        </a:lnSpc>
                        <a:spcBef>
                          <a:spcPts val="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альтернативных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методов или вспомогательных  средств и/или оборудования и/или</a:t>
                      </a:r>
                      <a:r>
                        <a:rPr sz="1100" b="1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переобучение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806523">
                <a:tc>
                  <a:txBody>
                    <a:bodyPr/>
                    <a:lstStyle/>
                    <a:p>
                      <a:pPr marL="81915">
                        <a:lnSpc>
                          <a:spcPts val="114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Потеря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занятости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ts val="114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Возвращение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работу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769" marR="396240" indent="16510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Анализ составных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частей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возможности начать работать,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восстановление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175">
                        <a:lnSpc>
                          <a:spcPts val="1275"/>
                        </a:lnSpc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способностей, трудовая адаптация,</a:t>
                      </a:r>
                      <a:r>
                        <a:rPr sz="11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переобучение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142240">
                        <a:lnSpc>
                          <a:spcPts val="1280"/>
                        </a:lnSpc>
                        <a:spcBef>
                          <a:spcPts val="75"/>
                        </a:spcBef>
                      </a:pP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работе,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адаптация и оборудование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рабочего места, 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улучшение доступа и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поддержка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работе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857250"/>
                </a:move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37488" y="0"/>
            <a:ext cx="4791456" cy="463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20511" y="0"/>
            <a:ext cx="2314956" cy="463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10940" y="329184"/>
            <a:ext cx="1816608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Система активной медицинской</a:t>
            </a:r>
            <a:r>
              <a:rPr sz="2400" spc="10" dirty="0"/>
              <a:t> </a:t>
            </a:r>
            <a:r>
              <a:rPr sz="2400" spc="-5" dirty="0"/>
              <a:t>реабилитации</a:t>
            </a:r>
            <a:endParaRPr sz="2400"/>
          </a:p>
          <a:p>
            <a:pPr marL="65405" algn="ctr">
              <a:lnSpc>
                <a:spcPct val="100000"/>
              </a:lnSpc>
            </a:pPr>
            <a:r>
              <a:rPr sz="2400" spc="-5" dirty="0"/>
              <a:t>пациентов</a:t>
            </a:r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716020" y="1444269"/>
            <a:ext cx="1904364" cy="875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09670" y="1437919"/>
            <a:ext cx="1917064" cy="888365"/>
          </a:xfrm>
          <a:custGeom>
            <a:avLst/>
            <a:gdLst/>
            <a:ahLst/>
            <a:cxnLst/>
            <a:rect l="l" t="t" r="r" b="b"/>
            <a:pathLst>
              <a:path w="1917064" h="888364">
                <a:moveTo>
                  <a:pt x="0" y="887831"/>
                </a:moveTo>
                <a:lnTo>
                  <a:pt x="1917064" y="887831"/>
                </a:lnTo>
                <a:lnTo>
                  <a:pt x="1917064" y="0"/>
                </a:lnTo>
                <a:lnTo>
                  <a:pt x="0" y="0"/>
                </a:lnTo>
                <a:lnTo>
                  <a:pt x="0" y="88783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35426" y="1149350"/>
            <a:ext cx="2286000" cy="2233930"/>
          </a:xfrm>
          <a:custGeom>
            <a:avLst/>
            <a:gdLst/>
            <a:ahLst/>
            <a:cxnLst/>
            <a:rect l="l" t="t" r="r" b="b"/>
            <a:pathLst>
              <a:path w="2286000" h="2233929">
                <a:moveTo>
                  <a:pt x="0" y="372237"/>
                </a:moveTo>
                <a:lnTo>
                  <a:pt x="2899" y="325538"/>
                </a:lnTo>
                <a:lnTo>
                  <a:pt x="11366" y="280571"/>
                </a:lnTo>
                <a:lnTo>
                  <a:pt x="25051" y="237687"/>
                </a:lnTo>
                <a:lnTo>
                  <a:pt x="43607" y="197232"/>
                </a:lnTo>
                <a:lnTo>
                  <a:pt x="66683" y="159555"/>
                </a:lnTo>
                <a:lnTo>
                  <a:pt x="93933" y="125006"/>
                </a:lnTo>
                <a:lnTo>
                  <a:pt x="125006" y="93933"/>
                </a:lnTo>
                <a:lnTo>
                  <a:pt x="159555" y="66683"/>
                </a:lnTo>
                <a:lnTo>
                  <a:pt x="197232" y="43607"/>
                </a:lnTo>
                <a:lnTo>
                  <a:pt x="237687" y="25051"/>
                </a:lnTo>
                <a:lnTo>
                  <a:pt x="280571" y="11366"/>
                </a:lnTo>
                <a:lnTo>
                  <a:pt x="325538" y="2899"/>
                </a:lnTo>
                <a:lnTo>
                  <a:pt x="372237" y="0"/>
                </a:lnTo>
                <a:lnTo>
                  <a:pt x="1913636" y="0"/>
                </a:lnTo>
                <a:lnTo>
                  <a:pt x="1960334" y="2899"/>
                </a:lnTo>
                <a:lnTo>
                  <a:pt x="2005301" y="11366"/>
                </a:lnTo>
                <a:lnTo>
                  <a:pt x="2048185" y="25051"/>
                </a:lnTo>
                <a:lnTo>
                  <a:pt x="2088640" y="43607"/>
                </a:lnTo>
                <a:lnTo>
                  <a:pt x="2126317" y="66683"/>
                </a:lnTo>
                <a:lnTo>
                  <a:pt x="2160866" y="93933"/>
                </a:lnTo>
                <a:lnTo>
                  <a:pt x="2191939" y="125006"/>
                </a:lnTo>
                <a:lnTo>
                  <a:pt x="2219189" y="159555"/>
                </a:lnTo>
                <a:lnTo>
                  <a:pt x="2242265" y="197232"/>
                </a:lnTo>
                <a:lnTo>
                  <a:pt x="2260821" y="237687"/>
                </a:lnTo>
                <a:lnTo>
                  <a:pt x="2274506" y="280571"/>
                </a:lnTo>
                <a:lnTo>
                  <a:pt x="2282973" y="325538"/>
                </a:lnTo>
                <a:lnTo>
                  <a:pt x="2285873" y="372237"/>
                </a:lnTo>
                <a:lnTo>
                  <a:pt x="2286000" y="1861185"/>
                </a:lnTo>
                <a:lnTo>
                  <a:pt x="2283098" y="1907883"/>
                </a:lnTo>
                <a:lnTo>
                  <a:pt x="2274625" y="1952850"/>
                </a:lnTo>
                <a:lnTo>
                  <a:pt x="2260930" y="1995734"/>
                </a:lnTo>
                <a:lnTo>
                  <a:pt x="2242364" y="2036189"/>
                </a:lnTo>
                <a:lnTo>
                  <a:pt x="2219274" y="2073866"/>
                </a:lnTo>
                <a:lnTo>
                  <a:pt x="2192010" y="2108415"/>
                </a:lnTo>
                <a:lnTo>
                  <a:pt x="2160922" y="2139488"/>
                </a:lnTo>
                <a:lnTo>
                  <a:pt x="2126358" y="2166738"/>
                </a:lnTo>
                <a:lnTo>
                  <a:pt x="2088669" y="2189814"/>
                </a:lnTo>
                <a:lnTo>
                  <a:pt x="2048203" y="2208370"/>
                </a:lnTo>
                <a:lnTo>
                  <a:pt x="2005309" y="2222055"/>
                </a:lnTo>
                <a:lnTo>
                  <a:pt x="1960337" y="2230522"/>
                </a:lnTo>
                <a:lnTo>
                  <a:pt x="1913636" y="2233422"/>
                </a:lnTo>
                <a:lnTo>
                  <a:pt x="372237" y="2233422"/>
                </a:lnTo>
                <a:lnTo>
                  <a:pt x="325538" y="2230522"/>
                </a:lnTo>
                <a:lnTo>
                  <a:pt x="280571" y="2222055"/>
                </a:lnTo>
                <a:lnTo>
                  <a:pt x="237687" y="2208370"/>
                </a:lnTo>
                <a:lnTo>
                  <a:pt x="197232" y="2189814"/>
                </a:lnTo>
                <a:lnTo>
                  <a:pt x="159555" y="2166738"/>
                </a:lnTo>
                <a:lnTo>
                  <a:pt x="125006" y="2139488"/>
                </a:lnTo>
                <a:lnTo>
                  <a:pt x="93933" y="2108415"/>
                </a:lnTo>
                <a:lnTo>
                  <a:pt x="66683" y="2073866"/>
                </a:lnTo>
                <a:lnTo>
                  <a:pt x="43607" y="2036189"/>
                </a:lnTo>
                <a:lnTo>
                  <a:pt x="25051" y="1995734"/>
                </a:lnTo>
                <a:lnTo>
                  <a:pt x="11366" y="1952850"/>
                </a:lnTo>
                <a:lnTo>
                  <a:pt x="2899" y="1907883"/>
                </a:lnTo>
                <a:lnTo>
                  <a:pt x="0" y="1861185"/>
                </a:lnTo>
                <a:lnTo>
                  <a:pt x="0" y="372237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99383" y="2670644"/>
            <a:ext cx="2000250" cy="739775"/>
          </a:xfrm>
          <a:custGeom>
            <a:avLst/>
            <a:gdLst/>
            <a:ahLst/>
            <a:cxnLst/>
            <a:rect l="l" t="t" r="r" b="b"/>
            <a:pathLst>
              <a:path w="2000250" h="739775">
                <a:moveTo>
                  <a:pt x="0" y="739305"/>
                </a:moveTo>
                <a:lnTo>
                  <a:pt x="2000250" y="739305"/>
                </a:lnTo>
                <a:lnTo>
                  <a:pt x="2000250" y="0"/>
                </a:lnTo>
                <a:lnTo>
                  <a:pt x="0" y="0"/>
                </a:lnTo>
                <a:lnTo>
                  <a:pt x="0" y="73930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78758" y="2692145"/>
            <a:ext cx="158369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Определение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реабилитационного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потенциала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850" y="4043298"/>
            <a:ext cx="2286000" cy="2386330"/>
          </a:xfrm>
          <a:custGeom>
            <a:avLst/>
            <a:gdLst/>
            <a:ahLst/>
            <a:cxnLst/>
            <a:rect l="l" t="t" r="r" b="b"/>
            <a:pathLst>
              <a:path w="2286000" h="2386329">
                <a:moveTo>
                  <a:pt x="0" y="381126"/>
                </a:moveTo>
                <a:lnTo>
                  <a:pt x="2968" y="333331"/>
                </a:lnTo>
                <a:lnTo>
                  <a:pt x="11636" y="287308"/>
                </a:lnTo>
                <a:lnTo>
                  <a:pt x="25646" y="243415"/>
                </a:lnTo>
                <a:lnTo>
                  <a:pt x="44641" y="202008"/>
                </a:lnTo>
                <a:lnTo>
                  <a:pt x="68265" y="163445"/>
                </a:lnTo>
                <a:lnTo>
                  <a:pt x="96159" y="128082"/>
                </a:lnTo>
                <a:lnTo>
                  <a:pt x="127967" y="96276"/>
                </a:lnTo>
                <a:lnTo>
                  <a:pt x="163332" y="68384"/>
                </a:lnTo>
                <a:lnTo>
                  <a:pt x="201897" y="44763"/>
                </a:lnTo>
                <a:lnTo>
                  <a:pt x="243304" y="25770"/>
                </a:lnTo>
                <a:lnTo>
                  <a:pt x="287197" y="11761"/>
                </a:lnTo>
                <a:lnTo>
                  <a:pt x="333219" y="3095"/>
                </a:lnTo>
                <a:lnTo>
                  <a:pt x="381012" y="126"/>
                </a:lnTo>
                <a:lnTo>
                  <a:pt x="1905000" y="0"/>
                </a:lnTo>
                <a:lnTo>
                  <a:pt x="1952795" y="2970"/>
                </a:lnTo>
                <a:lnTo>
                  <a:pt x="1998818" y="11643"/>
                </a:lnTo>
                <a:lnTo>
                  <a:pt x="2042711" y="25660"/>
                </a:lnTo>
                <a:lnTo>
                  <a:pt x="2084118" y="44665"/>
                </a:lnTo>
                <a:lnTo>
                  <a:pt x="2122681" y="68299"/>
                </a:lnTo>
                <a:lnTo>
                  <a:pt x="2158044" y="96205"/>
                </a:lnTo>
                <a:lnTo>
                  <a:pt x="2189850" y="128026"/>
                </a:lnTo>
                <a:lnTo>
                  <a:pt x="2217742" y="163403"/>
                </a:lnTo>
                <a:lnTo>
                  <a:pt x="2241363" y="201980"/>
                </a:lnTo>
                <a:lnTo>
                  <a:pt x="2260356" y="243398"/>
                </a:lnTo>
                <a:lnTo>
                  <a:pt x="2274365" y="287300"/>
                </a:lnTo>
                <a:lnTo>
                  <a:pt x="2283031" y="333329"/>
                </a:lnTo>
                <a:lnTo>
                  <a:pt x="2286000" y="381126"/>
                </a:lnTo>
                <a:lnTo>
                  <a:pt x="2286000" y="2005063"/>
                </a:lnTo>
                <a:lnTo>
                  <a:pt x="2283031" y="2052856"/>
                </a:lnTo>
                <a:lnTo>
                  <a:pt x="2274365" y="2098878"/>
                </a:lnTo>
                <a:lnTo>
                  <a:pt x="2260356" y="2142771"/>
                </a:lnTo>
                <a:lnTo>
                  <a:pt x="2241363" y="2184178"/>
                </a:lnTo>
                <a:lnTo>
                  <a:pt x="2217742" y="2222743"/>
                </a:lnTo>
                <a:lnTo>
                  <a:pt x="2189850" y="2258108"/>
                </a:lnTo>
                <a:lnTo>
                  <a:pt x="2158044" y="2289916"/>
                </a:lnTo>
                <a:lnTo>
                  <a:pt x="2122681" y="2317810"/>
                </a:lnTo>
                <a:lnTo>
                  <a:pt x="2084118" y="2341434"/>
                </a:lnTo>
                <a:lnTo>
                  <a:pt x="2042711" y="2360429"/>
                </a:lnTo>
                <a:lnTo>
                  <a:pt x="1998818" y="2374439"/>
                </a:lnTo>
                <a:lnTo>
                  <a:pt x="1952795" y="2383107"/>
                </a:lnTo>
                <a:lnTo>
                  <a:pt x="1905000" y="2386076"/>
                </a:lnTo>
                <a:lnTo>
                  <a:pt x="381012" y="2386076"/>
                </a:lnTo>
                <a:lnTo>
                  <a:pt x="333219" y="2383107"/>
                </a:lnTo>
                <a:lnTo>
                  <a:pt x="287197" y="2374439"/>
                </a:lnTo>
                <a:lnTo>
                  <a:pt x="243304" y="2360429"/>
                </a:lnTo>
                <a:lnTo>
                  <a:pt x="201897" y="2341434"/>
                </a:lnTo>
                <a:lnTo>
                  <a:pt x="163332" y="2317810"/>
                </a:lnTo>
                <a:lnTo>
                  <a:pt x="127967" y="2289916"/>
                </a:lnTo>
                <a:lnTo>
                  <a:pt x="96159" y="2258108"/>
                </a:lnTo>
                <a:lnTo>
                  <a:pt x="68265" y="2222743"/>
                </a:lnTo>
                <a:lnTo>
                  <a:pt x="44641" y="2184178"/>
                </a:lnTo>
                <a:lnTo>
                  <a:pt x="25646" y="2142771"/>
                </a:lnTo>
                <a:lnTo>
                  <a:pt x="11636" y="2098878"/>
                </a:lnTo>
                <a:lnTo>
                  <a:pt x="2968" y="2052856"/>
                </a:lnTo>
                <a:lnTo>
                  <a:pt x="0" y="2005063"/>
                </a:lnTo>
                <a:lnTo>
                  <a:pt x="0" y="38112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466" y="4266310"/>
            <a:ext cx="1927352" cy="1301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8116" y="4259960"/>
            <a:ext cx="1940560" cy="1314450"/>
          </a:xfrm>
          <a:custGeom>
            <a:avLst/>
            <a:gdLst/>
            <a:ahLst/>
            <a:cxnLst/>
            <a:rect l="l" t="t" r="r" b="b"/>
            <a:pathLst>
              <a:path w="1940560" h="1314450">
                <a:moveTo>
                  <a:pt x="0" y="1314323"/>
                </a:moveTo>
                <a:lnTo>
                  <a:pt x="1940052" y="1314323"/>
                </a:lnTo>
                <a:lnTo>
                  <a:pt x="1940052" y="0"/>
                </a:lnTo>
                <a:lnTo>
                  <a:pt x="0" y="0"/>
                </a:lnTo>
                <a:lnTo>
                  <a:pt x="0" y="131432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91132" y="5716016"/>
            <a:ext cx="641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Calibri"/>
                <a:cs typeface="Calibri"/>
              </a:rPr>
              <a:t>активной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247" y="5716016"/>
            <a:ext cx="979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Calibri"/>
                <a:cs typeface="Calibri"/>
              </a:rPr>
              <a:t>Программа  </a:t>
            </a:r>
            <a:r>
              <a:rPr sz="1200" b="1" spc="-10" dirty="0">
                <a:solidFill>
                  <a:srgbClr val="C00000"/>
                </a:solidFill>
                <a:latin typeface="Calibri"/>
                <a:cs typeface="Calibri"/>
              </a:rPr>
              <a:t>медицинской  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1200" b="1" spc="-5" dirty="0">
                <a:solidFill>
                  <a:srgbClr val="C00000"/>
                </a:solidFill>
                <a:latin typeface="Calibri"/>
                <a:cs typeface="Calibri"/>
              </a:rPr>
              <a:t>еаби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лит</a:t>
            </a:r>
            <a:r>
              <a:rPr sz="1200" b="1" spc="-5" dirty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64001" y="4151248"/>
            <a:ext cx="2298700" cy="2171065"/>
          </a:xfrm>
          <a:custGeom>
            <a:avLst/>
            <a:gdLst/>
            <a:ahLst/>
            <a:cxnLst/>
            <a:rect l="l" t="t" r="r" b="b"/>
            <a:pathLst>
              <a:path w="2298700" h="2171065">
                <a:moveTo>
                  <a:pt x="0" y="361950"/>
                </a:moveTo>
                <a:lnTo>
                  <a:pt x="3301" y="312838"/>
                </a:lnTo>
                <a:lnTo>
                  <a:pt x="12919" y="265739"/>
                </a:lnTo>
                <a:lnTo>
                  <a:pt x="28424" y="221083"/>
                </a:lnTo>
                <a:lnTo>
                  <a:pt x="49384" y="179300"/>
                </a:lnTo>
                <a:lnTo>
                  <a:pt x="75369" y="140821"/>
                </a:lnTo>
                <a:lnTo>
                  <a:pt x="105949" y="106076"/>
                </a:lnTo>
                <a:lnTo>
                  <a:pt x="140694" y="75496"/>
                </a:lnTo>
                <a:lnTo>
                  <a:pt x="179173" y="49511"/>
                </a:lnTo>
                <a:lnTo>
                  <a:pt x="220956" y="28551"/>
                </a:lnTo>
                <a:lnTo>
                  <a:pt x="265612" y="13046"/>
                </a:lnTo>
                <a:lnTo>
                  <a:pt x="312711" y="3428"/>
                </a:lnTo>
                <a:lnTo>
                  <a:pt x="361823" y="126"/>
                </a:lnTo>
                <a:lnTo>
                  <a:pt x="1936750" y="0"/>
                </a:lnTo>
                <a:lnTo>
                  <a:pt x="1985861" y="3304"/>
                </a:lnTo>
                <a:lnTo>
                  <a:pt x="2032960" y="12929"/>
                </a:lnTo>
                <a:lnTo>
                  <a:pt x="2077616" y="28444"/>
                </a:lnTo>
                <a:lnTo>
                  <a:pt x="2119399" y="49417"/>
                </a:lnTo>
                <a:lnTo>
                  <a:pt x="2157878" y="75417"/>
                </a:lnTo>
                <a:lnTo>
                  <a:pt x="2192623" y="106013"/>
                </a:lnTo>
                <a:lnTo>
                  <a:pt x="2223203" y="140773"/>
                </a:lnTo>
                <a:lnTo>
                  <a:pt x="2249188" y="179267"/>
                </a:lnTo>
                <a:lnTo>
                  <a:pt x="2270148" y="221063"/>
                </a:lnTo>
                <a:lnTo>
                  <a:pt x="2285653" y="265729"/>
                </a:lnTo>
                <a:lnTo>
                  <a:pt x="2295271" y="312835"/>
                </a:lnTo>
                <a:lnTo>
                  <a:pt x="2298573" y="361950"/>
                </a:lnTo>
                <a:lnTo>
                  <a:pt x="2298700" y="1809140"/>
                </a:lnTo>
                <a:lnTo>
                  <a:pt x="2295395" y="1858236"/>
                </a:lnTo>
                <a:lnTo>
                  <a:pt x="2285770" y="1905324"/>
                </a:lnTo>
                <a:lnTo>
                  <a:pt x="2270255" y="1949975"/>
                </a:lnTo>
                <a:lnTo>
                  <a:pt x="2249282" y="1991756"/>
                </a:lnTo>
                <a:lnTo>
                  <a:pt x="2223282" y="2030236"/>
                </a:lnTo>
                <a:lnTo>
                  <a:pt x="2192686" y="2064985"/>
                </a:lnTo>
                <a:lnTo>
                  <a:pt x="2157926" y="2095570"/>
                </a:lnTo>
                <a:lnTo>
                  <a:pt x="2119432" y="2121562"/>
                </a:lnTo>
                <a:lnTo>
                  <a:pt x="2077636" y="2142528"/>
                </a:lnTo>
                <a:lnTo>
                  <a:pt x="2032970" y="2158038"/>
                </a:lnTo>
                <a:lnTo>
                  <a:pt x="1985864" y="2167660"/>
                </a:lnTo>
                <a:lnTo>
                  <a:pt x="1936750" y="2170963"/>
                </a:lnTo>
                <a:lnTo>
                  <a:pt x="361823" y="2170963"/>
                </a:lnTo>
                <a:lnTo>
                  <a:pt x="312711" y="2167660"/>
                </a:lnTo>
                <a:lnTo>
                  <a:pt x="265612" y="2158038"/>
                </a:lnTo>
                <a:lnTo>
                  <a:pt x="220956" y="2142528"/>
                </a:lnTo>
                <a:lnTo>
                  <a:pt x="179173" y="2121562"/>
                </a:lnTo>
                <a:lnTo>
                  <a:pt x="140694" y="2095570"/>
                </a:lnTo>
                <a:lnTo>
                  <a:pt x="105949" y="2064985"/>
                </a:lnTo>
                <a:lnTo>
                  <a:pt x="75369" y="2030236"/>
                </a:lnTo>
                <a:lnTo>
                  <a:pt x="49384" y="1991756"/>
                </a:lnTo>
                <a:lnTo>
                  <a:pt x="28424" y="1949975"/>
                </a:lnTo>
                <a:lnTo>
                  <a:pt x="12919" y="1905324"/>
                </a:lnTo>
                <a:lnTo>
                  <a:pt x="3301" y="1858236"/>
                </a:lnTo>
                <a:lnTo>
                  <a:pt x="0" y="1809140"/>
                </a:lnTo>
                <a:lnTo>
                  <a:pt x="0" y="361950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16096" y="5690374"/>
            <a:ext cx="2011680" cy="647065"/>
          </a:xfrm>
          <a:custGeom>
            <a:avLst/>
            <a:gdLst/>
            <a:ahLst/>
            <a:cxnLst/>
            <a:rect l="l" t="t" r="r" b="b"/>
            <a:pathLst>
              <a:path w="2011679" h="647064">
                <a:moveTo>
                  <a:pt x="0" y="646925"/>
                </a:moveTo>
                <a:lnTo>
                  <a:pt x="2011426" y="646925"/>
                </a:lnTo>
                <a:lnTo>
                  <a:pt x="2011426" y="0"/>
                </a:lnTo>
                <a:lnTo>
                  <a:pt x="0" y="0"/>
                </a:lnTo>
                <a:lnTo>
                  <a:pt x="0" y="64692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95471" y="5715711"/>
            <a:ext cx="1221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Calibri"/>
                <a:cs typeface="Calibri"/>
              </a:rPr>
              <a:t>Методы</a:t>
            </a:r>
            <a:r>
              <a:rPr sz="1200" b="1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Calibri"/>
                <a:cs typeface="Calibri"/>
              </a:rPr>
              <a:t>активной  медицинской  реабилитации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52977" y="4468177"/>
            <a:ext cx="1850136" cy="11806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6627" y="4461827"/>
            <a:ext cx="1863089" cy="1193800"/>
          </a:xfrm>
          <a:custGeom>
            <a:avLst/>
            <a:gdLst/>
            <a:ahLst/>
            <a:cxnLst/>
            <a:rect l="l" t="t" r="r" b="b"/>
            <a:pathLst>
              <a:path w="1863089" h="1193800">
                <a:moveTo>
                  <a:pt x="0" y="1193393"/>
                </a:moveTo>
                <a:lnTo>
                  <a:pt x="1862836" y="1193393"/>
                </a:lnTo>
                <a:lnTo>
                  <a:pt x="1862836" y="0"/>
                </a:lnTo>
                <a:lnTo>
                  <a:pt x="0" y="0"/>
                </a:lnTo>
                <a:lnTo>
                  <a:pt x="0" y="11933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23050" y="4138548"/>
            <a:ext cx="2311400" cy="2183130"/>
          </a:xfrm>
          <a:custGeom>
            <a:avLst/>
            <a:gdLst/>
            <a:ahLst/>
            <a:cxnLst/>
            <a:rect l="l" t="t" r="r" b="b"/>
            <a:pathLst>
              <a:path w="2311400" h="2183129">
                <a:moveTo>
                  <a:pt x="0" y="363855"/>
                </a:moveTo>
                <a:lnTo>
                  <a:pt x="3322" y="314492"/>
                </a:lnTo>
                <a:lnTo>
                  <a:pt x="12999" y="267150"/>
                </a:lnTo>
                <a:lnTo>
                  <a:pt x="28598" y="222261"/>
                </a:lnTo>
                <a:lnTo>
                  <a:pt x="49685" y="180260"/>
                </a:lnTo>
                <a:lnTo>
                  <a:pt x="75825" y="141577"/>
                </a:lnTo>
                <a:lnTo>
                  <a:pt x="106584" y="106648"/>
                </a:lnTo>
                <a:lnTo>
                  <a:pt x="141530" y="75904"/>
                </a:lnTo>
                <a:lnTo>
                  <a:pt x="180227" y="49779"/>
                </a:lnTo>
                <a:lnTo>
                  <a:pt x="222242" y="28705"/>
                </a:lnTo>
                <a:lnTo>
                  <a:pt x="267140" y="13117"/>
                </a:lnTo>
                <a:lnTo>
                  <a:pt x="314489" y="3446"/>
                </a:lnTo>
                <a:lnTo>
                  <a:pt x="363854" y="126"/>
                </a:lnTo>
                <a:lnTo>
                  <a:pt x="1947545" y="0"/>
                </a:lnTo>
                <a:lnTo>
                  <a:pt x="1996910" y="3322"/>
                </a:lnTo>
                <a:lnTo>
                  <a:pt x="2044259" y="12999"/>
                </a:lnTo>
                <a:lnTo>
                  <a:pt x="2089157" y="28598"/>
                </a:lnTo>
                <a:lnTo>
                  <a:pt x="2131172" y="49685"/>
                </a:lnTo>
                <a:lnTo>
                  <a:pt x="2169869" y="75825"/>
                </a:lnTo>
                <a:lnTo>
                  <a:pt x="2204815" y="106584"/>
                </a:lnTo>
                <a:lnTo>
                  <a:pt x="2235574" y="141530"/>
                </a:lnTo>
                <a:lnTo>
                  <a:pt x="2261714" y="180227"/>
                </a:lnTo>
                <a:lnTo>
                  <a:pt x="2282801" y="222242"/>
                </a:lnTo>
                <a:lnTo>
                  <a:pt x="2298400" y="267140"/>
                </a:lnTo>
                <a:lnTo>
                  <a:pt x="2308077" y="314489"/>
                </a:lnTo>
                <a:lnTo>
                  <a:pt x="2311400" y="363855"/>
                </a:lnTo>
                <a:lnTo>
                  <a:pt x="2311400" y="1819071"/>
                </a:lnTo>
                <a:lnTo>
                  <a:pt x="2308077" y="1868438"/>
                </a:lnTo>
                <a:lnTo>
                  <a:pt x="2298400" y="1915786"/>
                </a:lnTo>
                <a:lnTo>
                  <a:pt x="2282801" y="1960682"/>
                </a:lnTo>
                <a:lnTo>
                  <a:pt x="2261714" y="2002692"/>
                </a:lnTo>
                <a:lnTo>
                  <a:pt x="2235574" y="2041383"/>
                </a:lnTo>
                <a:lnTo>
                  <a:pt x="2204815" y="2076321"/>
                </a:lnTo>
                <a:lnTo>
                  <a:pt x="2169869" y="2107073"/>
                </a:lnTo>
                <a:lnTo>
                  <a:pt x="2131172" y="2133206"/>
                </a:lnTo>
                <a:lnTo>
                  <a:pt x="2089157" y="2154286"/>
                </a:lnTo>
                <a:lnTo>
                  <a:pt x="2044259" y="2169880"/>
                </a:lnTo>
                <a:lnTo>
                  <a:pt x="1996910" y="2179554"/>
                </a:lnTo>
                <a:lnTo>
                  <a:pt x="1947545" y="2182876"/>
                </a:lnTo>
                <a:lnTo>
                  <a:pt x="363854" y="2182876"/>
                </a:lnTo>
                <a:lnTo>
                  <a:pt x="314489" y="2179554"/>
                </a:lnTo>
                <a:lnTo>
                  <a:pt x="267140" y="2169880"/>
                </a:lnTo>
                <a:lnTo>
                  <a:pt x="222242" y="2154286"/>
                </a:lnTo>
                <a:lnTo>
                  <a:pt x="180227" y="2133206"/>
                </a:lnTo>
                <a:lnTo>
                  <a:pt x="141530" y="2107073"/>
                </a:lnTo>
                <a:lnTo>
                  <a:pt x="106584" y="2076321"/>
                </a:lnTo>
                <a:lnTo>
                  <a:pt x="75825" y="2041383"/>
                </a:lnTo>
                <a:lnTo>
                  <a:pt x="49685" y="2002692"/>
                </a:lnTo>
                <a:lnTo>
                  <a:pt x="28598" y="1960682"/>
                </a:lnTo>
                <a:lnTo>
                  <a:pt x="12999" y="1915786"/>
                </a:lnTo>
                <a:lnTo>
                  <a:pt x="3322" y="1868438"/>
                </a:lnTo>
                <a:lnTo>
                  <a:pt x="0" y="1819071"/>
                </a:lnTo>
                <a:lnTo>
                  <a:pt x="0" y="363855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55714" y="5622137"/>
            <a:ext cx="9944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Мони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оринг  </a:t>
            </a:r>
            <a:r>
              <a:rPr sz="1400" b="1" spc="-15" dirty="0">
                <a:solidFill>
                  <a:srgbClr val="C00000"/>
                </a:solidFill>
                <a:latin typeface="Calibri"/>
                <a:cs typeface="Calibri"/>
              </a:rPr>
              <a:t>результатов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42125" y="4388230"/>
            <a:ext cx="1809115" cy="1153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35775" y="4381880"/>
            <a:ext cx="1821814" cy="1166495"/>
          </a:xfrm>
          <a:custGeom>
            <a:avLst/>
            <a:gdLst/>
            <a:ahLst/>
            <a:cxnLst/>
            <a:rect l="l" t="t" r="r" b="b"/>
            <a:pathLst>
              <a:path w="1821815" h="1166495">
                <a:moveTo>
                  <a:pt x="0" y="1166495"/>
                </a:moveTo>
                <a:lnTo>
                  <a:pt x="1821815" y="1166495"/>
                </a:lnTo>
                <a:lnTo>
                  <a:pt x="1821815" y="0"/>
                </a:lnTo>
                <a:lnTo>
                  <a:pt x="0" y="0"/>
                </a:lnTo>
                <a:lnTo>
                  <a:pt x="0" y="116649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66850" y="2260600"/>
            <a:ext cx="2072639" cy="1783080"/>
          </a:xfrm>
          <a:custGeom>
            <a:avLst/>
            <a:gdLst/>
            <a:ahLst/>
            <a:cxnLst/>
            <a:rect l="l" t="t" r="r" b="b"/>
            <a:pathLst>
              <a:path w="2072639" h="1783079">
                <a:moveTo>
                  <a:pt x="32893" y="1704213"/>
                </a:moveTo>
                <a:lnTo>
                  <a:pt x="0" y="1782699"/>
                </a:lnTo>
                <a:lnTo>
                  <a:pt x="82677" y="1761998"/>
                </a:lnTo>
                <a:lnTo>
                  <a:pt x="69000" y="1746123"/>
                </a:lnTo>
                <a:lnTo>
                  <a:pt x="52324" y="1746123"/>
                </a:lnTo>
                <a:lnTo>
                  <a:pt x="44068" y="1736598"/>
                </a:lnTo>
                <a:lnTo>
                  <a:pt x="53677" y="1728338"/>
                </a:lnTo>
                <a:lnTo>
                  <a:pt x="32893" y="1704213"/>
                </a:lnTo>
                <a:close/>
              </a:path>
              <a:path w="2072639" h="1783079">
                <a:moveTo>
                  <a:pt x="53677" y="1728338"/>
                </a:moveTo>
                <a:lnTo>
                  <a:pt x="44068" y="1736598"/>
                </a:lnTo>
                <a:lnTo>
                  <a:pt x="52324" y="1746123"/>
                </a:lnTo>
                <a:lnTo>
                  <a:pt x="61904" y="1737887"/>
                </a:lnTo>
                <a:lnTo>
                  <a:pt x="53677" y="1728338"/>
                </a:lnTo>
                <a:close/>
              </a:path>
              <a:path w="2072639" h="1783079">
                <a:moveTo>
                  <a:pt x="61904" y="1737887"/>
                </a:moveTo>
                <a:lnTo>
                  <a:pt x="52324" y="1746123"/>
                </a:lnTo>
                <a:lnTo>
                  <a:pt x="69000" y="1746123"/>
                </a:lnTo>
                <a:lnTo>
                  <a:pt x="61904" y="1737887"/>
                </a:lnTo>
                <a:close/>
              </a:path>
              <a:path w="2072639" h="1783079">
                <a:moveTo>
                  <a:pt x="2064385" y="0"/>
                </a:moveTo>
                <a:lnTo>
                  <a:pt x="53677" y="1728338"/>
                </a:lnTo>
                <a:lnTo>
                  <a:pt x="61904" y="1737887"/>
                </a:lnTo>
                <a:lnTo>
                  <a:pt x="2072639" y="9525"/>
                </a:lnTo>
                <a:lnTo>
                  <a:pt x="20643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09850" y="5197475"/>
            <a:ext cx="954405" cy="76200"/>
          </a:xfrm>
          <a:custGeom>
            <a:avLst/>
            <a:gdLst/>
            <a:ahLst/>
            <a:cxnLst/>
            <a:rect l="l" t="t" r="r" b="b"/>
            <a:pathLst>
              <a:path w="954404" h="76200">
                <a:moveTo>
                  <a:pt x="877824" y="0"/>
                </a:moveTo>
                <a:lnTo>
                  <a:pt x="877824" y="76200"/>
                </a:lnTo>
                <a:lnTo>
                  <a:pt x="941324" y="44450"/>
                </a:lnTo>
                <a:lnTo>
                  <a:pt x="890524" y="44450"/>
                </a:lnTo>
                <a:lnTo>
                  <a:pt x="890524" y="31750"/>
                </a:lnTo>
                <a:lnTo>
                  <a:pt x="941324" y="31750"/>
                </a:lnTo>
                <a:lnTo>
                  <a:pt x="877824" y="0"/>
                </a:lnTo>
                <a:close/>
              </a:path>
              <a:path w="954404" h="76200">
                <a:moveTo>
                  <a:pt x="877824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877824" y="44450"/>
                </a:lnTo>
                <a:lnTo>
                  <a:pt x="877824" y="31750"/>
                </a:lnTo>
                <a:close/>
              </a:path>
              <a:path w="954404" h="76200">
                <a:moveTo>
                  <a:pt x="941324" y="31750"/>
                </a:moveTo>
                <a:lnTo>
                  <a:pt x="890524" y="31750"/>
                </a:lnTo>
                <a:lnTo>
                  <a:pt x="890524" y="44450"/>
                </a:lnTo>
                <a:lnTo>
                  <a:pt x="941324" y="44450"/>
                </a:lnTo>
                <a:lnTo>
                  <a:pt x="954024" y="38100"/>
                </a:lnTo>
                <a:lnTo>
                  <a:pt x="94132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21298" y="2265298"/>
            <a:ext cx="1962150" cy="1878330"/>
          </a:xfrm>
          <a:custGeom>
            <a:avLst/>
            <a:gdLst/>
            <a:ahLst/>
            <a:cxnLst/>
            <a:rect l="l" t="t" r="r" b="b"/>
            <a:pathLst>
              <a:path w="1962150" h="1878329">
                <a:moveTo>
                  <a:pt x="59501" y="48183"/>
                </a:moveTo>
                <a:lnTo>
                  <a:pt x="50748" y="57338"/>
                </a:lnTo>
                <a:lnTo>
                  <a:pt x="1953005" y="1877949"/>
                </a:lnTo>
                <a:lnTo>
                  <a:pt x="1961896" y="1868677"/>
                </a:lnTo>
                <a:lnTo>
                  <a:pt x="59501" y="48183"/>
                </a:lnTo>
                <a:close/>
              </a:path>
              <a:path w="1962150" h="1878329">
                <a:moveTo>
                  <a:pt x="0" y="0"/>
                </a:moveTo>
                <a:lnTo>
                  <a:pt x="28828" y="80263"/>
                </a:lnTo>
                <a:lnTo>
                  <a:pt x="50748" y="57338"/>
                </a:lnTo>
                <a:lnTo>
                  <a:pt x="41528" y="48513"/>
                </a:lnTo>
                <a:lnTo>
                  <a:pt x="50291" y="39370"/>
                </a:lnTo>
                <a:lnTo>
                  <a:pt x="67928" y="39370"/>
                </a:lnTo>
                <a:lnTo>
                  <a:pt x="81406" y="25273"/>
                </a:lnTo>
                <a:lnTo>
                  <a:pt x="0" y="0"/>
                </a:lnTo>
                <a:close/>
              </a:path>
              <a:path w="1962150" h="1878329">
                <a:moveTo>
                  <a:pt x="50291" y="39370"/>
                </a:moveTo>
                <a:lnTo>
                  <a:pt x="41528" y="48513"/>
                </a:lnTo>
                <a:lnTo>
                  <a:pt x="50748" y="57338"/>
                </a:lnTo>
                <a:lnTo>
                  <a:pt x="59501" y="48183"/>
                </a:lnTo>
                <a:lnTo>
                  <a:pt x="50291" y="39370"/>
                </a:lnTo>
                <a:close/>
              </a:path>
              <a:path w="1962150" h="1878329">
                <a:moveTo>
                  <a:pt x="67928" y="39370"/>
                </a:moveTo>
                <a:lnTo>
                  <a:pt x="50291" y="39370"/>
                </a:lnTo>
                <a:lnTo>
                  <a:pt x="59501" y="48183"/>
                </a:lnTo>
                <a:lnTo>
                  <a:pt x="67928" y="393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62573" y="5191759"/>
            <a:ext cx="760730" cy="76200"/>
          </a:xfrm>
          <a:custGeom>
            <a:avLst/>
            <a:gdLst/>
            <a:ahLst/>
            <a:cxnLst/>
            <a:rect l="l" t="t" r="r" b="b"/>
            <a:pathLst>
              <a:path w="760729" h="76200">
                <a:moveTo>
                  <a:pt x="748534" y="31622"/>
                </a:moveTo>
                <a:lnTo>
                  <a:pt x="696976" y="31622"/>
                </a:lnTo>
                <a:lnTo>
                  <a:pt x="696976" y="44322"/>
                </a:lnTo>
                <a:lnTo>
                  <a:pt x="684339" y="44428"/>
                </a:lnTo>
                <a:lnTo>
                  <a:pt x="684656" y="76199"/>
                </a:lnTo>
                <a:lnTo>
                  <a:pt x="760476" y="37464"/>
                </a:lnTo>
                <a:lnTo>
                  <a:pt x="748534" y="31622"/>
                </a:lnTo>
                <a:close/>
              </a:path>
              <a:path w="760729" h="76200">
                <a:moveTo>
                  <a:pt x="684212" y="31729"/>
                </a:moveTo>
                <a:lnTo>
                  <a:pt x="0" y="37464"/>
                </a:lnTo>
                <a:lnTo>
                  <a:pt x="126" y="50164"/>
                </a:lnTo>
                <a:lnTo>
                  <a:pt x="684339" y="44428"/>
                </a:lnTo>
                <a:lnTo>
                  <a:pt x="684212" y="31729"/>
                </a:lnTo>
                <a:close/>
              </a:path>
              <a:path w="760729" h="76200">
                <a:moveTo>
                  <a:pt x="696976" y="31622"/>
                </a:moveTo>
                <a:lnTo>
                  <a:pt x="684212" y="31729"/>
                </a:lnTo>
                <a:lnTo>
                  <a:pt x="684339" y="44428"/>
                </a:lnTo>
                <a:lnTo>
                  <a:pt x="696976" y="44322"/>
                </a:lnTo>
                <a:lnTo>
                  <a:pt x="696976" y="31622"/>
                </a:lnTo>
                <a:close/>
              </a:path>
              <a:path w="760729" h="76200">
                <a:moveTo>
                  <a:pt x="683895" y="0"/>
                </a:moveTo>
                <a:lnTo>
                  <a:pt x="684212" y="31729"/>
                </a:lnTo>
                <a:lnTo>
                  <a:pt x="748534" y="31622"/>
                </a:lnTo>
                <a:lnTo>
                  <a:pt x="6838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857250"/>
                </a:move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0619" y="146304"/>
            <a:ext cx="6871716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7785" y="213182"/>
            <a:ext cx="64884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Активная медицинская реабилитация при</a:t>
            </a:r>
            <a:r>
              <a:rPr sz="2400" spc="30" dirty="0"/>
              <a:t> </a:t>
            </a:r>
            <a:r>
              <a:rPr sz="2400" spc="-5" dirty="0"/>
              <a:t>ТБСМ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589889" y="1335613"/>
            <a:ext cx="441452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АМР – </a:t>
            </a:r>
            <a:r>
              <a:rPr sz="1800" spc="-20" dirty="0">
                <a:latin typeface="Calibri"/>
                <a:cs typeface="Calibri"/>
              </a:rPr>
              <a:t>это </a:t>
            </a:r>
            <a:r>
              <a:rPr sz="1800" spc="-10" dirty="0">
                <a:latin typeface="Calibri"/>
                <a:cs typeface="Calibri"/>
              </a:rPr>
              <a:t>использование </a:t>
            </a:r>
            <a:r>
              <a:rPr sz="1800" spc="-20" dirty="0">
                <a:latin typeface="Calibri"/>
                <a:cs typeface="Calibri"/>
              </a:rPr>
              <a:t>методов,  </a:t>
            </a:r>
            <a:r>
              <a:rPr sz="1800" spc="-10" dirty="0">
                <a:latin typeface="Calibri"/>
                <a:cs typeface="Calibri"/>
              </a:rPr>
              <a:t>использующих </a:t>
            </a:r>
            <a:r>
              <a:rPr sz="1800" spc="-5" dirty="0">
                <a:latin typeface="Calibri"/>
                <a:cs typeface="Calibri"/>
              </a:rPr>
              <a:t>направленную </a:t>
            </a:r>
            <a:r>
              <a:rPr sz="1800" spc="-10" dirty="0">
                <a:latin typeface="Calibri"/>
                <a:cs typeface="Calibri"/>
              </a:rPr>
              <a:t>деятельность  </a:t>
            </a:r>
            <a:r>
              <a:rPr sz="1800" spc="-5" dirty="0">
                <a:latin typeface="Calibri"/>
                <a:cs typeface="Calibri"/>
              </a:rPr>
              <a:t>пациента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восстановления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нарушенных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9889" y="2707589"/>
            <a:ext cx="4399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075" algn="l"/>
                <a:tab pos="2669540" algn="l"/>
                <a:tab pos="3646170" algn="l"/>
                <a:tab pos="4284980" algn="l"/>
              </a:tabLst>
            </a:pPr>
            <a:r>
              <a:rPr sz="1800" spc="-10" dirty="0">
                <a:latin typeface="Calibri"/>
                <a:cs typeface="Calibri"/>
              </a:rPr>
              <a:t>ф</a:t>
            </a:r>
            <a:r>
              <a:rPr sz="1800" dirty="0">
                <a:latin typeface="Calibri"/>
                <a:cs typeface="Calibri"/>
              </a:rPr>
              <a:t>унк</a:t>
            </a:r>
            <a:r>
              <a:rPr sz="1800" spc="-5" dirty="0">
                <a:latin typeface="Calibri"/>
                <a:cs typeface="Calibri"/>
              </a:rPr>
              <a:t>ц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5" dirty="0">
                <a:latin typeface="Calibri"/>
                <a:cs typeface="Calibri"/>
              </a:rPr>
              <a:t>й</a:t>
            </a:r>
            <a:r>
              <a:rPr sz="1800" dirty="0">
                <a:latin typeface="Calibri"/>
                <a:cs typeface="Calibri"/>
              </a:rPr>
              <a:t>.	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б</a:t>
            </a:r>
            <a:r>
              <a:rPr sz="1800" spc="5" dirty="0">
                <a:latin typeface="Calibri"/>
                <a:cs typeface="Calibri"/>
              </a:rPr>
              <a:t>я</a:t>
            </a:r>
            <a:r>
              <a:rPr sz="1800" spc="-10" dirty="0">
                <a:latin typeface="Calibri"/>
                <a:cs typeface="Calibri"/>
              </a:rPr>
              <a:t>з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-15" dirty="0">
                <a:latin typeface="Calibri"/>
                <a:cs typeface="Calibri"/>
              </a:rPr>
              <a:t>т</a:t>
            </a:r>
            <a:r>
              <a:rPr sz="1800" spc="-35" dirty="0">
                <a:latin typeface="Calibri"/>
                <a:cs typeface="Calibri"/>
              </a:rPr>
              <a:t>е</a:t>
            </a:r>
            <a:r>
              <a:rPr sz="1800" spc="-5" dirty="0">
                <a:latin typeface="Calibri"/>
                <a:cs typeface="Calibri"/>
              </a:rPr>
              <a:t>ль</a:t>
            </a: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е	</a:t>
            </a:r>
            <a:r>
              <a:rPr sz="1800" spc="-15" dirty="0">
                <a:latin typeface="Calibri"/>
                <a:cs typeface="Calibri"/>
              </a:rPr>
              <a:t>у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5" dirty="0">
                <a:latin typeface="Calibri"/>
                <a:cs typeface="Calibri"/>
              </a:rPr>
              <a:t>лови</a:t>
            </a:r>
            <a:r>
              <a:rPr sz="1800" dirty="0">
                <a:latin typeface="Calibri"/>
                <a:cs typeface="Calibri"/>
              </a:rPr>
              <a:t>е	АМР	–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889" y="2982213"/>
            <a:ext cx="43999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tabLst>
                <a:tab pos="1605280" algn="l"/>
                <a:tab pos="2115820" algn="l"/>
                <a:tab pos="3120390" algn="l"/>
                <a:tab pos="3261995" algn="l"/>
                <a:tab pos="4275455" algn="l"/>
              </a:tabLst>
            </a:pP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з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15" dirty="0">
                <a:latin typeface="Calibri"/>
                <a:cs typeface="Calibri"/>
              </a:rPr>
              <a:t>т</a:t>
            </a:r>
            <a:r>
              <a:rPr sz="1800" spc="-20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л</a:t>
            </a:r>
            <a:r>
              <a:rPr sz="1800" spc="-5" dirty="0">
                <a:latin typeface="Calibri"/>
                <a:cs typeface="Calibri"/>
              </a:rPr>
              <a:t>ь</a:t>
            </a:r>
            <a:r>
              <a:rPr sz="1800" dirty="0">
                <a:latin typeface="Calibri"/>
                <a:cs typeface="Calibri"/>
              </a:rPr>
              <a:t>ное,	про</a:t>
            </a:r>
            <a:r>
              <a:rPr sz="1800" spc="5" dirty="0">
                <a:latin typeface="Calibri"/>
                <a:cs typeface="Calibri"/>
              </a:rPr>
              <a:t>и</a:t>
            </a:r>
            <a:r>
              <a:rPr sz="1800" spc="-10" dirty="0">
                <a:latin typeface="Calibri"/>
                <a:cs typeface="Calibri"/>
              </a:rPr>
              <a:t>з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3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л</a:t>
            </a:r>
            <a:r>
              <a:rPr sz="1800" spc="-5" dirty="0">
                <a:latin typeface="Calibri"/>
                <a:cs typeface="Calibri"/>
              </a:rPr>
              <a:t>ь</a:t>
            </a:r>
            <a:r>
              <a:rPr sz="1800" dirty="0">
                <a:latin typeface="Calibri"/>
                <a:cs typeface="Calibri"/>
              </a:rPr>
              <a:t>н</a:t>
            </a:r>
            <a:r>
              <a:rPr sz="1800" spc="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е,		в</a:t>
            </a:r>
            <a:r>
              <a:rPr sz="1800" spc="-3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лев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е	и  </a:t>
            </a:r>
            <a:r>
              <a:rPr sz="1800" spc="-20" dirty="0">
                <a:latin typeface="Calibri"/>
                <a:cs typeface="Calibri"/>
              </a:rPr>
              <a:t>ц</a:t>
            </a:r>
            <a:r>
              <a:rPr sz="1800" spc="-35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л</a:t>
            </a:r>
            <a:r>
              <a:rPr sz="1800" spc="-10" dirty="0">
                <a:latin typeface="Calibri"/>
                <a:cs typeface="Calibri"/>
              </a:rPr>
              <a:t>е</a:t>
            </a:r>
            <a:r>
              <a:rPr sz="1800" spc="-15" dirty="0">
                <a:latin typeface="Calibri"/>
                <a:cs typeface="Calibri"/>
              </a:rPr>
              <a:t>у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5" dirty="0">
                <a:latin typeface="Calibri"/>
                <a:cs typeface="Calibri"/>
              </a:rPr>
              <a:t>тр</a:t>
            </a:r>
            <a:r>
              <a:rPr sz="1800" spc="-10" dirty="0">
                <a:latin typeface="Calibri"/>
                <a:cs typeface="Calibri"/>
              </a:rPr>
              <a:t>е</a:t>
            </a:r>
            <a:r>
              <a:rPr sz="1800" spc="-5" dirty="0">
                <a:latin typeface="Calibri"/>
                <a:cs typeface="Calibri"/>
              </a:rPr>
              <a:t>мленно</a:t>
            </a:r>
            <a:r>
              <a:rPr sz="1800" dirty="0">
                <a:latin typeface="Calibri"/>
                <a:cs typeface="Calibri"/>
              </a:rPr>
              <a:t>е	</a:t>
            </a:r>
            <a:r>
              <a:rPr sz="1800" spc="10" dirty="0">
                <a:latin typeface="Calibri"/>
                <a:cs typeface="Calibri"/>
              </a:rPr>
              <a:t>у</a:t>
            </a:r>
            <a:r>
              <a:rPr sz="1800" dirty="0">
                <a:latin typeface="Calibri"/>
                <a:cs typeface="Calibri"/>
              </a:rPr>
              <a:t>ча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ие	пац</a:t>
            </a:r>
            <a:r>
              <a:rPr sz="1800" spc="-5" dirty="0">
                <a:latin typeface="Calibri"/>
                <a:cs typeface="Calibri"/>
              </a:rPr>
              <a:t>и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10" dirty="0">
                <a:latin typeface="Calibri"/>
                <a:cs typeface="Calibri"/>
              </a:rPr>
              <a:t>н</a:t>
            </a:r>
            <a:r>
              <a:rPr sz="1800" spc="-5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а	</a:t>
            </a:r>
            <a:r>
              <a:rPr sz="1800" spc="-3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889" y="3942715"/>
            <a:ext cx="3508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процессе выполнения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упражнений.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" y="1250950"/>
            <a:ext cx="4897755" cy="3646804"/>
          </a:xfrm>
          <a:custGeom>
            <a:avLst/>
            <a:gdLst/>
            <a:ahLst/>
            <a:cxnLst/>
            <a:rect l="l" t="t" r="r" b="b"/>
            <a:pathLst>
              <a:path w="4897755" h="3646804">
                <a:moveTo>
                  <a:pt x="0" y="607822"/>
                </a:moveTo>
                <a:lnTo>
                  <a:pt x="1828" y="560324"/>
                </a:lnTo>
                <a:lnTo>
                  <a:pt x="7223" y="513826"/>
                </a:lnTo>
                <a:lnTo>
                  <a:pt x="16051" y="468463"/>
                </a:lnTo>
                <a:lnTo>
                  <a:pt x="28174" y="424369"/>
                </a:lnTo>
                <a:lnTo>
                  <a:pt x="43460" y="381679"/>
                </a:lnTo>
                <a:lnTo>
                  <a:pt x="61772" y="340530"/>
                </a:lnTo>
                <a:lnTo>
                  <a:pt x="82975" y="301055"/>
                </a:lnTo>
                <a:lnTo>
                  <a:pt x="106935" y="263391"/>
                </a:lnTo>
                <a:lnTo>
                  <a:pt x="133516" y="227672"/>
                </a:lnTo>
                <a:lnTo>
                  <a:pt x="162582" y="194034"/>
                </a:lnTo>
                <a:lnTo>
                  <a:pt x="194000" y="162612"/>
                </a:lnTo>
                <a:lnTo>
                  <a:pt x="227634" y="133541"/>
                </a:lnTo>
                <a:lnTo>
                  <a:pt x="263348" y="106955"/>
                </a:lnTo>
                <a:lnTo>
                  <a:pt x="301008" y="82992"/>
                </a:lnTo>
                <a:lnTo>
                  <a:pt x="340479" y="61784"/>
                </a:lnTo>
                <a:lnTo>
                  <a:pt x="381625" y="43469"/>
                </a:lnTo>
                <a:lnTo>
                  <a:pt x="424311" y="28180"/>
                </a:lnTo>
                <a:lnTo>
                  <a:pt x="468403" y="16054"/>
                </a:lnTo>
                <a:lnTo>
                  <a:pt x="513765" y="7225"/>
                </a:lnTo>
                <a:lnTo>
                  <a:pt x="560261" y="1828"/>
                </a:lnTo>
                <a:lnTo>
                  <a:pt x="607758" y="0"/>
                </a:lnTo>
                <a:lnTo>
                  <a:pt x="4289679" y="0"/>
                </a:lnTo>
                <a:lnTo>
                  <a:pt x="4337175" y="1828"/>
                </a:lnTo>
                <a:lnTo>
                  <a:pt x="4383670" y="7225"/>
                </a:lnTo>
                <a:lnTo>
                  <a:pt x="4429030" y="16054"/>
                </a:lnTo>
                <a:lnTo>
                  <a:pt x="4473119" y="28180"/>
                </a:lnTo>
                <a:lnTo>
                  <a:pt x="4515802" y="43469"/>
                </a:lnTo>
                <a:lnTo>
                  <a:pt x="4556945" y="61784"/>
                </a:lnTo>
                <a:lnTo>
                  <a:pt x="4596412" y="82992"/>
                </a:lnTo>
                <a:lnTo>
                  <a:pt x="4634068" y="106955"/>
                </a:lnTo>
                <a:lnTo>
                  <a:pt x="4669778" y="133541"/>
                </a:lnTo>
                <a:lnTo>
                  <a:pt x="4703407" y="162612"/>
                </a:lnTo>
                <a:lnTo>
                  <a:pt x="4734820" y="194034"/>
                </a:lnTo>
                <a:lnTo>
                  <a:pt x="4763882" y="227672"/>
                </a:lnTo>
                <a:lnTo>
                  <a:pt x="4790459" y="263391"/>
                </a:lnTo>
                <a:lnTo>
                  <a:pt x="4814414" y="301055"/>
                </a:lnTo>
                <a:lnTo>
                  <a:pt x="4835614" y="340530"/>
                </a:lnTo>
                <a:lnTo>
                  <a:pt x="4853922" y="381679"/>
                </a:lnTo>
                <a:lnTo>
                  <a:pt x="4869205" y="424369"/>
                </a:lnTo>
                <a:lnTo>
                  <a:pt x="4881326" y="468463"/>
                </a:lnTo>
                <a:lnTo>
                  <a:pt x="4890151" y="513826"/>
                </a:lnTo>
                <a:lnTo>
                  <a:pt x="4895545" y="560324"/>
                </a:lnTo>
                <a:lnTo>
                  <a:pt x="4897374" y="607822"/>
                </a:lnTo>
                <a:lnTo>
                  <a:pt x="4897501" y="3038729"/>
                </a:lnTo>
                <a:lnTo>
                  <a:pt x="4895545" y="3086225"/>
                </a:lnTo>
                <a:lnTo>
                  <a:pt x="4890151" y="3132720"/>
                </a:lnTo>
                <a:lnTo>
                  <a:pt x="4881326" y="3178080"/>
                </a:lnTo>
                <a:lnTo>
                  <a:pt x="4869205" y="3222169"/>
                </a:lnTo>
                <a:lnTo>
                  <a:pt x="4853922" y="3264852"/>
                </a:lnTo>
                <a:lnTo>
                  <a:pt x="4835614" y="3305995"/>
                </a:lnTo>
                <a:lnTo>
                  <a:pt x="4814414" y="3345462"/>
                </a:lnTo>
                <a:lnTo>
                  <a:pt x="4790459" y="3383118"/>
                </a:lnTo>
                <a:lnTo>
                  <a:pt x="4763882" y="3418828"/>
                </a:lnTo>
                <a:lnTo>
                  <a:pt x="4734820" y="3452457"/>
                </a:lnTo>
                <a:lnTo>
                  <a:pt x="4703407" y="3483870"/>
                </a:lnTo>
                <a:lnTo>
                  <a:pt x="4669778" y="3512932"/>
                </a:lnTo>
                <a:lnTo>
                  <a:pt x="4634068" y="3539509"/>
                </a:lnTo>
                <a:lnTo>
                  <a:pt x="4596412" y="3563464"/>
                </a:lnTo>
                <a:lnTo>
                  <a:pt x="4556945" y="3584664"/>
                </a:lnTo>
                <a:lnTo>
                  <a:pt x="4515802" y="3602972"/>
                </a:lnTo>
                <a:lnTo>
                  <a:pt x="4473119" y="3618255"/>
                </a:lnTo>
                <a:lnTo>
                  <a:pt x="4429030" y="3630376"/>
                </a:lnTo>
                <a:lnTo>
                  <a:pt x="4383670" y="3639201"/>
                </a:lnTo>
                <a:lnTo>
                  <a:pt x="4337175" y="3644595"/>
                </a:lnTo>
                <a:lnTo>
                  <a:pt x="4289679" y="3646424"/>
                </a:lnTo>
                <a:lnTo>
                  <a:pt x="607758" y="3646424"/>
                </a:lnTo>
                <a:lnTo>
                  <a:pt x="560261" y="3644595"/>
                </a:lnTo>
                <a:lnTo>
                  <a:pt x="513765" y="3639201"/>
                </a:lnTo>
                <a:lnTo>
                  <a:pt x="468403" y="3630376"/>
                </a:lnTo>
                <a:lnTo>
                  <a:pt x="424311" y="3618255"/>
                </a:lnTo>
                <a:lnTo>
                  <a:pt x="381625" y="3602972"/>
                </a:lnTo>
                <a:lnTo>
                  <a:pt x="340479" y="3584664"/>
                </a:lnTo>
                <a:lnTo>
                  <a:pt x="301008" y="3563464"/>
                </a:lnTo>
                <a:lnTo>
                  <a:pt x="263348" y="3539509"/>
                </a:lnTo>
                <a:lnTo>
                  <a:pt x="227634" y="3512932"/>
                </a:lnTo>
                <a:lnTo>
                  <a:pt x="194000" y="3483870"/>
                </a:lnTo>
                <a:lnTo>
                  <a:pt x="162582" y="3452457"/>
                </a:lnTo>
                <a:lnTo>
                  <a:pt x="133516" y="3418828"/>
                </a:lnTo>
                <a:lnTo>
                  <a:pt x="106935" y="3383118"/>
                </a:lnTo>
                <a:lnTo>
                  <a:pt x="82975" y="3345462"/>
                </a:lnTo>
                <a:lnTo>
                  <a:pt x="61772" y="3305995"/>
                </a:lnTo>
                <a:lnTo>
                  <a:pt x="43460" y="3264852"/>
                </a:lnTo>
                <a:lnTo>
                  <a:pt x="28174" y="3222169"/>
                </a:lnTo>
                <a:lnTo>
                  <a:pt x="16051" y="3178080"/>
                </a:lnTo>
                <a:lnTo>
                  <a:pt x="7223" y="3132720"/>
                </a:lnTo>
                <a:lnTo>
                  <a:pt x="1828" y="3086225"/>
                </a:lnTo>
                <a:lnTo>
                  <a:pt x="0" y="3038729"/>
                </a:lnTo>
                <a:lnTo>
                  <a:pt x="0" y="607822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00" y="5235575"/>
            <a:ext cx="8368030" cy="1217930"/>
          </a:xfrm>
          <a:custGeom>
            <a:avLst/>
            <a:gdLst/>
            <a:ahLst/>
            <a:cxnLst/>
            <a:rect l="l" t="t" r="r" b="b"/>
            <a:pathLst>
              <a:path w="8368030" h="1217929">
                <a:moveTo>
                  <a:pt x="0" y="202946"/>
                </a:moveTo>
                <a:lnTo>
                  <a:pt x="5359" y="156394"/>
                </a:lnTo>
                <a:lnTo>
                  <a:pt x="20626" y="113670"/>
                </a:lnTo>
                <a:lnTo>
                  <a:pt x="44582" y="75989"/>
                </a:lnTo>
                <a:lnTo>
                  <a:pt x="76011" y="44567"/>
                </a:lnTo>
                <a:lnTo>
                  <a:pt x="113692" y="20617"/>
                </a:lnTo>
                <a:lnTo>
                  <a:pt x="156410" y="5356"/>
                </a:lnTo>
                <a:lnTo>
                  <a:pt x="202945" y="0"/>
                </a:lnTo>
                <a:lnTo>
                  <a:pt x="8164830" y="0"/>
                </a:lnTo>
                <a:lnTo>
                  <a:pt x="8211341" y="5356"/>
                </a:lnTo>
                <a:lnTo>
                  <a:pt x="8254046" y="20617"/>
                </a:lnTo>
                <a:lnTo>
                  <a:pt x="8291722" y="44567"/>
                </a:lnTo>
                <a:lnTo>
                  <a:pt x="8323145" y="75989"/>
                </a:lnTo>
                <a:lnTo>
                  <a:pt x="8347089" y="113670"/>
                </a:lnTo>
                <a:lnTo>
                  <a:pt x="8362332" y="156394"/>
                </a:lnTo>
                <a:lnTo>
                  <a:pt x="8367649" y="202946"/>
                </a:lnTo>
                <a:lnTo>
                  <a:pt x="8367776" y="1014666"/>
                </a:lnTo>
                <a:lnTo>
                  <a:pt x="8362292" y="1061202"/>
                </a:lnTo>
                <a:lnTo>
                  <a:pt x="8347034" y="1103919"/>
                </a:lnTo>
                <a:lnTo>
                  <a:pt x="8323091" y="1141601"/>
                </a:lnTo>
                <a:lnTo>
                  <a:pt x="8291683" y="1173029"/>
                </a:lnTo>
                <a:lnTo>
                  <a:pt x="8254024" y="1196985"/>
                </a:lnTo>
                <a:lnTo>
                  <a:pt x="8211334" y="1212252"/>
                </a:lnTo>
                <a:lnTo>
                  <a:pt x="8164830" y="1217612"/>
                </a:lnTo>
                <a:lnTo>
                  <a:pt x="202945" y="1217612"/>
                </a:lnTo>
                <a:lnTo>
                  <a:pt x="156410" y="1212252"/>
                </a:lnTo>
                <a:lnTo>
                  <a:pt x="113692" y="1196985"/>
                </a:lnTo>
                <a:lnTo>
                  <a:pt x="76011" y="1173029"/>
                </a:lnTo>
                <a:lnTo>
                  <a:pt x="44582" y="1141601"/>
                </a:lnTo>
                <a:lnTo>
                  <a:pt x="20626" y="1103919"/>
                </a:lnTo>
                <a:lnTo>
                  <a:pt x="5359" y="1061202"/>
                </a:lnTo>
                <a:lnTo>
                  <a:pt x="0" y="1014666"/>
                </a:lnTo>
                <a:lnTo>
                  <a:pt x="0" y="20294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8540" y="5152694"/>
            <a:ext cx="805116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501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Целью </a:t>
            </a:r>
            <a:r>
              <a:rPr sz="1800" dirty="0">
                <a:latin typeface="Calibri"/>
                <a:cs typeface="Calibri"/>
              </a:rPr>
              <a:t>АМР </a:t>
            </a:r>
            <a:r>
              <a:rPr sz="1800" spc="-10" dirty="0">
                <a:latin typeface="Calibri"/>
                <a:cs typeface="Calibri"/>
              </a:rPr>
              <a:t>является </a:t>
            </a:r>
            <a:r>
              <a:rPr sz="1800" spc="-5" dirty="0">
                <a:latin typeface="Calibri"/>
                <a:cs typeface="Calibri"/>
              </a:rPr>
              <a:t>адаптация </a:t>
            </a:r>
            <a:r>
              <a:rPr sz="1800" dirty="0">
                <a:latin typeface="Calibri"/>
                <a:cs typeface="Calibri"/>
              </a:rPr>
              <a:t>к </a:t>
            </a:r>
            <a:r>
              <a:rPr sz="1800" spc="-10" dirty="0">
                <a:latin typeface="Calibri"/>
                <a:cs typeface="Calibri"/>
              </a:rPr>
              <a:t>условиям жизнедеятельности </a:t>
            </a:r>
            <a:r>
              <a:rPr sz="1800" spc="-5" dirty="0">
                <a:latin typeface="Calibri"/>
                <a:cs typeface="Calibri"/>
              </a:rPr>
              <a:t>на основе  максимально восстановления движений, вегетативного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психоэмоционального  обеспечения, социальных </a:t>
            </a:r>
            <a:r>
              <a:rPr sz="1800" spc="-10" dirty="0">
                <a:latin typeface="Calibri"/>
                <a:cs typeface="Calibri"/>
              </a:rPr>
              <a:t>связей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активности.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7028" y="1661286"/>
            <a:ext cx="1934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3775" algn="l"/>
              </a:tabLst>
            </a:pPr>
            <a:r>
              <a:rPr sz="1800" dirty="0">
                <a:latin typeface="Calibri"/>
                <a:cs typeface="Calibri"/>
              </a:rPr>
              <a:t>АМР	</a:t>
            </a:r>
            <a:r>
              <a:rPr sz="1800" spc="-10" dirty="0">
                <a:latin typeface="Calibri"/>
                <a:cs typeface="Calibri"/>
              </a:rPr>
              <a:t>приводит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3430" y="1661286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47028" y="1935607"/>
            <a:ext cx="15576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фо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spc="-10" dirty="0">
                <a:latin typeface="Calibri"/>
                <a:cs typeface="Calibri"/>
              </a:rPr>
              <a:t>и</a:t>
            </a:r>
            <a:r>
              <a:rPr sz="1800" spc="-5" dirty="0">
                <a:latin typeface="Calibri"/>
                <a:cs typeface="Calibri"/>
              </a:rPr>
              <a:t>ров</a:t>
            </a:r>
            <a:r>
              <a:rPr sz="1800" dirty="0">
                <a:latin typeface="Calibri"/>
                <a:cs typeface="Calibri"/>
              </a:rPr>
              <a:t>анию  адаптивных  </a:t>
            </a:r>
            <a:r>
              <a:rPr sz="1800" spc="-10" dirty="0">
                <a:latin typeface="Calibri"/>
                <a:cs typeface="Calibri"/>
              </a:rPr>
              <a:t>двигательных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1702" y="2484501"/>
            <a:ext cx="10045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программ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7028" y="2758821"/>
            <a:ext cx="2578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на основе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сохранившихся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47028" y="3033140"/>
            <a:ext cx="16548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5311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урсов  </a:t>
            </a:r>
            <a:r>
              <a:rPr sz="1800" spc="-10" dirty="0">
                <a:latin typeface="Calibri"/>
                <a:cs typeface="Calibri"/>
              </a:rPr>
              <a:t>системы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использованием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66481" y="3033140"/>
            <a:ext cx="859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нервн</a:t>
            </a:r>
            <a:r>
              <a:rPr sz="1800" spc="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й</a:t>
            </a:r>
            <a:endParaRPr sz="18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ее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47028" y="3856482"/>
            <a:ext cx="1995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нейропластичности.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08676" y="1254125"/>
            <a:ext cx="3456304" cy="3646804"/>
          </a:xfrm>
          <a:custGeom>
            <a:avLst/>
            <a:gdLst/>
            <a:ahLst/>
            <a:cxnLst/>
            <a:rect l="l" t="t" r="r" b="b"/>
            <a:pathLst>
              <a:path w="3456304" h="3646804">
                <a:moveTo>
                  <a:pt x="0" y="576072"/>
                </a:moveTo>
                <a:lnTo>
                  <a:pt x="1908" y="528827"/>
                </a:lnTo>
                <a:lnTo>
                  <a:pt x="7536" y="482635"/>
                </a:lnTo>
                <a:lnTo>
                  <a:pt x="16735" y="437641"/>
                </a:lnTo>
                <a:lnTo>
                  <a:pt x="29357" y="393996"/>
                </a:lnTo>
                <a:lnTo>
                  <a:pt x="45253" y="351847"/>
                </a:lnTo>
                <a:lnTo>
                  <a:pt x="64276" y="311342"/>
                </a:lnTo>
                <a:lnTo>
                  <a:pt x="86278" y="272631"/>
                </a:lnTo>
                <a:lnTo>
                  <a:pt x="111109" y="235860"/>
                </a:lnTo>
                <a:lnTo>
                  <a:pt x="138623" y="201179"/>
                </a:lnTo>
                <a:lnTo>
                  <a:pt x="168671" y="168735"/>
                </a:lnTo>
                <a:lnTo>
                  <a:pt x="201106" y="138677"/>
                </a:lnTo>
                <a:lnTo>
                  <a:pt x="235778" y="111154"/>
                </a:lnTo>
                <a:lnTo>
                  <a:pt x="272539" y="86313"/>
                </a:lnTo>
                <a:lnTo>
                  <a:pt x="311243" y="64304"/>
                </a:lnTo>
                <a:lnTo>
                  <a:pt x="351740" y="45273"/>
                </a:lnTo>
                <a:lnTo>
                  <a:pt x="393882" y="29370"/>
                </a:lnTo>
                <a:lnTo>
                  <a:pt x="437522" y="16743"/>
                </a:lnTo>
                <a:lnTo>
                  <a:pt x="482511" y="7540"/>
                </a:lnTo>
                <a:lnTo>
                  <a:pt x="528701" y="1909"/>
                </a:lnTo>
                <a:lnTo>
                  <a:pt x="575945" y="0"/>
                </a:lnTo>
                <a:lnTo>
                  <a:pt x="2879852" y="0"/>
                </a:lnTo>
                <a:lnTo>
                  <a:pt x="2927096" y="1909"/>
                </a:lnTo>
                <a:lnTo>
                  <a:pt x="2973288" y="7540"/>
                </a:lnTo>
                <a:lnTo>
                  <a:pt x="3018282" y="16743"/>
                </a:lnTo>
                <a:lnTo>
                  <a:pt x="3061927" y="29370"/>
                </a:lnTo>
                <a:lnTo>
                  <a:pt x="3104076" y="45273"/>
                </a:lnTo>
                <a:lnTo>
                  <a:pt x="3144581" y="64304"/>
                </a:lnTo>
                <a:lnTo>
                  <a:pt x="3183292" y="86313"/>
                </a:lnTo>
                <a:lnTo>
                  <a:pt x="3220063" y="111154"/>
                </a:lnTo>
                <a:lnTo>
                  <a:pt x="3254744" y="138677"/>
                </a:lnTo>
                <a:lnTo>
                  <a:pt x="3287188" y="168735"/>
                </a:lnTo>
                <a:lnTo>
                  <a:pt x="3317246" y="201179"/>
                </a:lnTo>
                <a:lnTo>
                  <a:pt x="3344769" y="235860"/>
                </a:lnTo>
                <a:lnTo>
                  <a:pt x="3369610" y="272631"/>
                </a:lnTo>
                <a:lnTo>
                  <a:pt x="3391619" y="311342"/>
                </a:lnTo>
                <a:lnTo>
                  <a:pt x="3410650" y="351847"/>
                </a:lnTo>
                <a:lnTo>
                  <a:pt x="3426553" y="393996"/>
                </a:lnTo>
                <a:lnTo>
                  <a:pt x="3439180" y="437641"/>
                </a:lnTo>
                <a:lnTo>
                  <a:pt x="3448383" y="482635"/>
                </a:lnTo>
                <a:lnTo>
                  <a:pt x="3454014" y="528827"/>
                </a:lnTo>
                <a:lnTo>
                  <a:pt x="3455924" y="576072"/>
                </a:lnTo>
                <a:lnTo>
                  <a:pt x="3455924" y="3070479"/>
                </a:lnTo>
                <a:lnTo>
                  <a:pt x="3454014" y="3117722"/>
                </a:lnTo>
                <a:lnTo>
                  <a:pt x="3448383" y="3163912"/>
                </a:lnTo>
                <a:lnTo>
                  <a:pt x="3439180" y="3208901"/>
                </a:lnTo>
                <a:lnTo>
                  <a:pt x="3426553" y="3252541"/>
                </a:lnTo>
                <a:lnTo>
                  <a:pt x="3410650" y="3294683"/>
                </a:lnTo>
                <a:lnTo>
                  <a:pt x="3391619" y="3335180"/>
                </a:lnTo>
                <a:lnTo>
                  <a:pt x="3369610" y="3373884"/>
                </a:lnTo>
                <a:lnTo>
                  <a:pt x="3344769" y="3410645"/>
                </a:lnTo>
                <a:lnTo>
                  <a:pt x="3317246" y="3445317"/>
                </a:lnTo>
                <a:lnTo>
                  <a:pt x="3287188" y="3477752"/>
                </a:lnTo>
                <a:lnTo>
                  <a:pt x="3254744" y="3507800"/>
                </a:lnTo>
                <a:lnTo>
                  <a:pt x="3220063" y="3535314"/>
                </a:lnTo>
                <a:lnTo>
                  <a:pt x="3183292" y="3560145"/>
                </a:lnTo>
                <a:lnTo>
                  <a:pt x="3144581" y="3582147"/>
                </a:lnTo>
                <a:lnTo>
                  <a:pt x="3104076" y="3601170"/>
                </a:lnTo>
                <a:lnTo>
                  <a:pt x="3061927" y="3617066"/>
                </a:lnTo>
                <a:lnTo>
                  <a:pt x="3018282" y="3629688"/>
                </a:lnTo>
                <a:lnTo>
                  <a:pt x="2973288" y="3638887"/>
                </a:lnTo>
                <a:lnTo>
                  <a:pt x="2927096" y="3644515"/>
                </a:lnTo>
                <a:lnTo>
                  <a:pt x="2879852" y="3646424"/>
                </a:lnTo>
                <a:lnTo>
                  <a:pt x="575945" y="3646424"/>
                </a:lnTo>
                <a:lnTo>
                  <a:pt x="528701" y="3644515"/>
                </a:lnTo>
                <a:lnTo>
                  <a:pt x="482511" y="3638887"/>
                </a:lnTo>
                <a:lnTo>
                  <a:pt x="437522" y="3629688"/>
                </a:lnTo>
                <a:lnTo>
                  <a:pt x="393882" y="3617066"/>
                </a:lnTo>
                <a:lnTo>
                  <a:pt x="351740" y="3601170"/>
                </a:lnTo>
                <a:lnTo>
                  <a:pt x="311243" y="3582147"/>
                </a:lnTo>
                <a:lnTo>
                  <a:pt x="272539" y="3560145"/>
                </a:lnTo>
                <a:lnTo>
                  <a:pt x="235778" y="3535314"/>
                </a:lnTo>
                <a:lnTo>
                  <a:pt x="201106" y="3507800"/>
                </a:lnTo>
                <a:lnTo>
                  <a:pt x="168671" y="3477752"/>
                </a:lnTo>
                <a:lnTo>
                  <a:pt x="138623" y="3445317"/>
                </a:lnTo>
                <a:lnTo>
                  <a:pt x="111109" y="3410645"/>
                </a:lnTo>
                <a:lnTo>
                  <a:pt x="86278" y="3373884"/>
                </a:lnTo>
                <a:lnTo>
                  <a:pt x="64276" y="3335180"/>
                </a:lnTo>
                <a:lnTo>
                  <a:pt x="45253" y="3294683"/>
                </a:lnTo>
                <a:lnTo>
                  <a:pt x="29357" y="3252541"/>
                </a:lnTo>
                <a:lnTo>
                  <a:pt x="16735" y="3208901"/>
                </a:lnTo>
                <a:lnTo>
                  <a:pt x="7536" y="3163912"/>
                </a:lnTo>
                <a:lnTo>
                  <a:pt x="1908" y="3117722"/>
                </a:lnTo>
                <a:lnTo>
                  <a:pt x="0" y="3070479"/>
                </a:lnTo>
                <a:lnTo>
                  <a:pt x="0" y="576072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1066038"/>
            <a:ext cx="448056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har char="-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Активная </a:t>
            </a:r>
            <a:r>
              <a:rPr sz="2400" spc="-5" dirty="0">
                <a:latin typeface="Calibri"/>
                <a:cs typeface="Calibri"/>
              </a:rPr>
              <a:t>лечебная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гимнастика.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-"/>
              <a:tabLst>
                <a:tab pos="354965" algn="l"/>
                <a:tab pos="355600" algn="l"/>
                <a:tab pos="1748155" algn="l"/>
              </a:tabLst>
            </a:pPr>
            <a:r>
              <a:rPr sz="2400" dirty="0">
                <a:latin typeface="Calibri"/>
                <a:cs typeface="Calibri"/>
              </a:rPr>
              <a:t>Активная	</a:t>
            </a:r>
            <a:r>
              <a:rPr sz="2400" spc="-10" dirty="0">
                <a:latin typeface="Calibri"/>
                <a:cs typeface="Calibri"/>
              </a:rPr>
              <a:t>механотерапия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5226" y="1578102"/>
            <a:ext cx="440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4010" algn="l"/>
                <a:tab pos="1054735" algn="l"/>
                <a:tab pos="1728470" algn="l"/>
                <a:tab pos="3325495" algn="l"/>
                <a:tab pos="4078604" algn="l"/>
              </a:tabLst>
            </a:pPr>
            <a:r>
              <a:rPr sz="2400" dirty="0">
                <a:latin typeface="Calibri"/>
                <a:cs typeface="Calibri"/>
              </a:rPr>
              <a:t>с	БОС	п</a:t>
            </a:r>
            <a:r>
              <a:rPr sz="2400" spc="-8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д	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он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м	ЭМГ	на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28167" y="2471927"/>
          <a:ext cx="8367395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2910"/>
                <a:gridCol w="3743324"/>
                <a:gridCol w="245745"/>
                <a:gridCol w="1416050"/>
              </a:tblGrid>
              <a:tr h="335279">
                <a:tc>
                  <a:txBody>
                    <a:bodyPr/>
                    <a:lstStyle/>
                    <a:p>
                      <a:pPr marL="31750">
                        <a:lnSpc>
                          <a:spcPts val="2280"/>
                        </a:lnSpc>
                        <a:tabLst>
                          <a:tab pos="37401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-	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Активно-пассивная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80"/>
                        </a:lnSpc>
                        <a:tabLst>
                          <a:tab pos="2734310" algn="l"/>
                        </a:tabLst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электростимуляция	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мышц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228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с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80"/>
                        </a:lnSpc>
                        <a:tabLst>
                          <a:tab pos="72707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С	п</a:t>
                      </a:r>
                      <a:r>
                        <a:rPr sz="2400" spc="-8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д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35280">
                <a:tc>
                  <a:txBody>
                    <a:bodyPr/>
                    <a:lstStyle/>
                    <a:p>
                      <a:pPr marL="374015">
                        <a:lnSpc>
                          <a:spcPts val="2520"/>
                        </a:lnSpc>
                        <a:tabLst>
                          <a:tab pos="2140585" algn="l"/>
                        </a:tabLst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контролем	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ЭМГ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2520"/>
                        </a:lnSpc>
                        <a:tabLst>
                          <a:tab pos="674370" algn="l"/>
                          <a:tab pos="221678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на	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аппарате	«Endomed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520"/>
                        </a:lnSpc>
                        <a:tabLst>
                          <a:tab pos="513080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–	6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id»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47217" y="1943861"/>
            <a:ext cx="8330565" cy="236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комплексе </a:t>
            </a:r>
            <a:r>
              <a:rPr sz="2400" spc="-5" dirty="0">
                <a:latin typeface="Calibri"/>
                <a:cs typeface="Calibri"/>
              </a:rPr>
              <a:t>«EN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10" dirty="0">
                <a:latin typeface="Calibri"/>
                <a:cs typeface="Calibri"/>
              </a:rPr>
              <a:t>TReeM»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(Нидерланды).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(Нидерланды).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Calibri"/>
                <a:cs typeface="Calibri"/>
              </a:rPr>
              <a:t>-</a:t>
            </a:r>
            <a:r>
              <a:rPr sz="2400" spc="1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Тренировка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ходьбы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на</a:t>
            </a:r>
            <a:r>
              <a:rPr sz="2400" spc="15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телескопическом</a:t>
            </a:r>
            <a:r>
              <a:rPr sz="2400" spc="1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подъемнике</a:t>
            </a:r>
            <a:r>
              <a:rPr sz="2400" spc="1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«ТРАМ»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с </a:t>
            </a:r>
            <a:r>
              <a:rPr sz="2400" spc="-10" dirty="0">
                <a:latin typeface="Calibri"/>
                <a:cs typeface="Calibri"/>
              </a:rPr>
              <a:t>электронным </a:t>
            </a:r>
            <a:r>
              <a:rPr sz="2400" spc="-20" dirty="0">
                <a:latin typeface="Calibri"/>
                <a:cs typeface="Calibri"/>
              </a:rPr>
              <a:t>доводчиком </a:t>
            </a:r>
            <a:r>
              <a:rPr sz="2400" spc="-10" dirty="0">
                <a:latin typeface="Calibri"/>
                <a:cs typeface="Calibri"/>
              </a:rPr>
              <a:t>(Великобритания).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00876" y="4571936"/>
            <a:ext cx="1785874" cy="192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1750" y="4572000"/>
            <a:ext cx="1643126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0626" y="4572000"/>
            <a:ext cx="1714500" cy="2000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39657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libri"/>
                <a:cs typeface="Calibri"/>
              </a:rPr>
              <a:t>56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144000" cy="857250"/>
          </a:xfrm>
          <a:custGeom>
            <a:avLst/>
            <a:gdLst/>
            <a:ahLst/>
            <a:cxnLst/>
            <a:rect l="l" t="t" r="r" b="b"/>
            <a:pathLst>
              <a:path w="9144000" h="857250">
                <a:moveTo>
                  <a:pt x="0" y="857250"/>
                </a:moveTo>
                <a:lnTo>
                  <a:pt x="9144000" y="857250"/>
                </a:lnTo>
                <a:lnTo>
                  <a:pt x="9144000" y="0"/>
                </a:lnTo>
                <a:lnTo>
                  <a:pt x="0" y="0"/>
                </a:lnTo>
                <a:lnTo>
                  <a:pt x="0" y="857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7532" y="146304"/>
            <a:ext cx="7517892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04722" y="213182"/>
            <a:ext cx="71329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Методы активной медицинской реабилитации</a:t>
            </a:r>
            <a:r>
              <a:rPr sz="2400" spc="10" dirty="0"/>
              <a:t> </a:t>
            </a:r>
            <a:r>
              <a:rPr sz="2400" spc="-5" dirty="0"/>
              <a:t>ТБСМ</a:t>
            </a:r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685800" y="4572000"/>
            <a:ext cx="1724025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33927" y="5410708"/>
            <a:ext cx="351155" cy="294640"/>
          </a:xfrm>
          <a:custGeom>
            <a:avLst/>
            <a:gdLst/>
            <a:ahLst/>
            <a:cxnLst/>
            <a:rect l="l" t="t" r="r" b="b"/>
            <a:pathLst>
              <a:path w="351154" h="294639">
                <a:moveTo>
                  <a:pt x="327278" y="0"/>
                </a:moveTo>
                <a:lnTo>
                  <a:pt x="0" y="28574"/>
                </a:lnTo>
                <a:lnTo>
                  <a:pt x="23240" y="294309"/>
                </a:lnTo>
                <a:lnTo>
                  <a:pt x="350647" y="265633"/>
                </a:lnTo>
                <a:lnTo>
                  <a:pt x="327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3927" y="5410708"/>
            <a:ext cx="351155" cy="294640"/>
          </a:xfrm>
          <a:custGeom>
            <a:avLst/>
            <a:gdLst/>
            <a:ahLst/>
            <a:cxnLst/>
            <a:rect l="l" t="t" r="r" b="b"/>
            <a:pathLst>
              <a:path w="351154" h="294639">
                <a:moveTo>
                  <a:pt x="0" y="28574"/>
                </a:moveTo>
                <a:lnTo>
                  <a:pt x="327278" y="0"/>
                </a:lnTo>
                <a:lnTo>
                  <a:pt x="350647" y="265633"/>
                </a:lnTo>
                <a:lnTo>
                  <a:pt x="23240" y="294309"/>
                </a:lnTo>
                <a:lnTo>
                  <a:pt x="0" y="28574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65" y="875157"/>
            <a:ext cx="8330565" cy="3811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900" algn="l"/>
              </a:tabLst>
            </a:pPr>
            <a:r>
              <a:rPr sz="1800" spc="-5" dirty="0">
                <a:latin typeface="Calibri"/>
                <a:cs typeface="Calibri"/>
              </a:rPr>
              <a:t>Организация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движений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поле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земного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тяготения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группам,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применяемым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46990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соответствии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тяжестью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повреждения.</a:t>
            </a:r>
            <a:endParaRPr sz="1800">
              <a:latin typeface="Calibri"/>
              <a:cs typeface="Calibri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434"/>
              </a:spcBef>
              <a:buAutoNum type="arabicPeriod" startAt="2"/>
              <a:tabLst>
                <a:tab pos="469900" algn="l"/>
              </a:tabLst>
            </a:pPr>
            <a:r>
              <a:rPr sz="1800" spc="-5" dirty="0">
                <a:latin typeface="Calibri"/>
                <a:cs typeface="Calibri"/>
              </a:rPr>
              <a:t>Организация движений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координатах </a:t>
            </a:r>
            <a:r>
              <a:rPr sz="1800" spc="-5" dirty="0">
                <a:latin typeface="Calibri"/>
                <a:cs typeface="Calibri"/>
              </a:rPr>
              <a:t>собственно </a:t>
            </a:r>
            <a:r>
              <a:rPr sz="1800" spc="-10" dirty="0">
                <a:latin typeface="Calibri"/>
                <a:cs typeface="Calibri"/>
              </a:rPr>
              <a:t>тела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основанных на  врожденных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приобретенных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автоматизмах.</a:t>
            </a:r>
            <a:endParaRPr sz="1800">
              <a:latin typeface="Calibri"/>
              <a:cs typeface="Calibri"/>
            </a:endParaRPr>
          </a:p>
          <a:p>
            <a:pPr marL="469900" marR="7620" indent="-457200" algn="just">
              <a:lnSpc>
                <a:spcPct val="100000"/>
              </a:lnSpc>
              <a:spcBef>
                <a:spcPts val="430"/>
              </a:spcBef>
              <a:buAutoNum type="arabicPeriod" startAt="2"/>
              <a:tabLst>
                <a:tab pos="469900" algn="l"/>
              </a:tabLst>
            </a:pPr>
            <a:r>
              <a:rPr sz="1800" dirty="0">
                <a:latin typeface="Calibri"/>
                <a:cs typeface="Calibri"/>
              </a:rPr>
              <a:t>Построение </a:t>
            </a:r>
            <a:r>
              <a:rPr sz="1800" spc="-10" dirty="0">
                <a:latin typeface="Calibri"/>
                <a:cs typeface="Calibri"/>
              </a:rPr>
              <a:t>движений тела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его </a:t>
            </a:r>
            <a:r>
              <a:rPr sz="1800" spc="-5" dirty="0">
                <a:latin typeface="Calibri"/>
                <a:cs typeface="Calibri"/>
              </a:rPr>
              <a:t>частей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координатах окружающего  предметного </a:t>
            </a:r>
            <a:r>
              <a:rPr sz="1800" spc="-5" dirty="0">
                <a:latin typeface="Calibri"/>
                <a:cs typeface="Calibri"/>
              </a:rPr>
              <a:t>пространства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469900" marR="5715" indent="-457200" algn="just">
              <a:lnSpc>
                <a:spcPct val="100000"/>
              </a:lnSpc>
              <a:spcBef>
                <a:spcPts val="434"/>
              </a:spcBef>
              <a:buAutoNum type="arabicPeriod" startAt="2"/>
              <a:tabLst>
                <a:tab pos="469900" algn="l"/>
              </a:tabLst>
            </a:pPr>
            <a:r>
              <a:rPr sz="1800" spc="-5" dirty="0">
                <a:latin typeface="Calibri"/>
                <a:cs typeface="Calibri"/>
              </a:rPr>
              <a:t>Организация </a:t>
            </a:r>
            <a:r>
              <a:rPr sz="1800" spc="-10" dirty="0">
                <a:latin typeface="Calibri"/>
                <a:cs typeface="Calibri"/>
              </a:rPr>
              <a:t>движений </a:t>
            </a:r>
            <a:r>
              <a:rPr sz="1800" dirty="0">
                <a:latin typeface="Calibri"/>
                <a:cs typeface="Calibri"/>
              </a:rPr>
              <a:t>в реально </a:t>
            </a:r>
            <a:r>
              <a:rPr sz="1800" spc="-10" dirty="0">
                <a:latin typeface="Calibri"/>
                <a:cs typeface="Calibri"/>
              </a:rPr>
              <a:t>существующей среде, </a:t>
            </a:r>
            <a:r>
              <a:rPr sz="1800" spc="-5" dirty="0">
                <a:latin typeface="Calibri"/>
                <a:cs typeface="Calibri"/>
              </a:rPr>
              <a:t>имеющей смысловые  </a:t>
            </a:r>
            <a:r>
              <a:rPr sz="1800" spc="-10" dirty="0">
                <a:latin typeface="Calibri"/>
                <a:cs typeface="Calibri"/>
              </a:rPr>
              <a:t>связи между предметами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действий, имеющих смысловую структуру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-10" dirty="0">
                <a:latin typeface="Calibri"/>
                <a:cs typeface="Calibri"/>
              </a:rPr>
              <a:t>соответствующий </a:t>
            </a:r>
            <a:r>
              <a:rPr sz="1800" dirty="0">
                <a:latin typeface="Calibri"/>
                <a:cs typeface="Calibri"/>
              </a:rPr>
              <a:t>ей </a:t>
            </a:r>
            <a:r>
              <a:rPr sz="1800" spc="-5" dirty="0">
                <a:latin typeface="Calibri"/>
                <a:cs typeface="Calibri"/>
              </a:rPr>
              <a:t>двигательный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состав.</a:t>
            </a:r>
            <a:endParaRPr sz="1800">
              <a:latin typeface="Calibri"/>
              <a:cs typeface="Calibri"/>
            </a:endParaRPr>
          </a:p>
          <a:p>
            <a:pPr marL="469900" marR="6985" indent="-457200" algn="just">
              <a:lnSpc>
                <a:spcPct val="100000"/>
              </a:lnSpc>
              <a:spcBef>
                <a:spcPts val="430"/>
              </a:spcBef>
              <a:buFont typeface="Calibri"/>
              <a:buAutoNum type="arabicPeriod" startAt="2"/>
              <a:tabLst>
                <a:tab pos="521970" algn="l"/>
              </a:tabLst>
            </a:pPr>
            <a:r>
              <a:rPr dirty="0"/>
              <a:t>	</a:t>
            </a:r>
            <a:r>
              <a:rPr sz="1800" spc="-5" dirty="0">
                <a:latin typeface="Calibri"/>
                <a:cs typeface="Calibri"/>
              </a:rPr>
              <a:t>Организация движений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мыслимой (идеально существующей) предметной  </a:t>
            </a:r>
            <a:r>
              <a:rPr sz="1800" spc="-10" dirty="0">
                <a:latin typeface="Calibri"/>
                <a:cs typeface="Calibri"/>
              </a:rPr>
              <a:t>среде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5" dirty="0">
                <a:latin typeface="Calibri"/>
                <a:cs typeface="Calibri"/>
              </a:rPr>
              <a:t>целях </a:t>
            </a:r>
            <a:r>
              <a:rPr sz="1800" spc="-5" dirty="0">
                <a:latin typeface="Calibri"/>
                <a:cs typeface="Calibri"/>
              </a:rPr>
              <a:t>их осуществления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среде </a:t>
            </a:r>
            <a:r>
              <a:rPr sz="1800" spc="-5" dirty="0">
                <a:latin typeface="Calibri"/>
                <a:cs typeface="Calibri"/>
              </a:rPr>
              <a:t>реальной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0" dirty="0">
                <a:latin typeface="Calibri"/>
                <a:cs typeface="Calibri"/>
              </a:rPr>
              <a:t>мыслительная  деятельность </a:t>
            </a:r>
            <a:r>
              <a:rPr sz="1800" spc="-5" dirty="0">
                <a:latin typeface="Calibri"/>
                <a:cs typeface="Calibri"/>
              </a:rPr>
              <a:t>по </a:t>
            </a:r>
            <a:r>
              <a:rPr sz="1800" spc="-10" dirty="0">
                <a:latin typeface="Calibri"/>
                <a:cs typeface="Calibri"/>
              </a:rPr>
              <a:t>подбору </a:t>
            </a:r>
            <a:r>
              <a:rPr sz="1800" spc="-5" dirty="0">
                <a:latin typeface="Calibri"/>
                <a:cs typeface="Calibri"/>
              </a:rPr>
              <a:t>движений-действий, </a:t>
            </a:r>
            <a:r>
              <a:rPr sz="1800" spc="-15" dirty="0">
                <a:latin typeface="Calibri"/>
                <a:cs typeface="Calibri"/>
              </a:rPr>
              <a:t>необходимых </a:t>
            </a:r>
            <a:r>
              <a:rPr sz="1800" spc="-5" dirty="0">
                <a:latin typeface="Calibri"/>
                <a:cs typeface="Calibri"/>
              </a:rPr>
              <a:t>для решения  двигательной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задачи.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6100" y="4841811"/>
            <a:ext cx="1730375" cy="1674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39657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libri"/>
                <a:cs typeface="Calibri"/>
              </a:rPr>
              <a:t>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7201" y="4826634"/>
            <a:ext cx="1730375" cy="1672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714375"/>
          </a:xfrm>
          <a:custGeom>
            <a:avLst/>
            <a:gdLst/>
            <a:ahLst/>
            <a:cxnLst/>
            <a:rect l="l" t="t" r="r" b="b"/>
            <a:pathLst>
              <a:path w="9144000" h="714375">
                <a:moveTo>
                  <a:pt x="0" y="714375"/>
                </a:moveTo>
                <a:lnTo>
                  <a:pt x="9144000" y="714375"/>
                </a:lnTo>
                <a:lnTo>
                  <a:pt x="9144000" y="0"/>
                </a:lnTo>
                <a:lnTo>
                  <a:pt x="0" y="0"/>
                </a:lnTo>
                <a:lnTo>
                  <a:pt x="0" y="7143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9452" y="45719"/>
            <a:ext cx="1719072" cy="499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60092" y="45719"/>
            <a:ext cx="1726692" cy="499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8352" y="45719"/>
            <a:ext cx="4643628" cy="499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26642" y="111378"/>
            <a:ext cx="68903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05300" algn="l"/>
              </a:tabLst>
            </a:pPr>
            <a:r>
              <a:rPr sz="2400" spc="-5" dirty="0"/>
              <a:t>Активная</a:t>
            </a:r>
            <a:r>
              <a:rPr sz="2400" spc="5" dirty="0"/>
              <a:t> </a:t>
            </a:r>
            <a:r>
              <a:rPr sz="2400" spc="-5" dirty="0"/>
              <a:t>лечебная</a:t>
            </a:r>
            <a:r>
              <a:rPr sz="2400" spc="35" dirty="0"/>
              <a:t> </a:t>
            </a:r>
            <a:r>
              <a:rPr sz="2400" spc="-5" dirty="0"/>
              <a:t>гимнастика	по</a:t>
            </a:r>
            <a:r>
              <a:rPr sz="2400" spc="-50" dirty="0"/>
              <a:t> </a:t>
            </a:r>
            <a:r>
              <a:rPr sz="2400" spc="-5" dirty="0"/>
              <a:t>Н.А.Бернштейну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6305550" y="4841875"/>
            <a:ext cx="1944751" cy="1641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87" y="4824476"/>
            <a:ext cx="1731899" cy="1674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544" y="392938"/>
            <a:ext cx="65157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Уровень </a:t>
            </a:r>
            <a:r>
              <a:rPr sz="3600" dirty="0"/>
              <a:t>«А» </a:t>
            </a:r>
            <a:r>
              <a:rPr sz="3600" spc="-10" dirty="0"/>
              <a:t>по</a:t>
            </a:r>
            <a:r>
              <a:rPr sz="3600" spc="-30" dirty="0"/>
              <a:t> </a:t>
            </a:r>
            <a:r>
              <a:rPr sz="3600" spc="-5" dirty="0"/>
              <a:t>Н.А.Бернштейну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636587" y="3429000"/>
            <a:ext cx="4248150" cy="3054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19700" y="1484375"/>
            <a:ext cx="3394075" cy="4998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6587" y="1484249"/>
            <a:ext cx="4248150" cy="227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91018" y="1980438"/>
            <a:ext cx="443865" cy="246379"/>
          </a:xfrm>
          <a:custGeom>
            <a:avLst/>
            <a:gdLst/>
            <a:ahLst/>
            <a:cxnLst/>
            <a:rect l="l" t="t" r="r" b="b"/>
            <a:pathLst>
              <a:path w="443865" h="246380">
                <a:moveTo>
                  <a:pt x="425450" y="0"/>
                </a:moveTo>
                <a:lnTo>
                  <a:pt x="0" y="37211"/>
                </a:lnTo>
                <a:lnTo>
                  <a:pt x="18287" y="245999"/>
                </a:lnTo>
                <a:lnTo>
                  <a:pt x="443737" y="208787"/>
                </a:lnTo>
                <a:lnTo>
                  <a:pt x="425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91018" y="1980438"/>
            <a:ext cx="443865" cy="246379"/>
          </a:xfrm>
          <a:custGeom>
            <a:avLst/>
            <a:gdLst/>
            <a:ahLst/>
            <a:cxnLst/>
            <a:rect l="l" t="t" r="r" b="b"/>
            <a:pathLst>
              <a:path w="443865" h="246380">
                <a:moveTo>
                  <a:pt x="18287" y="245999"/>
                </a:moveTo>
                <a:lnTo>
                  <a:pt x="443737" y="208787"/>
                </a:lnTo>
                <a:lnTo>
                  <a:pt x="425450" y="0"/>
                </a:lnTo>
                <a:lnTo>
                  <a:pt x="0" y="37211"/>
                </a:lnTo>
                <a:lnTo>
                  <a:pt x="18287" y="24599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2419" y="3809491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4" h="391795">
                <a:moveTo>
                  <a:pt x="425322" y="0"/>
                </a:moveTo>
                <a:lnTo>
                  <a:pt x="0" y="37337"/>
                </a:lnTo>
                <a:lnTo>
                  <a:pt x="30987" y="391540"/>
                </a:lnTo>
                <a:lnTo>
                  <a:pt x="456438" y="354202"/>
                </a:lnTo>
                <a:lnTo>
                  <a:pt x="4253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2419" y="3809491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4" h="391795">
                <a:moveTo>
                  <a:pt x="0" y="37337"/>
                </a:moveTo>
                <a:lnTo>
                  <a:pt x="425322" y="0"/>
                </a:lnTo>
                <a:lnTo>
                  <a:pt x="456438" y="354202"/>
                </a:lnTo>
                <a:lnTo>
                  <a:pt x="30987" y="391540"/>
                </a:lnTo>
                <a:lnTo>
                  <a:pt x="0" y="3733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544" y="392938"/>
            <a:ext cx="65157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Уровень </a:t>
            </a:r>
            <a:r>
              <a:rPr sz="3600" dirty="0"/>
              <a:t>«А» </a:t>
            </a:r>
            <a:r>
              <a:rPr sz="3600" spc="-10" dirty="0"/>
              <a:t>по</a:t>
            </a:r>
            <a:r>
              <a:rPr sz="3600" spc="-30" dirty="0"/>
              <a:t> </a:t>
            </a:r>
            <a:r>
              <a:rPr sz="3600" spc="-5" dirty="0"/>
              <a:t>Н.А.Бернштейну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4659376" y="1484375"/>
            <a:ext cx="4032127" cy="502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524000"/>
            <a:ext cx="3810000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6000" y="1980438"/>
            <a:ext cx="446405" cy="274955"/>
          </a:xfrm>
          <a:custGeom>
            <a:avLst/>
            <a:gdLst/>
            <a:ahLst/>
            <a:cxnLst/>
            <a:rect l="l" t="t" r="r" b="b"/>
            <a:pathLst>
              <a:path w="446405" h="274955">
                <a:moveTo>
                  <a:pt x="425323" y="0"/>
                </a:moveTo>
                <a:lnTo>
                  <a:pt x="0" y="37337"/>
                </a:lnTo>
                <a:lnTo>
                  <a:pt x="20700" y="274574"/>
                </a:lnTo>
                <a:lnTo>
                  <a:pt x="446150" y="237236"/>
                </a:lnTo>
                <a:lnTo>
                  <a:pt x="4253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6000" y="1980438"/>
            <a:ext cx="446405" cy="274955"/>
          </a:xfrm>
          <a:custGeom>
            <a:avLst/>
            <a:gdLst/>
            <a:ahLst/>
            <a:cxnLst/>
            <a:rect l="l" t="t" r="r" b="b"/>
            <a:pathLst>
              <a:path w="446405" h="274955">
                <a:moveTo>
                  <a:pt x="0" y="37337"/>
                </a:moveTo>
                <a:lnTo>
                  <a:pt x="425323" y="0"/>
                </a:lnTo>
                <a:lnTo>
                  <a:pt x="446150" y="237236"/>
                </a:lnTo>
                <a:lnTo>
                  <a:pt x="20700" y="274574"/>
                </a:lnTo>
                <a:lnTo>
                  <a:pt x="0" y="3733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29018" y="2056892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5" h="391794">
                <a:moveTo>
                  <a:pt x="425323" y="0"/>
                </a:moveTo>
                <a:lnTo>
                  <a:pt x="0" y="37337"/>
                </a:lnTo>
                <a:lnTo>
                  <a:pt x="30987" y="391541"/>
                </a:lnTo>
                <a:lnTo>
                  <a:pt x="456437" y="354203"/>
                </a:lnTo>
                <a:lnTo>
                  <a:pt x="4253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29018" y="2056892"/>
            <a:ext cx="456565" cy="391795"/>
          </a:xfrm>
          <a:custGeom>
            <a:avLst/>
            <a:gdLst/>
            <a:ahLst/>
            <a:cxnLst/>
            <a:rect l="l" t="t" r="r" b="b"/>
            <a:pathLst>
              <a:path w="456565" h="391794">
                <a:moveTo>
                  <a:pt x="0" y="37337"/>
                </a:moveTo>
                <a:lnTo>
                  <a:pt x="425323" y="0"/>
                </a:lnTo>
                <a:lnTo>
                  <a:pt x="456437" y="354203"/>
                </a:lnTo>
                <a:lnTo>
                  <a:pt x="30987" y="391541"/>
                </a:lnTo>
                <a:lnTo>
                  <a:pt x="0" y="3733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3000"/>
            <a:ext cx="9144000" cy="6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966" rIns="0" bIns="0" rtlCol="0">
            <a:spAutoFit/>
          </a:bodyPr>
          <a:lstStyle/>
          <a:p>
            <a:pPr marL="2557780" marR="5080" indent="-160401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Структура смертности </a:t>
            </a:r>
            <a:r>
              <a:rPr spc="-15" dirty="0"/>
              <a:t>от </a:t>
            </a:r>
            <a:r>
              <a:rPr spc="-10" dirty="0"/>
              <a:t>злокачественных  новообразований</a:t>
            </a:r>
            <a:r>
              <a:rPr spc="30" dirty="0"/>
              <a:t> </a:t>
            </a:r>
            <a:r>
              <a:rPr spc="-5" dirty="0"/>
              <a:t>(%)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0837" y="1493900"/>
          <a:ext cx="4032250" cy="47937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1930"/>
                <a:gridCol w="1290320"/>
              </a:tblGrid>
              <a:tr h="6440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Локализация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5" dirty="0">
                          <a:latin typeface="Calibri"/>
                          <a:cs typeface="Calibri"/>
                        </a:rPr>
                        <a:t>Доля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(%)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4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Трахея,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бронхи и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легкие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16,9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6441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30" dirty="0">
                          <a:latin typeface="Calibri"/>
                          <a:cs typeface="Calibri"/>
                        </a:rPr>
                        <a:t>Толстый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кишечник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14,3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612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Желудок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10,8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4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Молочная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железа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7,9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Женские половые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органы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7,2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6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Пищевод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3,3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0"/>
                </a:moveTo>
                <a:lnTo>
                  <a:pt x="0" y="916184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443357"/>
                </a:moveTo>
                <a:lnTo>
                  <a:pt x="0" y="0"/>
                </a:lnTo>
                <a:lnTo>
                  <a:pt x="0" y="472827"/>
                </a:lnTo>
                <a:lnTo>
                  <a:pt x="0" y="916184"/>
                </a:lnTo>
                <a:lnTo>
                  <a:pt x="0" y="443357"/>
                </a:lnTo>
                <a:close/>
              </a:path>
            </a:pathLst>
          </a:custGeom>
          <a:ln w="9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0"/>
                </a:moveTo>
                <a:lnTo>
                  <a:pt x="0" y="916184"/>
                </a:lnTo>
              </a:path>
            </a:pathLst>
          </a:custGeom>
          <a:ln w="3175">
            <a:solidFill>
              <a:srgbClr val="6666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443357"/>
                </a:moveTo>
                <a:lnTo>
                  <a:pt x="0" y="0"/>
                </a:lnTo>
                <a:lnTo>
                  <a:pt x="0" y="472827"/>
                </a:lnTo>
                <a:lnTo>
                  <a:pt x="0" y="916184"/>
                </a:lnTo>
                <a:lnTo>
                  <a:pt x="0" y="443357"/>
                </a:lnTo>
                <a:close/>
              </a:path>
            </a:pathLst>
          </a:custGeom>
          <a:ln w="9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0"/>
                </a:moveTo>
                <a:lnTo>
                  <a:pt x="0" y="916184"/>
                </a:lnTo>
              </a:path>
            </a:pathLst>
          </a:custGeom>
          <a:ln w="317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5263" y="322460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4">
                <a:moveTo>
                  <a:pt x="0" y="443357"/>
                </a:moveTo>
                <a:lnTo>
                  <a:pt x="0" y="0"/>
                </a:lnTo>
                <a:lnTo>
                  <a:pt x="0" y="472827"/>
                </a:lnTo>
                <a:lnTo>
                  <a:pt x="0" y="916184"/>
                </a:lnTo>
                <a:lnTo>
                  <a:pt x="0" y="443357"/>
                </a:lnTo>
                <a:close/>
              </a:path>
            </a:pathLst>
          </a:custGeom>
          <a:ln w="9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4557" y="3254077"/>
            <a:ext cx="591185" cy="887094"/>
          </a:xfrm>
          <a:custGeom>
            <a:avLst/>
            <a:gdLst/>
            <a:ahLst/>
            <a:cxnLst/>
            <a:rect l="l" t="t" r="r" b="b"/>
            <a:pathLst>
              <a:path w="591184" h="887095">
                <a:moveTo>
                  <a:pt x="0" y="0"/>
                </a:moveTo>
                <a:lnTo>
                  <a:pt x="0" y="473089"/>
                </a:lnTo>
                <a:lnTo>
                  <a:pt x="590772" y="886714"/>
                </a:lnTo>
                <a:lnTo>
                  <a:pt x="590772" y="413887"/>
                </a:lnTo>
                <a:lnTo>
                  <a:pt x="0" y="0"/>
                </a:lnTo>
                <a:close/>
              </a:path>
            </a:pathLst>
          </a:custGeom>
          <a:solidFill>
            <a:srgbClr val="0F2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4557" y="3254077"/>
            <a:ext cx="591185" cy="887094"/>
          </a:xfrm>
          <a:custGeom>
            <a:avLst/>
            <a:gdLst/>
            <a:ahLst/>
            <a:cxnLst/>
            <a:rect l="l" t="t" r="r" b="b"/>
            <a:pathLst>
              <a:path w="591184" h="887095">
                <a:moveTo>
                  <a:pt x="590772" y="413887"/>
                </a:moveTo>
                <a:lnTo>
                  <a:pt x="0" y="0"/>
                </a:lnTo>
                <a:lnTo>
                  <a:pt x="0" y="473089"/>
                </a:lnTo>
                <a:lnTo>
                  <a:pt x="590772" y="886714"/>
                </a:lnTo>
                <a:lnTo>
                  <a:pt x="590772" y="413887"/>
                </a:lnTo>
                <a:close/>
              </a:path>
            </a:pathLst>
          </a:custGeom>
          <a:ln w="99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84557" y="3224607"/>
            <a:ext cx="591185" cy="443865"/>
          </a:xfrm>
          <a:custGeom>
            <a:avLst/>
            <a:gdLst/>
            <a:ahLst/>
            <a:cxnLst/>
            <a:rect l="l" t="t" r="r" b="b"/>
            <a:pathLst>
              <a:path w="591184" h="443864">
                <a:moveTo>
                  <a:pt x="590772" y="0"/>
                </a:moveTo>
                <a:lnTo>
                  <a:pt x="290391" y="0"/>
                </a:lnTo>
                <a:lnTo>
                  <a:pt x="230448" y="9823"/>
                </a:lnTo>
                <a:lnTo>
                  <a:pt x="140266" y="9823"/>
                </a:lnTo>
                <a:lnTo>
                  <a:pt x="90314" y="19646"/>
                </a:lnTo>
                <a:lnTo>
                  <a:pt x="0" y="19646"/>
                </a:lnTo>
                <a:lnTo>
                  <a:pt x="590772" y="443357"/>
                </a:lnTo>
                <a:lnTo>
                  <a:pt x="590772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84557" y="3224607"/>
            <a:ext cx="591185" cy="443865"/>
          </a:xfrm>
          <a:custGeom>
            <a:avLst/>
            <a:gdLst/>
            <a:ahLst/>
            <a:cxnLst/>
            <a:rect l="l" t="t" r="r" b="b"/>
            <a:pathLst>
              <a:path w="591184" h="443864">
                <a:moveTo>
                  <a:pt x="0" y="19646"/>
                </a:moveTo>
                <a:lnTo>
                  <a:pt x="59943" y="19646"/>
                </a:lnTo>
                <a:lnTo>
                  <a:pt x="90314" y="19646"/>
                </a:lnTo>
                <a:lnTo>
                  <a:pt x="140266" y="9823"/>
                </a:lnTo>
                <a:lnTo>
                  <a:pt x="200210" y="9823"/>
                </a:lnTo>
                <a:lnTo>
                  <a:pt x="230448" y="9823"/>
                </a:lnTo>
                <a:lnTo>
                  <a:pt x="290391" y="0"/>
                </a:lnTo>
                <a:lnTo>
                  <a:pt x="590772" y="0"/>
                </a:lnTo>
                <a:lnTo>
                  <a:pt x="590772" y="443357"/>
                </a:lnTo>
                <a:lnTo>
                  <a:pt x="0" y="19646"/>
                </a:lnTo>
                <a:close/>
              </a:path>
            </a:pathLst>
          </a:custGeom>
          <a:ln w="98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3287" y="3510399"/>
            <a:ext cx="1542415" cy="670560"/>
          </a:xfrm>
          <a:custGeom>
            <a:avLst/>
            <a:gdLst/>
            <a:ahLst/>
            <a:cxnLst/>
            <a:rect l="l" t="t" r="r" b="b"/>
            <a:pathLst>
              <a:path w="1542415" h="670560">
                <a:moveTo>
                  <a:pt x="0" y="0"/>
                </a:moveTo>
                <a:lnTo>
                  <a:pt x="0" y="472827"/>
                </a:lnTo>
                <a:lnTo>
                  <a:pt x="1541937" y="669947"/>
                </a:lnTo>
                <a:lnTo>
                  <a:pt x="1541937" y="196858"/>
                </a:lnTo>
                <a:lnTo>
                  <a:pt x="0" y="0"/>
                </a:lnTo>
                <a:close/>
              </a:path>
            </a:pathLst>
          </a:custGeom>
          <a:solidFill>
            <a:srgbClr val="777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3287" y="3510399"/>
            <a:ext cx="1542415" cy="670560"/>
          </a:xfrm>
          <a:custGeom>
            <a:avLst/>
            <a:gdLst/>
            <a:ahLst/>
            <a:cxnLst/>
            <a:rect l="l" t="t" r="r" b="b"/>
            <a:pathLst>
              <a:path w="1542415" h="670560">
                <a:moveTo>
                  <a:pt x="1541937" y="196858"/>
                </a:moveTo>
                <a:lnTo>
                  <a:pt x="0" y="0"/>
                </a:lnTo>
                <a:lnTo>
                  <a:pt x="0" y="472827"/>
                </a:lnTo>
                <a:lnTo>
                  <a:pt x="1541937" y="669947"/>
                </a:lnTo>
                <a:lnTo>
                  <a:pt x="1541937" y="196858"/>
                </a:lnTo>
                <a:close/>
              </a:path>
            </a:pathLst>
          </a:custGeom>
          <a:ln w="9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3287" y="3283809"/>
            <a:ext cx="1542415" cy="423545"/>
          </a:xfrm>
          <a:custGeom>
            <a:avLst/>
            <a:gdLst/>
            <a:ahLst/>
            <a:cxnLst/>
            <a:rect l="l" t="t" r="r" b="b"/>
            <a:pathLst>
              <a:path w="1542415" h="423545">
                <a:moveTo>
                  <a:pt x="951031" y="0"/>
                </a:moveTo>
                <a:lnTo>
                  <a:pt x="891087" y="9823"/>
                </a:lnTo>
                <a:lnTo>
                  <a:pt x="861116" y="9823"/>
                </a:lnTo>
                <a:lnTo>
                  <a:pt x="810897" y="19646"/>
                </a:lnTo>
                <a:lnTo>
                  <a:pt x="780925" y="19646"/>
                </a:lnTo>
                <a:lnTo>
                  <a:pt x="730973" y="29469"/>
                </a:lnTo>
                <a:lnTo>
                  <a:pt x="670763" y="39293"/>
                </a:lnTo>
                <a:lnTo>
                  <a:pt x="650782" y="39293"/>
                </a:lnTo>
                <a:lnTo>
                  <a:pt x="600763" y="49116"/>
                </a:lnTo>
                <a:lnTo>
                  <a:pt x="570791" y="49116"/>
                </a:lnTo>
                <a:lnTo>
                  <a:pt x="470553" y="68762"/>
                </a:lnTo>
                <a:lnTo>
                  <a:pt x="450572" y="78586"/>
                </a:lnTo>
                <a:lnTo>
                  <a:pt x="400619" y="88409"/>
                </a:lnTo>
                <a:lnTo>
                  <a:pt x="380638" y="88409"/>
                </a:lnTo>
                <a:lnTo>
                  <a:pt x="340343" y="98232"/>
                </a:lnTo>
                <a:lnTo>
                  <a:pt x="320362" y="108449"/>
                </a:lnTo>
                <a:lnTo>
                  <a:pt x="270410" y="118272"/>
                </a:lnTo>
                <a:lnTo>
                  <a:pt x="230448" y="128095"/>
                </a:lnTo>
                <a:lnTo>
                  <a:pt x="210466" y="137918"/>
                </a:lnTo>
                <a:lnTo>
                  <a:pt x="180162" y="147742"/>
                </a:lnTo>
                <a:lnTo>
                  <a:pt x="160181" y="157565"/>
                </a:lnTo>
                <a:lnTo>
                  <a:pt x="120219" y="167388"/>
                </a:lnTo>
                <a:lnTo>
                  <a:pt x="90247" y="177211"/>
                </a:lnTo>
                <a:lnTo>
                  <a:pt x="70266" y="187035"/>
                </a:lnTo>
                <a:lnTo>
                  <a:pt x="40295" y="196858"/>
                </a:lnTo>
                <a:lnTo>
                  <a:pt x="29971" y="206681"/>
                </a:lnTo>
                <a:lnTo>
                  <a:pt x="0" y="216767"/>
                </a:lnTo>
                <a:lnTo>
                  <a:pt x="1541937" y="423448"/>
                </a:lnTo>
                <a:lnTo>
                  <a:pt x="951031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63287" y="3283809"/>
            <a:ext cx="1542415" cy="423545"/>
          </a:xfrm>
          <a:custGeom>
            <a:avLst/>
            <a:gdLst/>
            <a:ahLst/>
            <a:cxnLst/>
            <a:rect l="l" t="t" r="r" b="b"/>
            <a:pathLst>
              <a:path w="1542415" h="423545">
                <a:moveTo>
                  <a:pt x="0" y="216767"/>
                </a:moveTo>
                <a:lnTo>
                  <a:pt x="29971" y="206681"/>
                </a:lnTo>
                <a:lnTo>
                  <a:pt x="40295" y="196858"/>
                </a:lnTo>
                <a:lnTo>
                  <a:pt x="70266" y="187035"/>
                </a:lnTo>
                <a:lnTo>
                  <a:pt x="90247" y="177211"/>
                </a:lnTo>
                <a:lnTo>
                  <a:pt x="120219" y="167388"/>
                </a:lnTo>
                <a:lnTo>
                  <a:pt x="160181" y="157565"/>
                </a:lnTo>
                <a:lnTo>
                  <a:pt x="180162" y="147742"/>
                </a:lnTo>
                <a:lnTo>
                  <a:pt x="210466" y="137918"/>
                </a:lnTo>
                <a:lnTo>
                  <a:pt x="230448" y="128095"/>
                </a:lnTo>
                <a:lnTo>
                  <a:pt x="270410" y="118272"/>
                </a:lnTo>
                <a:lnTo>
                  <a:pt x="320362" y="108449"/>
                </a:lnTo>
                <a:lnTo>
                  <a:pt x="340343" y="98232"/>
                </a:lnTo>
                <a:lnTo>
                  <a:pt x="380638" y="88409"/>
                </a:lnTo>
                <a:lnTo>
                  <a:pt x="400619" y="88409"/>
                </a:lnTo>
                <a:lnTo>
                  <a:pt x="450572" y="78586"/>
                </a:lnTo>
                <a:lnTo>
                  <a:pt x="470553" y="68762"/>
                </a:lnTo>
                <a:lnTo>
                  <a:pt x="520506" y="58939"/>
                </a:lnTo>
                <a:lnTo>
                  <a:pt x="570791" y="49116"/>
                </a:lnTo>
                <a:lnTo>
                  <a:pt x="600763" y="49116"/>
                </a:lnTo>
                <a:lnTo>
                  <a:pt x="650782" y="39293"/>
                </a:lnTo>
                <a:lnTo>
                  <a:pt x="670763" y="39293"/>
                </a:lnTo>
                <a:lnTo>
                  <a:pt x="730973" y="29469"/>
                </a:lnTo>
                <a:lnTo>
                  <a:pt x="780925" y="19646"/>
                </a:lnTo>
                <a:lnTo>
                  <a:pt x="810897" y="19646"/>
                </a:lnTo>
                <a:lnTo>
                  <a:pt x="861116" y="9823"/>
                </a:lnTo>
                <a:lnTo>
                  <a:pt x="891087" y="9823"/>
                </a:lnTo>
                <a:lnTo>
                  <a:pt x="951031" y="0"/>
                </a:lnTo>
                <a:lnTo>
                  <a:pt x="1541937" y="423448"/>
                </a:lnTo>
                <a:lnTo>
                  <a:pt x="0" y="216767"/>
                </a:lnTo>
                <a:close/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02711" y="3717343"/>
            <a:ext cx="0" cy="542290"/>
          </a:xfrm>
          <a:custGeom>
            <a:avLst/>
            <a:gdLst/>
            <a:ahLst/>
            <a:cxnLst/>
            <a:rect l="l" t="t" r="r" b="b"/>
            <a:pathLst>
              <a:path h="542289">
                <a:moveTo>
                  <a:pt x="0" y="0"/>
                </a:moveTo>
                <a:lnTo>
                  <a:pt x="0" y="541983"/>
                </a:lnTo>
              </a:path>
            </a:pathLst>
          </a:custGeom>
          <a:ln w="29971">
            <a:solidFill>
              <a:srgbClr val="284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87726" y="3707258"/>
            <a:ext cx="30480" cy="552450"/>
          </a:xfrm>
          <a:custGeom>
            <a:avLst/>
            <a:gdLst/>
            <a:ahLst/>
            <a:cxnLst/>
            <a:rect l="l" t="t" r="r" b="b"/>
            <a:pathLst>
              <a:path w="30479" h="552450">
                <a:moveTo>
                  <a:pt x="29971" y="0"/>
                </a:moveTo>
                <a:lnTo>
                  <a:pt x="29971" y="10085"/>
                </a:lnTo>
                <a:lnTo>
                  <a:pt x="19981" y="29731"/>
                </a:lnTo>
                <a:lnTo>
                  <a:pt x="19981" y="39555"/>
                </a:lnTo>
                <a:lnTo>
                  <a:pt x="9990" y="49378"/>
                </a:lnTo>
                <a:lnTo>
                  <a:pt x="9990" y="69024"/>
                </a:lnTo>
                <a:lnTo>
                  <a:pt x="0" y="78848"/>
                </a:lnTo>
                <a:lnTo>
                  <a:pt x="0" y="552068"/>
                </a:lnTo>
                <a:lnTo>
                  <a:pt x="9990" y="542245"/>
                </a:lnTo>
                <a:lnTo>
                  <a:pt x="9990" y="522205"/>
                </a:lnTo>
                <a:lnTo>
                  <a:pt x="19981" y="512382"/>
                </a:lnTo>
                <a:lnTo>
                  <a:pt x="19981" y="502558"/>
                </a:lnTo>
                <a:lnTo>
                  <a:pt x="29971" y="482912"/>
                </a:lnTo>
                <a:lnTo>
                  <a:pt x="29971" y="473089"/>
                </a:lnTo>
                <a:lnTo>
                  <a:pt x="29971" y="0"/>
                </a:lnTo>
                <a:close/>
              </a:path>
            </a:pathLst>
          </a:custGeom>
          <a:ln w="9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75617" y="3707258"/>
            <a:ext cx="1702435" cy="552450"/>
          </a:xfrm>
          <a:custGeom>
            <a:avLst/>
            <a:gdLst/>
            <a:ahLst/>
            <a:cxnLst/>
            <a:rect l="l" t="t" r="r" b="b"/>
            <a:pathLst>
              <a:path w="1702434" h="552450">
                <a:moveTo>
                  <a:pt x="0" y="0"/>
                </a:moveTo>
                <a:lnTo>
                  <a:pt x="0" y="473089"/>
                </a:lnTo>
                <a:lnTo>
                  <a:pt x="1702118" y="552068"/>
                </a:lnTo>
                <a:lnTo>
                  <a:pt x="1702118" y="78848"/>
                </a:lnTo>
                <a:lnTo>
                  <a:pt x="0" y="0"/>
                </a:lnTo>
                <a:close/>
              </a:path>
            </a:pathLst>
          </a:custGeom>
          <a:solidFill>
            <a:srgbClr val="284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75617" y="3707258"/>
            <a:ext cx="1702435" cy="552450"/>
          </a:xfrm>
          <a:custGeom>
            <a:avLst/>
            <a:gdLst/>
            <a:ahLst/>
            <a:cxnLst/>
            <a:rect l="l" t="t" r="r" b="b"/>
            <a:pathLst>
              <a:path w="1702434" h="552450">
                <a:moveTo>
                  <a:pt x="0" y="0"/>
                </a:moveTo>
                <a:lnTo>
                  <a:pt x="1702118" y="78848"/>
                </a:lnTo>
                <a:lnTo>
                  <a:pt x="1702118" y="552068"/>
                </a:lnTo>
                <a:lnTo>
                  <a:pt x="0" y="473089"/>
                </a:lnTo>
                <a:lnTo>
                  <a:pt x="0" y="0"/>
                </a:lnTo>
                <a:close/>
              </a:path>
            </a:pathLst>
          </a:custGeom>
          <a:ln w="98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75617" y="3263900"/>
            <a:ext cx="1742439" cy="522605"/>
          </a:xfrm>
          <a:custGeom>
            <a:avLst/>
            <a:gdLst/>
            <a:ahLst/>
            <a:cxnLst/>
            <a:rect l="l" t="t" r="r" b="b"/>
            <a:pathLst>
              <a:path w="1742440" h="522604">
                <a:moveTo>
                  <a:pt x="300381" y="0"/>
                </a:moveTo>
                <a:lnTo>
                  <a:pt x="0" y="0"/>
                </a:lnTo>
                <a:lnTo>
                  <a:pt x="0" y="443357"/>
                </a:lnTo>
                <a:lnTo>
                  <a:pt x="1712108" y="522205"/>
                </a:lnTo>
                <a:lnTo>
                  <a:pt x="1722099" y="512382"/>
                </a:lnTo>
                <a:lnTo>
                  <a:pt x="1722099" y="502558"/>
                </a:lnTo>
                <a:lnTo>
                  <a:pt x="1742080" y="463265"/>
                </a:lnTo>
                <a:lnTo>
                  <a:pt x="1742080" y="413887"/>
                </a:lnTo>
                <a:lnTo>
                  <a:pt x="1732090" y="404064"/>
                </a:lnTo>
                <a:lnTo>
                  <a:pt x="1722099" y="384417"/>
                </a:lnTo>
                <a:lnTo>
                  <a:pt x="1722099" y="374594"/>
                </a:lnTo>
                <a:lnTo>
                  <a:pt x="1712108" y="364771"/>
                </a:lnTo>
                <a:lnTo>
                  <a:pt x="1712108" y="354947"/>
                </a:lnTo>
                <a:lnTo>
                  <a:pt x="1691728" y="345124"/>
                </a:lnTo>
                <a:lnTo>
                  <a:pt x="1681737" y="325085"/>
                </a:lnTo>
                <a:lnTo>
                  <a:pt x="1671747" y="315261"/>
                </a:lnTo>
                <a:lnTo>
                  <a:pt x="1651766" y="305438"/>
                </a:lnTo>
                <a:lnTo>
                  <a:pt x="1641775" y="295615"/>
                </a:lnTo>
                <a:lnTo>
                  <a:pt x="1621794" y="285791"/>
                </a:lnTo>
                <a:lnTo>
                  <a:pt x="1591823" y="256322"/>
                </a:lnTo>
                <a:lnTo>
                  <a:pt x="1561851" y="246498"/>
                </a:lnTo>
                <a:lnTo>
                  <a:pt x="1551860" y="236675"/>
                </a:lnTo>
                <a:lnTo>
                  <a:pt x="1491518" y="216767"/>
                </a:lnTo>
                <a:lnTo>
                  <a:pt x="1471537" y="206943"/>
                </a:lnTo>
                <a:lnTo>
                  <a:pt x="1441565" y="197120"/>
                </a:lnTo>
                <a:lnTo>
                  <a:pt x="1421584" y="187297"/>
                </a:lnTo>
                <a:lnTo>
                  <a:pt x="1391613" y="177473"/>
                </a:lnTo>
                <a:lnTo>
                  <a:pt x="1351384" y="157827"/>
                </a:lnTo>
                <a:lnTo>
                  <a:pt x="1331403" y="157827"/>
                </a:lnTo>
                <a:lnTo>
                  <a:pt x="1291441" y="148004"/>
                </a:lnTo>
                <a:lnTo>
                  <a:pt x="1251479" y="128357"/>
                </a:lnTo>
                <a:lnTo>
                  <a:pt x="1231498" y="128357"/>
                </a:lnTo>
                <a:lnTo>
                  <a:pt x="1191269" y="118141"/>
                </a:lnTo>
                <a:lnTo>
                  <a:pt x="1161298" y="108318"/>
                </a:lnTo>
                <a:lnTo>
                  <a:pt x="1121336" y="98494"/>
                </a:lnTo>
                <a:lnTo>
                  <a:pt x="1071383" y="88671"/>
                </a:lnTo>
                <a:lnTo>
                  <a:pt x="1051402" y="88671"/>
                </a:lnTo>
                <a:lnTo>
                  <a:pt x="1001050" y="78848"/>
                </a:lnTo>
                <a:lnTo>
                  <a:pt x="971078" y="69024"/>
                </a:lnTo>
                <a:lnTo>
                  <a:pt x="921126" y="69024"/>
                </a:lnTo>
                <a:lnTo>
                  <a:pt x="870907" y="59201"/>
                </a:lnTo>
                <a:lnTo>
                  <a:pt x="840935" y="49378"/>
                </a:lnTo>
                <a:lnTo>
                  <a:pt x="790982" y="49378"/>
                </a:lnTo>
                <a:lnTo>
                  <a:pt x="761011" y="39555"/>
                </a:lnTo>
                <a:lnTo>
                  <a:pt x="711058" y="39555"/>
                </a:lnTo>
                <a:lnTo>
                  <a:pt x="650715" y="29731"/>
                </a:lnTo>
                <a:lnTo>
                  <a:pt x="620744" y="29731"/>
                </a:lnTo>
                <a:lnTo>
                  <a:pt x="570791" y="19908"/>
                </a:lnTo>
                <a:lnTo>
                  <a:pt x="540553" y="19908"/>
                </a:lnTo>
                <a:lnTo>
                  <a:pt x="480610" y="9823"/>
                </a:lnTo>
                <a:lnTo>
                  <a:pt x="330353" y="9823"/>
                </a:lnTo>
                <a:lnTo>
                  <a:pt x="30038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5617" y="3263900"/>
            <a:ext cx="1742439" cy="522605"/>
          </a:xfrm>
          <a:custGeom>
            <a:avLst/>
            <a:gdLst/>
            <a:ahLst/>
            <a:cxnLst/>
            <a:rect l="l" t="t" r="r" b="b"/>
            <a:pathLst>
              <a:path w="1742440" h="522604">
                <a:moveTo>
                  <a:pt x="0" y="0"/>
                </a:moveTo>
                <a:lnTo>
                  <a:pt x="0" y="0"/>
                </a:lnTo>
                <a:lnTo>
                  <a:pt x="300381" y="0"/>
                </a:lnTo>
                <a:lnTo>
                  <a:pt x="330353" y="9823"/>
                </a:lnTo>
                <a:lnTo>
                  <a:pt x="390695" y="9823"/>
                </a:lnTo>
                <a:lnTo>
                  <a:pt x="420667" y="9823"/>
                </a:lnTo>
                <a:lnTo>
                  <a:pt x="480610" y="9823"/>
                </a:lnTo>
                <a:lnTo>
                  <a:pt x="540553" y="19908"/>
                </a:lnTo>
                <a:lnTo>
                  <a:pt x="570791" y="19908"/>
                </a:lnTo>
                <a:lnTo>
                  <a:pt x="620744" y="29731"/>
                </a:lnTo>
                <a:lnTo>
                  <a:pt x="650715" y="29731"/>
                </a:lnTo>
                <a:lnTo>
                  <a:pt x="711058" y="39555"/>
                </a:lnTo>
                <a:lnTo>
                  <a:pt x="761011" y="39555"/>
                </a:lnTo>
                <a:lnTo>
                  <a:pt x="790982" y="49378"/>
                </a:lnTo>
                <a:lnTo>
                  <a:pt x="840935" y="49378"/>
                </a:lnTo>
                <a:lnTo>
                  <a:pt x="870907" y="59201"/>
                </a:lnTo>
                <a:lnTo>
                  <a:pt x="921126" y="69024"/>
                </a:lnTo>
                <a:lnTo>
                  <a:pt x="971078" y="69024"/>
                </a:lnTo>
                <a:lnTo>
                  <a:pt x="1001050" y="78848"/>
                </a:lnTo>
                <a:lnTo>
                  <a:pt x="1051402" y="88671"/>
                </a:lnTo>
                <a:lnTo>
                  <a:pt x="1071383" y="88671"/>
                </a:lnTo>
                <a:lnTo>
                  <a:pt x="1121336" y="98494"/>
                </a:lnTo>
                <a:lnTo>
                  <a:pt x="1161298" y="108318"/>
                </a:lnTo>
                <a:lnTo>
                  <a:pt x="1191269" y="118141"/>
                </a:lnTo>
                <a:lnTo>
                  <a:pt x="1231498" y="128357"/>
                </a:lnTo>
                <a:lnTo>
                  <a:pt x="1251479" y="128357"/>
                </a:lnTo>
                <a:lnTo>
                  <a:pt x="1291441" y="148004"/>
                </a:lnTo>
                <a:lnTo>
                  <a:pt x="1331403" y="157827"/>
                </a:lnTo>
                <a:lnTo>
                  <a:pt x="1351384" y="157827"/>
                </a:lnTo>
                <a:lnTo>
                  <a:pt x="1391613" y="177473"/>
                </a:lnTo>
                <a:lnTo>
                  <a:pt x="1421584" y="187297"/>
                </a:lnTo>
                <a:lnTo>
                  <a:pt x="1441565" y="197120"/>
                </a:lnTo>
                <a:lnTo>
                  <a:pt x="1471537" y="206943"/>
                </a:lnTo>
                <a:lnTo>
                  <a:pt x="1491518" y="216767"/>
                </a:lnTo>
                <a:lnTo>
                  <a:pt x="1521489" y="226590"/>
                </a:lnTo>
                <a:lnTo>
                  <a:pt x="1551861" y="236675"/>
                </a:lnTo>
                <a:lnTo>
                  <a:pt x="1561851" y="246498"/>
                </a:lnTo>
                <a:lnTo>
                  <a:pt x="1591823" y="256322"/>
                </a:lnTo>
                <a:lnTo>
                  <a:pt x="1601813" y="266145"/>
                </a:lnTo>
                <a:lnTo>
                  <a:pt x="1621794" y="285791"/>
                </a:lnTo>
                <a:lnTo>
                  <a:pt x="1641775" y="295615"/>
                </a:lnTo>
                <a:lnTo>
                  <a:pt x="1651766" y="305438"/>
                </a:lnTo>
                <a:lnTo>
                  <a:pt x="1671747" y="315261"/>
                </a:lnTo>
                <a:lnTo>
                  <a:pt x="1681737" y="325085"/>
                </a:lnTo>
                <a:lnTo>
                  <a:pt x="1691728" y="345124"/>
                </a:lnTo>
                <a:lnTo>
                  <a:pt x="1712108" y="354947"/>
                </a:lnTo>
                <a:lnTo>
                  <a:pt x="1712108" y="364771"/>
                </a:lnTo>
                <a:lnTo>
                  <a:pt x="1722099" y="374594"/>
                </a:lnTo>
                <a:lnTo>
                  <a:pt x="1722099" y="384417"/>
                </a:lnTo>
                <a:lnTo>
                  <a:pt x="1732090" y="404064"/>
                </a:lnTo>
                <a:lnTo>
                  <a:pt x="1742080" y="413887"/>
                </a:lnTo>
                <a:lnTo>
                  <a:pt x="1742080" y="423710"/>
                </a:lnTo>
                <a:lnTo>
                  <a:pt x="1742080" y="443357"/>
                </a:lnTo>
                <a:lnTo>
                  <a:pt x="1742080" y="453442"/>
                </a:lnTo>
                <a:lnTo>
                  <a:pt x="1742080" y="463265"/>
                </a:lnTo>
                <a:lnTo>
                  <a:pt x="1732090" y="482912"/>
                </a:lnTo>
                <a:lnTo>
                  <a:pt x="1722099" y="502558"/>
                </a:lnTo>
                <a:lnTo>
                  <a:pt x="1722099" y="512382"/>
                </a:lnTo>
                <a:lnTo>
                  <a:pt x="1712108" y="522205"/>
                </a:lnTo>
                <a:lnTo>
                  <a:pt x="0" y="443357"/>
                </a:lnTo>
                <a:lnTo>
                  <a:pt x="0" y="0"/>
                </a:lnTo>
                <a:close/>
              </a:path>
            </a:pathLst>
          </a:custGeom>
          <a:ln w="98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82981" y="3805752"/>
            <a:ext cx="100330" cy="581660"/>
          </a:xfrm>
          <a:custGeom>
            <a:avLst/>
            <a:gdLst/>
            <a:ahLst/>
            <a:cxnLst/>
            <a:rect l="l" t="t" r="r" b="b"/>
            <a:pathLst>
              <a:path w="100329" h="581660">
                <a:moveTo>
                  <a:pt x="0" y="0"/>
                </a:moveTo>
                <a:lnTo>
                  <a:pt x="0" y="473220"/>
                </a:lnTo>
                <a:lnTo>
                  <a:pt x="9990" y="483043"/>
                </a:lnTo>
                <a:lnTo>
                  <a:pt x="9990" y="492866"/>
                </a:lnTo>
                <a:lnTo>
                  <a:pt x="19981" y="512513"/>
                </a:lnTo>
                <a:lnTo>
                  <a:pt x="39962" y="522336"/>
                </a:lnTo>
                <a:lnTo>
                  <a:pt x="39962" y="532159"/>
                </a:lnTo>
                <a:lnTo>
                  <a:pt x="59943" y="541983"/>
                </a:lnTo>
                <a:lnTo>
                  <a:pt x="69933" y="561891"/>
                </a:lnTo>
                <a:lnTo>
                  <a:pt x="79924" y="571714"/>
                </a:lnTo>
                <a:lnTo>
                  <a:pt x="100238" y="581538"/>
                </a:lnTo>
                <a:lnTo>
                  <a:pt x="100238" y="108449"/>
                </a:lnTo>
                <a:lnTo>
                  <a:pt x="79924" y="98625"/>
                </a:lnTo>
                <a:lnTo>
                  <a:pt x="69933" y="88802"/>
                </a:lnTo>
                <a:lnTo>
                  <a:pt x="59943" y="69155"/>
                </a:lnTo>
                <a:lnTo>
                  <a:pt x="39962" y="59332"/>
                </a:lnTo>
                <a:lnTo>
                  <a:pt x="39962" y="49509"/>
                </a:lnTo>
                <a:lnTo>
                  <a:pt x="19981" y="39686"/>
                </a:lnTo>
                <a:lnTo>
                  <a:pt x="9990" y="20039"/>
                </a:lnTo>
                <a:lnTo>
                  <a:pt x="9990" y="9823"/>
                </a:lnTo>
                <a:lnTo>
                  <a:pt x="0" y="0"/>
                </a:lnTo>
                <a:close/>
              </a:path>
            </a:pathLst>
          </a:custGeom>
          <a:solidFill>
            <a:srgbClr val="400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82981" y="3766459"/>
            <a:ext cx="100330" cy="621030"/>
          </a:xfrm>
          <a:custGeom>
            <a:avLst/>
            <a:gdLst/>
            <a:ahLst/>
            <a:cxnLst/>
            <a:rect l="l" t="t" r="r" b="b"/>
            <a:pathLst>
              <a:path w="100329" h="621029">
                <a:moveTo>
                  <a:pt x="100238" y="147742"/>
                </a:moveTo>
                <a:lnTo>
                  <a:pt x="79924" y="137918"/>
                </a:lnTo>
                <a:lnTo>
                  <a:pt x="69933" y="128095"/>
                </a:lnTo>
                <a:lnTo>
                  <a:pt x="59943" y="108449"/>
                </a:lnTo>
                <a:lnTo>
                  <a:pt x="39962" y="98625"/>
                </a:lnTo>
                <a:lnTo>
                  <a:pt x="39962" y="88802"/>
                </a:lnTo>
                <a:lnTo>
                  <a:pt x="19981" y="78979"/>
                </a:lnTo>
                <a:lnTo>
                  <a:pt x="9990" y="59332"/>
                </a:lnTo>
                <a:lnTo>
                  <a:pt x="9990" y="49116"/>
                </a:lnTo>
                <a:lnTo>
                  <a:pt x="0" y="39293"/>
                </a:lnTo>
                <a:lnTo>
                  <a:pt x="0" y="19646"/>
                </a:lnTo>
                <a:lnTo>
                  <a:pt x="0" y="9823"/>
                </a:lnTo>
                <a:lnTo>
                  <a:pt x="0" y="0"/>
                </a:lnTo>
                <a:lnTo>
                  <a:pt x="0" y="472827"/>
                </a:lnTo>
                <a:lnTo>
                  <a:pt x="0" y="483043"/>
                </a:lnTo>
                <a:lnTo>
                  <a:pt x="0" y="492866"/>
                </a:lnTo>
                <a:lnTo>
                  <a:pt x="0" y="512513"/>
                </a:lnTo>
                <a:lnTo>
                  <a:pt x="9990" y="522336"/>
                </a:lnTo>
                <a:lnTo>
                  <a:pt x="9990" y="532159"/>
                </a:lnTo>
                <a:lnTo>
                  <a:pt x="19981" y="551806"/>
                </a:lnTo>
                <a:lnTo>
                  <a:pt x="39962" y="561629"/>
                </a:lnTo>
                <a:lnTo>
                  <a:pt x="39962" y="571452"/>
                </a:lnTo>
                <a:lnTo>
                  <a:pt x="59943" y="581276"/>
                </a:lnTo>
                <a:lnTo>
                  <a:pt x="69933" y="601184"/>
                </a:lnTo>
                <a:lnTo>
                  <a:pt x="79924" y="611007"/>
                </a:lnTo>
                <a:lnTo>
                  <a:pt x="100238" y="620831"/>
                </a:lnTo>
                <a:lnTo>
                  <a:pt x="100238" y="147742"/>
                </a:lnTo>
                <a:close/>
              </a:path>
            </a:pathLst>
          </a:custGeom>
          <a:ln w="99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83220" y="3766459"/>
            <a:ext cx="1631950" cy="621030"/>
          </a:xfrm>
          <a:custGeom>
            <a:avLst/>
            <a:gdLst/>
            <a:ahLst/>
            <a:cxnLst/>
            <a:rect l="l" t="t" r="r" b="b"/>
            <a:pathLst>
              <a:path w="1631950" h="621029">
                <a:moveTo>
                  <a:pt x="1631785" y="0"/>
                </a:moveTo>
                <a:lnTo>
                  <a:pt x="0" y="147742"/>
                </a:lnTo>
                <a:lnTo>
                  <a:pt x="0" y="620831"/>
                </a:lnTo>
                <a:lnTo>
                  <a:pt x="1631785" y="472827"/>
                </a:lnTo>
                <a:lnTo>
                  <a:pt x="1631785" y="0"/>
                </a:lnTo>
                <a:close/>
              </a:path>
            </a:pathLst>
          </a:custGeom>
          <a:solidFill>
            <a:srgbClr val="400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83220" y="3766459"/>
            <a:ext cx="1631950" cy="621030"/>
          </a:xfrm>
          <a:custGeom>
            <a:avLst/>
            <a:gdLst/>
            <a:ahLst/>
            <a:cxnLst/>
            <a:rect l="l" t="t" r="r" b="b"/>
            <a:pathLst>
              <a:path w="1631950" h="621029">
                <a:moveTo>
                  <a:pt x="1631785" y="0"/>
                </a:moveTo>
                <a:lnTo>
                  <a:pt x="0" y="147742"/>
                </a:lnTo>
                <a:lnTo>
                  <a:pt x="0" y="620831"/>
                </a:lnTo>
                <a:lnTo>
                  <a:pt x="1631785" y="472827"/>
                </a:lnTo>
                <a:lnTo>
                  <a:pt x="1631785" y="0"/>
                </a:lnTo>
                <a:close/>
              </a:path>
            </a:pathLst>
          </a:custGeom>
          <a:ln w="98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82981" y="3559516"/>
            <a:ext cx="1732280" cy="354965"/>
          </a:xfrm>
          <a:custGeom>
            <a:avLst/>
            <a:gdLst/>
            <a:ahLst/>
            <a:cxnLst/>
            <a:rect l="l" t="t" r="r" b="b"/>
            <a:pathLst>
              <a:path w="1732279" h="354964">
                <a:moveTo>
                  <a:pt x="190152" y="0"/>
                </a:moveTo>
                <a:lnTo>
                  <a:pt x="160181" y="19646"/>
                </a:lnTo>
                <a:lnTo>
                  <a:pt x="150190" y="19646"/>
                </a:lnTo>
                <a:lnTo>
                  <a:pt x="120219" y="39293"/>
                </a:lnTo>
                <a:lnTo>
                  <a:pt x="110228" y="49509"/>
                </a:lnTo>
                <a:lnTo>
                  <a:pt x="90247" y="59332"/>
                </a:lnTo>
                <a:lnTo>
                  <a:pt x="79924" y="69155"/>
                </a:lnTo>
                <a:lnTo>
                  <a:pt x="59943" y="78979"/>
                </a:lnTo>
                <a:lnTo>
                  <a:pt x="49952" y="98625"/>
                </a:lnTo>
                <a:lnTo>
                  <a:pt x="9990" y="137918"/>
                </a:lnTo>
                <a:lnTo>
                  <a:pt x="9990" y="147742"/>
                </a:lnTo>
                <a:lnTo>
                  <a:pt x="0" y="167650"/>
                </a:lnTo>
                <a:lnTo>
                  <a:pt x="0" y="236413"/>
                </a:lnTo>
                <a:lnTo>
                  <a:pt x="9990" y="246236"/>
                </a:lnTo>
                <a:lnTo>
                  <a:pt x="9990" y="256060"/>
                </a:lnTo>
                <a:lnTo>
                  <a:pt x="19981" y="276099"/>
                </a:lnTo>
                <a:lnTo>
                  <a:pt x="39962" y="295746"/>
                </a:lnTo>
                <a:lnTo>
                  <a:pt x="49952" y="315392"/>
                </a:lnTo>
                <a:lnTo>
                  <a:pt x="59943" y="315392"/>
                </a:lnTo>
                <a:lnTo>
                  <a:pt x="69933" y="335039"/>
                </a:lnTo>
                <a:lnTo>
                  <a:pt x="79924" y="344862"/>
                </a:lnTo>
                <a:lnTo>
                  <a:pt x="100238" y="354685"/>
                </a:lnTo>
                <a:lnTo>
                  <a:pt x="1732023" y="206943"/>
                </a:lnTo>
                <a:lnTo>
                  <a:pt x="190152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2981" y="3559516"/>
            <a:ext cx="1732280" cy="354965"/>
          </a:xfrm>
          <a:custGeom>
            <a:avLst/>
            <a:gdLst/>
            <a:ahLst/>
            <a:cxnLst/>
            <a:rect l="l" t="t" r="r" b="b"/>
            <a:pathLst>
              <a:path w="1732279" h="354964">
                <a:moveTo>
                  <a:pt x="100238" y="354685"/>
                </a:moveTo>
                <a:lnTo>
                  <a:pt x="79924" y="344862"/>
                </a:lnTo>
                <a:lnTo>
                  <a:pt x="69933" y="335039"/>
                </a:lnTo>
                <a:lnTo>
                  <a:pt x="59943" y="315392"/>
                </a:lnTo>
                <a:lnTo>
                  <a:pt x="49952" y="315392"/>
                </a:lnTo>
                <a:lnTo>
                  <a:pt x="39962" y="295746"/>
                </a:lnTo>
                <a:lnTo>
                  <a:pt x="29971" y="285922"/>
                </a:lnTo>
                <a:lnTo>
                  <a:pt x="19981" y="276099"/>
                </a:lnTo>
                <a:lnTo>
                  <a:pt x="9990" y="256060"/>
                </a:lnTo>
                <a:lnTo>
                  <a:pt x="9990" y="246236"/>
                </a:lnTo>
                <a:lnTo>
                  <a:pt x="0" y="236413"/>
                </a:lnTo>
                <a:lnTo>
                  <a:pt x="0" y="167650"/>
                </a:lnTo>
                <a:lnTo>
                  <a:pt x="9990" y="147742"/>
                </a:lnTo>
                <a:lnTo>
                  <a:pt x="9990" y="137918"/>
                </a:lnTo>
                <a:lnTo>
                  <a:pt x="19981" y="128095"/>
                </a:lnTo>
                <a:lnTo>
                  <a:pt x="29971" y="118272"/>
                </a:lnTo>
                <a:lnTo>
                  <a:pt x="39962" y="108449"/>
                </a:lnTo>
                <a:lnTo>
                  <a:pt x="49952" y="98625"/>
                </a:lnTo>
                <a:lnTo>
                  <a:pt x="59943" y="78979"/>
                </a:lnTo>
                <a:lnTo>
                  <a:pt x="79924" y="69155"/>
                </a:lnTo>
                <a:lnTo>
                  <a:pt x="90247" y="59332"/>
                </a:lnTo>
                <a:lnTo>
                  <a:pt x="110228" y="49509"/>
                </a:lnTo>
                <a:lnTo>
                  <a:pt x="120219" y="39293"/>
                </a:lnTo>
                <a:lnTo>
                  <a:pt x="150190" y="19646"/>
                </a:lnTo>
                <a:lnTo>
                  <a:pt x="160181" y="19646"/>
                </a:lnTo>
                <a:lnTo>
                  <a:pt x="190152" y="0"/>
                </a:lnTo>
                <a:lnTo>
                  <a:pt x="1732023" y="206943"/>
                </a:lnTo>
                <a:lnTo>
                  <a:pt x="100238" y="354685"/>
                </a:lnTo>
                <a:close/>
              </a:path>
            </a:pathLst>
          </a:custGeom>
          <a:ln w="9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53392" y="4012696"/>
            <a:ext cx="1451610" cy="768985"/>
          </a:xfrm>
          <a:custGeom>
            <a:avLst/>
            <a:gdLst/>
            <a:ahLst/>
            <a:cxnLst/>
            <a:rect l="l" t="t" r="r" b="b"/>
            <a:pathLst>
              <a:path w="1451610" h="768985">
                <a:moveTo>
                  <a:pt x="0" y="0"/>
                </a:moveTo>
                <a:lnTo>
                  <a:pt x="0" y="473220"/>
                </a:lnTo>
                <a:lnTo>
                  <a:pt x="19981" y="492866"/>
                </a:lnTo>
                <a:lnTo>
                  <a:pt x="39962" y="492866"/>
                </a:lnTo>
                <a:lnTo>
                  <a:pt x="59943" y="512513"/>
                </a:lnTo>
                <a:lnTo>
                  <a:pt x="89914" y="522336"/>
                </a:lnTo>
                <a:lnTo>
                  <a:pt x="99905" y="532159"/>
                </a:lnTo>
                <a:lnTo>
                  <a:pt x="129876" y="541983"/>
                </a:lnTo>
                <a:lnTo>
                  <a:pt x="150190" y="551806"/>
                </a:lnTo>
                <a:lnTo>
                  <a:pt x="180162" y="561891"/>
                </a:lnTo>
                <a:lnTo>
                  <a:pt x="210133" y="581538"/>
                </a:lnTo>
                <a:lnTo>
                  <a:pt x="230115" y="581538"/>
                </a:lnTo>
                <a:lnTo>
                  <a:pt x="270077" y="591361"/>
                </a:lnTo>
                <a:lnTo>
                  <a:pt x="300048" y="611007"/>
                </a:lnTo>
                <a:lnTo>
                  <a:pt x="320362" y="611007"/>
                </a:lnTo>
                <a:lnTo>
                  <a:pt x="360324" y="620831"/>
                </a:lnTo>
                <a:lnTo>
                  <a:pt x="410277" y="640477"/>
                </a:lnTo>
                <a:lnTo>
                  <a:pt x="430258" y="640477"/>
                </a:lnTo>
                <a:lnTo>
                  <a:pt x="470220" y="650301"/>
                </a:lnTo>
                <a:lnTo>
                  <a:pt x="520506" y="660124"/>
                </a:lnTo>
                <a:lnTo>
                  <a:pt x="540487" y="670275"/>
                </a:lnTo>
                <a:lnTo>
                  <a:pt x="590439" y="680098"/>
                </a:lnTo>
                <a:lnTo>
                  <a:pt x="610420" y="680098"/>
                </a:lnTo>
                <a:lnTo>
                  <a:pt x="710659" y="699744"/>
                </a:lnTo>
                <a:lnTo>
                  <a:pt x="740697" y="699744"/>
                </a:lnTo>
                <a:lnTo>
                  <a:pt x="840868" y="719391"/>
                </a:lnTo>
                <a:lnTo>
                  <a:pt x="870840" y="719391"/>
                </a:lnTo>
                <a:lnTo>
                  <a:pt x="930783" y="729214"/>
                </a:lnTo>
                <a:lnTo>
                  <a:pt x="981002" y="729214"/>
                </a:lnTo>
                <a:lnTo>
                  <a:pt x="1010974" y="739038"/>
                </a:lnTo>
                <a:lnTo>
                  <a:pt x="1070917" y="739038"/>
                </a:lnTo>
                <a:lnTo>
                  <a:pt x="1131260" y="748861"/>
                </a:lnTo>
                <a:lnTo>
                  <a:pt x="1211184" y="748861"/>
                </a:lnTo>
                <a:lnTo>
                  <a:pt x="1241155" y="758684"/>
                </a:lnTo>
                <a:lnTo>
                  <a:pt x="1391413" y="758684"/>
                </a:lnTo>
                <a:lnTo>
                  <a:pt x="1451356" y="768507"/>
                </a:lnTo>
                <a:lnTo>
                  <a:pt x="1451356" y="295746"/>
                </a:lnTo>
                <a:lnTo>
                  <a:pt x="1391413" y="285922"/>
                </a:lnTo>
                <a:lnTo>
                  <a:pt x="1241155" y="285922"/>
                </a:lnTo>
                <a:lnTo>
                  <a:pt x="1211184" y="276099"/>
                </a:lnTo>
                <a:lnTo>
                  <a:pt x="1131260" y="276099"/>
                </a:lnTo>
                <a:lnTo>
                  <a:pt x="1070917" y="266276"/>
                </a:lnTo>
                <a:lnTo>
                  <a:pt x="1010974" y="266276"/>
                </a:lnTo>
                <a:lnTo>
                  <a:pt x="981002" y="256453"/>
                </a:lnTo>
                <a:lnTo>
                  <a:pt x="930783" y="256453"/>
                </a:lnTo>
                <a:lnTo>
                  <a:pt x="870840" y="246629"/>
                </a:lnTo>
                <a:lnTo>
                  <a:pt x="840868" y="246629"/>
                </a:lnTo>
                <a:lnTo>
                  <a:pt x="740697" y="226590"/>
                </a:lnTo>
                <a:lnTo>
                  <a:pt x="710659" y="226590"/>
                </a:lnTo>
                <a:lnTo>
                  <a:pt x="610420" y="206943"/>
                </a:lnTo>
                <a:lnTo>
                  <a:pt x="590439" y="206943"/>
                </a:lnTo>
                <a:lnTo>
                  <a:pt x="540487" y="197120"/>
                </a:lnTo>
                <a:lnTo>
                  <a:pt x="520506" y="187297"/>
                </a:lnTo>
                <a:lnTo>
                  <a:pt x="470220" y="177473"/>
                </a:lnTo>
                <a:lnTo>
                  <a:pt x="430258" y="167650"/>
                </a:lnTo>
                <a:lnTo>
                  <a:pt x="410277" y="167650"/>
                </a:lnTo>
                <a:lnTo>
                  <a:pt x="360324" y="148004"/>
                </a:lnTo>
                <a:lnTo>
                  <a:pt x="320362" y="138180"/>
                </a:lnTo>
                <a:lnTo>
                  <a:pt x="300048" y="138180"/>
                </a:lnTo>
                <a:lnTo>
                  <a:pt x="270077" y="118272"/>
                </a:lnTo>
                <a:lnTo>
                  <a:pt x="230115" y="108449"/>
                </a:lnTo>
                <a:lnTo>
                  <a:pt x="210133" y="108449"/>
                </a:lnTo>
                <a:lnTo>
                  <a:pt x="180162" y="88802"/>
                </a:lnTo>
                <a:lnTo>
                  <a:pt x="150190" y="78979"/>
                </a:lnTo>
                <a:lnTo>
                  <a:pt x="129876" y="69155"/>
                </a:lnTo>
                <a:lnTo>
                  <a:pt x="99905" y="59332"/>
                </a:lnTo>
                <a:lnTo>
                  <a:pt x="89914" y="49509"/>
                </a:lnTo>
                <a:lnTo>
                  <a:pt x="59943" y="39686"/>
                </a:lnTo>
                <a:lnTo>
                  <a:pt x="39962" y="19646"/>
                </a:lnTo>
                <a:lnTo>
                  <a:pt x="19981" y="19646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53392" y="4012696"/>
            <a:ext cx="1451610" cy="768985"/>
          </a:xfrm>
          <a:custGeom>
            <a:avLst/>
            <a:gdLst/>
            <a:ahLst/>
            <a:cxnLst/>
            <a:rect l="l" t="t" r="r" b="b"/>
            <a:pathLst>
              <a:path w="1451610" h="768985">
                <a:moveTo>
                  <a:pt x="1451356" y="295746"/>
                </a:moveTo>
                <a:lnTo>
                  <a:pt x="1391413" y="285922"/>
                </a:lnTo>
                <a:lnTo>
                  <a:pt x="1361441" y="285922"/>
                </a:lnTo>
                <a:lnTo>
                  <a:pt x="1301498" y="285922"/>
                </a:lnTo>
                <a:lnTo>
                  <a:pt x="1241155" y="285922"/>
                </a:lnTo>
                <a:lnTo>
                  <a:pt x="1211184" y="276099"/>
                </a:lnTo>
                <a:lnTo>
                  <a:pt x="1151241" y="276099"/>
                </a:lnTo>
                <a:lnTo>
                  <a:pt x="1131260" y="276099"/>
                </a:lnTo>
                <a:lnTo>
                  <a:pt x="1070917" y="266276"/>
                </a:lnTo>
                <a:lnTo>
                  <a:pt x="1010974" y="266276"/>
                </a:lnTo>
                <a:lnTo>
                  <a:pt x="981002" y="256453"/>
                </a:lnTo>
                <a:lnTo>
                  <a:pt x="930783" y="256453"/>
                </a:lnTo>
                <a:lnTo>
                  <a:pt x="870840" y="246629"/>
                </a:lnTo>
                <a:lnTo>
                  <a:pt x="840868" y="246629"/>
                </a:lnTo>
                <a:lnTo>
                  <a:pt x="790649" y="236806"/>
                </a:lnTo>
                <a:lnTo>
                  <a:pt x="740697" y="226590"/>
                </a:lnTo>
                <a:lnTo>
                  <a:pt x="710659" y="226590"/>
                </a:lnTo>
                <a:lnTo>
                  <a:pt x="660706" y="216767"/>
                </a:lnTo>
                <a:lnTo>
                  <a:pt x="610420" y="206943"/>
                </a:lnTo>
                <a:lnTo>
                  <a:pt x="590439" y="206943"/>
                </a:lnTo>
                <a:lnTo>
                  <a:pt x="540487" y="197120"/>
                </a:lnTo>
                <a:lnTo>
                  <a:pt x="520506" y="187297"/>
                </a:lnTo>
                <a:lnTo>
                  <a:pt x="470220" y="177473"/>
                </a:lnTo>
                <a:lnTo>
                  <a:pt x="430258" y="167650"/>
                </a:lnTo>
                <a:lnTo>
                  <a:pt x="410277" y="167650"/>
                </a:lnTo>
                <a:lnTo>
                  <a:pt x="360324" y="148004"/>
                </a:lnTo>
                <a:lnTo>
                  <a:pt x="320362" y="138180"/>
                </a:lnTo>
                <a:lnTo>
                  <a:pt x="300048" y="138180"/>
                </a:lnTo>
                <a:lnTo>
                  <a:pt x="270077" y="118272"/>
                </a:lnTo>
                <a:lnTo>
                  <a:pt x="230115" y="108449"/>
                </a:lnTo>
                <a:lnTo>
                  <a:pt x="210133" y="108449"/>
                </a:lnTo>
                <a:lnTo>
                  <a:pt x="180162" y="88802"/>
                </a:lnTo>
                <a:lnTo>
                  <a:pt x="150190" y="78979"/>
                </a:lnTo>
                <a:lnTo>
                  <a:pt x="129876" y="69155"/>
                </a:lnTo>
                <a:lnTo>
                  <a:pt x="99905" y="59332"/>
                </a:lnTo>
                <a:lnTo>
                  <a:pt x="89914" y="49509"/>
                </a:lnTo>
                <a:lnTo>
                  <a:pt x="59943" y="39686"/>
                </a:lnTo>
                <a:lnTo>
                  <a:pt x="39962" y="19646"/>
                </a:lnTo>
                <a:lnTo>
                  <a:pt x="19981" y="19646"/>
                </a:lnTo>
                <a:lnTo>
                  <a:pt x="0" y="0"/>
                </a:lnTo>
                <a:lnTo>
                  <a:pt x="0" y="473220"/>
                </a:lnTo>
                <a:lnTo>
                  <a:pt x="19981" y="492866"/>
                </a:lnTo>
                <a:lnTo>
                  <a:pt x="39962" y="492866"/>
                </a:lnTo>
                <a:lnTo>
                  <a:pt x="59943" y="512513"/>
                </a:lnTo>
                <a:lnTo>
                  <a:pt x="89914" y="522336"/>
                </a:lnTo>
                <a:lnTo>
                  <a:pt x="99905" y="532159"/>
                </a:lnTo>
                <a:lnTo>
                  <a:pt x="129876" y="541983"/>
                </a:lnTo>
                <a:lnTo>
                  <a:pt x="150190" y="551806"/>
                </a:lnTo>
                <a:lnTo>
                  <a:pt x="180162" y="561891"/>
                </a:lnTo>
                <a:lnTo>
                  <a:pt x="210133" y="581538"/>
                </a:lnTo>
                <a:lnTo>
                  <a:pt x="230115" y="581538"/>
                </a:lnTo>
                <a:lnTo>
                  <a:pt x="270077" y="591361"/>
                </a:lnTo>
                <a:lnTo>
                  <a:pt x="300048" y="611007"/>
                </a:lnTo>
                <a:lnTo>
                  <a:pt x="320362" y="611007"/>
                </a:lnTo>
                <a:lnTo>
                  <a:pt x="360324" y="620831"/>
                </a:lnTo>
                <a:lnTo>
                  <a:pt x="410277" y="640477"/>
                </a:lnTo>
                <a:lnTo>
                  <a:pt x="430258" y="640477"/>
                </a:lnTo>
                <a:lnTo>
                  <a:pt x="470220" y="650301"/>
                </a:lnTo>
                <a:lnTo>
                  <a:pt x="520506" y="660124"/>
                </a:lnTo>
                <a:lnTo>
                  <a:pt x="540487" y="670275"/>
                </a:lnTo>
                <a:lnTo>
                  <a:pt x="590439" y="680098"/>
                </a:lnTo>
                <a:lnTo>
                  <a:pt x="610420" y="680098"/>
                </a:lnTo>
                <a:lnTo>
                  <a:pt x="660706" y="689921"/>
                </a:lnTo>
                <a:lnTo>
                  <a:pt x="710659" y="699744"/>
                </a:lnTo>
                <a:lnTo>
                  <a:pt x="740697" y="699744"/>
                </a:lnTo>
                <a:lnTo>
                  <a:pt x="790649" y="709568"/>
                </a:lnTo>
                <a:lnTo>
                  <a:pt x="840868" y="719391"/>
                </a:lnTo>
                <a:lnTo>
                  <a:pt x="870840" y="719391"/>
                </a:lnTo>
                <a:lnTo>
                  <a:pt x="930783" y="729214"/>
                </a:lnTo>
                <a:lnTo>
                  <a:pt x="981002" y="729214"/>
                </a:lnTo>
                <a:lnTo>
                  <a:pt x="1010974" y="739038"/>
                </a:lnTo>
                <a:lnTo>
                  <a:pt x="1070917" y="739038"/>
                </a:lnTo>
                <a:lnTo>
                  <a:pt x="1131260" y="748861"/>
                </a:lnTo>
                <a:lnTo>
                  <a:pt x="1151241" y="748861"/>
                </a:lnTo>
                <a:lnTo>
                  <a:pt x="1211184" y="748861"/>
                </a:lnTo>
                <a:lnTo>
                  <a:pt x="1241155" y="758684"/>
                </a:lnTo>
                <a:lnTo>
                  <a:pt x="1301498" y="758684"/>
                </a:lnTo>
                <a:lnTo>
                  <a:pt x="1361441" y="758684"/>
                </a:lnTo>
                <a:lnTo>
                  <a:pt x="1391413" y="758684"/>
                </a:lnTo>
                <a:lnTo>
                  <a:pt x="1451356" y="768507"/>
                </a:lnTo>
                <a:lnTo>
                  <a:pt x="1451356" y="295746"/>
                </a:lnTo>
                <a:close/>
              </a:path>
            </a:pathLst>
          </a:custGeom>
          <a:ln w="9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04748" y="3865085"/>
            <a:ext cx="180975" cy="916305"/>
          </a:xfrm>
          <a:custGeom>
            <a:avLst/>
            <a:gdLst/>
            <a:ahLst/>
            <a:cxnLst/>
            <a:rect l="l" t="t" r="r" b="b"/>
            <a:pathLst>
              <a:path w="180975" h="916304">
                <a:moveTo>
                  <a:pt x="180495" y="0"/>
                </a:moveTo>
                <a:lnTo>
                  <a:pt x="0" y="443357"/>
                </a:lnTo>
                <a:lnTo>
                  <a:pt x="0" y="916119"/>
                </a:lnTo>
                <a:lnTo>
                  <a:pt x="180495" y="472827"/>
                </a:lnTo>
                <a:lnTo>
                  <a:pt x="180495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04748" y="3865085"/>
            <a:ext cx="180975" cy="916305"/>
          </a:xfrm>
          <a:custGeom>
            <a:avLst/>
            <a:gdLst/>
            <a:ahLst/>
            <a:cxnLst/>
            <a:rect l="l" t="t" r="r" b="b"/>
            <a:pathLst>
              <a:path w="180975" h="916304">
                <a:moveTo>
                  <a:pt x="180495" y="0"/>
                </a:moveTo>
                <a:lnTo>
                  <a:pt x="0" y="443357"/>
                </a:lnTo>
                <a:lnTo>
                  <a:pt x="0" y="916119"/>
                </a:lnTo>
                <a:lnTo>
                  <a:pt x="180495" y="472827"/>
                </a:lnTo>
                <a:lnTo>
                  <a:pt x="180495" y="0"/>
                </a:lnTo>
                <a:close/>
              </a:path>
            </a:pathLst>
          </a:custGeom>
          <a:ln w="9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53392" y="3865085"/>
            <a:ext cx="1631950" cy="443865"/>
          </a:xfrm>
          <a:custGeom>
            <a:avLst/>
            <a:gdLst/>
            <a:ahLst/>
            <a:cxnLst/>
            <a:rect l="l" t="t" r="r" b="b"/>
            <a:pathLst>
              <a:path w="1631950" h="443864">
                <a:moveTo>
                  <a:pt x="1631851" y="0"/>
                </a:moveTo>
                <a:lnTo>
                  <a:pt x="0" y="147611"/>
                </a:lnTo>
                <a:lnTo>
                  <a:pt x="19981" y="167257"/>
                </a:lnTo>
                <a:lnTo>
                  <a:pt x="39962" y="167257"/>
                </a:lnTo>
                <a:lnTo>
                  <a:pt x="59943" y="187297"/>
                </a:lnTo>
                <a:lnTo>
                  <a:pt x="89914" y="197120"/>
                </a:lnTo>
                <a:lnTo>
                  <a:pt x="99905" y="206943"/>
                </a:lnTo>
                <a:lnTo>
                  <a:pt x="129876" y="216767"/>
                </a:lnTo>
                <a:lnTo>
                  <a:pt x="150190" y="226590"/>
                </a:lnTo>
                <a:lnTo>
                  <a:pt x="180162" y="236413"/>
                </a:lnTo>
                <a:lnTo>
                  <a:pt x="210133" y="256060"/>
                </a:lnTo>
                <a:lnTo>
                  <a:pt x="230115" y="256060"/>
                </a:lnTo>
                <a:lnTo>
                  <a:pt x="270077" y="265883"/>
                </a:lnTo>
                <a:lnTo>
                  <a:pt x="300048" y="285791"/>
                </a:lnTo>
                <a:lnTo>
                  <a:pt x="320362" y="285791"/>
                </a:lnTo>
                <a:lnTo>
                  <a:pt x="360324" y="295615"/>
                </a:lnTo>
                <a:lnTo>
                  <a:pt x="410277" y="315261"/>
                </a:lnTo>
                <a:lnTo>
                  <a:pt x="430258" y="315261"/>
                </a:lnTo>
                <a:lnTo>
                  <a:pt x="470220" y="325085"/>
                </a:lnTo>
                <a:lnTo>
                  <a:pt x="520506" y="334908"/>
                </a:lnTo>
                <a:lnTo>
                  <a:pt x="540487" y="344731"/>
                </a:lnTo>
                <a:lnTo>
                  <a:pt x="590439" y="354554"/>
                </a:lnTo>
                <a:lnTo>
                  <a:pt x="610420" y="354554"/>
                </a:lnTo>
                <a:lnTo>
                  <a:pt x="710659" y="374201"/>
                </a:lnTo>
                <a:lnTo>
                  <a:pt x="740697" y="374201"/>
                </a:lnTo>
                <a:lnTo>
                  <a:pt x="840868" y="394240"/>
                </a:lnTo>
                <a:lnTo>
                  <a:pt x="870840" y="394240"/>
                </a:lnTo>
                <a:lnTo>
                  <a:pt x="930783" y="404064"/>
                </a:lnTo>
                <a:lnTo>
                  <a:pt x="981002" y="404064"/>
                </a:lnTo>
                <a:lnTo>
                  <a:pt x="1010974" y="413887"/>
                </a:lnTo>
                <a:lnTo>
                  <a:pt x="1070917" y="413887"/>
                </a:lnTo>
                <a:lnTo>
                  <a:pt x="1131260" y="423710"/>
                </a:lnTo>
                <a:lnTo>
                  <a:pt x="1211184" y="423710"/>
                </a:lnTo>
                <a:lnTo>
                  <a:pt x="1241155" y="433534"/>
                </a:lnTo>
                <a:lnTo>
                  <a:pt x="1391413" y="433534"/>
                </a:lnTo>
                <a:lnTo>
                  <a:pt x="1451356" y="443357"/>
                </a:lnTo>
                <a:lnTo>
                  <a:pt x="163185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53392" y="3865085"/>
            <a:ext cx="1631950" cy="443865"/>
          </a:xfrm>
          <a:custGeom>
            <a:avLst/>
            <a:gdLst/>
            <a:ahLst/>
            <a:cxnLst/>
            <a:rect l="l" t="t" r="r" b="b"/>
            <a:pathLst>
              <a:path w="1631950" h="443864">
                <a:moveTo>
                  <a:pt x="1451356" y="443357"/>
                </a:moveTo>
                <a:lnTo>
                  <a:pt x="1391413" y="433534"/>
                </a:lnTo>
                <a:lnTo>
                  <a:pt x="1361441" y="433534"/>
                </a:lnTo>
                <a:lnTo>
                  <a:pt x="1301498" y="433534"/>
                </a:lnTo>
                <a:lnTo>
                  <a:pt x="1241155" y="433534"/>
                </a:lnTo>
                <a:lnTo>
                  <a:pt x="1211184" y="423710"/>
                </a:lnTo>
                <a:lnTo>
                  <a:pt x="1151241" y="423710"/>
                </a:lnTo>
                <a:lnTo>
                  <a:pt x="1131260" y="423710"/>
                </a:lnTo>
                <a:lnTo>
                  <a:pt x="1070917" y="413887"/>
                </a:lnTo>
                <a:lnTo>
                  <a:pt x="1010974" y="413887"/>
                </a:lnTo>
                <a:lnTo>
                  <a:pt x="981002" y="404064"/>
                </a:lnTo>
                <a:lnTo>
                  <a:pt x="930783" y="404064"/>
                </a:lnTo>
                <a:lnTo>
                  <a:pt x="870840" y="394240"/>
                </a:lnTo>
                <a:lnTo>
                  <a:pt x="840868" y="394240"/>
                </a:lnTo>
                <a:lnTo>
                  <a:pt x="790649" y="384417"/>
                </a:lnTo>
                <a:lnTo>
                  <a:pt x="740697" y="374201"/>
                </a:lnTo>
                <a:lnTo>
                  <a:pt x="710659" y="374201"/>
                </a:lnTo>
                <a:lnTo>
                  <a:pt x="660706" y="364378"/>
                </a:lnTo>
                <a:lnTo>
                  <a:pt x="610420" y="354554"/>
                </a:lnTo>
                <a:lnTo>
                  <a:pt x="590439" y="354554"/>
                </a:lnTo>
                <a:lnTo>
                  <a:pt x="540487" y="344731"/>
                </a:lnTo>
                <a:lnTo>
                  <a:pt x="520506" y="334908"/>
                </a:lnTo>
                <a:lnTo>
                  <a:pt x="470220" y="325085"/>
                </a:lnTo>
                <a:lnTo>
                  <a:pt x="430258" y="315261"/>
                </a:lnTo>
                <a:lnTo>
                  <a:pt x="410277" y="315261"/>
                </a:lnTo>
                <a:lnTo>
                  <a:pt x="360324" y="295615"/>
                </a:lnTo>
                <a:lnTo>
                  <a:pt x="320362" y="285791"/>
                </a:lnTo>
                <a:lnTo>
                  <a:pt x="300048" y="285791"/>
                </a:lnTo>
                <a:lnTo>
                  <a:pt x="270077" y="265883"/>
                </a:lnTo>
                <a:lnTo>
                  <a:pt x="230115" y="256060"/>
                </a:lnTo>
                <a:lnTo>
                  <a:pt x="210133" y="256060"/>
                </a:lnTo>
                <a:lnTo>
                  <a:pt x="180162" y="236413"/>
                </a:lnTo>
                <a:lnTo>
                  <a:pt x="150190" y="226590"/>
                </a:lnTo>
                <a:lnTo>
                  <a:pt x="129876" y="216767"/>
                </a:lnTo>
                <a:lnTo>
                  <a:pt x="99905" y="206943"/>
                </a:lnTo>
                <a:lnTo>
                  <a:pt x="89914" y="197120"/>
                </a:lnTo>
                <a:lnTo>
                  <a:pt x="59943" y="187297"/>
                </a:lnTo>
                <a:lnTo>
                  <a:pt x="39962" y="167257"/>
                </a:lnTo>
                <a:lnTo>
                  <a:pt x="19981" y="167257"/>
                </a:lnTo>
                <a:lnTo>
                  <a:pt x="0" y="147611"/>
                </a:lnTo>
                <a:lnTo>
                  <a:pt x="1631851" y="0"/>
                </a:lnTo>
                <a:lnTo>
                  <a:pt x="1451356" y="443357"/>
                </a:lnTo>
                <a:close/>
              </a:path>
            </a:pathLst>
          </a:custGeom>
          <a:ln w="9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25587" y="3943933"/>
            <a:ext cx="1892300" cy="837565"/>
          </a:xfrm>
          <a:custGeom>
            <a:avLst/>
            <a:gdLst/>
            <a:ahLst/>
            <a:cxnLst/>
            <a:rect l="l" t="t" r="r" b="b"/>
            <a:pathLst>
              <a:path w="1892300" h="837564">
                <a:moveTo>
                  <a:pt x="1891805" y="0"/>
                </a:moveTo>
                <a:lnTo>
                  <a:pt x="1871824" y="19646"/>
                </a:lnTo>
                <a:lnTo>
                  <a:pt x="1871824" y="29469"/>
                </a:lnTo>
                <a:lnTo>
                  <a:pt x="1851843" y="39293"/>
                </a:lnTo>
                <a:lnTo>
                  <a:pt x="1831862" y="58939"/>
                </a:lnTo>
                <a:lnTo>
                  <a:pt x="1821871" y="58939"/>
                </a:lnTo>
                <a:lnTo>
                  <a:pt x="1801890" y="78586"/>
                </a:lnTo>
                <a:lnTo>
                  <a:pt x="1781909" y="88409"/>
                </a:lnTo>
                <a:lnTo>
                  <a:pt x="1771519" y="98625"/>
                </a:lnTo>
                <a:lnTo>
                  <a:pt x="1741547" y="108449"/>
                </a:lnTo>
                <a:lnTo>
                  <a:pt x="1711576" y="128095"/>
                </a:lnTo>
                <a:lnTo>
                  <a:pt x="1701585" y="137918"/>
                </a:lnTo>
                <a:lnTo>
                  <a:pt x="1641642" y="157565"/>
                </a:lnTo>
                <a:lnTo>
                  <a:pt x="1621661" y="167388"/>
                </a:lnTo>
                <a:lnTo>
                  <a:pt x="1591423" y="177211"/>
                </a:lnTo>
                <a:lnTo>
                  <a:pt x="1551461" y="187035"/>
                </a:lnTo>
                <a:lnTo>
                  <a:pt x="1531480" y="196858"/>
                </a:lnTo>
                <a:lnTo>
                  <a:pt x="1451289" y="216767"/>
                </a:lnTo>
                <a:lnTo>
                  <a:pt x="1431308" y="226590"/>
                </a:lnTo>
                <a:lnTo>
                  <a:pt x="1391346" y="236413"/>
                </a:lnTo>
                <a:lnTo>
                  <a:pt x="1341394" y="246236"/>
                </a:lnTo>
                <a:lnTo>
                  <a:pt x="1321412" y="256060"/>
                </a:lnTo>
                <a:lnTo>
                  <a:pt x="1271060" y="265883"/>
                </a:lnTo>
                <a:lnTo>
                  <a:pt x="1231098" y="275706"/>
                </a:lnTo>
                <a:lnTo>
                  <a:pt x="1201127" y="275706"/>
                </a:lnTo>
                <a:lnTo>
                  <a:pt x="1100955" y="295353"/>
                </a:lnTo>
                <a:lnTo>
                  <a:pt x="1080974" y="295353"/>
                </a:lnTo>
                <a:lnTo>
                  <a:pt x="1021031" y="305569"/>
                </a:lnTo>
                <a:lnTo>
                  <a:pt x="971078" y="315392"/>
                </a:lnTo>
                <a:lnTo>
                  <a:pt x="940707" y="315392"/>
                </a:lnTo>
                <a:lnTo>
                  <a:pt x="890754" y="325216"/>
                </a:lnTo>
                <a:lnTo>
                  <a:pt x="830811" y="325216"/>
                </a:lnTo>
                <a:lnTo>
                  <a:pt x="800840" y="335039"/>
                </a:lnTo>
                <a:lnTo>
                  <a:pt x="750621" y="335039"/>
                </a:lnTo>
                <a:lnTo>
                  <a:pt x="690678" y="344862"/>
                </a:lnTo>
                <a:lnTo>
                  <a:pt x="600363" y="344862"/>
                </a:lnTo>
                <a:lnTo>
                  <a:pt x="540420" y="354685"/>
                </a:lnTo>
                <a:lnTo>
                  <a:pt x="390296" y="354685"/>
                </a:lnTo>
                <a:lnTo>
                  <a:pt x="360324" y="364509"/>
                </a:lnTo>
                <a:lnTo>
                  <a:pt x="0" y="364509"/>
                </a:lnTo>
                <a:lnTo>
                  <a:pt x="0" y="837270"/>
                </a:lnTo>
                <a:lnTo>
                  <a:pt x="360324" y="837270"/>
                </a:lnTo>
                <a:lnTo>
                  <a:pt x="390296" y="827447"/>
                </a:lnTo>
                <a:lnTo>
                  <a:pt x="540420" y="827447"/>
                </a:lnTo>
                <a:lnTo>
                  <a:pt x="600363" y="817624"/>
                </a:lnTo>
                <a:lnTo>
                  <a:pt x="690678" y="817624"/>
                </a:lnTo>
                <a:lnTo>
                  <a:pt x="750621" y="807801"/>
                </a:lnTo>
                <a:lnTo>
                  <a:pt x="800840" y="807801"/>
                </a:lnTo>
                <a:lnTo>
                  <a:pt x="830811" y="797977"/>
                </a:lnTo>
                <a:lnTo>
                  <a:pt x="890754" y="797977"/>
                </a:lnTo>
                <a:lnTo>
                  <a:pt x="940707" y="788154"/>
                </a:lnTo>
                <a:lnTo>
                  <a:pt x="971078" y="788154"/>
                </a:lnTo>
                <a:lnTo>
                  <a:pt x="1021031" y="778331"/>
                </a:lnTo>
                <a:lnTo>
                  <a:pt x="1080974" y="768507"/>
                </a:lnTo>
                <a:lnTo>
                  <a:pt x="1100955" y="768507"/>
                </a:lnTo>
                <a:lnTo>
                  <a:pt x="1201127" y="748861"/>
                </a:lnTo>
                <a:lnTo>
                  <a:pt x="1231098" y="748861"/>
                </a:lnTo>
                <a:lnTo>
                  <a:pt x="1271060" y="739038"/>
                </a:lnTo>
                <a:lnTo>
                  <a:pt x="1321412" y="728887"/>
                </a:lnTo>
                <a:lnTo>
                  <a:pt x="1341394" y="719064"/>
                </a:lnTo>
                <a:lnTo>
                  <a:pt x="1391346" y="709240"/>
                </a:lnTo>
                <a:lnTo>
                  <a:pt x="1431308" y="699417"/>
                </a:lnTo>
                <a:lnTo>
                  <a:pt x="1451289" y="689594"/>
                </a:lnTo>
                <a:lnTo>
                  <a:pt x="1531480" y="669947"/>
                </a:lnTo>
                <a:lnTo>
                  <a:pt x="1551461" y="660124"/>
                </a:lnTo>
                <a:lnTo>
                  <a:pt x="1591423" y="650301"/>
                </a:lnTo>
                <a:lnTo>
                  <a:pt x="1621661" y="640477"/>
                </a:lnTo>
                <a:lnTo>
                  <a:pt x="1641642" y="630654"/>
                </a:lnTo>
                <a:lnTo>
                  <a:pt x="1701585" y="610746"/>
                </a:lnTo>
                <a:lnTo>
                  <a:pt x="1711576" y="600922"/>
                </a:lnTo>
                <a:lnTo>
                  <a:pt x="1741547" y="581276"/>
                </a:lnTo>
                <a:lnTo>
                  <a:pt x="1771519" y="571452"/>
                </a:lnTo>
                <a:lnTo>
                  <a:pt x="1781909" y="561629"/>
                </a:lnTo>
                <a:lnTo>
                  <a:pt x="1801890" y="551806"/>
                </a:lnTo>
                <a:lnTo>
                  <a:pt x="1821871" y="532159"/>
                </a:lnTo>
                <a:lnTo>
                  <a:pt x="1831862" y="532159"/>
                </a:lnTo>
                <a:lnTo>
                  <a:pt x="1851843" y="512120"/>
                </a:lnTo>
                <a:lnTo>
                  <a:pt x="1871824" y="502297"/>
                </a:lnTo>
                <a:lnTo>
                  <a:pt x="1871824" y="492473"/>
                </a:lnTo>
                <a:lnTo>
                  <a:pt x="1891805" y="472827"/>
                </a:lnTo>
                <a:lnTo>
                  <a:pt x="1891805" y="0"/>
                </a:lnTo>
                <a:close/>
              </a:path>
            </a:pathLst>
          </a:custGeom>
          <a:solidFill>
            <a:srgbClr val="5F2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25587" y="3943933"/>
            <a:ext cx="1892300" cy="837565"/>
          </a:xfrm>
          <a:custGeom>
            <a:avLst/>
            <a:gdLst/>
            <a:ahLst/>
            <a:cxnLst/>
            <a:rect l="l" t="t" r="r" b="b"/>
            <a:pathLst>
              <a:path w="1892300" h="837564">
                <a:moveTo>
                  <a:pt x="1891805" y="0"/>
                </a:moveTo>
                <a:lnTo>
                  <a:pt x="1871824" y="19646"/>
                </a:lnTo>
                <a:lnTo>
                  <a:pt x="1871824" y="29469"/>
                </a:lnTo>
                <a:lnTo>
                  <a:pt x="1851843" y="39293"/>
                </a:lnTo>
                <a:lnTo>
                  <a:pt x="1831862" y="58939"/>
                </a:lnTo>
                <a:lnTo>
                  <a:pt x="1821871" y="58939"/>
                </a:lnTo>
                <a:lnTo>
                  <a:pt x="1801890" y="78586"/>
                </a:lnTo>
                <a:lnTo>
                  <a:pt x="1781909" y="88409"/>
                </a:lnTo>
                <a:lnTo>
                  <a:pt x="1771519" y="98625"/>
                </a:lnTo>
                <a:lnTo>
                  <a:pt x="1741547" y="108449"/>
                </a:lnTo>
                <a:lnTo>
                  <a:pt x="1711576" y="128095"/>
                </a:lnTo>
                <a:lnTo>
                  <a:pt x="1701585" y="137918"/>
                </a:lnTo>
                <a:lnTo>
                  <a:pt x="1671614" y="147742"/>
                </a:lnTo>
                <a:lnTo>
                  <a:pt x="1641642" y="157565"/>
                </a:lnTo>
                <a:lnTo>
                  <a:pt x="1621661" y="167388"/>
                </a:lnTo>
                <a:lnTo>
                  <a:pt x="1591423" y="177211"/>
                </a:lnTo>
                <a:lnTo>
                  <a:pt x="1551461" y="187035"/>
                </a:lnTo>
                <a:lnTo>
                  <a:pt x="1531480" y="196858"/>
                </a:lnTo>
                <a:lnTo>
                  <a:pt x="1491518" y="206943"/>
                </a:lnTo>
                <a:lnTo>
                  <a:pt x="1451289" y="216767"/>
                </a:lnTo>
                <a:lnTo>
                  <a:pt x="1431308" y="226590"/>
                </a:lnTo>
                <a:lnTo>
                  <a:pt x="1391346" y="236413"/>
                </a:lnTo>
                <a:lnTo>
                  <a:pt x="1341394" y="246236"/>
                </a:lnTo>
                <a:lnTo>
                  <a:pt x="1321412" y="256060"/>
                </a:lnTo>
                <a:lnTo>
                  <a:pt x="1271060" y="265883"/>
                </a:lnTo>
                <a:lnTo>
                  <a:pt x="1231098" y="275706"/>
                </a:lnTo>
                <a:lnTo>
                  <a:pt x="1201127" y="275706"/>
                </a:lnTo>
                <a:lnTo>
                  <a:pt x="1151174" y="285529"/>
                </a:lnTo>
                <a:lnTo>
                  <a:pt x="1100955" y="295353"/>
                </a:lnTo>
                <a:lnTo>
                  <a:pt x="1080974" y="295353"/>
                </a:lnTo>
                <a:lnTo>
                  <a:pt x="1021031" y="305569"/>
                </a:lnTo>
                <a:lnTo>
                  <a:pt x="971078" y="315392"/>
                </a:lnTo>
                <a:lnTo>
                  <a:pt x="940707" y="315392"/>
                </a:lnTo>
                <a:lnTo>
                  <a:pt x="890754" y="325216"/>
                </a:lnTo>
                <a:lnTo>
                  <a:pt x="830811" y="325216"/>
                </a:lnTo>
                <a:lnTo>
                  <a:pt x="800840" y="335039"/>
                </a:lnTo>
                <a:lnTo>
                  <a:pt x="750621" y="335039"/>
                </a:lnTo>
                <a:lnTo>
                  <a:pt x="690678" y="344862"/>
                </a:lnTo>
                <a:lnTo>
                  <a:pt x="660706" y="344862"/>
                </a:lnTo>
                <a:lnTo>
                  <a:pt x="600363" y="344862"/>
                </a:lnTo>
                <a:lnTo>
                  <a:pt x="540420" y="354685"/>
                </a:lnTo>
                <a:lnTo>
                  <a:pt x="510449" y="354685"/>
                </a:lnTo>
                <a:lnTo>
                  <a:pt x="450239" y="354685"/>
                </a:lnTo>
                <a:lnTo>
                  <a:pt x="390296" y="354685"/>
                </a:lnTo>
                <a:lnTo>
                  <a:pt x="360324" y="364509"/>
                </a:lnTo>
                <a:lnTo>
                  <a:pt x="299982" y="364509"/>
                </a:lnTo>
                <a:lnTo>
                  <a:pt x="0" y="364509"/>
                </a:lnTo>
                <a:lnTo>
                  <a:pt x="0" y="837270"/>
                </a:lnTo>
                <a:lnTo>
                  <a:pt x="360324" y="837270"/>
                </a:lnTo>
                <a:lnTo>
                  <a:pt x="390296" y="827447"/>
                </a:lnTo>
                <a:lnTo>
                  <a:pt x="450239" y="827447"/>
                </a:lnTo>
                <a:lnTo>
                  <a:pt x="510449" y="827447"/>
                </a:lnTo>
                <a:lnTo>
                  <a:pt x="540420" y="827447"/>
                </a:lnTo>
                <a:lnTo>
                  <a:pt x="600363" y="817624"/>
                </a:lnTo>
                <a:lnTo>
                  <a:pt x="660706" y="817624"/>
                </a:lnTo>
                <a:lnTo>
                  <a:pt x="690678" y="817624"/>
                </a:lnTo>
                <a:lnTo>
                  <a:pt x="750621" y="807801"/>
                </a:lnTo>
                <a:lnTo>
                  <a:pt x="800840" y="807801"/>
                </a:lnTo>
                <a:lnTo>
                  <a:pt x="830811" y="797977"/>
                </a:lnTo>
                <a:lnTo>
                  <a:pt x="890754" y="797977"/>
                </a:lnTo>
                <a:lnTo>
                  <a:pt x="940707" y="788154"/>
                </a:lnTo>
                <a:lnTo>
                  <a:pt x="971078" y="788154"/>
                </a:lnTo>
                <a:lnTo>
                  <a:pt x="1021031" y="778331"/>
                </a:lnTo>
                <a:lnTo>
                  <a:pt x="1080974" y="768507"/>
                </a:lnTo>
                <a:lnTo>
                  <a:pt x="1100955" y="768507"/>
                </a:lnTo>
                <a:lnTo>
                  <a:pt x="1151174" y="758684"/>
                </a:lnTo>
                <a:lnTo>
                  <a:pt x="1201127" y="748861"/>
                </a:lnTo>
                <a:lnTo>
                  <a:pt x="1231098" y="748861"/>
                </a:lnTo>
                <a:lnTo>
                  <a:pt x="1271060" y="739038"/>
                </a:lnTo>
                <a:lnTo>
                  <a:pt x="1321412" y="728887"/>
                </a:lnTo>
                <a:lnTo>
                  <a:pt x="1341394" y="719064"/>
                </a:lnTo>
                <a:lnTo>
                  <a:pt x="1391346" y="709240"/>
                </a:lnTo>
                <a:lnTo>
                  <a:pt x="1431308" y="699417"/>
                </a:lnTo>
                <a:lnTo>
                  <a:pt x="1451289" y="689594"/>
                </a:lnTo>
                <a:lnTo>
                  <a:pt x="1491518" y="679770"/>
                </a:lnTo>
                <a:lnTo>
                  <a:pt x="1531480" y="669947"/>
                </a:lnTo>
                <a:lnTo>
                  <a:pt x="1551461" y="660124"/>
                </a:lnTo>
                <a:lnTo>
                  <a:pt x="1591423" y="650301"/>
                </a:lnTo>
                <a:lnTo>
                  <a:pt x="1621661" y="640477"/>
                </a:lnTo>
                <a:lnTo>
                  <a:pt x="1641642" y="630654"/>
                </a:lnTo>
                <a:lnTo>
                  <a:pt x="1671614" y="620569"/>
                </a:lnTo>
                <a:lnTo>
                  <a:pt x="1701585" y="610746"/>
                </a:lnTo>
                <a:lnTo>
                  <a:pt x="1711576" y="600922"/>
                </a:lnTo>
                <a:lnTo>
                  <a:pt x="1741547" y="581276"/>
                </a:lnTo>
                <a:lnTo>
                  <a:pt x="1771519" y="571452"/>
                </a:lnTo>
                <a:lnTo>
                  <a:pt x="1781909" y="561629"/>
                </a:lnTo>
                <a:lnTo>
                  <a:pt x="1801890" y="551806"/>
                </a:lnTo>
                <a:lnTo>
                  <a:pt x="1821871" y="532159"/>
                </a:lnTo>
                <a:lnTo>
                  <a:pt x="1831862" y="532159"/>
                </a:lnTo>
                <a:lnTo>
                  <a:pt x="1851843" y="512120"/>
                </a:lnTo>
                <a:lnTo>
                  <a:pt x="1871824" y="502297"/>
                </a:lnTo>
                <a:lnTo>
                  <a:pt x="1871824" y="492473"/>
                </a:lnTo>
                <a:lnTo>
                  <a:pt x="1891805" y="472827"/>
                </a:lnTo>
                <a:lnTo>
                  <a:pt x="1891805" y="0"/>
                </a:lnTo>
                <a:close/>
              </a:path>
            </a:pathLst>
          </a:custGeom>
          <a:ln w="9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25587" y="3865085"/>
            <a:ext cx="1892300" cy="443865"/>
          </a:xfrm>
          <a:custGeom>
            <a:avLst/>
            <a:gdLst/>
            <a:ahLst/>
            <a:cxnLst/>
            <a:rect l="l" t="t" r="r" b="b"/>
            <a:pathLst>
              <a:path w="1892300" h="443864">
                <a:moveTo>
                  <a:pt x="180095" y="0"/>
                </a:moveTo>
                <a:lnTo>
                  <a:pt x="0" y="443357"/>
                </a:lnTo>
                <a:lnTo>
                  <a:pt x="360324" y="443357"/>
                </a:lnTo>
                <a:lnTo>
                  <a:pt x="390296" y="433534"/>
                </a:lnTo>
                <a:lnTo>
                  <a:pt x="540420" y="433534"/>
                </a:lnTo>
                <a:lnTo>
                  <a:pt x="600363" y="423710"/>
                </a:lnTo>
                <a:lnTo>
                  <a:pt x="690678" y="423710"/>
                </a:lnTo>
                <a:lnTo>
                  <a:pt x="750621" y="413887"/>
                </a:lnTo>
                <a:lnTo>
                  <a:pt x="800840" y="413887"/>
                </a:lnTo>
                <a:lnTo>
                  <a:pt x="830811" y="404064"/>
                </a:lnTo>
                <a:lnTo>
                  <a:pt x="890754" y="404064"/>
                </a:lnTo>
                <a:lnTo>
                  <a:pt x="940707" y="394240"/>
                </a:lnTo>
                <a:lnTo>
                  <a:pt x="971078" y="394240"/>
                </a:lnTo>
                <a:lnTo>
                  <a:pt x="1021031" y="384417"/>
                </a:lnTo>
                <a:lnTo>
                  <a:pt x="1080974" y="374201"/>
                </a:lnTo>
                <a:lnTo>
                  <a:pt x="1100955" y="374201"/>
                </a:lnTo>
                <a:lnTo>
                  <a:pt x="1201127" y="354554"/>
                </a:lnTo>
                <a:lnTo>
                  <a:pt x="1231098" y="354554"/>
                </a:lnTo>
                <a:lnTo>
                  <a:pt x="1271060" y="344731"/>
                </a:lnTo>
                <a:lnTo>
                  <a:pt x="1321412" y="334908"/>
                </a:lnTo>
                <a:lnTo>
                  <a:pt x="1341394" y="325085"/>
                </a:lnTo>
                <a:lnTo>
                  <a:pt x="1391346" y="315261"/>
                </a:lnTo>
                <a:lnTo>
                  <a:pt x="1431308" y="305438"/>
                </a:lnTo>
                <a:lnTo>
                  <a:pt x="1451289" y="295615"/>
                </a:lnTo>
                <a:lnTo>
                  <a:pt x="1531480" y="275706"/>
                </a:lnTo>
                <a:lnTo>
                  <a:pt x="1551461" y="265883"/>
                </a:lnTo>
                <a:lnTo>
                  <a:pt x="1591423" y="256060"/>
                </a:lnTo>
                <a:lnTo>
                  <a:pt x="1621661" y="246236"/>
                </a:lnTo>
                <a:lnTo>
                  <a:pt x="1641642" y="236413"/>
                </a:lnTo>
                <a:lnTo>
                  <a:pt x="1701585" y="216767"/>
                </a:lnTo>
                <a:lnTo>
                  <a:pt x="1711576" y="206943"/>
                </a:lnTo>
                <a:lnTo>
                  <a:pt x="1741547" y="187297"/>
                </a:lnTo>
                <a:lnTo>
                  <a:pt x="1771519" y="177473"/>
                </a:lnTo>
                <a:lnTo>
                  <a:pt x="1781909" y="167257"/>
                </a:lnTo>
                <a:lnTo>
                  <a:pt x="1801890" y="157434"/>
                </a:lnTo>
                <a:lnTo>
                  <a:pt x="1821871" y="137787"/>
                </a:lnTo>
                <a:lnTo>
                  <a:pt x="1831862" y="137787"/>
                </a:lnTo>
                <a:lnTo>
                  <a:pt x="1851843" y="118141"/>
                </a:lnTo>
                <a:lnTo>
                  <a:pt x="1871824" y="108318"/>
                </a:lnTo>
                <a:lnTo>
                  <a:pt x="1871824" y="98494"/>
                </a:lnTo>
                <a:lnTo>
                  <a:pt x="1891805" y="78848"/>
                </a:lnTo>
                <a:lnTo>
                  <a:pt x="18009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25587" y="3865085"/>
            <a:ext cx="1892300" cy="443865"/>
          </a:xfrm>
          <a:custGeom>
            <a:avLst/>
            <a:gdLst/>
            <a:ahLst/>
            <a:cxnLst/>
            <a:rect l="l" t="t" r="r" b="b"/>
            <a:pathLst>
              <a:path w="1892300" h="443864">
                <a:moveTo>
                  <a:pt x="1891805" y="78848"/>
                </a:moveTo>
                <a:lnTo>
                  <a:pt x="1871824" y="98494"/>
                </a:lnTo>
                <a:lnTo>
                  <a:pt x="1871824" y="108318"/>
                </a:lnTo>
                <a:lnTo>
                  <a:pt x="1851843" y="118141"/>
                </a:lnTo>
                <a:lnTo>
                  <a:pt x="1831862" y="137787"/>
                </a:lnTo>
                <a:lnTo>
                  <a:pt x="1821871" y="137787"/>
                </a:lnTo>
                <a:lnTo>
                  <a:pt x="1801890" y="157434"/>
                </a:lnTo>
                <a:lnTo>
                  <a:pt x="1781909" y="167257"/>
                </a:lnTo>
                <a:lnTo>
                  <a:pt x="1771519" y="177473"/>
                </a:lnTo>
                <a:lnTo>
                  <a:pt x="1741547" y="187297"/>
                </a:lnTo>
                <a:lnTo>
                  <a:pt x="1711576" y="206943"/>
                </a:lnTo>
                <a:lnTo>
                  <a:pt x="1701585" y="216767"/>
                </a:lnTo>
                <a:lnTo>
                  <a:pt x="1671614" y="226590"/>
                </a:lnTo>
                <a:lnTo>
                  <a:pt x="1641642" y="236413"/>
                </a:lnTo>
                <a:lnTo>
                  <a:pt x="1621661" y="246236"/>
                </a:lnTo>
                <a:lnTo>
                  <a:pt x="1591423" y="256060"/>
                </a:lnTo>
                <a:lnTo>
                  <a:pt x="1551461" y="265883"/>
                </a:lnTo>
                <a:lnTo>
                  <a:pt x="1531480" y="275706"/>
                </a:lnTo>
                <a:lnTo>
                  <a:pt x="1491518" y="285791"/>
                </a:lnTo>
                <a:lnTo>
                  <a:pt x="1451289" y="295615"/>
                </a:lnTo>
                <a:lnTo>
                  <a:pt x="1431308" y="305438"/>
                </a:lnTo>
                <a:lnTo>
                  <a:pt x="1391346" y="315261"/>
                </a:lnTo>
                <a:lnTo>
                  <a:pt x="1341394" y="325085"/>
                </a:lnTo>
                <a:lnTo>
                  <a:pt x="1321412" y="334908"/>
                </a:lnTo>
                <a:lnTo>
                  <a:pt x="1271060" y="344731"/>
                </a:lnTo>
                <a:lnTo>
                  <a:pt x="1231098" y="354554"/>
                </a:lnTo>
                <a:lnTo>
                  <a:pt x="1201127" y="354554"/>
                </a:lnTo>
                <a:lnTo>
                  <a:pt x="1151174" y="364378"/>
                </a:lnTo>
                <a:lnTo>
                  <a:pt x="1100955" y="374201"/>
                </a:lnTo>
                <a:lnTo>
                  <a:pt x="1080974" y="374201"/>
                </a:lnTo>
                <a:lnTo>
                  <a:pt x="1021031" y="384417"/>
                </a:lnTo>
                <a:lnTo>
                  <a:pt x="971078" y="394240"/>
                </a:lnTo>
                <a:lnTo>
                  <a:pt x="940707" y="394240"/>
                </a:lnTo>
                <a:lnTo>
                  <a:pt x="890754" y="404064"/>
                </a:lnTo>
                <a:lnTo>
                  <a:pt x="830811" y="404064"/>
                </a:lnTo>
                <a:lnTo>
                  <a:pt x="800840" y="413887"/>
                </a:lnTo>
                <a:lnTo>
                  <a:pt x="750621" y="413887"/>
                </a:lnTo>
                <a:lnTo>
                  <a:pt x="690678" y="423710"/>
                </a:lnTo>
                <a:lnTo>
                  <a:pt x="660706" y="423710"/>
                </a:lnTo>
                <a:lnTo>
                  <a:pt x="600363" y="423710"/>
                </a:lnTo>
                <a:lnTo>
                  <a:pt x="540420" y="433534"/>
                </a:lnTo>
                <a:lnTo>
                  <a:pt x="510449" y="433534"/>
                </a:lnTo>
                <a:lnTo>
                  <a:pt x="450239" y="433534"/>
                </a:lnTo>
                <a:lnTo>
                  <a:pt x="390296" y="433534"/>
                </a:lnTo>
                <a:lnTo>
                  <a:pt x="360324" y="443357"/>
                </a:lnTo>
                <a:lnTo>
                  <a:pt x="299982" y="443357"/>
                </a:lnTo>
                <a:lnTo>
                  <a:pt x="0" y="443357"/>
                </a:lnTo>
                <a:lnTo>
                  <a:pt x="180095" y="0"/>
                </a:lnTo>
                <a:lnTo>
                  <a:pt x="1891805" y="78848"/>
                </a:lnTo>
                <a:close/>
              </a:path>
            </a:pathLst>
          </a:custGeom>
          <a:ln w="98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385219" y="3571439"/>
            <a:ext cx="19748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9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466193" y="4290765"/>
            <a:ext cx="41783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10</a:t>
            </a: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8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28304" y="3955857"/>
            <a:ext cx="41783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14</a:t>
            </a: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3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28646" y="3285909"/>
            <a:ext cx="41783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16</a:t>
            </a: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9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27348" y="3197107"/>
            <a:ext cx="30734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3</a:t>
            </a: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3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46117" y="3226577"/>
            <a:ext cx="30734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7</a:t>
            </a:r>
            <a:r>
              <a:rPr sz="1700" b="1" spc="25" dirty="0">
                <a:latin typeface="Calibri"/>
                <a:cs typeface="Calibri"/>
              </a:rPr>
              <a:t>,</a:t>
            </a:r>
            <a:r>
              <a:rPr sz="1700" b="1" spc="15" dirty="0">
                <a:latin typeface="Calibri"/>
                <a:cs typeface="Calibri"/>
              </a:rPr>
              <a:t>2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2708" y="459993"/>
            <a:ext cx="5416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07285" algn="l"/>
              </a:tabLst>
            </a:pPr>
            <a:r>
              <a:rPr spc="-20" dirty="0"/>
              <a:t>Уровень</a:t>
            </a:r>
            <a:r>
              <a:rPr spc="5" dirty="0"/>
              <a:t> </a:t>
            </a:r>
            <a:r>
              <a:rPr spc="-5" dirty="0"/>
              <a:t>«В,С»	по</a:t>
            </a:r>
            <a:r>
              <a:rPr spc="-30" dirty="0"/>
              <a:t> </a:t>
            </a:r>
            <a:r>
              <a:rPr spc="-10" dirty="0"/>
              <a:t>Н.А.Бернштейну</a:t>
            </a:r>
          </a:p>
        </p:txBody>
      </p:sp>
      <p:sp>
        <p:nvSpPr>
          <p:cNvPr id="4" name="object 4"/>
          <p:cNvSpPr/>
          <p:nvPr/>
        </p:nvSpPr>
        <p:spPr>
          <a:xfrm>
            <a:off x="755650" y="1463547"/>
            <a:ext cx="3954528" cy="2849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2551" y="1557274"/>
            <a:ext cx="4038600" cy="2762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4212" y="4319651"/>
            <a:ext cx="8032813" cy="2538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6146" y="1676400"/>
            <a:ext cx="4278521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2020" y="426465"/>
            <a:ext cx="57581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Уровень </a:t>
            </a:r>
            <a:r>
              <a:rPr sz="3200" spc="-5" dirty="0"/>
              <a:t>А-Д по</a:t>
            </a:r>
            <a:r>
              <a:rPr sz="3200" spc="-60" dirty="0"/>
              <a:t> </a:t>
            </a:r>
            <a:r>
              <a:rPr sz="3200" spc="-5" dirty="0"/>
              <a:t>Н.А.Бернштейну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09600" y="1752536"/>
            <a:ext cx="3727825" cy="4669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24343" y="6530297"/>
            <a:ext cx="1819655" cy="3277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12735" y="6519671"/>
            <a:ext cx="1682496" cy="33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4476" y="6550025"/>
            <a:ext cx="1779905" cy="307975"/>
          </a:xfrm>
          <a:custGeom>
            <a:avLst/>
            <a:gdLst/>
            <a:ahLst/>
            <a:cxnLst/>
            <a:rect l="l" t="t" r="r" b="b"/>
            <a:pathLst>
              <a:path w="1779904" h="307975">
                <a:moveTo>
                  <a:pt x="0" y="307975"/>
                </a:moveTo>
                <a:lnTo>
                  <a:pt x="1779524" y="307975"/>
                </a:lnTo>
                <a:lnTo>
                  <a:pt x="1779524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70826" y="6556375"/>
            <a:ext cx="1767205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023" rIns="0" bIns="0" rtlCol="0">
            <a:spAutoFit/>
          </a:bodyPr>
          <a:lstStyle/>
          <a:p>
            <a:pPr marL="885190" marR="5080" indent="-774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Критерии применения </a:t>
            </a:r>
            <a:r>
              <a:rPr sz="2400" dirty="0"/>
              <a:t>активной </a:t>
            </a:r>
            <a:r>
              <a:rPr sz="2400" spc="-10" dirty="0"/>
              <a:t>двигательной </a:t>
            </a:r>
            <a:r>
              <a:rPr sz="2400" dirty="0"/>
              <a:t>гимнастики </a:t>
            </a:r>
            <a:r>
              <a:rPr sz="2400" spc="-5" dirty="0"/>
              <a:t>на  основе </a:t>
            </a:r>
            <a:r>
              <a:rPr sz="2400" spc="-15" dirty="0"/>
              <a:t>показателя </a:t>
            </a:r>
            <a:r>
              <a:rPr sz="2400" spc="-5" dirty="0"/>
              <a:t>РП </a:t>
            </a:r>
            <a:r>
              <a:rPr sz="2400" dirty="0"/>
              <a:t>у </a:t>
            </a:r>
            <a:r>
              <a:rPr sz="2400" spc="-5" dirty="0"/>
              <a:t>неврологических</a:t>
            </a:r>
            <a:r>
              <a:rPr sz="2400" spc="-40" dirty="0"/>
              <a:t> </a:t>
            </a:r>
            <a:r>
              <a:rPr sz="2400" spc="-10" dirty="0"/>
              <a:t>больных</a:t>
            </a:r>
            <a:endParaRPr sz="24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5150" y="2065401"/>
          <a:ext cx="8162925" cy="39420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4625"/>
                <a:gridCol w="5429250"/>
              </a:tblGrid>
              <a:tr h="982599">
                <a:tc>
                  <a:txBody>
                    <a:bodyPr/>
                    <a:lstStyle/>
                    <a:p>
                      <a:pPr marL="67945">
                        <a:lnSpc>
                          <a:spcPts val="2350"/>
                        </a:lnSpc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Реабилитационный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потенциал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 marR="226060" indent="635" algn="ctr">
                        <a:lnSpc>
                          <a:spcPts val="2400"/>
                        </a:lnSpc>
                        <a:spcBef>
                          <a:spcPts val="25"/>
                        </a:spcBef>
                        <a:tabLst>
                          <a:tab pos="3716020" algn="l"/>
                        </a:tabLst>
                      </a:pPr>
                      <a:r>
                        <a:rPr sz="2000" b="1" spc="-20" dirty="0">
                          <a:latin typeface="Arial"/>
                          <a:cs typeface="Arial"/>
                        </a:rPr>
                        <a:t>Группа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упражнений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для 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со</a:t>
                      </a:r>
                      <a:r>
                        <a:rPr sz="2000" b="1" spc="-5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2000" b="1" spc="-6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тву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юще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6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ровня	п</a:t>
                      </a:r>
                      <a:r>
                        <a:rPr sz="2000" b="1" spc="-3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роения 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движений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Очень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низкий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Низкий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1,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2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10" dirty="0">
                          <a:latin typeface="Arial"/>
                          <a:cs typeface="Arial"/>
                        </a:rPr>
                        <a:t>Средний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1, 2,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3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Высокий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1, 2, 3, 4,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7927" y="281940"/>
            <a:ext cx="7409688" cy="461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72511" y="617219"/>
            <a:ext cx="4219955" cy="46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9878" y="344169"/>
            <a:ext cx="69227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7030" marR="5080" indent="-1624965">
              <a:lnSpc>
                <a:spcPct val="100000"/>
              </a:lnSpc>
              <a:spcBef>
                <a:spcPts val="95"/>
              </a:spcBef>
              <a:tabLst>
                <a:tab pos="1541145" algn="l"/>
              </a:tabLst>
            </a:pPr>
            <a:r>
              <a:rPr sz="2200" spc="-15" dirty="0"/>
              <a:t>Показатели	</a:t>
            </a:r>
            <a:r>
              <a:rPr sz="2200" spc="-5" dirty="0"/>
              <a:t>по </a:t>
            </a:r>
            <a:r>
              <a:rPr sz="2200" spc="-10" dirty="0"/>
              <a:t>шкалам </a:t>
            </a:r>
            <a:r>
              <a:rPr sz="2200" spc="-5" dirty="0"/>
              <a:t>FIM и </a:t>
            </a:r>
            <a:r>
              <a:rPr sz="2200" spc="-10" dirty="0"/>
              <a:t>VFM </a:t>
            </a:r>
            <a:r>
              <a:rPr sz="2200" spc="-5" dirty="0"/>
              <a:t>(в балл.) у </a:t>
            </a:r>
            <a:r>
              <a:rPr sz="2200" spc="-10" dirty="0"/>
              <a:t>пациентов  </a:t>
            </a:r>
            <a:r>
              <a:rPr sz="2200" spc="-5" dirty="0"/>
              <a:t>с </a:t>
            </a:r>
            <a:r>
              <a:rPr sz="2200" spc="-15" dirty="0"/>
              <a:t>поражением </a:t>
            </a:r>
            <a:r>
              <a:rPr sz="2200" spc="-10" dirty="0"/>
              <a:t>спинного</a:t>
            </a:r>
            <a:r>
              <a:rPr sz="2200" spc="75" dirty="0"/>
              <a:t> </a:t>
            </a:r>
            <a:r>
              <a:rPr sz="2200" spc="-10" dirty="0"/>
              <a:t>мозга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8439657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libri"/>
                <a:cs typeface="Calibri"/>
              </a:rPr>
              <a:t>63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9384" y="2154439"/>
            <a:ext cx="5620691" cy="4362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7962" y="1279525"/>
          <a:ext cx="8735060" cy="5259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4880"/>
                <a:gridCol w="643255"/>
                <a:gridCol w="643254"/>
                <a:gridCol w="643254"/>
                <a:gridCol w="715010"/>
                <a:gridCol w="715010"/>
                <a:gridCol w="572135"/>
                <a:gridCol w="572134"/>
                <a:gridCol w="786765"/>
                <a:gridCol w="715009"/>
                <a:gridCol w="501015"/>
              </a:tblGrid>
              <a:tr h="643001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Оценка при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поступлении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7848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Оценка при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выписки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862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Код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МКФ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9302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Определитель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МКФ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82423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Определитель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МКФ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78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72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d510</a:t>
                      </a:r>
                      <a:r>
                        <a:rPr sz="1200" b="1" spc="2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Мытье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17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d520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Уход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за частями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тела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829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d540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Одевание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d550 Прием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пищи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0430">
                <a:tc>
                  <a:txBody>
                    <a:bodyPr/>
                    <a:lstStyle/>
                    <a:p>
                      <a:pPr marL="67945" marR="60960">
                        <a:lnSpc>
                          <a:spcPct val="114999"/>
                        </a:lnSpc>
                        <a:spcBef>
                          <a:spcPts val="865"/>
                        </a:spcBef>
                        <a:tabLst>
                          <a:tab pos="1057910" algn="l"/>
                        </a:tabLst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0	Пр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обр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е 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товаров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услуг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</a:tr>
              <a:tr h="549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d630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Приготовление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пищи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03052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9225" y="322529"/>
            <a:ext cx="6305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D5 Самообслуживание и </a:t>
            </a:r>
            <a:r>
              <a:rPr spc="-10" dirty="0"/>
              <a:t>бытовая</a:t>
            </a:r>
            <a:r>
              <a:rPr spc="20" dirty="0"/>
              <a:t> </a:t>
            </a:r>
            <a:r>
              <a:rPr spc="-5" dirty="0"/>
              <a:t>жизнь</a:t>
            </a:r>
          </a:p>
        </p:txBody>
      </p:sp>
      <p:sp>
        <p:nvSpPr>
          <p:cNvPr id="5" name="object 5"/>
          <p:cNvSpPr/>
          <p:nvPr/>
        </p:nvSpPr>
        <p:spPr>
          <a:xfrm>
            <a:off x="6786626" y="6715125"/>
            <a:ext cx="2357755" cy="142875"/>
          </a:xfrm>
          <a:custGeom>
            <a:avLst/>
            <a:gdLst/>
            <a:ahLst/>
            <a:cxnLst/>
            <a:rect l="l" t="t" r="r" b="b"/>
            <a:pathLst>
              <a:path w="2357754" h="142875">
                <a:moveTo>
                  <a:pt x="0" y="142875"/>
                </a:moveTo>
                <a:lnTo>
                  <a:pt x="2357374" y="142875"/>
                </a:lnTo>
                <a:lnTo>
                  <a:pt x="2357374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60081" y="6674916"/>
            <a:ext cx="141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Р.А.,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343" y="102107"/>
            <a:ext cx="5878068" cy="42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8988" y="102107"/>
            <a:ext cx="422148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54623" y="102107"/>
            <a:ext cx="3066287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76488" y="102107"/>
            <a:ext cx="664464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724" y="406908"/>
            <a:ext cx="876300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10511" y="406908"/>
            <a:ext cx="1301496" cy="420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67583" y="406908"/>
            <a:ext cx="1653540" cy="4206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76700" y="406908"/>
            <a:ext cx="3226307" cy="4206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1749" y="156463"/>
            <a:ext cx="86823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8080" marR="5080" indent="-1136015">
              <a:lnSpc>
                <a:spcPct val="100000"/>
              </a:lnSpc>
              <a:spcBef>
                <a:spcPts val="100"/>
              </a:spcBef>
            </a:pPr>
            <a:r>
              <a:rPr sz="2000" spc="-5" dirty="0"/>
              <a:t>Динамика самочувствия, </a:t>
            </a:r>
            <a:r>
              <a:rPr sz="2000" dirty="0"/>
              <a:t>активности, </a:t>
            </a:r>
            <a:r>
              <a:rPr sz="2000" spc="-5" dirty="0"/>
              <a:t>настроения </a:t>
            </a:r>
            <a:r>
              <a:rPr sz="2000" dirty="0"/>
              <a:t>- </a:t>
            </a:r>
            <a:r>
              <a:rPr sz="2000" spc="-5" dirty="0"/>
              <a:t>САН </a:t>
            </a:r>
            <a:r>
              <a:rPr sz="2000" dirty="0"/>
              <a:t>(балл.) у </a:t>
            </a:r>
            <a:r>
              <a:rPr sz="2000" spc="-5" dirty="0"/>
              <a:t>пациентов на  всех </a:t>
            </a:r>
            <a:r>
              <a:rPr sz="2000" dirty="0"/>
              <a:t>уровнях </a:t>
            </a:r>
            <a:r>
              <a:rPr sz="2000" spc="-10" dirty="0"/>
              <a:t>поражения </a:t>
            </a:r>
            <a:r>
              <a:rPr sz="2000" spc="-15" dirty="0"/>
              <a:t>до </a:t>
            </a:r>
            <a:r>
              <a:rPr sz="2000" dirty="0"/>
              <a:t>и </a:t>
            </a:r>
            <a:r>
              <a:rPr sz="2000" spc="-5" dirty="0"/>
              <a:t>после реабилитации</a:t>
            </a:r>
            <a:r>
              <a:rPr sz="2000" spc="-35" dirty="0"/>
              <a:t> </a:t>
            </a:r>
            <a:r>
              <a:rPr sz="2000" dirty="0"/>
              <a:t>(M</a:t>
            </a:r>
            <a:r>
              <a:rPr sz="2000" u="heavy" dirty="0">
                <a:uFill>
                  <a:solidFill>
                    <a:srgbClr val="FFFFFF"/>
                  </a:solidFill>
                </a:uFill>
              </a:rPr>
              <a:t>+</a:t>
            </a:r>
            <a:r>
              <a:rPr sz="2000" dirty="0"/>
              <a:t>σ)</a:t>
            </a:r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1039176" y="1010856"/>
            <a:ext cx="12839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5" dirty="0">
                <a:latin typeface="Arial"/>
                <a:cs typeface="Arial"/>
              </a:rPr>
              <a:t>Динамика переменной</a:t>
            </a:r>
            <a:r>
              <a:rPr sz="750" spc="-2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САН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11165" y="3095434"/>
            <a:ext cx="776605" cy="0"/>
          </a:xfrm>
          <a:custGeom>
            <a:avLst/>
            <a:gdLst/>
            <a:ahLst/>
            <a:cxnLst/>
            <a:rect l="l" t="t" r="r" b="b"/>
            <a:pathLst>
              <a:path w="776605">
                <a:moveTo>
                  <a:pt x="0" y="0"/>
                </a:moveTo>
                <a:lnTo>
                  <a:pt x="776509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4364" y="3095434"/>
            <a:ext cx="1014094" cy="0"/>
          </a:xfrm>
          <a:custGeom>
            <a:avLst/>
            <a:gdLst/>
            <a:ahLst/>
            <a:cxnLst/>
            <a:rect l="l" t="t" r="r" b="b"/>
            <a:pathLst>
              <a:path w="1014094">
                <a:moveTo>
                  <a:pt x="0" y="0"/>
                </a:moveTo>
                <a:lnTo>
                  <a:pt x="101347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820" y="309543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86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11165" y="2905520"/>
            <a:ext cx="776605" cy="0"/>
          </a:xfrm>
          <a:custGeom>
            <a:avLst/>
            <a:gdLst/>
            <a:ahLst/>
            <a:cxnLst/>
            <a:rect l="l" t="t" r="r" b="b"/>
            <a:pathLst>
              <a:path w="776605">
                <a:moveTo>
                  <a:pt x="0" y="0"/>
                </a:moveTo>
                <a:lnTo>
                  <a:pt x="776509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4364" y="2905520"/>
            <a:ext cx="1014094" cy="0"/>
          </a:xfrm>
          <a:custGeom>
            <a:avLst/>
            <a:gdLst/>
            <a:ahLst/>
            <a:cxnLst/>
            <a:rect l="l" t="t" r="r" b="b"/>
            <a:pathLst>
              <a:path w="1014094">
                <a:moveTo>
                  <a:pt x="0" y="0"/>
                </a:moveTo>
                <a:lnTo>
                  <a:pt x="101347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5170" y="2905520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515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11165" y="2715764"/>
            <a:ext cx="776605" cy="0"/>
          </a:xfrm>
          <a:custGeom>
            <a:avLst/>
            <a:gdLst/>
            <a:ahLst/>
            <a:cxnLst/>
            <a:rect l="l" t="t" r="r" b="b"/>
            <a:pathLst>
              <a:path w="776605">
                <a:moveTo>
                  <a:pt x="0" y="0"/>
                </a:moveTo>
                <a:lnTo>
                  <a:pt x="776509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4364" y="2715764"/>
            <a:ext cx="1014094" cy="0"/>
          </a:xfrm>
          <a:custGeom>
            <a:avLst/>
            <a:gdLst/>
            <a:ahLst/>
            <a:cxnLst/>
            <a:rect l="l" t="t" r="r" b="b"/>
            <a:pathLst>
              <a:path w="1014094">
                <a:moveTo>
                  <a:pt x="0" y="0"/>
                </a:moveTo>
                <a:lnTo>
                  <a:pt x="101347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170" y="271576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515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11165" y="2526043"/>
            <a:ext cx="776605" cy="0"/>
          </a:xfrm>
          <a:custGeom>
            <a:avLst/>
            <a:gdLst/>
            <a:ahLst/>
            <a:cxnLst/>
            <a:rect l="l" t="t" r="r" b="b"/>
            <a:pathLst>
              <a:path w="776605">
                <a:moveTo>
                  <a:pt x="0" y="0"/>
                </a:moveTo>
                <a:lnTo>
                  <a:pt x="776509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4364" y="2526043"/>
            <a:ext cx="1014094" cy="0"/>
          </a:xfrm>
          <a:custGeom>
            <a:avLst/>
            <a:gdLst/>
            <a:ahLst/>
            <a:cxnLst/>
            <a:rect l="l" t="t" r="r" b="b"/>
            <a:pathLst>
              <a:path w="1014094">
                <a:moveTo>
                  <a:pt x="0" y="0"/>
                </a:moveTo>
                <a:lnTo>
                  <a:pt x="101347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5170" y="2526043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515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11165" y="2335965"/>
            <a:ext cx="1111885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62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4364" y="2335965"/>
            <a:ext cx="1014094" cy="0"/>
          </a:xfrm>
          <a:custGeom>
            <a:avLst/>
            <a:gdLst/>
            <a:ahLst/>
            <a:cxnLst/>
            <a:rect l="l" t="t" r="r" b="b"/>
            <a:pathLst>
              <a:path w="1014094">
                <a:moveTo>
                  <a:pt x="0" y="0"/>
                </a:moveTo>
                <a:lnTo>
                  <a:pt x="101347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170" y="2335965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515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5170" y="2146173"/>
            <a:ext cx="3168015" cy="0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76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8887" y="1956452"/>
            <a:ext cx="2064385" cy="0"/>
          </a:xfrm>
          <a:custGeom>
            <a:avLst/>
            <a:gdLst/>
            <a:ahLst/>
            <a:cxnLst/>
            <a:rect l="l" t="t" r="r" b="b"/>
            <a:pathLst>
              <a:path w="2064385">
                <a:moveTo>
                  <a:pt x="0" y="0"/>
                </a:moveTo>
                <a:lnTo>
                  <a:pt x="206390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5170" y="1956452"/>
            <a:ext cx="529590" cy="0"/>
          </a:xfrm>
          <a:custGeom>
            <a:avLst/>
            <a:gdLst/>
            <a:ahLst/>
            <a:cxnLst/>
            <a:rect l="l" t="t" r="r" b="b"/>
            <a:pathLst>
              <a:path w="529590">
                <a:moveTo>
                  <a:pt x="0" y="0"/>
                </a:moveTo>
                <a:lnTo>
                  <a:pt x="52904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8887" y="1766374"/>
            <a:ext cx="2064385" cy="0"/>
          </a:xfrm>
          <a:custGeom>
            <a:avLst/>
            <a:gdLst/>
            <a:ahLst/>
            <a:cxnLst/>
            <a:rect l="l" t="t" r="r" b="b"/>
            <a:pathLst>
              <a:path w="2064385">
                <a:moveTo>
                  <a:pt x="0" y="0"/>
                </a:moveTo>
                <a:lnTo>
                  <a:pt x="206390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5170" y="1766374"/>
            <a:ext cx="529590" cy="0"/>
          </a:xfrm>
          <a:custGeom>
            <a:avLst/>
            <a:gdLst/>
            <a:ahLst/>
            <a:cxnLst/>
            <a:rect l="l" t="t" r="r" b="b"/>
            <a:pathLst>
              <a:path w="529590">
                <a:moveTo>
                  <a:pt x="0" y="0"/>
                </a:moveTo>
                <a:lnTo>
                  <a:pt x="52904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5170" y="1576582"/>
            <a:ext cx="3168015" cy="0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76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5170" y="1386861"/>
            <a:ext cx="3168015" cy="0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76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0686" y="2282580"/>
            <a:ext cx="254000" cy="905510"/>
          </a:xfrm>
          <a:custGeom>
            <a:avLst/>
            <a:gdLst/>
            <a:ahLst/>
            <a:cxnLst/>
            <a:rect l="l" t="t" r="r" b="b"/>
            <a:pathLst>
              <a:path w="254000" h="905510">
                <a:moveTo>
                  <a:pt x="0" y="904914"/>
                </a:moveTo>
                <a:lnTo>
                  <a:pt x="253677" y="904914"/>
                </a:lnTo>
                <a:lnTo>
                  <a:pt x="253677" y="0"/>
                </a:lnTo>
                <a:lnTo>
                  <a:pt x="0" y="0"/>
                </a:lnTo>
                <a:lnTo>
                  <a:pt x="0" y="904914"/>
                </a:lnTo>
                <a:close/>
              </a:path>
            </a:pathLst>
          </a:custGeom>
          <a:ln w="10878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7697" y="2117955"/>
            <a:ext cx="0" cy="33020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329593"/>
                </a:moveTo>
                <a:lnTo>
                  <a:pt x="0" y="0"/>
                </a:lnTo>
              </a:path>
            </a:pathLst>
          </a:custGeom>
          <a:ln w="543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181" y="24475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516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4181" y="21179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516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7697" y="244754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63158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7697" y="211795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63158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57838" y="2244550"/>
            <a:ext cx="253365" cy="942975"/>
          </a:xfrm>
          <a:custGeom>
            <a:avLst/>
            <a:gdLst/>
            <a:ahLst/>
            <a:cxnLst/>
            <a:rect l="l" t="t" r="r" b="b"/>
            <a:pathLst>
              <a:path w="253364" h="942975">
                <a:moveTo>
                  <a:pt x="0" y="942944"/>
                </a:moveTo>
                <a:lnTo>
                  <a:pt x="253327" y="942944"/>
                </a:lnTo>
                <a:lnTo>
                  <a:pt x="253327" y="0"/>
                </a:lnTo>
                <a:lnTo>
                  <a:pt x="0" y="0"/>
                </a:lnTo>
                <a:lnTo>
                  <a:pt x="0" y="942944"/>
                </a:lnTo>
                <a:close/>
              </a:path>
            </a:pathLst>
          </a:custGeom>
          <a:ln w="10878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84512" y="2055860"/>
            <a:ext cx="0" cy="377825"/>
          </a:xfrm>
          <a:custGeom>
            <a:avLst/>
            <a:gdLst/>
            <a:ahLst/>
            <a:cxnLst/>
            <a:rect l="l" t="t" r="r" b="b"/>
            <a:pathLst>
              <a:path h="377825">
                <a:moveTo>
                  <a:pt x="0" y="377793"/>
                </a:moveTo>
                <a:lnTo>
                  <a:pt x="0" y="0"/>
                </a:lnTo>
              </a:path>
            </a:pathLst>
          </a:custGeom>
          <a:ln w="543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21354" y="243365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58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21354" y="205586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58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84512" y="243365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84512" y="2055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7697" y="2244578"/>
            <a:ext cx="1266825" cy="38100"/>
          </a:xfrm>
          <a:custGeom>
            <a:avLst/>
            <a:gdLst/>
            <a:ahLst/>
            <a:cxnLst/>
            <a:rect l="l" t="t" r="r" b="b"/>
            <a:pathLst>
              <a:path w="1266825" h="38100">
                <a:moveTo>
                  <a:pt x="0" y="37958"/>
                </a:moveTo>
                <a:lnTo>
                  <a:pt x="1266815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1532" y="226465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707"/>
                </a:moveTo>
                <a:lnTo>
                  <a:pt x="32630" y="32707"/>
                </a:lnTo>
                <a:lnTo>
                  <a:pt x="32630" y="0"/>
                </a:lnTo>
                <a:lnTo>
                  <a:pt x="0" y="0"/>
                </a:lnTo>
                <a:lnTo>
                  <a:pt x="0" y="32707"/>
                </a:lnTo>
                <a:close/>
              </a:path>
            </a:pathLst>
          </a:custGeom>
          <a:ln w="5441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66273" y="22262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707"/>
                </a:moveTo>
                <a:lnTo>
                  <a:pt x="32630" y="32707"/>
                </a:lnTo>
                <a:lnTo>
                  <a:pt x="32630" y="0"/>
                </a:lnTo>
                <a:lnTo>
                  <a:pt x="0" y="0"/>
                </a:lnTo>
                <a:lnTo>
                  <a:pt x="0" y="32707"/>
                </a:lnTo>
                <a:close/>
              </a:path>
            </a:pathLst>
          </a:custGeom>
          <a:ln w="5441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24180" y="1542390"/>
            <a:ext cx="253677" cy="16451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24180" y="1542390"/>
            <a:ext cx="254000" cy="1645285"/>
          </a:xfrm>
          <a:custGeom>
            <a:avLst/>
            <a:gdLst/>
            <a:ahLst/>
            <a:cxnLst/>
            <a:rect l="l" t="t" r="r" b="b"/>
            <a:pathLst>
              <a:path w="254000" h="1645285">
                <a:moveTo>
                  <a:pt x="0" y="1645103"/>
                </a:moveTo>
                <a:lnTo>
                  <a:pt x="253677" y="1645103"/>
                </a:lnTo>
                <a:lnTo>
                  <a:pt x="253677" y="0"/>
                </a:lnTo>
                <a:lnTo>
                  <a:pt x="0" y="0"/>
                </a:lnTo>
                <a:lnTo>
                  <a:pt x="0" y="1645103"/>
                </a:lnTo>
                <a:close/>
              </a:path>
            </a:pathLst>
          </a:custGeom>
          <a:ln w="10877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50854" y="1360577"/>
            <a:ext cx="0" cy="363855"/>
          </a:xfrm>
          <a:custGeom>
            <a:avLst/>
            <a:gdLst/>
            <a:ahLst/>
            <a:cxnLst/>
            <a:rect l="l" t="t" r="r" b="b"/>
            <a:pathLst>
              <a:path h="363855">
                <a:moveTo>
                  <a:pt x="0" y="363684"/>
                </a:moveTo>
                <a:lnTo>
                  <a:pt x="0" y="0"/>
                </a:lnTo>
              </a:path>
            </a:pathLst>
          </a:custGeom>
          <a:ln w="543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87696" y="172426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58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87696" y="136057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58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0854" y="172426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0854" y="136057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91496" y="2092859"/>
            <a:ext cx="253148" cy="10946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91496" y="2092859"/>
            <a:ext cx="253365" cy="1094740"/>
          </a:xfrm>
          <a:custGeom>
            <a:avLst/>
            <a:gdLst/>
            <a:ahLst/>
            <a:cxnLst/>
            <a:rect l="l" t="t" r="r" b="b"/>
            <a:pathLst>
              <a:path w="253364" h="1094739">
                <a:moveTo>
                  <a:pt x="0" y="1094634"/>
                </a:moveTo>
                <a:lnTo>
                  <a:pt x="253148" y="1094634"/>
                </a:lnTo>
                <a:lnTo>
                  <a:pt x="253148" y="0"/>
                </a:lnTo>
                <a:lnTo>
                  <a:pt x="0" y="0"/>
                </a:lnTo>
                <a:lnTo>
                  <a:pt x="0" y="1094634"/>
                </a:lnTo>
                <a:close/>
              </a:path>
            </a:pathLst>
          </a:custGeom>
          <a:ln w="10877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18170" y="1944420"/>
            <a:ext cx="0" cy="297180"/>
          </a:xfrm>
          <a:custGeom>
            <a:avLst/>
            <a:gdLst/>
            <a:ahLst/>
            <a:cxnLst/>
            <a:rect l="l" t="t" r="r" b="b"/>
            <a:pathLst>
              <a:path h="297180">
                <a:moveTo>
                  <a:pt x="0" y="297006"/>
                </a:moveTo>
                <a:lnTo>
                  <a:pt x="0" y="0"/>
                </a:lnTo>
              </a:path>
            </a:pathLst>
          </a:custGeom>
          <a:ln w="543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54655" y="2241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3516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54655" y="19444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3516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18170" y="2241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18170" y="19444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6351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0854" y="1542419"/>
            <a:ext cx="21590" cy="12700"/>
          </a:xfrm>
          <a:custGeom>
            <a:avLst/>
            <a:gdLst/>
            <a:ahLst/>
            <a:cxnLst/>
            <a:rect l="l" t="t" r="r" b="b"/>
            <a:pathLst>
              <a:path w="21590" h="12700">
                <a:moveTo>
                  <a:pt x="0" y="0"/>
                </a:moveTo>
                <a:lnTo>
                  <a:pt x="21243" y="12103"/>
                </a:lnTo>
              </a:path>
            </a:pathLst>
          </a:custGeom>
          <a:ln w="54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93627" y="1559966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744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37330" y="1581810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958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80819" y="1598354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744" y="1067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24522" y="1620126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958" y="10886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668368" y="1636312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89" h="11430">
                <a:moveTo>
                  <a:pt x="0" y="0"/>
                </a:moveTo>
                <a:lnTo>
                  <a:pt x="21386" y="11101"/>
                </a:lnTo>
              </a:path>
            </a:pathLst>
          </a:custGeom>
          <a:ln w="54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11713" y="1658300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958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55559" y="1674629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744" y="10957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98905" y="1696616"/>
            <a:ext cx="22225" cy="5715"/>
          </a:xfrm>
          <a:custGeom>
            <a:avLst/>
            <a:gdLst/>
            <a:ahLst/>
            <a:cxnLst/>
            <a:rect l="l" t="t" r="r" b="b"/>
            <a:pathLst>
              <a:path w="22225" h="5714">
                <a:moveTo>
                  <a:pt x="0" y="0"/>
                </a:moveTo>
                <a:lnTo>
                  <a:pt x="21887" y="5299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42751" y="1713160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744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86096" y="1734646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0" y="0"/>
                </a:moveTo>
                <a:lnTo>
                  <a:pt x="21887" y="58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29799" y="1751119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887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73646" y="1772963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89" h="5714">
                <a:moveTo>
                  <a:pt x="0" y="0"/>
                </a:moveTo>
                <a:lnTo>
                  <a:pt x="21529" y="5443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16991" y="1789507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887" y="1067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60837" y="1811279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89" h="5714">
                <a:moveTo>
                  <a:pt x="0" y="0"/>
                </a:moveTo>
                <a:lnTo>
                  <a:pt x="21529" y="5443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104182" y="1827465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887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148028" y="1844009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887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191374" y="1865782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887" y="10957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35220" y="1882326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887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278565" y="1903955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887" y="111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22411" y="1920284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887" y="11315"/>
                </a:lnTo>
              </a:path>
            </a:pathLst>
          </a:custGeom>
          <a:ln w="54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66043" y="1942272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601" y="11101"/>
                </a:lnTo>
              </a:path>
            </a:pathLst>
          </a:custGeom>
          <a:ln w="54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09603" y="1958816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887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53234" y="1980660"/>
            <a:ext cx="22225" cy="5715"/>
          </a:xfrm>
          <a:custGeom>
            <a:avLst/>
            <a:gdLst/>
            <a:ahLst/>
            <a:cxnLst/>
            <a:rect l="l" t="t" r="r" b="b"/>
            <a:pathLst>
              <a:path w="22225" h="5714">
                <a:moveTo>
                  <a:pt x="0" y="0"/>
                </a:moveTo>
                <a:lnTo>
                  <a:pt x="21601" y="5443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96794" y="1996846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30">
                <a:moveTo>
                  <a:pt x="0" y="0"/>
                </a:moveTo>
                <a:lnTo>
                  <a:pt x="21744" y="11029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40426" y="2018618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0" y="0"/>
                </a:moveTo>
                <a:lnTo>
                  <a:pt x="21958" y="5801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583986" y="2035162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744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27617" y="2056935"/>
            <a:ext cx="22225" cy="5715"/>
          </a:xfrm>
          <a:custGeom>
            <a:avLst/>
            <a:gdLst/>
            <a:ahLst/>
            <a:cxnLst/>
            <a:rect l="l" t="t" r="r" b="b"/>
            <a:pathLst>
              <a:path w="22225" h="5714">
                <a:moveTo>
                  <a:pt x="0" y="0"/>
                </a:moveTo>
                <a:lnTo>
                  <a:pt x="21958" y="5443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671177" y="2073479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4">
                <a:moveTo>
                  <a:pt x="0" y="0"/>
                </a:moveTo>
                <a:lnTo>
                  <a:pt x="21744" y="10742"/>
                </a:lnTo>
              </a:path>
            </a:pathLst>
          </a:custGeom>
          <a:ln w="544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14809" y="2092816"/>
            <a:ext cx="3810" cy="2540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0" y="2291"/>
                </a:moveTo>
                <a:lnTo>
                  <a:pt x="3361" y="0"/>
                </a:lnTo>
              </a:path>
            </a:pathLst>
          </a:custGeom>
          <a:ln w="54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33616" y="152725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707"/>
                </a:moveTo>
                <a:lnTo>
                  <a:pt x="32630" y="32707"/>
                </a:lnTo>
                <a:lnTo>
                  <a:pt x="32630" y="0"/>
                </a:lnTo>
                <a:lnTo>
                  <a:pt x="0" y="0"/>
                </a:lnTo>
                <a:lnTo>
                  <a:pt x="0" y="32707"/>
                </a:lnTo>
                <a:close/>
              </a:path>
            </a:pathLst>
          </a:custGeom>
          <a:ln w="544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704151" y="207890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532"/>
                </a:moveTo>
                <a:lnTo>
                  <a:pt x="32630" y="32532"/>
                </a:lnTo>
                <a:lnTo>
                  <a:pt x="32630" y="0"/>
                </a:lnTo>
                <a:lnTo>
                  <a:pt x="0" y="0"/>
                </a:lnTo>
                <a:lnTo>
                  <a:pt x="0" y="32532"/>
                </a:lnTo>
                <a:close/>
              </a:path>
            </a:pathLst>
          </a:custGeom>
          <a:ln w="544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2452" y="3187494"/>
            <a:ext cx="2835275" cy="0"/>
          </a:xfrm>
          <a:custGeom>
            <a:avLst/>
            <a:gdLst/>
            <a:ahLst/>
            <a:cxnLst/>
            <a:rect l="l" t="t" r="r" b="b"/>
            <a:pathLst>
              <a:path w="2835275">
                <a:moveTo>
                  <a:pt x="0" y="0"/>
                </a:moveTo>
                <a:lnTo>
                  <a:pt x="2835222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34204" y="3171315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178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401306" y="3171315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178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794482" y="3160785"/>
            <a:ext cx="2007870" cy="318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945" marR="5080" indent="-563880">
              <a:lnSpc>
                <a:spcPct val="148000"/>
              </a:lnSpc>
              <a:spcBef>
                <a:spcPts val="95"/>
              </a:spcBef>
              <a:tabLst>
                <a:tab pos="1216660" algn="l"/>
              </a:tabLst>
            </a:pPr>
            <a:r>
              <a:rPr sz="650" spc="10" dirty="0">
                <a:latin typeface="Arial"/>
                <a:cs typeface="Arial"/>
              </a:rPr>
              <a:t>основная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группа	</a:t>
            </a:r>
            <a:r>
              <a:rPr sz="650" spc="5" dirty="0">
                <a:latin typeface="Arial"/>
                <a:cs typeface="Arial"/>
              </a:rPr>
              <a:t>контрольная</a:t>
            </a:r>
            <a:r>
              <a:rPr sz="650" spc="-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группа  Группы</a:t>
            </a:r>
            <a:r>
              <a:rPr sz="650" spc="5" dirty="0">
                <a:latin typeface="Arial"/>
                <a:cs typeface="Arial"/>
              </a:rPr>
              <a:t> сравнения</a:t>
            </a:r>
            <a:endParaRPr sz="65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52452" y="1194204"/>
            <a:ext cx="3168015" cy="0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7618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134204" y="1194204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16400"/>
                </a:moveTo>
                <a:lnTo>
                  <a:pt x="0" y="0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401306" y="1194204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579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2452" y="1194204"/>
            <a:ext cx="0" cy="1993900"/>
          </a:xfrm>
          <a:custGeom>
            <a:avLst/>
            <a:gdLst/>
            <a:ahLst/>
            <a:cxnLst/>
            <a:rect l="l" t="t" r="r" b="b"/>
            <a:pathLst>
              <a:path h="1993900">
                <a:moveTo>
                  <a:pt x="0" y="1993289"/>
                </a:moveTo>
                <a:lnTo>
                  <a:pt x="0" y="0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52102" y="309271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48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2452" y="290279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52452" y="271304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52452" y="252332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52452" y="23332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52452" y="214345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2452" y="19537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52452" y="176365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2452" y="157386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52452" y="13841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52452" y="119420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36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25018" y="3028913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5018" y="2838820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5018" y="2649078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5018" y="2459357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5018" y="2079487"/>
            <a:ext cx="101600" cy="300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550" spc="-10" dirty="0"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25018" y="1889766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25018" y="1699688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5018" y="1510110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25018" y="1320318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25018" y="1130239"/>
            <a:ext cx="10160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-10" dirty="0"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3320070" y="1194204"/>
            <a:ext cx="0" cy="1196975"/>
          </a:xfrm>
          <a:custGeom>
            <a:avLst/>
            <a:gdLst/>
            <a:ahLst/>
            <a:cxnLst/>
            <a:rect l="l" t="t" r="r" b="b"/>
            <a:pathLst>
              <a:path h="1196975">
                <a:moveTo>
                  <a:pt x="0" y="0"/>
                </a:moveTo>
                <a:lnTo>
                  <a:pt x="0" y="1196645"/>
                </a:lnTo>
              </a:path>
            </a:pathLst>
          </a:custGeom>
          <a:ln w="5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03620" y="23332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303620" y="214345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03620" y="19537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303620" y="176365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303620" y="157386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303620" y="13841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303620" y="119420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451" y="0"/>
                </a:lnTo>
              </a:path>
            </a:pathLst>
          </a:custGeom>
          <a:ln w="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1453573" y="1406497"/>
            <a:ext cx="186436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23925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latin typeface="Arial"/>
                <a:cs typeface="Arial"/>
              </a:rPr>
              <a:t>Среднее</a:t>
            </a:r>
            <a:r>
              <a:rPr sz="550" spc="5" dirty="0">
                <a:latin typeface="Arial"/>
                <a:cs typeface="Arial"/>
              </a:rPr>
              <a:t>±0,95</a:t>
            </a:r>
            <a:r>
              <a:rPr sz="550" dirty="0">
                <a:latin typeface="Arial"/>
                <a:cs typeface="Arial"/>
              </a:rPr>
              <a:t> </a:t>
            </a:r>
            <a:r>
              <a:rPr sz="550" spc="10" dirty="0">
                <a:latin typeface="Arial"/>
                <a:cs typeface="Arial"/>
              </a:rPr>
              <a:t>ДИ</a:t>
            </a:r>
            <a:endParaRPr sz="55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390076" y="1206400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62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390076" y="1288098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62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390076" y="1207783"/>
            <a:ext cx="66675" cy="79375"/>
          </a:xfrm>
          <a:custGeom>
            <a:avLst/>
            <a:gdLst/>
            <a:ahLst/>
            <a:cxnLst/>
            <a:rect l="l" t="t" r="r" b="b"/>
            <a:pathLst>
              <a:path w="66675" h="79375">
                <a:moveTo>
                  <a:pt x="0" y="78953"/>
                </a:moveTo>
                <a:lnTo>
                  <a:pt x="66138" y="78953"/>
                </a:lnTo>
                <a:lnTo>
                  <a:pt x="66138" y="0"/>
                </a:lnTo>
                <a:lnTo>
                  <a:pt x="0" y="0"/>
                </a:lnTo>
                <a:lnTo>
                  <a:pt x="0" y="78953"/>
                </a:lnTo>
                <a:close/>
              </a:path>
            </a:pathLst>
          </a:custGeom>
          <a:ln w="10882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390076" y="1247131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62" y="0"/>
                </a:lnTo>
              </a:path>
            </a:pathLst>
          </a:custGeom>
          <a:ln w="544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404167" y="123222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884"/>
                </a:moveTo>
                <a:lnTo>
                  <a:pt x="32630" y="32884"/>
                </a:lnTo>
                <a:lnTo>
                  <a:pt x="32630" y="0"/>
                </a:lnTo>
                <a:lnTo>
                  <a:pt x="0" y="0"/>
                </a:lnTo>
                <a:lnTo>
                  <a:pt x="0" y="32884"/>
                </a:lnTo>
                <a:close/>
              </a:path>
            </a:pathLst>
          </a:custGeom>
          <a:ln w="5441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90076" y="1308867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62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390076" y="1387864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66162" y="0"/>
                </a:moveTo>
                <a:lnTo>
                  <a:pt x="0" y="0"/>
                </a:lnTo>
              </a:path>
            </a:pathLst>
          </a:custGeom>
          <a:ln w="544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423121" y="1308867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996"/>
                </a:lnTo>
              </a:path>
            </a:pathLst>
          </a:custGeom>
          <a:ln w="543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390076" y="1308910"/>
            <a:ext cx="66138" cy="789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90076" y="1308910"/>
            <a:ext cx="66675" cy="79375"/>
          </a:xfrm>
          <a:custGeom>
            <a:avLst/>
            <a:gdLst/>
            <a:ahLst/>
            <a:cxnLst/>
            <a:rect l="l" t="t" r="r" b="b"/>
            <a:pathLst>
              <a:path w="66675" h="79375">
                <a:moveTo>
                  <a:pt x="0" y="78953"/>
                </a:moveTo>
                <a:lnTo>
                  <a:pt x="66138" y="78953"/>
                </a:lnTo>
                <a:lnTo>
                  <a:pt x="66138" y="0"/>
                </a:lnTo>
                <a:lnTo>
                  <a:pt x="0" y="0"/>
                </a:lnTo>
                <a:lnTo>
                  <a:pt x="0" y="78953"/>
                </a:lnTo>
                <a:close/>
              </a:path>
            </a:pathLst>
          </a:custGeom>
          <a:ln w="10882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390076" y="1346897"/>
            <a:ext cx="19685" cy="1905"/>
          </a:xfrm>
          <a:custGeom>
            <a:avLst/>
            <a:gdLst/>
            <a:ahLst/>
            <a:cxnLst/>
            <a:rect l="l" t="t" r="r" b="b"/>
            <a:pathLst>
              <a:path w="19685" h="1905">
                <a:moveTo>
                  <a:pt x="-2722" y="787"/>
                </a:moveTo>
                <a:lnTo>
                  <a:pt x="22249" y="787"/>
                </a:lnTo>
              </a:path>
            </a:pathLst>
          </a:custGeom>
          <a:ln w="702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431490" y="1346897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1744" y="0"/>
                </a:lnTo>
              </a:path>
            </a:pathLst>
          </a:custGeom>
          <a:ln w="5445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404167" y="133083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0" y="32532"/>
                </a:moveTo>
                <a:lnTo>
                  <a:pt x="32630" y="32532"/>
                </a:lnTo>
                <a:lnTo>
                  <a:pt x="32630" y="0"/>
                </a:lnTo>
                <a:lnTo>
                  <a:pt x="0" y="0"/>
                </a:lnTo>
                <a:lnTo>
                  <a:pt x="0" y="32532"/>
                </a:lnTo>
                <a:close/>
              </a:path>
            </a:pathLst>
          </a:custGeom>
          <a:ln w="544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2473418" y="1181612"/>
            <a:ext cx="830580" cy="229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5"/>
              </a:spcBef>
            </a:pPr>
            <a:r>
              <a:rPr sz="650" spc="10" dirty="0">
                <a:latin typeface="Arial"/>
                <a:cs typeface="Arial"/>
              </a:rPr>
              <a:t>до </a:t>
            </a:r>
            <a:r>
              <a:rPr sz="650" dirty="0">
                <a:latin typeface="Arial"/>
                <a:cs typeface="Arial"/>
              </a:rPr>
              <a:t>реабилитации  после</a:t>
            </a:r>
            <a:r>
              <a:rPr sz="650" spc="-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реабилитации</a:t>
            </a:r>
            <a:endParaRPr sz="65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949803" y="2964203"/>
            <a:ext cx="368935" cy="1200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14"/>
              </a:spcBef>
            </a:pPr>
            <a:r>
              <a:rPr sz="550" dirty="0">
                <a:latin typeface="Arial"/>
                <a:cs typeface="Arial"/>
              </a:rPr>
              <a:t>р</a:t>
            </a:r>
            <a:r>
              <a:rPr sz="600" dirty="0">
                <a:latin typeface="Times New Roman"/>
                <a:cs typeface="Times New Roman"/>
              </a:rPr>
              <a:t>&lt;0,001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2216604" y="2961390"/>
            <a:ext cx="36957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latin typeface="Arial"/>
                <a:cs typeface="Arial"/>
              </a:rPr>
              <a:t>р=0,21</a:t>
            </a:r>
            <a:endParaRPr sz="55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005910" y="2421198"/>
            <a:ext cx="1259205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30" dirty="0">
                <a:latin typeface="Arial"/>
                <a:cs typeface="Arial"/>
              </a:rPr>
              <a:t>Динамика переменной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spc="-50" dirty="0">
                <a:latin typeface="Arial"/>
                <a:cs typeface="Arial"/>
              </a:rPr>
              <a:t>САН</a:t>
            </a:r>
            <a:endParaRPr sz="8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092910" y="4293087"/>
            <a:ext cx="752475" cy="0"/>
          </a:xfrm>
          <a:custGeom>
            <a:avLst/>
            <a:gdLst/>
            <a:ahLst/>
            <a:cxnLst/>
            <a:rect l="l" t="t" r="r" b="b"/>
            <a:pathLst>
              <a:path w="752475">
                <a:moveTo>
                  <a:pt x="0" y="0"/>
                </a:moveTo>
                <a:lnTo>
                  <a:pt x="75226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850993" y="4293087"/>
            <a:ext cx="993775" cy="0"/>
          </a:xfrm>
          <a:custGeom>
            <a:avLst/>
            <a:gdLst/>
            <a:ahLst/>
            <a:cxnLst/>
            <a:rect l="l" t="t" r="r" b="b"/>
            <a:pathLst>
              <a:path w="993775">
                <a:moveTo>
                  <a:pt x="0" y="0"/>
                </a:moveTo>
                <a:lnTo>
                  <a:pt x="993289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139756" y="4293087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295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139756" y="3956573"/>
            <a:ext cx="2705735" cy="0"/>
          </a:xfrm>
          <a:custGeom>
            <a:avLst/>
            <a:gdLst/>
            <a:ahLst/>
            <a:cxnLst/>
            <a:rect l="l" t="t" r="r" b="b"/>
            <a:pathLst>
              <a:path w="2705735">
                <a:moveTo>
                  <a:pt x="0" y="0"/>
                </a:moveTo>
                <a:lnTo>
                  <a:pt x="27054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140200" y="3619559"/>
            <a:ext cx="2104390" cy="0"/>
          </a:xfrm>
          <a:custGeom>
            <a:avLst/>
            <a:gdLst/>
            <a:ahLst/>
            <a:cxnLst/>
            <a:rect l="l" t="t" r="r" b="b"/>
            <a:pathLst>
              <a:path w="2104390">
                <a:moveTo>
                  <a:pt x="0" y="0"/>
                </a:moveTo>
                <a:lnTo>
                  <a:pt x="210411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139756" y="3619559"/>
            <a:ext cx="495934" cy="0"/>
          </a:xfrm>
          <a:custGeom>
            <a:avLst/>
            <a:gdLst/>
            <a:ahLst/>
            <a:cxnLst/>
            <a:rect l="l" t="t" r="r" b="b"/>
            <a:pathLst>
              <a:path w="495935">
                <a:moveTo>
                  <a:pt x="0" y="0"/>
                </a:moveTo>
                <a:lnTo>
                  <a:pt x="4956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139756" y="3283126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455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39756" y="2946475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455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602709" y="4245594"/>
            <a:ext cx="248285" cy="381635"/>
          </a:xfrm>
          <a:custGeom>
            <a:avLst/>
            <a:gdLst/>
            <a:ahLst/>
            <a:cxnLst/>
            <a:rect l="l" t="t" r="r" b="b"/>
            <a:pathLst>
              <a:path w="248285" h="381635">
                <a:moveTo>
                  <a:pt x="0" y="381392"/>
                </a:moveTo>
                <a:lnTo>
                  <a:pt x="248283" y="381392"/>
                </a:lnTo>
                <a:lnTo>
                  <a:pt x="248283" y="0"/>
                </a:lnTo>
                <a:lnTo>
                  <a:pt x="0" y="0"/>
                </a:lnTo>
                <a:lnTo>
                  <a:pt x="0" y="381392"/>
                </a:lnTo>
                <a:close/>
              </a:path>
            </a:pathLst>
          </a:custGeom>
          <a:ln w="10772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726841" y="3980744"/>
            <a:ext cx="0" cy="529590"/>
          </a:xfrm>
          <a:custGeom>
            <a:avLst/>
            <a:gdLst/>
            <a:ahLst/>
            <a:cxnLst/>
            <a:rect l="l" t="t" r="r" b="b"/>
            <a:pathLst>
              <a:path h="529589">
                <a:moveTo>
                  <a:pt x="0" y="529503"/>
                </a:moveTo>
                <a:lnTo>
                  <a:pt x="0" y="0"/>
                </a:lnTo>
              </a:path>
            </a:pathLst>
          </a:custGeom>
          <a:ln w="5330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664610" y="4510247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223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64610" y="3980744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223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726841" y="4510247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62251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726841" y="3980744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62251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844283" y="4211907"/>
            <a:ext cx="248920" cy="415290"/>
          </a:xfrm>
          <a:custGeom>
            <a:avLst/>
            <a:gdLst/>
            <a:ahLst/>
            <a:cxnLst/>
            <a:rect l="l" t="t" r="r" b="b"/>
            <a:pathLst>
              <a:path w="248920" h="415289">
                <a:moveTo>
                  <a:pt x="0" y="415079"/>
                </a:moveTo>
                <a:lnTo>
                  <a:pt x="248627" y="415079"/>
                </a:lnTo>
                <a:lnTo>
                  <a:pt x="248627" y="0"/>
                </a:lnTo>
                <a:lnTo>
                  <a:pt x="0" y="0"/>
                </a:lnTo>
                <a:lnTo>
                  <a:pt x="0" y="415079"/>
                </a:lnTo>
                <a:close/>
              </a:path>
            </a:pathLst>
          </a:custGeom>
          <a:ln w="10760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968786" y="3978421"/>
            <a:ext cx="0" cy="467359"/>
          </a:xfrm>
          <a:custGeom>
            <a:avLst/>
            <a:gdLst/>
            <a:ahLst/>
            <a:cxnLst/>
            <a:rect l="l" t="t" r="r" b="b"/>
            <a:pathLst>
              <a:path h="467360">
                <a:moveTo>
                  <a:pt x="0" y="466775"/>
                </a:moveTo>
                <a:lnTo>
                  <a:pt x="0" y="0"/>
                </a:lnTo>
              </a:path>
            </a:pathLst>
          </a:custGeom>
          <a:ln w="5330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906535" y="4445196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251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906535" y="3978421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251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968786" y="4445196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900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968786" y="3978421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900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726841" y="4211907"/>
            <a:ext cx="1242060" cy="34290"/>
          </a:xfrm>
          <a:custGeom>
            <a:avLst/>
            <a:gdLst/>
            <a:ahLst/>
            <a:cxnLst/>
            <a:rect l="l" t="t" r="r" b="b"/>
            <a:pathLst>
              <a:path w="1242060" h="34289">
                <a:moveTo>
                  <a:pt x="0" y="33679"/>
                </a:moveTo>
                <a:lnTo>
                  <a:pt x="1241945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708824" y="4228657"/>
            <a:ext cx="32384" cy="33020"/>
          </a:xfrm>
          <a:custGeom>
            <a:avLst/>
            <a:gdLst/>
            <a:ahLst/>
            <a:cxnLst/>
            <a:rect l="l" t="t" r="r" b="b"/>
            <a:pathLst>
              <a:path w="32385" h="33020">
                <a:moveTo>
                  <a:pt x="0" y="32971"/>
                </a:moveTo>
                <a:lnTo>
                  <a:pt x="32152" y="32971"/>
                </a:lnTo>
                <a:lnTo>
                  <a:pt x="32152" y="0"/>
                </a:lnTo>
                <a:lnTo>
                  <a:pt x="0" y="0"/>
                </a:lnTo>
                <a:lnTo>
                  <a:pt x="0" y="32971"/>
                </a:lnTo>
                <a:close/>
              </a:path>
            </a:pathLst>
          </a:custGeom>
          <a:ln w="5422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953994" y="4195154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5" h="33654">
                <a:moveTo>
                  <a:pt x="0" y="33505"/>
                </a:moveTo>
                <a:lnTo>
                  <a:pt x="31981" y="33505"/>
                </a:lnTo>
                <a:lnTo>
                  <a:pt x="31981" y="0"/>
                </a:lnTo>
                <a:lnTo>
                  <a:pt x="0" y="0"/>
                </a:lnTo>
                <a:lnTo>
                  <a:pt x="0" y="33505"/>
                </a:lnTo>
                <a:close/>
              </a:path>
            </a:pathLst>
          </a:custGeom>
          <a:ln w="5420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223591" y="3078232"/>
            <a:ext cx="248283" cy="15487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223591" y="3078232"/>
            <a:ext cx="248285" cy="1548765"/>
          </a:xfrm>
          <a:custGeom>
            <a:avLst/>
            <a:gdLst/>
            <a:ahLst/>
            <a:cxnLst/>
            <a:rect l="l" t="t" r="r" b="b"/>
            <a:pathLst>
              <a:path w="248285" h="1548764">
                <a:moveTo>
                  <a:pt x="0" y="1548754"/>
                </a:moveTo>
                <a:lnTo>
                  <a:pt x="248283" y="1548754"/>
                </a:lnTo>
                <a:lnTo>
                  <a:pt x="248283" y="0"/>
                </a:lnTo>
                <a:lnTo>
                  <a:pt x="0" y="0"/>
                </a:lnTo>
                <a:lnTo>
                  <a:pt x="0" y="1548754"/>
                </a:lnTo>
                <a:close/>
              </a:path>
            </a:pathLst>
          </a:custGeom>
          <a:ln w="10670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347743" y="2798255"/>
            <a:ext cx="0" cy="560705"/>
          </a:xfrm>
          <a:custGeom>
            <a:avLst/>
            <a:gdLst/>
            <a:ahLst/>
            <a:cxnLst/>
            <a:rect l="l" t="t" r="r" b="b"/>
            <a:pathLst>
              <a:path h="560704">
                <a:moveTo>
                  <a:pt x="0" y="560141"/>
                </a:moveTo>
                <a:lnTo>
                  <a:pt x="0" y="0"/>
                </a:lnTo>
              </a:path>
            </a:pathLst>
          </a:custGeom>
          <a:ln w="533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285492" y="3358397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251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285492" y="2798255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251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347743" y="3358397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900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47743" y="279825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900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465326" y="4099632"/>
            <a:ext cx="248627" cy="5273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465326" y="4099632"/>
            <a:ext cx="248920" cy="527685"/>
          </a:xfrm>
          <a:custGeom>
            <a:avLst/>
            <a:gdLst/>
            <a:ahLst/>
            <a:cxnLst/>
            <a:rect l="l" t="t" r="r" b="b"/>
            <a:pathLst>
              <a:path w="248920" h="527685">
                <a:moveTo>
                  <a:pt x="0" y="527354"/>
                </a:moveTo>
                <a:lnTo>
                  <a:pt x="248627" y="527354"/>
                </a:lnTo>
                <a:lnTo>
                  <a:pt x="248627" y="0"/>
                </a:lnTo>
                <a:lnTo>
                  <a:pt x="0" y="0"/>
                </a:lnTo>
                <a:lnTo>
                  <a:pt x="0" y="527354"/>
                </a:lnTo>
                <a:close/>
              </a:path>
            </a:pathLst>
          </a:custGeom>
          <a:ln w="10729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89478" y="3934943"/>
            <a:ext cx="0" cy="33020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329719"/>
                </a:moveTo>
                <a:lnTo>
                  <a:pt x="0" y="0"/>
                </a:lnTo>
              </a:path>
            </a:pathLst>
          </a:custGeom>
          <a:ln w="533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27577" y="4264662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90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527577" y="3934943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90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589478" y="4264662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62251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89478" y="3934943"/>
            <a:ext cx="62865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62251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347743" y="3078217"/>
            <a:ext cx="24130" cy="15875"/>
          </a:xfrm>
          <a:custGeom>
            <a:avLst/>
            <a:gdLst/>
            <a:ahLst/>
            <a:cxnLst/>
            <a:rect l="l" t="t" r="r" b="b"/>
            <a:pathLst>
              <a:path w="24129" h="15875">
                <a:moveTo>
                  <a:pt x="0" y="0"/>
                </a:moveTo>
                <a:lnTo>
                  <a:pt x="23554" y="15533"/>
                </a:lnTo>
              </a:path>
            </a:pathLst>
          </a:custGeom>
          <a:ln w="546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392750" y="3110518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0" y="0"/>
                </a:moveTo>
                <a:lnTo>
                  <a:pt x="21521" y="22283"/>
                </a:lnTo>
              </a:path>
            </a:pathLst>
          </a:custGeom>
          <a:ln w="542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435793" y="3148988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4">
                <a:moveTo>
                  <a:pt x="0" y="0"/>
                </a:moveTo>
                <a:lnTo>
                  <a:pt x="21311" y="16767"/>
                </a:lnTo>
              </a:path>
            </a:pathLst>
          </a:custGeom>
          <a:ln w="544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478205" y="3182522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521" y="16404"/>
                </a:lnTo>
              </a:path>
            </a:pathLst>
          </a:custGeom>
          <a:ln w="544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521248" y="3220993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4">
                <a:moveTo>
                  <a:pt x="0" y="0"/>
                </a:moveTo>
                <a:lnTo>
                  <a:pt x="21311" y="16767"/>
                </a:lnTo>
              </a:path>
            </a:pathLst>
          </a:custGeom>
          <a:ln w="544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563661" y="3254527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521" y="16331"/>
                </a:lnTo>
              </a:path>
            </a:pathLst>
          </a:custGeom>
          <a:ln w="544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606704" y="3287481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311" y="16767"/>
                </a:lnTo>
              </a:path>
            </a:pathLst>
          </a:custGeom>
          <a:ln w="544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649467" y="3326169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171" y="16549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692160" y="3359486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311" y="16767"/>
                </a:lnTo>
              </a:path>
            </a:pathLst>
          </a:custGeom>
          <a:ln w="544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734923" y="3392585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0" y="0"/>
                </a:moveTo>
                <a:lnTo>
                  <a:pt x="21171" y="22138"/>
                </a:lnTo>
              </a:path>
            </a:pathLst>
          </a:custGeom>
          <a:ln w="542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777405" y="3431490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767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820378" y="3464590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622"/>
                </a:lnTo>
              </a:path>
            </a:pathLst>
          </a:custGeom>
          <a:ln w="544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862860" y="3503495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521" y="16404"/>
                </a:lnTo>
              </a:path>
            </a:pathLst>
          </a:custGeom>
          <a:ln w="544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905834" y="3536449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767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948316" y="3569984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521" y="16331"/>
                </a:lnTo>
              </a:path>
            </a:pathLst>
          </a:custGeom>
          <a:ln w="544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991289" y="3608454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767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034122" y="3641625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171" y="16694"/>
                </a:lnTo>
              </a:path>
            </a:pathLst>
          </a:custGeom>
          <a:ln w="544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076745" y="3675087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0" y="0"/>
                </a:moveTo>
                <a:lnTo>
                  <a:pt x="21521" y="22138"/>
                </a:lnTo>
              </a:path>
            </a:pathLst>
          </a:custGeom>
          <a:ln w="542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119578" y="3713630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694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162200" y="3746947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521" y="16404"/>
                </a:lnTo>
              </a:path>
            </a:pathLst>
          </a:custGeom>
          <a:ln w="544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205033" y="3785635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521" y="16549"/>
                </a:lnTo>
              </a:path>
            </a:pathLst>
          </a:custGeom>
          <a:ln w="544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247656" y="3818951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89" h="16510">
                <a:moveTo>
                  <a:pt x="0" y="0"/>
                </a:moveTo>
                <a:lnTo>
                  <a:pt x="21311" y="16404"/>
                </a:lnTo>
              </a:path>
            </a:pathLst>
          </a:custGeom>
          <a:ln w="544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290489" y="3852050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0" y="0"/>
                </a:moveTo>
                <a:lnTo>
                  <a:pt x="21451" y="22138"/>
                </a:lnTo>
              </a:path>
            </a:pathLst>
          </a:custGeom>
          <a:ln w="542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333462" y="3890956"/>
            <a:ext cx="20955" cy="16510"/>
          </a:xfrm>
          <a:custGeom>
            <a:avLst/>
            <a:gdLst/>
            <a:ahLst/>
            <a:cxnLst/>
            <a:rect l="l" t="t" r="r" b="b"/>
            <a:pathLst>
              <a:path w="20954" h="16510">
                <a:moveTo>
                  <a:pt x="0" y="0"/>
                </a:moveTo>
                <a:lnTo>
                  <a:pt x="20960" y="16404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375945" y="3924055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451" y="16622"/>
                </a:lnTo>
              </a:path>
            </a:pathLst>
          </a:custGeom>
          <a:ln w="544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418918" y="3957082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0" y="0"/>
                </a:moveTo>
                <a:lnTo>
                  <a:pt x="20960" y="22211"/>
                </a:lnTo>
              </a:path>
            </a:pathLst>
          </a:custGeom>
          <a:ln w="541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461400" y="3995915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451" y="16767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504373" y="4029086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311" y="16694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546855" y="4067919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89" h="17145">
                <a:moveTo>
                  <a:pt x="0" y="0"/>
                </a:moveTo>
                <a:lnTo>
                  <a:pt x="21451" y="16767"/>
                </a:lnTo>
              </a:path>
            </a:pathLst>
          </a:custGeom>
          <a:ln w="544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334143" y="3060779"/>
            <a:ext cx="32384" cy="33020"/>
          </a:xfrm>
          <a:custGeom>
            <a:avLst/>
            <a:gdLst/>
            <a:ahLst/>
            <a:cxnLst/>
            <a:rect l="l" t="t" r="r" b="b"/>
            <a:pathLst>
              <a:path w="32385" h="33019">
                <a:moveTo>
                  <a:pt x="0" y="32971"/>
                </a:moveTo>
                <a:lnTo>
                  <a:pt x="31981" y="32971"/>
                </a:lnTo>
                <a:lnTo>
                  <a:pt x="31981" y="0"/>
                </a:lnTo>
                <a:lnTo>
                  <a:pt x="0" y="0"/>
                </a:lnTo>
                <a:lnTo>
                  <a:pt x="0" y="32971"/>
                </a:lnTo>
                <a:close/>
              </a:path>
            </a:pathLst>
          </a:custGeom>
          <a:ln w="542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573635" y="4084637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5" h="33654">
                <a:moveTo>
                  <a:pt x="0" y="33149"/>
                </a:moveTo>
                <a:lnTo>
                  <a:pt x="31981" y="33149"/>
                </a:lnTo>
                <a:lnTo>
                  <a:pt x="31981" y="0"/>
                </a:lnTo>
                <a:lnTo>
                  <a:pt x="0" y="0"/>
                </a:lnTo>
                <a:lnTo>
                  <a:pt x="0" y="33149"/>
                </a:lnTo>
                <a:close/>
              </a:path>
            </a:pathLst>
          </a:custGeom>
          <a:ln w="542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37092" y="4626987"/>
            <a:ext cx="2708275" cy="0"/>
          </a:xfrm>
          <a:custGeom>
            <a:avLst/>
            <a:gdLst/>
            <a:ahLst/>
            <a:cxnLst/>
            <a:rect l="l" t="t" r="r" b="b"/>
            <a:pathLst>
              <a:path w="2708275">
                <a:moveTo>
                  <a:pt x="0" y="0"/>
                </a:moveTo>
                <a:lnTo>
                  <a:pt x="2708082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037397" y="4610590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397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279273" y="4610590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397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3704186" y="4600076"/>
            <a:ext cx="1968500" cy="323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26745" marR="5080" indent="-614680">
              <a:lnSpc>
                <a:spcPct val="150000"/>
              </a:lnSpc>
              <a:spcBef>
                <a:spcPts val="90"/>
              </a:spcBef>
              <a:tabLst>
                <a:tab pos="1193165" algn="l"/>
              </a:tabLst>
            </a:pPr>
            <a:r>
              <a:rPr sz="650" dirty="0">
                <a:latin typeface="Arial"/>
                <a:cs typeface="Arial"/>
              </a:rPr>
              <a:t>основная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spc="-5" dirty="0">
                <a:latin typeface="Arial"/>
                <a:cs typeface="Arial"/>
              </a:rPr>
              <a:t>группа	</a:t>
            </a:r>
            <a:r>
              <a:rPr sz="650" dirty="0">
                <a:latin typeface="Arial"/>
                <a:cs typeface="Arial"/>
              </a:rPr>
              <a:t>контрольная</a:t>
            </a:r>
            <a:r>
              <a:rPr sz="650" spc="-5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группа  </a:t>
            </a:r>
            <a:r>
              <a:rPr sz="650" spc="-5" dirty="0">
                <a:latin typeface="Arial"/>
                <a:cs typeface="Arial"/>
              </a:rPr>
              <a:t>Группы</a:t>
            </a:r>
            <a:r>
              <a:rPr sz="650" dirty="0">
                <a:latin typeface="Arial"/>
                <a:cs typeface="Arial"/>
              </a:rPr>
              <a:t> сравнения</a:t>
            </a:r>
            <a:endParaRPr sz="650">
              <a:latin typeface="Arial"/>
              <a:cs typeface="Arial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137092" y="2606848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4554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037397" y="2606848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16549"/>
                </a:moveTo>
                <a:lnTo>
                  <a:pt x="0" y="0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279273" y="2606848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16549"/>
                </a:moveTo>
                <a:lnTo>
                  <a:pt x="0" y="0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137092" y="2606848"/>
            <a:ext cx="0" cy="2020570"/>
          </a:xfrm>
          <a:custGeom>
            <a:avLst/>
            <a:gdLst/>
            <a:ahLst/>
            <a:cxnLst/>
            <a:rect l="l" t="t" r="r" b="b"/>
            <a:pathLst>
              <a:path h="2020570">
                <a:moveTo>
                  <a:pt x="0" y="2020139"/>
                </a:moveTo>
                <a:lnTo>
                  <a:pt x="0" y="0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137092" y="462698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137092" y="429032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137092" y="395381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137092" y="361680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137092" y="328036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137092" y="294364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137092" y="260684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81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3011942" y="4562324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3011942" y="4225839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3011942" y="3889159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3011942" y="3552145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3011942" y="3215712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3011942" y="2878988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3011942" y="2542191"/>
            <a:ext cx="100330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6241647" y="2606848"/>
            <a:ext cx="0" cy="1183005"/>
          </a:xfrm>
          <a:custGeom>
            <a:avLst/>
            <a:gdLst/>
            <a:ahLst/>
            <a:cxnLst/>
            <a:rect l="l" t="t" r="r" b="b"/>
            <a:pathLst>
              <a:path h="1183004">
                <a:moveTo>
                  <a:pt x="0" y="0"/>
                </a:moveTo>
                <a:lnTo>
                  <a:pt x="0" y="1182516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225523" y="361680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123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225523" y="328036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123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225523" y="294364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123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225523" y="260684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123" y="0"/>
                </a:lnTo>
              </a:path>
            </a:pathLst>
          </a:custGeom>
          <a:ln w="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270860" y="2686023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705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270860" y="2768786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705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270860" y="2687388"/>
            <a:ext cx="64769" cy="80645"/>
          </a:xfrm>
          <a:custGeom>
            <a:avLst/>
            <a:gdLst/>
            <a:ahLst/>
            <a:cxnLst/>
            <a:rect l="l" t="t" r="r" b="b"/>
            <a:pathLst>
              <a:path w="64770" h="80644">
                <a:moveTo>
                  <a:pt x="0" y="80018"/>
                </a:moveTo>
                <a:lnTo>
                  <a:pt x="64649" y="80018"/>
                </a:lnTo>
                <a:lnTo>
                  <a:pt x="64649" y="0"/>
                </a:lnTo>
                <a:lnTo>
                  <a:pt x="0" y="0"/>
                </a:lnTo>
                <a:lnTo>
                  <a:pt x="0" y="80018"/>
                </a:lnTo>
                <a:close/>
              </a:path>
            </a:pathLst>
          </a:custGeom>
          <a:ln w="10809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270860" y="2727485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705" y="0"/>
                </a:lnTo>
              </a:path>
            </a:pathLst>
          </a:custGeom>
          <a:ln w="551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285301" y="2711835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5" h="33655">
                <a:moveTo>
                  <a:pt x="0" y="33505"/>
                </a:moveTo>
                <a:lnTo>
                  <a:pt x="31981" y="33505"/>
                </a:lnTo>
                <a:lnTo>
                  <a:pt x="31981" y="0"/>
                </a:lnTo>
                <a:lnTo>
                  <a:pt x="0" y="0"/>
                </a:lnTo>
                <a:lnTo>
                  <a:pt x="0" y="33505"/>
                </a:lnTo>
                <a:close/>
              </a:path>
            </a:pathLst>
          </a:custGeom>
          <a:ln w="5420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270860" y="2789908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705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270860" y="2869897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64705" y="0"/>
                </a:moveTo>
                <a:lnTo>
                  <a:pt x="0" y="0"/>
                </a:lnTo>
              </a:path>
            </a:pathLst>
          </a:custGeom>
          <a:ln w="551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303178" y="2789908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989"/>
                </a:lnTo>
              </a:path>
            </a:pathLst>
          </a:custGeom>
          <a:ln w="533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270860" y="2789879"/>
            <a:ext cx="64649" cy="800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270860" y="2789879"/>
            <a:ext cx="64769" cy="80645"/>
          </a:xfrm>
          <a:custGeom>
            <a:avLst/>
            <a:gdLst/>
            <a:ahLst/>
            <a:cxnLst/>
            <a:rect l="l" t="t" r="r" b="b"/>
            <a:pathLst>
              <a:path w="64770" h="80644">
                <a:moveTo>
                  <a:pt x="0" y="80018"/>
                </a:moveTo>
                <a:lnTo>
                  <a:pt x="64649" y="80018"/>
                </a:lnTo>
                <a:lnTo>
                  <a:pt x="64649" y="0"/>
                </a:lnTo>
                <a:lnTo>
                  <a:pt x="0" y="0"/>
                </a:lnTo>
                <a:lnTo>
                  <a:pt x="0" y="80018"/>
                </a:lnTo>
                <a:close/>
              </a:path>
            </a:pathLst>
          </a:custGeom>
          <a:ln w="10809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270860" y="2828161"/>
            <a:ext cx="19685" cy="1905"/>
          </a:xfrm>
          <a:custGeom>
            <a:avLst/>
            <a:gdLst/>
            <a:ahLst/>
            <a:cxnLst/>
            <a:rect l="l" t="t" r="r" b="b"/>
            <a:pathLst>
              <a:path w="19685" h="1905">
                <a:moveTo>
                  <a:pt x="-2758" y="907"/>
                </a:moveTo>
                <a:lnTo>
                  <a:pt x="22387" y="907"/>
                </a:lnTo>
              </a:path>
            </a:pathLst>
          </a:custGeom>
          <a:ln w="7332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311940" y="2828161"/>
            <a:ext cx="24130" cy="1905"/>
          </a:xfrm>
          <a:custGeom>
            <a:avLst/>
            <a:gdLst/>
            <a:ahLst/>
            <a:cxnLst/>
            <a:rect l="l" t="t" r="r" b="b"/>
            <a:pathLst>
              <a:path w="24129" h="1905">
                <a:moveTo>
                  <a:pt x="-2758" y="907"/>
                </a:moveTo>
                <a:lnTo>
                  <a:pt x="26383" y="907"/>
                </a:lnTo>
              </a:path>
            </a:pathLst>
          </a:custGeom>
          <a:ln w="7332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285301" y="2811455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5" h="33655">
                <a:moveTo>
                  <a:pt x="0" y="33327"/>
                </a:moveTo>
                <a:lnTo>
                  <a:pt x="31981" y="33327"/>
                </a:lnTo>
                <a:lnTo>
                  <a:pt x="31981" y="0"/>
                </a:lnTo>
                <a:lnTo>
                  <a:pt x="0" y="0"/>
                </a:lnTo>
                <a:lnTo>
                  <a:pt x="0" y="33327"/>
                </a:lnTo>
                <a:close/>
              </a:path>
            </a:pathLst>
          </a:custGeom>
          <a:ln w="5420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 txBox="1"/>
          <p:nvPr/>
        </p:nvSpPr>
        <p:spPr>
          <a:xfrm>
            <a:off x="5254935" y="2661035"/>
            <a:ext cx="911860" cy="360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220" marR="5080">
              <a:lnSpc>
                <a:spcPct val="103499"/>
              </a:lnSpc>
              <a:spcBef>
                <a:spcPts val="105"/>
              </a:spcBef>
            </a:pPr>
            <a:r>
              <a:rPr sz="650" spc="5" dirty="0">
                <a:latin typeface="Arial"/>
                <a:cs typeface="Arial"/>
              </a:rPr>
              <a:t>до </a:t>
            </a:r>
            <a:r>
              <a:rPr sz="650" spc="-10" dirty="0">
                <a:latin typeface="Arial"/>
                <a:cs typeface="Arial"/>
              </a:rPr>
              <a:t>реабилитации  после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реабилитации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dirty="0">
                <a:latin typeface="Arial"/>
                <a:cs typeface="Arial"/>
              </a:rPr>
              <a:t>Среднее</a:t>
            </a:r>
            <a:r>
              <a:rPr sz="550" dirty="0">
                <a:latin typeface="Arial"/>
                <a:cs typeface="Arial"/>
              </a:rPr>
              <a:t>±0,95 </a:t>
            </a:r>
            <a:r>
              <a:rPr sz="550" spc="5" dirty="0">
                <a:latin typeface="Arial"/>
                <a:cs typeface="Arial"/>
              </a:rPr>
              <a:t>ДИ</a:t>
            </a:r>
            <a:endParaRPr sz="55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3885403" y="4396937"/>
            <a:ext cx="28321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latin typeface="Arial"/>
                <a:cs typeface="Arial"/>
              </a:rPr>
              <a:t>р</a:t>
            </a:r>
            <a:r>
              <a:rPr sz="550" spc="10" dirty="0">
                <a:latin typeface="Arial"/>
                <a:cs typeface="Arial"/>
              </a:rPr>
              <a:t>&lt;</a:t>
            </a:r>
            <a:r>
              <a:rPr sz="550" spc="-15" dirty="0">
                <a:latin typeface="Arial"/>
                <a:cs typeface="Arial"/>
              </a:rPr>
              <a:t>0</a:t>
            </a:r>
            <a:r>
              <a:rPr sz="550" spc="10" dirty="0">
                <a:latin typeface="Arial"/>
                <a:cs typeface="Arial"/>
              </a:rPr>
              <a:t>,</a:t>
            </a:r>
            <a:r>
              <a:rPr sz="550" spc="-15" dirty="0">
                <a:latin typeface="Arial"/>
                <a:cs typeface="Arial"/>
              </a:rPr>
              <a:t>00</a:t>
            </a:r>
            <a:r>
              <a:rPr sz="550" spc="-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5141088" y="4424557"/>
            <a:ext cx="240029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latin typeface="Arial"/>
                <a:cs typeface="Arial"/>
              </a:rPr>
              <a:t>р</a:t>
            </a:r>
            <a:r>
              <a:rPr sz="550" spc="10" dirty="0">
                <a:latin typeface="Arial"/>
                <a:cs typeface="Arial"/>
              </a:rPr>
              <a:t>=</a:t>
            </a:r>
            <a:r>
              <a:rPr sz="550" spc="-15" dirty="0">
                <a:latin typeface="Arial"/>
                <a:cs typeface="Arial"/>
              </a:rPr>
              <a:t>0</a:t>
            </a:r>
            <a:r>
              <a:rPr sz="550" spc="10" dirty="0">
                <a:latin typeface="Arial"/>
                <a:cs typeface="Arial"/>
              </a:rPr>
              <a:t>,</a:t>
            </a:r>
            <a:r>
              <a:rPr sz="550" spc="-15" dirty="0">
                <a:latin typeface="Arial"/>
                <a:cs typeface="Arial"/>
              </a:rPr>
              <a:t>0</a:t>
            </a:r>
            <a:r>
              <a:rPr sz="550" spc="-5" dirty="0">
                <a:latin typeface="Arial"/>
                <a:cs typeface="Arial"/>
              </a:rPr>
              <a:t>8</a:t>
            </a:r>
            <a:endParaRPr sz="550">
              <a:latin typeface="Arial"/>
              <a:cs typeface="Arial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6816161" y="3820841"/>
            <a:ext cx="134937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-35" dirty="0">
                <a:latin typeface="Arial"/>
                <a:cs typeface="Arial"/>
              </a:rPr>
              <a:t>Динамика </a:t>
            </a:r>
            <a:r>
              <a:rPr sz="800" spc="-30" dirty="0">
                <a:latin typeface="Arial"/>
                <a:cs typeface="Arial"/>
              </a:rPr>
              <a:t>переменной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45" dirty="0">
                <a:latin typeface="Arial"/>
                <a:cs typeface="Arial"/>
              </a:rPr>
              <a:t>"САН"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8047445" y="5997410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937305" y="5997410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996964" y="5997410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61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047445" y="5817224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937305" y="5817224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96621" y="5817224"/>
            <a:ext cx="719455" cy="0"/>
          </a:xfrm>
          <a:custGeom>
            <a:avLst/>
            <a:gdLst/>
            <a:ahLst/>
            <a:cxnLst/>
            <a:rect l="l" t="t" r="r" b="b"/>
            <a:pathLst>
              <a:path w="719454">
                <a:moveTo>
                  <a:pt x="0" y="0"/>
                </a:moveTo>
                <a:lnTo>
                  <a:pt x="71896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047445" y="5636644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937305" y="5636644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996964" y="5636644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61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047445" y="5456495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937305" y="5456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996964" y="545649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61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047445" y="5276272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937305" y="5276272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996964" y="5276272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61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047445" y="5095751"/>
            <a:ext cx="1048385" cy="0"/>
          </a:xfrm>
          <a:custGeom>
            <a:avLst/>
            <a:gdLst/>
            <a:ahLst/>
            <a:cxnLst/>
            <a:rect l="l" t="t" r="r" b="b"/>
            <a:pathLst>
              <a:path w="1048384">
                <a:moveTo>
                  <a:pt x="0" y="0"/>
                </a:moveTo>
                <a:lnTo>
                  <a:pt x="10481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937305" y="5095751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90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996964" y="5095751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61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996964" y="4915528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200963" y="4735379"/>
            <a:ext cx="1894839" cy="0"/>
          </a:xfrm>
          <a:custGeom>
            <a:avLst/>
            <a:gdLst/>
            <a:ahLst/>
            <a:cxnLst/>
            <a:rect l="l" t="t" r="r" b="b"/>
            <a:pathLst>
              <a:path w="1894840">
                <a:moveTo>
                  <a:pt x="0" y="0"/>
                </a:moveTo>
                <a:lnTo>
                  <a:pt x="189459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996964" y="4735379"/>
            <a:ext cx="662940" cy="0"/>
          </a:xfrm>
          <a:custGeom>
            <a:avLst/>
            <a:gdLst/>
            <a:ahLst/>
            <a:cxnLst/>
            <a:rect l="l" t="t" r="r" b="b"/>
            <a:pathLst>
              <a:path w="662940">
                <a:moveTo>
                  <a:pt x="0" y="0"/>
                </a:moveTo>
                <a:lnTo>
                  <a:pt x="662661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996964" y="4554858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996964" y="4374635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996964" y="4194412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715582" y="5038778"/>
            <a:ext cx="222250" cy="1045844"/>
          </a:xfrm>
          <a:custGeom>
            <a:avLst/>
            <a:gdLst/>
            <a:ahLst/>
            <a:cxnLst/>
            <a:rect l="l" t="t" r="r" b="b"/>
            <a:pathLst>
              <a:path w="222250" h="1045845">
                <a:moveTo>
                  <a:pt x="0" y="1045800"/>
                </a:moveTo>
                <a:lnTo>
                  <a:pt x="221722" y="1045800"/>
                </a:lnTo>
                <a:lnTo>
                  <a:pt x="221722" y="0"/>
                </a:lnTo>
                <a:lnTo>
                  <a:pt x="0" y="0"/>
                </a:lnTo>
                <a:lnTo>
                  <a:pt x="0" y="1045800"/>
                </a:lnTo>
                <a:close/>
              </a:path>
            </a:pathLst>
          </a:custGeom>
          <a:ln w="10669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826412" y="4879096"/>
            <a:ext cx="0" cy="32004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319767"/>
                </a:moveTo>
                <a:lnTo>
                  <a:pt x="0" y="0"/>
                </a:lnTo>
              </a:path>
            </a:pathLst>
          </a:custGeom>
          <a:ln w="5319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770997" y="5198863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414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770997" y="4880126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414" y="0"/>
                </a:lnTo>
              </a:path>
            </a:pathLst>
          </a:custGeom>
          <a:ln w="360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826412" y="5198863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4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826412" y="4880126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484" y="0"/>
                </a:lnTo>
              </a:path>
            </a:pathLst>
          </a:custGeom>
          <a:ln w="360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25211" y="5074987"/>
            <a:ext cx="222250" cy="1009650"/>
          </a:xfrm>
          <a:custGeom>
            <a:avLst/>
            <a:gdLst/>
            <a:ahLst/>
            <a:cxnLst/>
            <a:rect l="l" t="t" r="r" b="b"/>
            <a:pathLst>
              <a:path w="222250" h="1009650">
                <a:moveTo>
                  <a:pt x="0" y="1009591"/>
                </a:moveTo>
                <a:lnTo>
                  <a:pt x="222233" y="1009591"/>
                </a:lnTo>
                <a:lnTo>
                  <a:pt x="222233" y="0"/>
                </a:lnTo>
                <a:lnTo>
                  <a:pt x="0" y="0"/>
                </a:lnTo>
                <a:lnTo>
                  <a:pt x="0" y="1009591"/>
                </a:lnTo>
                <a:close/>
              </a:path>
            </a:pathLst>
          </a:custGeom>
          <a:ln w="10671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936251" y="4917837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314254"/>
                </a:moveTo>
                <a:lnTo>
                  <a:pt x="0" y="0"/>
                </a:lnTo>
              </a:path>
            </a:pathLst>
          </a:custGeom>
          <a:ln w="5319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880626" y="5232092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624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880626" y="4917837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624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936251" y="5232092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76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936251" y="4917837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76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826412" y="5038756"/>
            <a:ext cx="1109980" cy="36830"/>
          </a:xfrm>
          <a:custGeom>
            <a:avLst/>
            <a:gdLst/>
            <a:ahLst/>
            <a:cxnLst/>
            <a:rect l="l" t="t" r="r" b="b"/>
            <a:pathLst>
              <a:path w="1109979" h="36829">
                <a:moveTo>
                  <a:pt x="0" y="0"/>
                </a:moveTo>
                <a:lnTo>
                  <a:pt x="1109839" y="36208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810319" y="5021948"/>
            <a:ext cx="32384" cy="34925"/>
          </a:xfrm>
          <a:custGeom>
            <a:avLst/>
            <a:gdLst/>
            <a:ahLst/>
            <a:cxnLst/>
            <a:rect l="l" t="t" r="r" b="b"/>
            <a:pathLst>
              <a:path w="32384" h="34925">
                <a:moveTo>
                  <a:pt x="0" y="34390"/>
                </a:moveTo>
                <a:lnTo>
                  <a:pt x="31919" y="34390"/>
                </a:lnTo>
                <a:lnTo>
                  <a:pt x="31919" y="0"/>
                </a:lnTo>
                <a:lnTo>
                  <a:pt x="0" y="0"/>
                </a:lnTo>
                <a:lnTo>
                  <a:pt x="0" y="34390"/>
                </a:lnTo>
                <a:close/>
              </a:path>
            </a:pathLst>
          </a:custGeom>
          <a:ln w="5479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919598" y="5056362"/>
            <a:ext cx="32384" cy="34290"/>
          </a:xfrm>
          <a:custGeom>
            <a:avLst/>
            <a:gdLst/>
            <a:ahLst/>
            <a:cxnLst/>
            <a:rect l="l" t="t" r="r" b="b"/>
            <a:pathLst>
              <a:path w="32384" h="34289">
                <a:moveTo>
                  <a:pt x="0" y="34024"/>
                </a:moveTo>
                <a:lnTo>
                  <a:pt x="32091" y="34024"/>
                </a:lnTo>
                <a:lnTo>
                  <a:pt x="32091" y="0"/>
                </a:lnTo>
                <a:lnTo>
                  <a:pt x="0" y="0"/>
                </a:lnTo>
                <a:lnTo>
                  <a:pt x="0" y="34024"/>
                </a:lnTo>
                <a:close/>
              </a:path>
            </a:pathLst>
          </a:custGeom>
          <a:ln w="5482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270432" y="4341950"/>
            <a:ext cx="222233" cy="17426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270432" y="4341950"/>
            <a:ext cx="222250" cy="1743075"/>
          </a:xfrm>
          <a:custGeom>
            <a:avLst/>
            <a:gdLst/>
            <a:ahLst/>
            <a:cxnLst/>
            <a:rect l="l" t="t" r="r" b="b"/>
            <a:pathLst>
              <a:path w="222250" h="1743075">
                <a:moveTo>
                  <a:pt x="0" y="1742628"/>
                </a:moveTo>
                <a:lnTo>
                  <a:pt x="222233" y="1742628"/>
                </a:lnTo>
                <a:lnTo>
                  <a:pt x="222233" y="0"/>
                </a:lnTo>
                <a:lnTo>
                  <a:pt x="0" y="0"/>
                </a:lnTo>
                <a:lnTo>
                  <a:pt x="0" y="1742628"/>
                </a:lnTo>
                <a:close/>
              </a:path>
            </a:pathLst>
          </a:custGeom>
          <a:ln w="10651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381261" y="4170198"/>
            <a:ext cx="0" cy="343535"/>
          </a:xfrm>
          <a:custGeom>
            <a:avLst/>
            <a:gdLst/>
            <a:ahLst/>
            <a:cxnLst/>
            <a:rect l="l" t="t" r="r" b="b"/>
            <a:pathLst>
              <a:path h="343535">
                <a:moveTo>
                  <a:pt x="0" y="343012"/>
                </a:moveTo>
                <a:lnTo>
                  <a:pt x="0" y="0"/>
                </a:lnTo>
              </a:path>
            </a:pathLst>
          </a:custGeom>
          <a:ln w="5319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325846" y="4513211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414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325846" y="4170198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414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381261" y="4513211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41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381261" y="4170198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41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380200" y="4876510"/>
            <a:ext cx="222065" cy="12080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380200" y="4876510"/>
            <a:ext cx="222250" cy="1208405"/>
          </a:xfrm>
          <a:custGeom>
            <a:avLst/>
            <a:gdLst/>
            <a:ahLst/>
            <a:cxnLst/>
            <a:rect l="l" t="t" r="r" b="b"/>
            <a:pathLst>
              <a:path w="222250" h="1208404">
                <a:moveTo>
                  <a:pt x="0" y="1208068"/>
                </a:moveTo>
                <a:lnTo>
                  <a:pt x="222065" y="1208068"/>
                </a:lnTo>
                <a:lnTo>
                  <a:pt x="222065" y="0"/>
                </a:lnTo>
                <a:lnTo>
                  <a:pt x="0" y="0"/>
                </a:lnTo>
                <a:lnTo>
                  <a:pt x="0" y="1208068"/>
                </a:lnTo>
                <a:close/>
              </a:path>
            </a:pathLst>
          </a:custGeom>
          <a:ln w="10662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491450" y="4746257"/>
            <a:ext cx="0" cy="260985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260835"/>
                </a:moveTo>
                <a:lnTo>
                  <a:pt x="0" y="0"/>
                </a:lnTo>
              </a:path>
            </a:pathLst>
          </a:custGeom>
          <a:ln w="5319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435616" y="5007092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834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435616" y="4746257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0" y="0"/>
                </a:moveTo>
                <a:lnTo>
                  <a:pt x="55834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491450" y="5007092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41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491450" y="4746257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>
                <a:moveTo>
                  <a:pt x="5541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381261" y="4342003"/>
            <a:ext cx="21590" cy="10160"/>
          </a:xfrm>
          <a:custGeom>
            <a:avLst/>
            <a:gdLst/>
            <a:ahLst/>
            <a:cxnLst/>
            <a:rect l="l" t="t" r="r" b="b"/>
            <a:pathLst>
              <a:path w="21590" h="10160">
                <a:moveTo>
                  <a:pt x="0" y="0"/>
                </a:moveTo>
                <a:lnTo>
                  <a:pt x="21130" y="10057"/>
                </a:lnTo>
              </a:path>
            </a:pathLst>
          </a:custGeom>
          <a:ln w="560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423802" y="4363236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90" h="5714">
                <a:moveTo>
                  <a:pt x="0" y="0"/>
                </a:moveTo>
                <a:lnTo>
                  <a:pt x="20990" y="5438"/>
                </a:lnTo>
              </a:path>
            </a:pathLst>
          </a:custGeom>
          <a:ln w="56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466203" y="4380372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480" y="11175"/>
                </a:lnTo>
              </a:path>
            </a:pathLst>
          </a:custGeom>
          <a:ln w="559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509094" y="4403095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270" y="11175"/>
                </a:lnTo>
              </a:path>
            </a:pathLst>
          </a:custGeom>
          <a:ln w="559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551494" y="4419933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480" y="11473"/>
                </a:lnTo>
              </a:path>
            </a:pathLst>
          </a:custGeom>
          <a:ln w="558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594386" y="4442582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270" y="11547"/>
                </a:lnTo>
              </a:path>
            </a:pathLst>
          </a:custGeom>
          <a:ln w="558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636786" y="4465454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90" h="5714">
                <a:moveTo>
                  <a:pt x="0" y="0"/>
                </a:moveTo>
                <a:lnTo>
                  <a:pt x="21480" y="5513"/>
                </a:lnTo>
              </a:path>
            </a:pathLst>
          </a:custGeom>
          <a:ln w="5643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679676" y="4482441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270" y="11398"/>
                </a:lnTo>
              </a:path>
            </a:pathLst>
          </a:custGeom>
          <a:ln w="5587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722427" y="4505314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130" y="11175"/>
                </a:lnTo>
              </a:path>
            </a:pathLst>
          </a:custGeom>
          <a:ln w="558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764968" y="4528037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90" h="5714">
                <a:moveTo>
                  <a:pt x="0" y="0"/>
                </a:moveTo>
                <a:lnTo>
                  <a:pt x="21270" y="5662"/>
                </a:lnTo>
              </a:path>
            </a:pathLst>
          </a:custGeom>
          <a:ln w="564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807719" y="4544875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130" y="11473"/>
                </a:lnTo>
              </a:path>
            </a:pathLst>
          </a:custGeom>
          <a:ln w="558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850260" y="4567524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270" y="11696"/>
                </a:lnTo>
              </a:path>
            </a:pathLst>
          </a:custGeom>
          <a:ln w="5584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893011" y="4584734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480" y="11175"/>
                </a:lnTo>
              </a:path>
            </a:pathLst>
          </a:custGeom>
          <a:ln w="5591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935552" y="4607606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270" y="11175"/>
                </a:lnTo>
              </a:path>
            </a:pathLst>
          </a:custGeom>
          <a:ln w="559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978302" y="4630255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90" h="5714">
                <a:moveTo>
                  <a:pt x="0" y="0"/>
                </a:moveTo>
                <a:lnTo>
                  <a:pt x="21480" y="5662"/>
                </a:lnTo>
              </a:path>
            </a:pathLst>
          </a:custGeom>
          <a:ln w="5642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020703" y="4647093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410" y="11547"/>
                </a:lnTo>
              </a:path>
            </a:pathLst>
          </a:custGeom>
          <a:ln w="558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063593" y="4669816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480" y="11473"/>
                </a:lnTo>
              </a:path>
            </a:pathLst>
          </a:custGeom>
          <a:ln w="558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106344" y="4686952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060" y="11175"/>
                </a:lnTo>
              </a:path>
            </a:pathLst>
          </a:custGeom>
          <a:ln w="558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148885" y="4709676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480" y="11324"/>
                </a:lnTo>
              </a:path>
            </a:pathLst>
          </a:custGeom>
          <a:ln w="558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191636" y="4732548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90" h="5714">
                <a:moveTo>
                  <a:pt x="0" y="0"/>
                </a:moveTo>
                <a:lnTo>
                  <a:pt x="21060" y="5513"/>
                </a:lnTo>
              </a:path>
            </a:pathLst>
          </a:custGeom>
          <a:ln w="5642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234177" y="4749386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480" y="11473"/>
                </a:lnTo>
              </a:path>
            </a:pathLst>
          </a:custGeom>
          <a:ln w="558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276928" y="4772035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4">
                <a:moveTo>
                  <a:pt x="0" y="0"/>
                </a:moveTo>
                <a:lnTo>
                  <a:pt x="21410" y="11547"/>
                </a:lnTo>
              </a:path>
            </a:pathLst>
          </a:custGeom>
          <a:ln w="5586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319468" y="4794758"/>
            <a:ext cx="21590" cy="6350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0"/>
                </a:moveTo>
                <a:lnTo>
                  <a:pt x="21480" y="6034"/>
                </a:lnTo>
              </a:path>
            </a:pathLst>
          </a:custGeom>
          <a:ln w="563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362219" y="4811894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410" y="11175"/>
                </a:lnTo>
              </a:path>
            </a:pathLst>
          </a:custGeom>
          <a:ln w="559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05110" y="4834766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060" y="11175"/>
                </a:lnTo>
              </a:path>
            </a:pathLst>
          </a:custGeom>
          <a:ln w="558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447510" y="4851828"/>
            <a:ext cx="21590" cy="11430"/>
          </a:xfrm>
          <a:custGeom>
            <a:avLst/>
            <a:gdLst/>
            <a:ahLst/>
            <a:cxnLst/>
            <a:rect l="l" t="t" r="r" b="b"/>
            <a:pathLst>
              <a:path w="21590" h="11429">
                <a:moveTo>
                  <a:pt x="0" y="0"/>
                </a:moveTo>
                <a:lnTo>
                  <a:pt x="21410" y="11324"/>
                </a:lnTo>
              </a:path>
            </a:pathLst>
          </a:custGeom>
          <a:ln w="558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365099" y="4323291"/>
            <a:ext cx="32384" cy="34290"/>
          </a:xfrm>
          <a:custGeom>
            <a:avLst/>
            <a:gdLst/>
            <a:ahLst/>
            <a:cxnLst/>
            <a:rect l="l" t="t" r="r" b="b"/>
            <a:pathLst>
              <a:path w="32384" h="34289">
                <a:moveTo>
                  <a:pt x="0" y="34208"/>
                </a:moveTo>
                <a:lnTo>
                  <a:pt x="31919" y="34208"/>
                </a:lnTo>
                <a:lnTo>
                  <a:pt x="31919" y="0"/>
                </a:lnTo>
                <a:lnTo>
                  <a:pt x="0" y="0"/>
                </a:lnTo>
                <a:lnTo>
                  <a:pt x="0" y="34208"/>
                </a:lnTo>
                <a:close/>
              </a:path>
            </a:pathLst>
          </a:custGeom>
          <a:ln w="5480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474238" y="4857513"/>
            <a:ext cx="32384" cy="34290"/>
          </a:xfrm>
          <a:custGeom>
            <a:avLst/>
            <a:gdLst/>
            <a:ahLst/>
            <a:cxnLst/>
            <a:rect l="l" t="t" r="r" b="b"/>
            <a:pathLst>
              <a:path w="32384" h="34289">
                <a:moveTo>
                  <a:pt x="0" y="34024"/>
                </a:moveTo>
                <a:lnTo>
                  <a:pt x="31919" y="34024"/>
                </a:lnTo>
                <a:lnTo>
                  <a:pt x="31919" y="0"/>
                </a:lnTo>
                <a:lnTo>
                  <a:pt x="0" y="0"/>
                </a:lnTo>
                <a:lnTo>
                  <a:pt x="0" y="34024"/>
                </a:lnTo>
                <a:close/>
              </a:path>
            </a:pathLst>
          </a:custGeom>
          <a:ln w="548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994305" y="6084579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994305" y="6067749"/>
            <a:ext cx="0" cy="17145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0" y="0"/>
                </a:moveTo>
                <a:lnTo>
                  <a:pt x="0" y="1683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104116" y="6067749"/>
            <a:ext cx="0" cy="17780"/>
          </a:xfrm>
          <a:custGeom>
            <a:avLst/>
            <a:gdLst/>
            <a:ahLst/>
            <a:cxnLst/>
            <a:rect l="l" t="t" r="r" b="b"/>
            <a:pathLst>
              <a:path h="17779">
                <a:moveTo>
                  <a:pt x="0" y="0"/>
                </a:moveTo>
                <a:lnTo>
                  <a:pt x="0" y="17195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213746" y="6067749"/>
            <a:ext cx="0" cy="17145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0" y="0"/>
                </a:moveTo>
                <a:lnTo>
                  <a:pt x="0" y="1683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 txBox="1"/>
          <p:nvPr/>
        </p:nvSpPr>
        <p:spPr>
          <a:xfrm>
            <a:off x="6771730" y="6057292"/>
            <a:ext cx="18345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020" marR="5080" indent="-401955">
              <a:lnSpc>
                <a:spcPct val="143000"/>
              </a:lnSpc>
              <a:spcBef>
                <a:spcPts val="100"/>
              </a:spcBef>
              <a:tabLst>
                <a:tab pos="1060450" algn="l"/>
              </a:tabLst>
            </a:pPr>
            <a:r>
              <a:rPr sz="700" spc="-25" dirty="0">
                <a:latin typeface="Arial"/>
                <a:cs typeface="Arial"/>
              </a:rPr>
              <a:t>основная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группа	</a:t>
            </a:r>
            <a:r>
              <a:rPr sz="700" spc="-30" dirty="0">
                <a:latin typeface="Arial"/>
                <a:cs typeface="Arial"/>
              </a:rPr>
              <a:t>контрольная </a:t>
            </a:r>
            <a:r>
              <a:rPr sz="700" spc="-35" dirty="0">
                <a:latin typeface="Arial"/>
                <a:cs typeface="Arial"/>
              </a:rPr>
              <a:t>группа  Группы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сравнения</a:t>
            </a:r>
            <a:endParaRPr sz="7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994305" y="4011060"/>
            <a:ext cx="3098800" cy="0"/>
          </a:xfrm>
          <a:custGeom>
            <a:avLst/>
            <a:gdLst/>
            <a:ahLst/>
            <a:cxnLst/>
            <a:rect l="l" t="t" r="r" b="b"/>
            <a:pathLst>
              <a:path w="3098800">
                <a:moveTo>
                  <a:pt x="0" y="0"/>
                </a:moveTo>
                <a:lnTo>
                  <a:pt x="3098593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994305" y="4011060"/>
            <a:ext cx="0" cy="17145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0" y="16986"/>
                </a:moveTo>
                <a:lnTo>
                  <a:pt x="0" y="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104116" y="4011060"/>
            <a:ext cx="0" cy="17145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0" y="16986"/>
                </a:moveTo>
                <a:lnTo>
                  <a:pt x="0" y="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213746" y="4011060"/>
            <a:ext cx="0" cy="17145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0" y="16986"/>
                </a:moveTo>
                <a:lnTo>
                  <a:pt x="0" y="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994305" y="4011060"/>
            <a:ext cx="0" cy="2073910"/>
          </a:xfrm>
          <a:custGeom>
            <a:avLst/>
            <a:gdLst/>
            <a:ahLst/>
            <a:cxnLst/>
            <a:rect l="l" t="t" r="r" b="b"/>
            <a:pathLst>
              <a:path h="2073910">
                <a:moveTo>
                  <a:pt x="0" y="2073519"/>
                </a:moveTo>
                <a:lnTo>
                  <a:pt x="0" y="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994305" y="599457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993962" y="581438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6127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994305" y="563381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994305" y="545366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994305" y="527344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994305" y="509292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994305" y="491269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994305" y="473254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994305" y="455195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994305" y="43718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994305" y="419158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994305" y="401106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84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 txBox="1"/>
          <p:nvPr/>
        </p:nvSpPr>
        <p:spPr>
          <a:xfrm>
            <a:off x="5869371" y="5928722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5869371" y="5026891"/>
            <a:ext cx="100330" cy="8362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550" spc="-15" dirty="0"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50" spc="-15" dirty="0"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550" spc="-15" dirty="0"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550" spc="-15" dirty="0"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5869371" y="4846668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5869371" y="4666519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48</a:t>
            </a:r>
            <a:endParaRPr sz="550">
              <a:latin typeface="Arial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5869371" y="4485924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5869371" y="4305775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52</a:t>
            </a:r>
            <a:endParaRPr sz="550">
              <a:latin typeface="Arial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5869371" y="4125552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54</a:t>
            </a:r>
            <a:endParaRPr sz="55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5869371" y="3945031"/>
            <a:ext cx="1003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5" dirty="0">
                <a:latin typeface="Arial"/>
                <a:cs typeface="Arial"/>
              </a:rPr>
              <a:t>56</a:t>
            </a:r>
            <a:endParaRPr sz="550">
              <a:latin typeface="Arial"/>
              <a:cs typeface="Arial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9092900" y="4011060"/>
            <a:ext cx="0" cy="2073910"/>
          </a:xfrm>
          <a:custGeom>
            <a:avLst/>
            <a:gdLst/>
            <a:ahLst/>
            <a:cxnLst/>
            <a:rect l="l" t="t" r="r" b="b"/>
            <a:pathLst>
              <a:path h="2073910">
                <a:moveTo>
                  <a:pt x="0" y="2073519"/>
                </a:moveTo>
                <a:lnTo>
                  <a:pt x="0" y="0"/>
                </a:lnTo>
              </a:path>
            </a:pathLst>
          </a:custGeom>
          <a:ln w="5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9076807" y="599457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9076807" y="5814386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9076807" y="5633813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9076807" y="5453664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9076807" y="5273441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9076807" y="5092920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9076807" y="4912697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9076807" y="4732548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9076807" y="4551953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9076807" y="4371804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9076807" y="4191581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9076807" y="4011060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92" y="0"/>
                </a:lnTo>
              </a:path>
            </a:pathLst>
          </a:custGeom>
          <a:ln w="56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068561" y="4074036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51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068561" y="4159024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51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068561" y="4075475"/>
            <a:ext cx="64769" cy="82550"/>
          </a:xfrm>
          <a:custGeom>
            <a:avLst/>
            <a:gdLst/>
            <a:ahLst/>
            <a:cxnLst/>
            <a:rect l="l" t="t" r="r" b="b"/>
            <a:pathLst>
              <a:path w="64770" h="82550">
                <a:moveTo>
                  <a:pt x="0" y="82132"/>
                </a:moveTo>
                <a:lnTo>
                  <a:pt x="64525" y="82132"/>
                </a:lnTo>
                <a:lnTo>
                  <a:pt x="64525" y="0"/>
                </a:lnTo>
                <a:lnTo>
                  <a:pt x="0" y="0"/>
                </a:lnTo>
                <a:lnTo>
                  <a:pt x="0" y="82132"/>
                </a:lnTo>
                <a:close/>
              </a:path>
            </a:pathLst>
          </a:custGeom>
          <a:ln w="10903">
            <a:solidFill>
              <a:srgbClr val="4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068561" y="4116631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510" y="0"/>
                </a:lnTo>
              </a:path>
            </a:pathLst>
          </a:custGeom>
          <a:ln w="566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085074" y="4101977"/>
            <a:ext cx="32384" cy="34290"/>
          </a:xfrm>
          <a:custGeom>
            <a:avLst/>
            <a:gdLst/>
            <a:ahLst/>
            <a:cxnLst/>
            <a:rect l="l" t="t" r="r" b="b"/>
            <a:pathLst>
              <a:path w="32384" h="34289">
                <a:moveTo>
                  <a:pt x="0" y="34024"/>
                </a:moveTo>
                <a:lnTo>
                  <a:pt x="31919" y="34024"/>
                </a:lnTo>
                <a:lnTo>
                  <a:pt x="31919" y="0"/>
                </a:lnTo>
                <a:lnTo>
                  <a:pt x="0" y="0"/>
                </a:lnTo>
                <a:lnTo>
                  <a:pt x="0" y="34024"/>
                </a:lnTo>
                <a:close/>
              </a:path>
            </a:pathLst>
          </a:custGeom>
          <a:ln w="5481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 txBox="1"/>
          <p:nvPr/>
        </p:nvSpPr>
        <p:spPr>
          <a:xfrm>
            <a:off x="8138549" y="4048761"/>
            <a:ext cx="9518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до</a:t>
            </a:r>
            <a:r>
              <a:rPr sz="700" spc="-35" dirty="0">
                <a:latin typeface="Arial"/>
                <a:cs typeface="Arial"/>
              </a:rPr>
              <a:t> реабилитации</a:t>
            </a:r>
            <a:endParaRPr sz="700">
              <a:latin typeface="Arial"/>
              <a:cs typeface="Arial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8068561" y="4180629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51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068561" y="4262806"/>
            <a:ext cx="6476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64510" y="0"/>
                </a:moveTo>
                <a:lnTo>
                  <a:pt x="0" y="0"/>
                </a:lnTo>
              </a:path>
            </a:pathLst>
          </a:custGeom>
          <a:ln w="566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100817" y="4180629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176"/>
                </a:lnTo>
              </a:path>
            </a:pathLst>
          </a:custGeom>
          <a:ln w="5319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068561" y="4180673"/>
            <a:ext cx="64525" cy="821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068561" y="4180673"/>
            <a:ext cx="64769" cy="82550"/>
          </a:xfrm>
          <a:custGeom>
            <a:avLst/>
            <a:gdLst/>
            <a:ahLst/>
            <a:cxnLst/>
            <a:rect l="l" t="t" r="r" b="b"/>
            <a:pathLst>
              <a:path w="64770" h="82550">
                <a:moveTo>
                  <a:pt x="0" y="82132"/>
                </a:moveTo>
                <a:lnTo>
                  <a:pt x="64525" y="82132"/>
                </a:lnTo>
                <a:lnTo>
                  <a:pt x="64525" y="0"/>
                </a:lnTo>
                <a:lnTo>
                  <a:pt x="0" y="0"/>
                </a:lnTo>
                <a:lnTo>
                  <a:pt x="0" y="82132"/>
                </a:lnTo>
                <a:close/>
              </a:path>
            </a:pathLst>
          </a:custGeom>
          <a:ln w="10903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068561" y="4221084"/>
            <a:ext cx="22225" cy="1270"/>
          </a:xfrm>
          <a:custGeom>
            <a:avLst/>
            <a:gdLst/>
            <a:ahLst/>
            <a:cxnLst/>
            <a:rect l="l" t="t" r="r" b="b"/>
            <a:pathLst>
              <a:path w="22225" h="1270">
                <a:moveTo>
                  <a:pt x="-2832" y="372"/>
                </a:moveTo>
                <a:lnTo>
                  <a:pt x="24452" y="372"/>
                </a:lnTo>
              </a:path>
            </a:pathLst>
          </a:custGeom>
          <a:ln w="640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111662" y="4221084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70">
                <a:moveTo>
                  <a:pt x="-2832" y="372"/>
                </a:moveTo>
                <a:lnTo>
                  <a:pt x="24242" y="372"/>
                </a:lnTo>
              </a:path>
            </a:pathLst>
          </a:custGeom>
          <a:ln w="6409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085074" y="4204270"/>
            <a:ext cx="32384" cy="34290"/>
          </a:xfrm>
          <a:custGeom>
            <a:avLst/>
            <a:gdLst/>
            <a:ahLst/>
            <a:cxnLst/>
            <a:rect l="l" t="t" r="r" b="b"/>
            <a:pathLst>
              <a:path w="32384" h="34289">
                <a:moveTo>
                  <a:pt x="0" y="34024"/>
                </a:moveTo>
                <a:lnTo>
                  <a:pt x="31919" y="34024"/>
                </a:lnTo>
                <a:lnTo>
                  <a:pt x="31919" y="0"/>
                </a:lnTo>
                <a:lnTo>
                  <a:pt x="0" y="0"/>
                </a:lnTo>
                <a:lnTo>
                  <a:pt x="0" y="34024"/>
                </a:lnTo>
                <a:close/>
              </a:path>
            </a:pathLst>
          </a:custGeom>
          <a:ln w="5481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 txBox="1"/>
          <p:nvPr/>
        </p:nvSpPr>
        <p:spPr>
          <a:xfrm>
            <a:off x="8149601" y="4153960"/>
            <a:ext cx="81343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Arial"/>
                <a:cs typeface="Arial"/>
              </a:rPr>
              <a:t>после</a:t>
            </a:r>
            <a:r>
              <a:rPr sz="700" spc="-8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реабилитации</a:t>
            </a:r>
            <a:endParaRPr sz="700">
              <a:latin typeface="Arial"/>
              <a:cs typeface="Arial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8066706" y="4301401"/>
            <a:ext cx="66357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Среднее</a:t>
            </a:r>
            <a:r>
              <a:rPr sz="550" spc="-20" dirty="0">
                <a:latin typeface="Arial"/>
                <a:cs typeface="Arial"/>
              </a:rPr>
              <a:t>±0,95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ДИ</a:t>
            </a:r>
            <a:endParaRPr sz="550">
              <a:latin typeface="Arial"/>
              <a:cs typeface="Arial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6942642" y="5852073"/>
            <a:ext cx="32258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latin typeface="Arial"/>
                <a:cs typeface="Arial"/>
              </a:rPr>
              <a:t>р=0,007</a:t>
            </a:r>
            <a:endParaRPr sz="550">
              <a:latin typeface="Arial"/>
              <a:cs typeface="Arial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8063341" y="5842745"/>
            <a:ext cx="311785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latin typeface="Arial"/>
                <a:cs typeface="Arial"/>
              </a:rPr>
              <a:t>р=0,08</a:t>
            </a:r>
            <a:endParaRPr sz="550">
              <a:latin typeface="Arial"/>
              <a:cs typeface="Arial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8439657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libri"/>
                <a:cs typeface="Calibri"/>
              </a:rPr>
              <a:t>65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6" name="object 406"/>
          <p:cNvSpPr txBox="1"/>
          <p:nvPr/>
        </p:nvSpPr>
        <p:spPr>
          <a:xfrm>
            <a:off x="6666738" y="4570857"/>
            <a:ext cx="531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17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15" dirty="0">
                <a:latin typeface="Calibri"/>
                <a:cs typeface="Calibri"/>
              </a:rPr>
              <a:t>7</a:t>
            </a:r>
            <a:r>
              <a:rPr sz="1600" b="1" spc="-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6464934" y="4554473"/>
            <a:ext cx="103505" cy="290830"/>
          </a:xfrm>
          <a:custGeom>
            <a:avLst/>
            <a:gdLst/>
            <a:ahLst/>
            <a:cxnLst/>
            <a:rect l="l" t="t" r="r" b="b"/>
            <a:pathLst>
              <a:path w="103504" h="290829">
                <a:moveTo>
                  <a:pt x="51752" y="25345"/>
                </a:moveTo>
                <a:lnTo>
                  <a:pt x="45465" y="36122"/>
                </a:lnTo>
                <a:lnTo>
                  <a:pt x="45338" y="290575"/>
                </a:lnTo>
                <a:lnTo>
                  <a:pt x="58038" y="290575"/>
                </a:lnTo>
                <a:lnTo>
                  <a:pt x="58038" y="36122"/>
                </a:lnTo>
                <a:lnTo>
                  <a:pt x="51752" y="25345"/>
                </a:lnTo>
                <a:close/>
              </a:path>
              <a:path w="103504" h="290829">
                <a:moveTo>
                  <a:pt x="51688" y="0"/>
                </a:moveTo>
                <a:lnTo>
                  <a:pt x="0" y="88645"/>
                </a:lnTo>
                <a:lnTo>
                  <a:pt x="1015" y="92582"/>
                </a:lnTo>
                <a:lnTo>
                  <a:pt x="7112" y="96138"/>
                </a:lnTo>
                <a:lnTo>
                  <a:pt x="11049" y="95123"/>
                </a:lnTo>
                <a:lnTo>
                  <a:pt x="45338" y="36340"/>
                </a:lnTo>
                <a:lnTo>
                  <a:pt x="45338" y="12573"/>
                </a:lnTo>
                <a:lnTo>
                  <a:pt x="59038" y="12573"/>
                </a:lnTo>
                <a:lnTo>
                  <a:pt x="51688" y="0"/>
                </a:lnTo>
                <a:close/>
              </a:path>
              <a:path w="103504" h="290829">
                <a:moveTo>
                  <a:pt x="59038" y="12573"/>
                </a:moveTo>
                <a:lnTo>
                  <a:pt x="58038" y="12573"/>
                </a:lnTo>
                <a:lnTo>
                  <a:pt x="58165" y="36340"/>
                </a:lnTo>
                <a:lnTo>
                  <a:pt x="92456" y="95123"/>
                </a:lnTo>
                <a:lnTo>
                  <a:pt x="96392" y="96138"/>
                </a:lnTo>
                <a:lnTo>
                  <a:pt x="102488" y="92582"/>
                </a:lnTo>
                <a:lnTo>
                  <a:pt x="103505" y="88645"/>
                </a:lnTo>
                <a:lnTo>
                  <a:pt x="59038" y="12573"/>
                </a:lnTo>
                <a:close/>
              </a:path>
              <a:path w="103504" h="290829">
                <a:moveTo>
                  <a:pt x="58038" y="12573"/>
                </a:moveTo>
                <a:lnTo>
                  <a:pt x="45338" y="12573"/>
                </a:lnTo>
                <a:lnTo>
                  <a:pt x="45338" y="36340"/>
                </a:lnTo>
                <a:lnTo>
                  <a:pt x="51752" y="25345"/>
                </a:lnTo>
                <a:lnTo>
                  <a:pt x="46228" y="15875"/>
                </a:lnTo>
                <a:lnTo>
                  <a:pt x="58038" y="15875"/>
                </a:lnTo>
                <a:lnTo>
                  <a:pt x="58038" y="12573"/>
                </a:lnTo>
                <a:close/>
              </a:path>
              <a:path w="103504" h="290829">
                <a:moveTo>
                  <a:pt x="58038" y="15875"/>
                </a:moveTo>
                <a:lnTo>
                  <a:pt x="57276" y="15875"/>
                </a:lnTo>
                <a:lnTo>
                  <a:pt x="51752" y="25345"/>
                </a:lnTo>
                <a:lnTo>
                  <a:pt x="58038" y="36122"/>
                </a:lnTo>
                <a:lnTo>
                  <a:pt x="58038" y="15875"/>
                </a:lnTo>
                <a:close/>
              </a:path>
              <a:path w="103504" h="290829">
                <a:moveTo>
                  <a:pt x="57276" y="15875"/>
                </a:moveTo>
                <a:lnTo>
                  <a:pt x="46228" y="15875"/>
                </a:lnTo>
                <a:lnTo>
                  <a:pt x="51752" y="25345"/>
                </a:lnTo>
                <a:lnTo>
                  <a:pt x="57276" y="15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 txBox="1"/>
          <p:nvPr/>
        </p:nvSpPr>
        <p:spPr>
          <a:xfrm>
            <a:off x="3622294" y="3354451"/>
            <a:ext cx="531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22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15" dirty="0">
                <a:latin typeface="Calibri"/>
                <a:cs typeface="Calibri"/>
              </a:rPr>
              <a:t>6</a:t>
            </a:r>
            <a:r>
              <a:rPr sz="1600" b="1" spc="-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3440810" y="3321050"/>
            <a:ext cx="103505" cy="290830"/>
          </a:xfrm>
          <a:custGeom>
            <a:avLst/>
            <a:gdLst/>
            <a:ahLst/>
            <a:cxnLst/>
            <a:rect l="l" t="t" r="r" b="b"/>
            <a:pathLst>
              <a:path w="103504" h="290829">
                <a:moveTo>
                  <a:pt x="51688" y="25109"/>
                </a:moveTo>
                <a:lnTo>
                  <a:pt x="45338" y="35995"/>
                </a:lnTo>
                <a:lnTo>
                  <a:pt x="45338" y="290449"/>
                </a:lnTo>
                <a:lnTo>
                  <a:pt x="58038" y="290449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290829">
                <a:moveTo>
                  <a:pt x="51688" y="0"/>
                </a:moveTo>
                <a:lnTo>
                  <a:pt x="0" y="88646"/>
                </a:lnTo>
                <a:lnTo>
                  <a:pt x="1015" y="92455"/>
                </a:lnTo>
                <a:lnTo>
                  <a:pt x="7112" y="96012"/>
                </a:lnTo>
                <a:lnTo>
                  <a:pt x="10922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290829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5" y="94996"/>
                </a:lnTo>
                <a:lnTo>
                  <a:pt x="96265" y="96012"/>
                </a:lnTo>
                <a:lnTo>
                  <a:pt x="102362" y="92455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103504" h="290829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290829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4" h="290829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 txBox="1"/>
          <p:nvPr/>
        </p:nvSpPr>
        <p:spPr>
          <a:xfrm>
            <a:off x="705713" y="1747519"/>
            <a:ext cx="531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28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15" dirty="0">
                <a:latin typeface="Calibri"/>
                <a:cs typeface="Calibri"/>
              </a:rPr>
              <a:t>3</a:t>
            </a:r>
            <a:r>
              <a:rPr sz="1600" b="1" spc="-5" dirty="0">
                <a:latin typeface="Calibri"/>
                <a:cs typeface="Calibri"/>
              </a:rPr>
              <a:t>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488048" y="1787525"/>
            <a:ext cx="103505" cy="292100"/>
          </a:xfrm>
          <a:custGeom>
            <a:avLst/>
            <a:gdLst/>
            <a:ahLst/>
            <a:cxnLst/>
            <a:rect l="l" t="t" r="r" b="b"/>
            <a:pathLst>
              <a:path w="103504" h="292100">
                <a:moveTo>
                  <a:pt x="51701" y="25155"/>
                </a:moveTo>
                <a:lnTo>
                  <a:pt x="45351" y="36044"/>
                </a:lnTo>
                <a:lnTo>
                  <a:pt x="45351" y="292100"/>
                </a:lnTo>
                <a:lnTo>
                  <a:pt x="58051" y="292100"/>
                </a:lnTo>
                <a:lnTo>
                  <a:pt x="58051" y="36044"/>
                </a:lnTo>
                <a:lnTo>
                  <a:pt x="51701" y="25155"/>
                </a:lnTo>
                <a:close/>
              </a:path>
              <a:path w="103504" h="292100">
                <a:moveTo>
                  <a:pt x="51701" y="0"/>
                </a:moveTo>
                <a:lnTo>
                  <a:pt x="0" y="88646"/>
                </a:lnTo>
                <a:lnTo>
                  <a:pt x="1028" y="92455"/>
                </a:lnTo>
                <a:lnTo>
                  <a:pt x="7086" y="96012"/>
                </a:lnTo>
                <a:lnTo>
                  <a:pt x="10972" y="94996"/>
                </a:lnTo>
                <a:lnTo>
                  <a:pt x="45351" y="36044"/>
                </a:lnTo>
                <a:lnTo>
                  <a:pt x="45351" y="12573"/>
                </a:lnTo>
                <a:lnTo>
                  <a:pt x="59034" y="12573"/>
                </a:lnTo>
                <a:lnTo>
                  <a:pt x="51701" y="0"/>
                </a:lnTo>
                <a:close/>
              </a:path>
              <a:path w="103504" h="292100">
                <a:moveTo>
                  <a:pt x="59034" y="12573"/>
                </a:moveTo>
                <a:lnTo>
                  <a:pt x="58051" y="12573"/>
                </a:lnTo>
                <a:lnTo>
                  <a:pt x="58051" y="36044"/>
                </a:lnTo>
                <a:lnTo>
                  <a:pt x="92430" y="94996"/>
                </a:lnTo>
                <a:lnTo>
                  <a:pt x="96316" y="96012"/>
                </a:lnTo>
                <a:lnTo>
                  <a:pt x="102374" y="92455"/>
                </a:lnTo>
                <a:lnTo>
                  <a:pt x="103403" y="88646"/>
                </a:lnTo>
                <a:lnTo>
                  <a:pt x="59034" y="12573"/>
                </a:lnTo>
                <a:close/>
              </a:path>
              <a:path w="103504" h="292100">
                <a:moveTo>
                  <a:pt x="58051" y="12573"/>
                </a:moveTo>
                <a:lnTo>
                  <a:pt x="45351" y="12573"/>
                </a:lnTo>
                <a:lnTo>
                  <a:pt x="45351" y="36044"/>
                </a:lnTo>
                <a:lnTo>
                  <a:pt x="51701" y="25155"/>
                </a:lnTo>
                <a:lnTo>
                  <a:pt x="46215" y="15748"/>
                </a:lnTo>
                <a:lnTo>
                  <a:pt x="58051" y="15748"/>
                </a:lnTo>
                <a:lnTo>
                  <a:pt x="58051" y="12573"/>
                </a:lnTo>
                <a:close/>
              </a:path>
              <a:path w="103504" h="292100">
                <a:moveTo>
                  <a:pt x="58051" y="15748"/>
                </a:moveTo>
                <a:lnTo>
                  <a:pt x="57188" y="15748"/>
                </a:lnTo>
                <a:lnTo>
                  <a:pt x="51701" y="25155"/>
                </a:lnTo>
                <a:lnTo>
                  <a:pt x="58051" y="36044"/>
                </a:lnTo>
                <a:lnTo>
                  <a:pt x="58051" y="15748"/>
                </a:lnTo>
                <a:close/>
              </a:path>
              <a:path w="103504" h="292100">
                <a:moveTo>
                  <a:pt x="57188" y="15748"/>
                </a:moveTo>
                <a:lnTo>
                  <a:pt x="46215" y="15748"/>
                </a:lnTo>
                <a:lnTo>
                  <a:pt x="51701" y="25155"/>
                </a:lnTo>
                <a:lnTo>
                  <a:pt x="57188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934200" y="6553200"/>
            <a:ext cx="2209800" cy="304800"/>
          </a:xfrm>
          <a:custGeom>
            <a:avLst/>
            <a:gdLst/>
            <a:ahLst/>
            <a:cxnLst/>
            <a:rect l="l" t="t" r="r" b="b"/>
            <a:pathLst>
              <a:path w="2209800" h="304800">
                <a:moveTo>
                  <a:pt x="0" y="304800"/>
                </a:moveTo>
                <a:lnTo>
                  <a:pt x="2209800" y="304800"/>
                </a:lnTo>
                <a:lnTo>
                  <a:pt x="22098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 txBox="1"/>
          <p:nvPr/>
        </p:nvSpPr>
        <p:spPr>
          <a:xfrm>
            <a:off x="7243318" y="6575552"/>
            <a:ext cx="1592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Р.А.,</a:t>
            </a:r>
            <a:r>
              <a:rPr sz="14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2017г.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2225" y="1268349"/>
            <a:ext cx="2430399" cy="1819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93616" y="2520441"/>
            <a:ext cx="1781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8730" algn="l"/>
              </a:tabLst>
            </a:pPr>
            <a:r>
              <a:rPr sz="2400" b="1" dirty="0">
                <a:latin typeface="Calibri"/>
                <a:cs typeface="Calibri"/>
              </a:rPr>
              <a:t>(ПоМП	или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217" y="1569336"/>
            <a:ext cx="3241675" cy="21475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Лечебная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гимнастика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Электросонтерапия</a:t>
            </a:r>
            <a:endParaRPr sz="2400">
              <a:latin typeface="Calibri"/>
              <a:cs typeface="Calibri"/>
            </a:endParaRPr>
          </a:p>
          <a:p>
            <a:pPr marL="354965" marR="669925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Магни</a:t>
            </a:r>
            <a:r>
              <a:rPr sz="2400" b="1" spc="-2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0" dirty="0">
                <a:latin typeface="Calibri"/>
                <a:cs typeface="Calibri"/>
              </a:rPr>
              <a:t>т</a:t>
            </a:r>
            <a:r>
              <a:rPr sz="2400" b="1" spc="-5" dirty="0">
                <a:latin typeface="Calibri"/>
                <a:cs typeface="Calibri"/>
              </a:rPr>
              <a:t>ерапия  </a:t>
            </a:r>
            <a:r>
              <a:rPr sz="2400" b="1" dirty="0">
                <a:latin typeface="Calibri"/>
                <a:cs typeface="Calibri"/>
              </a:rPr>
              <a:t>ПеМП)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Хромотерапия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217" y="3691254"/>
            <a:ext cx="4973320" cy="17818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latin typeface="Calibri"/>
                <a:cs typeface="Calibri"/>
              </a:rPr>
              <a:t>(поляризованный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свет)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ЧЭНС,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электростимуляция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Пневмокомпрессорный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массаж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Психо-эмоциональная</a:t>
            </a:r>
            <a:r>
              <a:rPr sz="2400" b="1" spc="-15" dirty="0">
                <a:latin typeface="Calibri"/>
                <a:cs typeface="Calibri"/>
              </a:rPr>
              <a:t> релаксация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72225" y="3068701"/>
            <a:ext cx="2447925" cy="1785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2225" y="4797425"/>
            <a:ext cx="2447925" cy="177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75526" y="1916176"/>
            <a:ext cx="396875" cy="431800"/>
          </a:xfrm>
          <a:custGeom>
            <a:avLst/>
            <a:gdLst/>
            <a:ahLst/>
            <a:cxnLst/>
            <a:rect l="l" t="t" r="r" b="b"/>
            <a:pathLst>
              <a:path w="396875" h="431800">
                <a:moveTo>
                  <a:pt x="0" y="431800"/>
                </a:moveTo>
                <a:lnTo>
                  <a:pt x="396875" y="431800"/>
                </a:lnTo>
                <a:lnTo>
                  <a:pt x="396875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75526" y="1916176"/>
            <a:ext cx="396875" cy="431800"/>
          </a:xfrm>
          <a:custGeom>
            <a:avLst/>
            <a:gdLst/>
            <a:ahLst/>
            <a:cxnLst/>
            <a:rect l="l" t="t" r="r" b="b"/>
            <a:pathLst>
              <a:path w="396875" h="431800">
                <a:moveTo>
                  <a:pt x="0" y="431800"/>
                </a:moveTo>
                <a:lnTo>
                  <a:pt x="396875" y="431800"/>
                </a:lnTo>
                <a:lnTo>
                  <a:pt x="396875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7411" y="6519671"/>
            <a:ext cx="1656588" cy="33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37450" y="6550025"/>
            <a:ext cx="1606550" cy="307975"/>
          </a:xfrm>
          <a:custGeom>
            <a:avLst/>
            <a:gdLst/>
            <a:ahLst/>
            <a:cxnLst/>
            <a:rect l="l" t="t" r="r" b="b"/>
            <a:pathLst>
              <a:path w="1606550" h="307975">
                <a:moveTo>
                  <a:pt x="0" y="307975"/>
                </a:moveTo>
                <a:lnTo>
                  <a:pt x="1606550" y="307975"/>
                </a:lnTo>
                <a:lnTo>
                  <a:pt x="160655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43800" y="6556375"/>
            <a:ext cx="1593850" cy="301625"/>
          </a:xfrm>
          <a:prstGeom prst="rect">
            <a:avLst/>
          </a:prstGeom>
          <a:solidFill>
            <a:srgbClr val="BC0315"/>
          </a:solidFill>
        </p:spPr>
        <p:txBody>
          <a:bodyPr vert="horz" wrap="square" lIns="0" tIns="3556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80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Бодрова</a:t>
            </a:r>
            <a:r>
              <a:rPr sz="1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Р.А.,2019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9144000" cy="1016000"/>
          </a:xfrm>
          <a:custGeom>
            <a:avLst/>
            <a:gdLst/>
            <a:ahLst/>
            <a:cxnLst/>
            <a:rect l="l" t="t" r="r" b="b"/>
            <a:pathLst>
              <a:path w="9144000" h="1016000">
                <a:moveTo>
                  <a:pt x="0" y="1016000"/>
                </a:moveTo>
                <a:lnTo>
                  <a:pt x="9144000" y="1016000"/>
                </a:lnTo>
                <a:lnTo>
                  <a:pt x="9144000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9930" marR="5080" indent="-672465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Физические </a:t>
            </a:r>
            <a:r>
              <a:rPr sz="3000" spc="-25" dirty="0"/>
              <a:t>методы </a:t>
            </a:r>
            <a:r>
              <a:rPr sz="3000" spc="-5" dirty="0"/>
              <a:t>реабилитации  </a:t>
            </a:r>
            <a:r>
              <a:rPr sz="3000" spc="-10" dirty="0"/>
              <a:t>онкологических</a:t>
            </a:r>
            <a:r>
              <a:rPr sz="3000" spc="-5" dirty="0"/>
              <a:t> </a:t>
            </a:r>
            <a:r>
              <a:rPr sz="3000" spc="-10" dirty="0"/>
              <a:t>пациентов</a:t>
            </a:r>
            <a:endParaRPr sz="3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02030"/>
          </a:xfrm>
          <a:custGeom>
            <a:avLst/>
            <a:gdLst/>
            <a:ahLst/>
            <a:cxnLst/>
            <a:rect l="l" t="t" r="r" b="b"/>
            <a:pathLst>
              <a:path w="9144000" h="1002030">
                <a:moveTo>
                  <a:pt x="0" y="1001712"/>
                </a:moveTo>
                <a:lnTo>
                  <a:pt x="9144000" y="1001712"/>
                </a:lnTo>
                <a:lnTo>
                  <a:pt x="9144000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473" y="38557"/>
            <a:ext cx="85242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3885" marR="5080" indent="-591820">
              <a:lnSpc>
                <a:spcPct val="100000"/>
              </a:lnSpc>
              <a:spcBef>
                <a:spcPts val="95"/>
              </a:spcBef>
            </a:pPr>
            <a:r>
              <a:rPr b="0" spc="-55" dirty="0">
                <a:latin typeface="Calibri"/>
                <a:cs typeface="Calibri"/>
              </a:rPr>
              <a:t>Тесты </a:t>
            </a:r>
            <a:r>
              <a:rPr b="0" spc="-5" dirty="0">
                <a:latin typeface="Calibri"/>
                <a:cs typeface="Calibri"/>
              </a:rPr>
              <a:t>и </a:t>
            </a:r>
            <a:r>
              <a:rPr b="0" spc="-10" dirty="0">
                <a:latin typeface="Calibri"/>
                <a:cs typeface="Calibri"/>
              </a:rPr>
              <a:t>шкалы, </a:t>
            </a:r>
            <a:r>
              <a:rPr b="0" spc="-15" dirty="0">
                <a:latin typeface="Calibri"/>
                <a:cs typeface="Calibri"/>
              </a:rPr>
              <a:t>используемые </a:t>
            </a:r>
            <a:r>
              <a:rPr b="0" spc="-5" dirty="0">
                <a:latin typeface="Calibri"/>
                <a:cs typeface="Calibri"/>
              </a:rPr>
              <a:t>у </a:t>
            </a:r>
            <a:r>
              <a:rPr b="0" spc="-10" dirty="0">
                <a:latin typeface="Calibri"/>
                <a:cs typeface="Calibri"/>
              </a:rPr>
              <a:t>пациентов, </a:t>
            </a:r>
            <a:r>
              <a:rPr b="0" spc="-5" dirty="0">
                <a:latin typeface="Calibri"/>
                <a:cs typeface="Calibri"/>
              </a:rPr>
              <a:t>перенесших  </a:t>
            </a:r>
            <a:r>
              <a:rPr b="0" spc="-10" dirty="0">
                <a:latin typeface="Calibri"/>
                <a:cs typeface="Calibri"/>
              </a:rPr>
              <a:t>оперативные </a:t>
            </a:r>
            <a:r>
              <a:rPr b="0" spc="-15" dirty="0">
                <a:latin typeface="Calibri"/>
                <a:cs typeface="Calibri"/>
              </a:rPr>
              <a:t>вмешательства </a:t>
            </a:r>
            <a:r>
              <a:rPr b="0" spc="-5" dirty="0">
                <a:latin typeface="Calibri"/>
                <a:cs typeface="Calibri"/>
              </a:rPr>
              <a:t>на </a:t>
            </a:r>
            <a:r>
              <a:rPr b="0" spc="-15" dirty="0">
                <a:latin typeface="Calibri"/>
                <a:cs typeface="Calibri"/>
              </a:rPr>
              <a:t>головном</a:t>
            </a:r>
            <a:r>
              <a:rPr b="0" spc="-10" dirty="0">
                <a:latin typeface="Calibri"/>
                <a:cs typeface="Calibri"/>
              </a:rPr>
              <a:t> мозге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7441" y="3751833"/>
            <a:ext cx="736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оценки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6401" y="4684521"/>
            <a:ext cx="2208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7740" algn="l"/>
                <a:tab pos="2071370" algn="l"/>
              </a:tabLst>
            </a:pPr>
            <a:r>
              <a:rPr sz="1800" dirty="0">
                <a:latin typeface="Calibri"/>
                <a:cs typeface="Calibri"/>
              </a:rPr>
              <a:t>шка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а	</a:t>
            </a:r>
            <a:r>
              <a:rPr sz="1800" spc="-5" dirty="0">
                <a:latin typeface="Calibri"/>
                <a:cs typeface="Calibri"/>
              </a:rPr>
              <a:t>т</a:t>
            </a:r>
            <a:r>
              <a:rPr sz="1800" spc="10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ев</a:t>
            </a:r>
            <a:r>
              <a:rPr sz="1800" spc="-5" dirty="0">
                <a:latin typeface="Calibri"/>
                <a:cs typeface="Calibri"/>
              </a:rPr>
              <a:t>ог</a:t>
            </a:r>
            <a:r>
              <a:rPr sz="1800" dirty="0">
                <a:latin typeface="Calibri"/>
                <a:cs typeface="Calibri"/>
              </a:rPr>
              <a:t>и	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Шкала Комы</a:t>
            </a:r>
            <a:r>
              <a:rPr spc="-15" dirty="0"/>
              <a:t> </a:t>
            </a:r>
            <a:r>
              <a:rPr spc="-5" dirty="0"/>
              <a:t>Глазго</a:t>
            </a: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/>
              <a:t>Модифицированная шкала</a:t>
            </a:r>
            <a:r>
              <a:rPr spc="-40" dirty="0"/>
              <a:t> </a:t>
            </a:r>
            <a:r>
              <a:rPr spc="-5" dirty="0"/>
              <a:t>Рэнкин</a:t>
            </a: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Индекс мобильности</a:t>
            </a:r>
            <a:r>
              <a:rPr spc="15" dirty="0"/>
              <a:t> </a:t>
            </a:r>
            <a:r>
              <a:rPr spc="-5" dirty="0"/>
              <a:t>Ривермид</a:t>
            </a: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/>
              <a:t>Модифицированная шкала</a:t>
            </a:r>
            <a:r>
              <a:rPr spc="-95" dirty="0"/>
              <a:t> </a:t>
            </a:r>
            <a:r>
              <a:rPr dirty="0"/>
              <a:t>Ашфорта</a:t>
            </a: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/>
              <a:t>ВАШ</a:t>
            </a: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Тест</a:t>
            </a:r>
            <a:r>
              <a:rPr spc="-10" dirty="0"/>
              <a:t> </a:t>
            </a:r>
            <a:r>
              <a:rPr spc="-5" dirty="0"/>
              <a:t>дисфагии</a:t>
            </a: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Шкала </a:t>
            </a:r>
            <a:r>
              <a:rPr dirty="0"/>
              <a:t>нарушения </a:t>
            </a:r>
            <a:r>
              <a:rPr spc="-5" dirty="0"/>
              <a:t>речи</a:t>
            </a:r>
            <a:r>
              <a:rPr spc="-10" dirty="0"/>
              <a:t> </a:t>
            </a:r>
            <a:r>
              <a:rPr spc="-5" dirty="0"/>
              <a:t>Васермана</a:t>
            </a: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  <a:tab pos="2333625" algn="l"/>
              </a:tabLst>
            </a:pPr>
            <a:r>
              <a:rPr spc="-5" dirty="0"/>
              <a:t>Монреальская	</a:t>
            </a:r>
            <a:r>
              <a:rPr dirty="0"/>
              <a:t>шкала</a:t>
            </a:r>
          </a:p>
          <a:p>
            <a:pPr marL="355600">
              <a:lnSpc>
                <a:spcPct val="100000"/>
              </a:lnSpc>
            </a:pPr>
            <a:r>
              <a:rPr spc="-5" dirty="0"/>
              <a:t>психического статуса</a:t>
            </a:r>
            <a:r>
              <a:rPr spc="25" dirty="0"/>
              <a:t> </a:t>
            </a:r>
            <a:r>
              <a:rPr spc="-5" dirty="0"/>
              <a:t>(MoCA)</a:t>
            </a: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Шкала Спилберга </a:t>
            </a:r>
            <a:r>
              <a:rPr dirty="0"/>
              <a:t>шкала</a:t>
            </a:r>
            <a:r>
              <a:rPr spc="-15" dirty="0"/>
              <a:t> </a:t>
            </a:r>
            <a:r>
              <a:rPr dirty="0"/>
              <a:t>Бека</a:t>
            </a:r>
          </a:p>
          <a:p>
            <a:pPr marL="355600" marR="2280285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Го</a:t>
            </a:r>
            <a:r>
              <a:rPr spc="-10" dirty="0"/>
              <a:t>с</a:t>
            </a:r>
            <a:r>
              <a:rPr spc="5" dirty="0"/>
              <a:t>п</a:t>
            </a:r>
            <a:r>
              <a:rPr dirty="0"/>
              <a:t>итал</a:t>
            </a:r>
            <a:r>
              <a:rPr spc="-5" dirty="0"/>
              <a:t>ь</a:t>
            </a:r>
            <a:r>
              <a:rPr dirty="0"/>
              <a:t>ная  </a:t>
            </a:r>
            <a:r>
              <a:rPr spc="-5" dirty="0"/>
              <a:t>депрессии)</a:t>
            </a: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Канадская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36089" y="5288407"/>
            <a:ext cx="2420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3005" algn="l"/>
              </a:tabLst>
            </a:pP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ц</a:t>
            </a:r>
            <a:r>
              <a:rPr sz="1800" dirty="0">
                <a:latin typeface="Calibri"/>
                <a:cs typeface="Calibri"/>
              </a:rPr>
              <a:t>енка	Выполнения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865" y="5562701"/>
            <a:ext cx="215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Деятельности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(COPM)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0673" y="1447038"/>
            <a:ext cx="4218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1247140" algn="l"/>
                <a:tab pos="2893060" algn="l"/>
                <a:tab pos="3495040" algn="l"/>
              </a:tabLst>
            </a:pPr>
            <a:r>
              <a:rPr sz="1800" spc="-5" dirty="0">
                <a:latin typeface="Calibri"/>
                <a:cs typeface="Calibri"/>
              </a:rPr>
              <a:t>Шка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а	эргот</a:t>
            </a:r>
            <a:r>
              <a:rPr sz="1800" spc="10" dirty="0">
                <a:latin typeface="Calibri"/>
                <a:cs typeface="Calibri"/>
              </a:rPr>
              <a:t>е</a:t>
            </a:r>
            <a:r>
              <a:rPr sz="1800" spc="-5" dirty="0">
                <a:latin typeface="Calibri"/>
                <a:cs typeface="Calibri"/>
              </a:rPr>
              <a:t>рап</a:t>
            </a:r>
            <a:r>
              <a:rPr sz="1800" dirty="0">
                <a:latin typeface="Calibri"/>
                <a:cs typeface="Calibri"/>
              </a:rPr>
              <a:t>евта	</a:t>
            </a:r>
            <a:r>
              <a:rPr sz="1800" spc="-5" dirty="0">
                <a:latin typeface="Calibri"/>
                <a:cs typeface="Calibri"/>
              </a:rPr>
              <a:t>д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я	</a:t>
            </a:r>
            <a:r>
              <a:rPr sz="1800" spc="-5" dirty="0">
                <a:latin typeface="Calibri"/>
                <a:cs typeface="Calibri"/>
              </a:rPr>
              <a:t>оценки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30673" y="1666494"/>
            <a:ext cx="4219575" cy="28790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530"/>
              </a:spcBef>
            </a:pPr>
            <a:r>
              <a:rPr sz="1800" spc="-5" dirty="0">
                <a:latin typeface="Calibri"/>
                <a:cs typeface="Calibri"/>
              </a:rPr>
              <a:t>окружения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FIM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Оценка качества жизни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(EQ-5D)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Индекс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Хаузера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Шкала баланса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Берга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4965" algn="l"/>
                <a:tab pos="355600" algn="l"/>
                <a:tab pos="1308100" algn="l"/>
                <a:tab pos="2359660" algn="l"/>
                <a:tab pos="3519804" algn="l"/>
              </a:tabLst>
            </a:pPr>
            <a:r>
              <a:rPr sz="1800" spc="-5" dirty="0">
                <a:latin typeface="Calibri"/>
                <a:cs typeface="Calibri"/>
              </a:rPr>
              <a:t>Шка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а	Medical	Resear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h	</a:t>
            </a:r>
            <a:r>
              <a:rPr sz="1800" spc="-5" dirty="0">
                <a:latin typeface="Calibri"/>
                <a:cs typeface="Calibri"/>
              </a:rPr>
              <a:t>Cou</a:t>
            </a:r>
            <a:r>
              <a:rPr sz="1800" spc="15" dirty="0">
                <a:latin typeface="Calibri"/>
                <a:cs typeface="Calibri"/>
              </a:rPr>
              <a:t>n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il  </a:t>
            </a:r>
            <a:r>
              <a:rPr sz="1800" spc="-5" dirty="0">
                <a:latin typeface="Calibri"/>
                <a:cs typeface="Calibri"/>
              </a:rPr>
              <a:t>Paralysis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(MRC-scale)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Тест Френчай (только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больных </a:t>
            </a:r>
            <a:r>
              <a:rPr sz="1800" dirty="0">
                <a:latin typeface="Calibri"/>
                <a:cs typeface="Calibri"/>
              </a:rPr>
              <a:t>с  нарушением функции</a:t>
            </a:r>
            <a:r>
              <a:rPr sz="1800" spc="-5" dirty="0">
                <a:latin typeface="Calibri"/>
                <a:cs typeface="Calibri"/>
              </a:rPr>
              <a:t> руки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0" y="63"/>
          <a:ext cx="9184005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5025"/>
                <a:gridCol w="2425064"/>
                <a:gridCol w="2360295"/>
                <a:gridCol w="2283460"/>
              </a:tblGrid>
              <a:tr h="928687"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Методы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2000" b="1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4675" marR="8890" indent="-54419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ффективности</a:t>
                      </a:r>
                      <a:r>
                        <a:rPr sz="20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медиц  головного</a:t>
                      </a:r>
                      <a:r>
                        <a:rPr sz="20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мозга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76835" indent="-9080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инской</a:t>
                      </a:r>
                      <a:r>
                        <a:rPr sz="20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реабилитаци  с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помощью</a:t>
                      </a:r>
                      <a:r>
                        <a:rPr sz="2000" b="1" spc="3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МКФ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заболеваниях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882581">
                <a:tc>
                  <a:txBody>
                    <a:bodyPr/>
                    <a:lstStyle/>
                    <a:p>
                      <a:pPr marL="419100" marR="30480">
                        <a:lnSpc>
                          <a:spcPts val="2090"/>
                        </a:lnSpc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Структуры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90"/>
                        </a:lnSpc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Нарушение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функции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44830">
                        <a:lnSpc>
                          <a:spcPts val="2090"/>
                        </a:lnSpc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Нарушение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734060" marR="423545" indent="-300990">
                        <a:lnSpc>
                          <a:spcPct val="107200"/>
                        </a:lnSpc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активности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участия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ts val="2090"/>
                        </a:lnSpc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Факторы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среды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5046664">
                <a:tc>
                  <a:txBody>
                    <a:bodyPr/>
                    <a:lstStyle/>
                    <a:p>
                      <a:pPr marL="366395" marR="30480" indent="-343535">
                        <a:lnSpc>
                          <a:spcPts val="1630"/>
                        </a:lnSpc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60" dirty="0">
                          <a:latin typeface="Arial"/>
                          <a:cs typeface="Arial"/>
                        </a:rPr>
                        <a:t>МРТ,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35" dirty="0">
                          <a:latin typeface="Arial"/>
                          <a:cs typeface="Arial"/>
                        </a:rPr>
                        <a:t>МСКТ,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Дуплекс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БЦА,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УЗДГ,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УЗИ,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ЭКГ,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40" dirty="0">
                          <a:latin typeface="Arial"/>
                          <a:cs typeface="Arial"/>
                        </a:rPr>
                        <a:t>ЭхоКГ,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ЭЭГ,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174625" indent="-342900">
                        <a:lnSpc>
                          <a:spcPct val="107100"/>
                        </a:lnSpc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Суточный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монитор  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ЭКГ,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66395" marR="30480" indent="-343535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366395" algn="l"/>
                          <a:tab pos="36703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Рентген.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70205" indent="-343535">
                        <a:lnSpc>
                          <a:spcPts val="1630"/>
                        </a:lnSpc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Модифицированная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u="heavy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шкала</a:t>
                      </a:r>
                      <a:r>
                        <a:rPr sz="1400" u="heavy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u="heavy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Ренкин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Комы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Глазго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Тест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дисфагии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нарушения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речи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314325" indent="-342900">
                        <a:lnSpc>
                          <a:spcPts val="18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Индекс</a:t>
                      </a:r>
                      <a:r>
                        <a:rPr sz="1400" u="heavy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мобильности  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баланса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Берга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370840" indent="-342900">
                        <a:lnSpc>
                          <a:spcPct val="107100"/>
                        </a:lnSpc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ф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ц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ро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нн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ая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Ашфорта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Тест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Френчай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267970" indent="-342900">
                        <a:lnSpc>
                          <a:spcPct val="107100"/>
                        </a:lnSpc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Монреальская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шкала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оценки психического 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статуса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(MoCA),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370840" indent="-342900">
                        <a:lnSpc>
                          <a:spcPts val="18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Спилбергера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Бека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  <a:tab pos="960755" algn="l"/>
                        </a:tabLst>
                      </a:pPr>
                      <a:r>
                        <a:rPr sz="1400" u="heavy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ВАШ</a:t>
                      </a:r>
                      <a:r>
                        <a:rPr sz="1400" b="1" u="heavy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,	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70205" indent="-343535">
                        <a:lnSpc>
                          <a:spcPts val="1630"/>
                        </a:lnSpc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Опросник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качества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жизни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(EQ-5D)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466090" indent="-342900">
                        <a:lnSpc>
                          <a:spcPct val="107100"/>
                        </a:lnSpc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indent="-34353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205" marR="134620" indent="-342900">
                        <a:lnSpc>
                          <a:spcPts val="18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370205" algn="l"/>
                          <a:tab pos="37084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Выполнения 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Деятельности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70840" indent="-343535">
                        <a:lnSpc>
                          <a:spcPts val="1630"/>
                        </a:lnSpc>
                        <a:buFont typeface="Symbol"/>
                        <a:buChar char=""/>
                        <a:tabLst>
                          <a:tab pos="370840" algn="l"/>
                          <a:tab pos="371475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0840" marR="56515" indent="-342900">
                        <a:lnSpc>
                          <a:spcPct val="107100"/>
                        </a:lnSpc>
                        <a:buFont typeface="Symbol"/>
                        <a:buChar char=""/>
                        <a:tabLst>
                          <a:tab pos="370840" algn="l"/>
                          <a:tab pos="371475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эрготерапевта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для оценки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окружения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929005"/>
          </a:xfrm>
          <a:custGeom>
            <a:avLst/>
            <a:gdLst/>
            <a:ahLst/>
            <a:cxnLst/>
            <a:rect l="l" t="t" r="r" b="b"/>
            <a:pathLst>
              <a:path w="9144000" h="929005">
                <a:moveTo>
                  <a:pt x="0" y="928687"/>
                </a:moveTo>
                <a:lnTo>
                  <a:pt x="9144000" y="928687"/>
                </a:lnTo>
                <a:lnTo>
                  <a:pt x="9144000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1382" y="99822"/>
            <a:ext cx="72402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0525" marR="5080" indent="-378460">
              <a:lnSpc>
                <a:spcPct val="100000"/>
              </a:lnSpc>
              <a:spcBef>
                <a:spcPts val="95"/>
              </a:spcBef>
            </a:pPr>
            <a:r>
              <a:rPr sz="2200" spc="-25" dirty="0"/>
              <a:t>Протокол </a:t>
            </a:r>
            <a:r>
              <a:rPr sz="2200" spc="-10" dirty="0"/>
              <a:t>работы </a:t>
            </a:r>
            <a:r>
              <a:rPr sz="2200" spc="-15" dirty="0"/>
              <a:t>мультидисциплинарной </a:t>
            </a:r>
            <a:r>
              <a:rPr sz="2200" spc="-5" dirty="0"/>
              <a:t>бригады/ОМР1/  </a:t>
            </a:r>
            <a:r>
              <a:rPr sz="2200" spc="-75" dirty="0"/>
              <a:t>ГАУЗ </a:t>
            </a:r>
            <a:r>
              <a:rPr sz="2200" spc="-25" dirty="0"/>
              <a:t>«Госпиталь </a:t>
            </a:r>
            <a:r>
              <a:rPr sz="2200" spc="-10" dirty="0"/>
              <a:t>для ветеранов </a:t>
            </a:r>
            <a:r>
              <a:rPr sz="2200" spc="-5" dirty="0"/>
              <a:t>войн» </a:t>
            </a:r>
            <a:r>
              <a:rPr sz="2200" spc="-20" dirty="0"/>
              <a:t>г.Казань </a:t>
            </a:r>
            <a:r>
              <a:rPr sz="2200" spc="-10" dirty="0"/>
              <a:t>МЗ</a:t>
            </a:r>
            <a:r>
              <a:rPr sz="2200" spc="250" dirty="0"/>
              <a:t> </a:t>
            </a:r>
            <a:r>
              <a:rPr sz="2200" spc="-15" dirty="0"/>
              <a:t>РТ</a:t>
            </a:r>
            <a:endParaRPr sz="2200"/>
          </a:p>
        </p:txBody>
      </p:sp>
      <p:sp>
        <p:nvSpPr>
          <p:cNvPr id="4" name="object 4"/>
          <p:cNvSpPr/>
          <p:nvPr/>
        </p:nvSpPr>
        <p:spPr>
          <a:xfrm>
            <a:off x="0" y="6666941"/>
            <a:ext cx="7167880" cy="0"/>
          </a:xfrm>
          <a:custGeom>
            <a:avLst/>
            <a:gdLst/>
            <a:ahLst/>
            <a:cxnLst/>
            <a:rect l="l" t="t" r="r" b="b"/>
            <a:pathLst>
              <a:path w="7167880">
                <a:moveTo>
                  <a:pt x="0" y="0"/>
                </a:moveTo>
                <a:lnTo>
                  <a:pt x="71676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0825" y="993775"/>
            <a:ext cx="0" cy="5650230"/>
          </a:xfrm>
          <a:custGeom>
            <a:avLst/>
            <a:gdLst/>
            <a:ahLst/>
            <a:cxnLst/>
            <a:rect l="l" t="t" r="r" b="b"/>
            <a:pathLst>
              <a:path h="5650230">
                <a:moveTo>
                  <a:pt x="0" y="0"/>
                </a:moveTo>
                <a:lnTo>
                  <a:pt x="0" y="564991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7626" y="6643687"/>
            <a:ext cx="1976755" cy="214629"/>
          </a:xfrm>
          <a:custGeom>
            <a:avLst/>
            <a:gdLst/>
            <a:ahLst/>
            <a:cxnLst/>
            <a:rect l="l" t="t" r="r" b="b"/>
            <a:pathLst>
              <a:path w="1976754" h="214629">
                <a:moveTo>
                  <a:pt x="0" y="214312"/>
                </a:moveTo>
                <a:lnTo>
                  <a:pt x="1976374" y="214312"/>
                </a:lnTo>
                <a:lnTo>
                  <a:pt x="1976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0" y="993775"/>
          <a:ext cx="9150350" cy="5864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6330"/>
                <a:gridCol w="1285875"/>
                <a:gridCol w="1509395"/>
                <a:gridCol w="1425575"/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i="1" spc="-5" dirty="0">
                          <a:latin typeface="Arial"/>
                          <a:cs typeface="Arial"/>
                        </a:rPr>
                        <a:t>Проблемы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i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1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dirty="0">
                          <a:latin typeface="Arial"/>
                          <a:cs typeface="Arial"/>
                        </a:rPr>
                        <a:t>день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i="1" spc="-5" dirty="0">
                          <a:latin typeface="Arial"/>
                          <a:cs typeface="Arial"/>
                        </a:rPr>
                        <a:t>поступления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4480" marR="31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i="1" spc="-5" dirty="0">
                          <a:latin typeface="Arial"/>
                          <a:cs typeface="Arial"/>
                        </a:rPr>
                        <a:t>Через 10</a:t>
                      </a:r>
                      <a:r>
                        <a:rPr sz="11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dirty="0">
                          <a:latin typeface="Arial"/>
                          <a:cs typeface="Arial"/>
                        </a:rPr>
                        <a:t>дней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i="1" dirty="0">
                          <a:latin typeface="Arial"/>
                          <a:cs typeface="Arial"/>
                        </a:rPr>
                        <a:t>В день</a:t>
                      </a:r>
                      <a:r>
                        <a:rPr sz="1100" i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dirty="0">
                          <a:latin typeface="Arial"/>
                          <a:cs typeface="Arial"/>
                        </a:rPr>
                        <a:t>выписки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987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Психо-эмоциональные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нарушения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(b140-b189)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Когнитивные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нарушения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(b110-b139)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Речевые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нарушения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(b310-399)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150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Нарушение функции глотания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(b510)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984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Двигательные нарушения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(b750-b799)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Сенсорные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нарушения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(b250-b279)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657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Возможность самообслуживания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(d510-d599)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984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Вестибулярные нарушения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(b230-b249)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0342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Сохранность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функции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контроля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тазовых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органов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(b610-b639)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32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Соматические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нарушения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32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Обучение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близких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уходу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за пациентом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(e310)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marR="6667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i="1" dirty="0">
                          <a:latin typeface="Arial"/>
                          <a:cs typeface="Arial"/>
                        </a:rPr>
                        <a:t>Шкалы: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Бартел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48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Тест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для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руки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Ашфорт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MMSE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b="1" i="1" dirty="0">
                          <a:latin typeface="Arial"/>
                          <a:cs typeface="Arial"/>
                        </a:rPr>
                        <a:t>Цель: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короткосрочная: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1058">
                <a:tc>
                  <a:txBody>
                    <a:bodyPr/>
                    <a:lstStyle/>
                    <a:p>
                      <a:pPr marL="31750">
                        <a:lnSpc>
                          <a:spcPts val="1345"/>
                        </a:lnSpc>
                        <a:spcBef>
                          <a:spcPts val="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долгосрочная: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2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32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рова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Р.А.,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 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0762" y="2125804"/>
            <a:ext cx="7065238" cy="2541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5467" y="1183906"/>
            <a:ext cx="6500081" cy="717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2517" y="4937188"/>
            <a:ext cx="4015243" cy="1401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121" y="4900612"/>
            <a:ext cx="1831866" cy="1530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0" y="914400"/>
                </a:moveTo>
                <a:lnTo>
                  <a:pt x="9144000" y="914400"/>
                </a:lnTo>
                <a:lnTo>
                  <a:pt x="91440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2525" y="80962"/>
            <a:ext cx="6767449" cy="669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6626" y="6572250"/>
            <a:ext cx="2357755" cy="285750"/>
          </a:xfrm>
          <a:custGeom>
            <a:avLst/>
            <a:gdLst/>
            <a:ahLst/>
            <a:cxnLst/>
            <a:rect l="l" t="t" r="r" b="b"/>
            <a:pathLst>
              <a:path w="2357754" h="285750">
                <a:moveTo>
                  <a:pt x="0" y="285750"/>
                </a:moveTo>
                <a:lnTo>
                  <a:pt x="2357374" y="285750"/>
                </a:lnTo>
                <a:lnTo>
                  <a:pt x="2357374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00418" y="6511849"/>
            <a:ext cx="2131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Мельникова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Е.В., и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соавт.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2017  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993" y="122936"/>
            <a:ext cx="85807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8090" marR="5080" indent="-3756025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latin typeface="Arial"/>
                <a:cs typeface="Arial"/>
              </a:rPr>
              <a:t>Динамика нарушений повседневной активности  (МКФ)</a:t>
            </a:r>
          </a:p>
        </p:txBody>
      </p:sp>
      <p:sp>
        <p:nvSpPr>
          <p:cNvPr id="4" name="object 4"/>
          <p:cNvSpPr/>
          <p:nvPr/>
        </p:nvSpPr>
        <p:spPr>
          <a:xfrm>
            <a:off x="822960" y="5007864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2960" y="4695444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2960" y="4381500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2960" y="4069079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2960" y="3756659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2960" y="3444240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2960" y="3131820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2960" y="2819400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2960" y="2505455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2960" y="2193035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2960" y="1880616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5255" y="4674108"/>
            <a:ext cx="2737510" cy="646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255" y="3396996"/>
            <a:ext cx="2737510" cy="1923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5255" y="2023872"/>
            <a:ext cx="2737510" cy="1892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2875" y="2048255"/>
            <a:ext cx="2023872" cy="681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8116" y="4681728"/>
            <a:ext cx="2601468" cy="638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8116" y="3429000"/>
            <a:ext cx="2601468" cy="1891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8116" y="2052827"/>
            <a:ext cx="2601468" cy="1769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8116" y="2052827"/>
            <a:ext cx="1901952" cy="5897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2960" y="1880616"/>
            <a:ext cx="0" cy="3439795"/>
          </a:xfrm>
          <a:custGeom>
            <a:avLst/>
            <a:gdLst/>
            <a:ahLst/>
            <a:cxnLst/>
            <a:rect l="l" t="t" r="r" b="b"/>
            <a:pathLst>
              <a:path h="3439795">
                <a:moveTo>
                  <a:pt x="0" y="3439668"/>
                </a:moveTo>
                <a:lnTo>
                  <a:pt x="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9619" y="5320284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9619" y="5007864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9619" y="4695444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9619" y="438150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9619" y="406907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9619" y="375665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9619" y="344424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9619" y="313182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9619" y="281940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9619" y="2505455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9619" y="2193035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9619" y="1880616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2960" y="5320284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2960" y="53202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27047" y="53202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32660" y="53202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38272" y="53202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2359" y="53202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47699" y="4849114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21227" y="4911597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7699" y="3942079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52980" y="4317238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57957" y="4411217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24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138297" y="393814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47699" y="2721990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52980" y="2972180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57957" y="3066034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163316" y="259702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8108" y="1937080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10892" y="219011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15870" y="219011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57911" y="1649450"/>
            <a:ext cx="224790" cy="377888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88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55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45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40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25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78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785"/>
              </a:spcBef>
            </a:pPr>
            <a:r>
              <a:rPr sz="1400" dirty="0">
                <a:solidFill>
                  <a:srgbClr val="0F3053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785"/>
              </a:spcBef>
            </a:pPr>
            <a:r>
              <a:rPr sz="1400" dirty="0">
                <a:solidFill>
                  <a:srgbClr val="0F3053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78839" y="5491683"/>
            <a:ext cx="2710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7550" algn="l"/>
                <a:tab pos="1422400" algn="l"/>
                <a:tab pos="2127885" algn="l"/>
              </a:tabLst>
            </a:pP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d</a:t>
            </a:r>
            <a:r>
              <a:rPr sz="1800" spc="-15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440	d</a:t>
            </a:r>
            <a:r>
              <a:rPr sz="1800" spc="-1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450	d</a:t>
            </a:r>
            <a:r>
              <a:rPr sz="1800" spc="-15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540	d</a:t>
            </a:r>
            <a:r>
              <a:rPr sz="1800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550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3968" y="3018359"/>
            <a:ext cx="281305" cy="11658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10" dirty="0">
                <a:solidFill>
                  <a:srgbClr val="0F3053"/>
                </a:solidFill>
                <a:latin typeface="Arial"/>
                <a:cs typeface="Arial"/>
              </a:rPr>
              <a:t>Пациенты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249804" y="1337817"/>
            <a:ext cx="786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F3053"/>
                </a:solidFill>
                <a:latin typeface="Arial"/>
                <a:cs typeface="Arial"/>
              </a:rPr>
              <a:t>День</a:t>
            </a:r>
            <a:r>
              <a:rPr sz="1800" b="1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F3053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881628" y="4283964"/>
            <a:ext cx="96011" cy="91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81628" y="4645152"/>
            <a:ext cx="96011" cy="914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003040" y="4204842"/>
            <a:ext cx="866140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144145" algn="l"/>
              </a:tabLst>
            </a:pPr>
            <a:r>
              <a:rPr sz="1400" spc="-10" dirty="0">
                <a:solidFill>
                  <a:srgbClr val="0F3053"/>
                </a:solidFill>
                <a:latin typeface="Times New Roman"/>
                <a:cs typeface="Times New Roman"/>
              </a:rPr>
              <a:t>(легкое)</a:t>
            </a:r>
            <a:endParaRPr sz="1400">
              <a:latin typeface="Times New Roman"/>
              <a:cs typeface="Times New Roman"/>
            </a:endParaRPr>
          </a:p>
          <a:p>
            <a:pPr marL="143510" indent="-131445">
              <a:lnSpc>
                <a:spcPct val="100000"/>
              </a:lnSpc>
              <a:spcBef>
                <a:spcPts val="1170"/>
              </a:spcBef>
              <a:buAutoNum type="arabicPlain"/>
              <a:tabLst>
                <a:tab pos="144145" algn="l"/>
              </a:tabLst>
            </a:pPr>
            <a:r>
              <a:rPr sz="1400" spc="-5" dirty="0">
                <a:solidFill>
                  <a:srgbClr val="0F3053"/>
                </a:solidFill>
                <a:latin typeface="Times New Roman"/>
                <a:cs typeface="Times New Roman"/>
              </a:rPr>
              <a:t>(среднее)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881628" y="5006340"/>
            <a:ext cx="96011" cy="914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81628" y="5367528"/>
            <a:ext cx="96011" cy="914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715258" y="1751838"/>
            <a:ext cx="1312545" cy="2174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d </a:t>
            </a:r>
            <a:r>
              <a:rPr sz="1400" b="1" spc="-5" dirty="0">
                <a:latin typeface="Arial"/>
                <a:cs typeface="Arial"/>
              </a:rPr>
              <a:t>440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endParaRPr sz="1400">
              <a:latin typeface="Arial"/>
              <a:cs typeface="Arial"/>
            </a:endParaRPr>
          </a:p>
          <a:p>
            <a:pPr marL="12700" marR="523240">
              <a:lnSpc>
                <a:spcPct val="100000"/>
              </a:lnSpc>
            </a:pPr>
            <a:r>
              <a:rPr sz="1400" b="1" spc="-20" dirty="0">
                <a:latin typeface="Arial"/>
                <a:cs typeface="Arial"/>
              </a:rPr>
              <a:t>ф</a:t>
            </a:r>
            <a:r>
              <a:rPr sz="1400" b="1" spc="-50" dirty="0">
                <a:latin typeface="Arial"/>
                <a:cs typeface="Arial"/>
              </a:rPr>
              <a:t>у</a:t>
            </a:r>
            <a:r>
              <a:rPr sz="1400" b="1" dirty="0">
                <a:latin typeface="Arial"/>
                <a:cs typeface="Arial"/>
              </a:rPr>
              <a:t>н</a:t>
            </a:r>
            <a:r>
              <a:rPr sz="1400" b="1" spc="5" dirty="0">
                <a:latin typeface="Arial"/>
                <a:cs typeface="Arial"/>
              </a:rPr>
              <a:t>к</a:t>
            </a:r>
            <a:r>
              <a:rPr sz="1400" b="1" dirty="0">
                <a:latin typeface="Arial"/>
                <a:cs typeface="Arial"/>
              </a:rPr>
              <a:t>ция  </a:t>
            </a:r>
            <a:r>
              <a:rPr sz="1400" b="1" spc="-5" dirty="0">
                <a:latin typeface="Arial"/>
                <a:cs typeface="Arial"/>
              </a:rPr>
              <a:t>кисти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d </a:t>
            </a:r>
            <a:r>
              <a:rPr sz="1400" b="1" spc="-5" dirty="0">
                <a:latin typeface="Arial"/>
                <a:cs typeface="Arial"/>
              </a:rPr>
              <a:t>450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ходьба  </a:t>
            </a:r>
            <a:r>
              <a:rPr sz="1400" b="1" dirty="0">
                <a:latin typeface="Arial"/>
                <a:cs typeface="Arial"/>
              </a:rPr>
              <a:t>d </a:t>
            </a:r>
            <a:r>
              <a:rPr sz="1400" b="1" spc="-5" dirty="0">
                <a:latin typeface="Arial"/>
                <a:cs typeface="Arial"/>
              </a:rPr>
              <a:t>540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одевание</a:t>
            </a:r>
            <a:endParaRPr sz="1400">
              <a:latin typeface="Arial"/>
              <a:cs typeface="Arial"/>
            </a:endParaRPr>
          </a:p>
          <a:p>
            <a:pPr marL="12700" marR="8572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d </a:t>
            </a:r>
            <a:r>
              <a:rPr sz="1400" b="1" spc="-5" dirty="0">
                <a:latin typeface="Arial"/>
                <a:cs typeface="Arial"/>
              </a:rPr>
              <a:t>550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прием  пищи</a:t>
            </a:r>
            <a:endParaRPr sz="1400">
              <a:latin typeface="Arial"/>
              <a:cs typeface="Arial"/>
            </a:endParaRPr>
          </a:p>
          <a:p>
            <a:pPr marL="42545" marR="159385">
              <a:lnSpc>
                <a:spcPct val="100000"/>
              </a:lnSpc>
              <a:spcBef>
                <a:spcPts val="590"/>
              </a:spcBef>
            </a:pPr>
            <a:r>
              <a:rPr sz="1200" spc="-5" dirty="0">
                <a:latin typeface="Arial"/>
                <a:cs typeface="Arial"/>
              </a:rPr>
              <a:t>Кл</a:t>
            </a:r>
            <a:r>
              <a:rPr sz="1200" dirty="0">
                <a:latin typeface="Arial"/>
                <a:cs typeface="Arial"/>
              </a:rPr>
              <a:t>ассификат</a:t>
            </a:r>
            <a:r>
              <a:rPr sz="1200" spc="5" dirty="0">
                <a:latin typeface="Arial"/>
                <a:cs typeface="Arial"/>
              </a:rPr>
              <a:t>о</a:t>
            </a:r>
            <a:r>
              <a:rPr sz="1200" dirty="0">
                <a:latin typeface="Arial"/>
                <a:cs typeface="Arial"/>
              </a:rPr>
              <a:t>р  </a:t>
            </a:r>
            <a:r>
              <a:rPr sz="1200" spc="-5" dirty="0">
                <a:latin typeface="Arial"/>
                <a:cs typeface="Arial"/>
              </a:rPr>
              <a:t>нарушений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83914" y="4927853"/>
            <a:ext cx="10102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44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F3053"/>
                </a:solidFill>
                <a:latin typeface="Times New Roman"/>
                <a:cs typeface="Times New Roman"/>
              </a:rPr>
              <a:t>3</a:t>
            </a:r>
            <a:r>
              <a:rPr sz="1400" spc="-85" dirty="0">
                <a:solidFill>
                  <a:srgbClr val="0F3053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0F3053"/>
                </a:solidFill>
                <a:latin typeface="Times New Roman"/>
                <a:cs typeface="Times New Roman"/>
              </a:rPr>
              <a:t>(тяжелое)</a:t>
            </a:r>
            <a:endParaRPr sz="1400">
              <a:latin typeface="Times New Roman"/>
              <a:cs typeface="Times New Roman"/>
            </a:endParaRPr>
          </a:p>
          <a:p>
            <a:pPr marL="131445">
              <a:lnSpc>
                <a:spcPct val="100000"/>
              </a:lnSpc>
              <a:spcBef>
                <a:spcPts val="1170"/>
              </a:spcBef>
            </a:pPr>
            <a:r>
              <a:rPr sz="1400" dirty="0">
                <a:solidFill>
                  <a:srgbClr val="0F3053"/>
                </a:solidFill>
                <a:latin typeface="Times New Roman"/>
                <a:cs typeface="Times New Roman"/>
              </a:rPr>
              <a:t>0</a:t>
            </a:r>
            <a:r>
              <a:rPr sz="1400" spc="-35" dirty="0">
                <a:solidFill>
                  <a:srgbClr val="0F3053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F3053"/>
                </a:solidFill>
                <a:latin typeface="Times New Roman"/>
                <a:cs typeface="Times New Roman"/>
              </a:rPr>
              <a:t>(нет)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latin typeface="Arial"/>
                <a:cs typeface="Arial"/>
              </a:rPr>
              <a:t>n = 52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чел.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021323" y="5026152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21323" y="4710684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21323" y="4395215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21323" y="4079747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21323" y="3764279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21323" y="3450335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21323" y="3134867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21323" y="2819400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21323" y="2503932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21323" y="2188464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21323" y="1872995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106667" y="3854196"/>
            <a:ext cx="2806445" cy="14880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106667" y="3479291"/>
            <a:ext cx="2806445" cy="13929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106667" y="2590800"/>
            <a:ext cx="2806445" cy="1714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106667" y="2031492"/>
            <a:ext cx="2806445" cy="1264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26479" y="3877055"/>
            <a:ext cx="2674620" cy="14645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126479" y="3502152"/>
            <a:ext cx="2674620" cy="1280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26479" y="2615183"/>
            <a:ext cx="2674620" cy="1600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26479" y="2048255"/>
            <a:ext cx="2674620" cy="11612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21323" y="1872995"/>
            <a:ext cx="0" cy="3469004"/>
          </a:xfrm>
          <a:custGeom>
            <a:avLst/>
            <a:gdLst/>
            <a:ahLst/>
            <a:cxnLst/>
            <a:rect l="l" t="t" r="r" b="b"/>
            <a:pathLst>
              <a:path h="3469004">
                <a:moveTo>
                  <a:pt x="0" y="3468624"/>
                </a:moveTo>
                <a:lnTo>
                  <a:pt x="0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67984" y="5341620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67984" y="5026152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67984" y="4710684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967984" y="4395215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67984" y="4079747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67984" y="3764279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67984" y="3450335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67984" y="3134867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67984" y="2819400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67984" y="2503932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67984" y="2188464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67984" y="1872995"/>
            <a:ext cx="53340" cy="0"/>
          </a:xfrm>
          <a:custGeom>
            <a:avLst/>
            <a:gdLst/>
            <a:ahLst/>
            <a:cxnLst/>
            <a:rect l="l" t="t" r="r" b="b"/>
            <a:pathLst>
              <a:path w="53339">
                <a:moveTo>
                  <a:pt x="0" y="0"/>
                </a:moveTo>
                <a:lnTo>
                  <a:pt x="53339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021323" y="5341620"/>
            <a:ext cx="2891155" cy="0"/>
          </a:xfrm>
          <a:custGeom>
            <a:avLst/>
            <a:gdLst/>
            <a:ahLst/>
            <a:cxnLst/>
            <a:rect l="l" t="t" r="r" b="b"/>
            <a:pathLst>
              <a:path w="2891154">
                <a:moveTo>
                  <a:pt x="0" y="0"/>
                </a:moveTo>
                <a:lnTo>
                  <a:pt x="2891028" y="0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021323" y="53416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743700" y="53416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467600" y="53416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189976" y="53416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12352" y="53416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12192">
            <a:solidFill>
              <a:srgbClr val="858A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6257035" y="4616272"/>
            <a:ext cx="254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Times New Roman"/>
                <a:cs typeface="Times New Roman"/>
              </a:rPr>
              <a:t>18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979666" y="447878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768208" y="490042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8425942" y="4584954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313423" y="399364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036434" y="354406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759445" y="433247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482330" y="373329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257035" y="348094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14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7022338" y="2910332"/>
            <a:ext cx="236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0F3053"/>
                </a:solidFill>
                <a:latin typeface="Times New Roman"/>
                <a:cs typeface="Times New Roman"/>
              </a:rPr>
              <a:t>11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715757" y="3292855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24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425942" y="2976194"/>
            <a:ext cx="254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Times New Roman"/>
                <a:cs typeface="Times New Roman"/>
              </a:rPr>
              <a:t>16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257035" y="2471673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18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980046" y="2282444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703057" y="2219325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10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482330" y="2187651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F3053"/>
                </a:solidFill>
                <a:latin typeface="Times New Roman"/>
                <a:cs typeface="Times New Roman"/>
              </a:rPr>
              <a:t>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657850" y="1640179"/>
            <a:ext cx="224154" cy="381063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55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45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40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spc="-5" dirty="0">
                <a:solidFill>
                  <a:srgbClr val="0F3053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  <a:p>
            <a:pPr marL="111760">
              <a:lnSpc>
                <a:spcPct val="100000"/>
              </a:lnSpc>
              <a:spcBef>
                <a:spcPts val="805"/>
              </a:spcBef>
            </a:pPr>
            <a:r>
              <a:rPr sz="1400" dirty="0">
                <a:solidFill>
                  <a:srgbClr val="0F3053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111760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solidFill>
                  <a:srgbClr val="0F3053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086094" y="5513933"/>
            <a:ext cx="594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d</a:t>
            </a:r>
            <a:r>
              <a:rPr sz="1800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440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808978" y="5513933"/>
            <a:ext cx="594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d</a:t>
            </a:r>
            <a:r>
              <a:rPr sz="1800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450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531989" y="5513933"/>
            <a:ext cx="594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d</a:t>
            </a:r>
            <a:r>
              <a:rPr sz="1800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540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8255000" y="5513933"/>
            <a:ext cx="594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d</a:t>
            </a:r>
            <a:r>
              <a:rPr sz="1800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F3053"/>
                </a:solidFill>
                <a:latin typeface="Arial"/>
                <a:cs typeface="Arial"/>
              </a:rPr>
              <a:t>550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379276" y="3026360"/>
            <a:ext cx="281305" cy="11658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10" dirty="0">
                <a:solidFill>
                  <a:srgbClr val="0F3053"/>
                </a:solidFill>
                <a:latin typeface="Arial"/>
                <a:cs typeface="Arial"/>
              </a:rPr>
              <a:t>Пациенты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020559" y="1314703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F3053"/>
                </a:solidFill>
                <a:latin typeface="Arial"/>
                <a:cs typeface="Arial"/>
              </a:rPr>
              <a:t>День</a:t>
            </a:r>
            <a:r>
              <a:rPr sz="1800" b="1" spc="-90" dirty="0">
                <a:solidFill>
                  <a:srgbClr val="0F3053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F3053"/>
                </a:solidFill>
                <a:latin typeface="Arial"/>
                <a:cs typeface="Arial"/>
              </a:rPr>
              <a:t>30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7327138" y="6639255"/>
            <a:ext cx="127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Терешин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А.Е.,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38275"/>
          </a:xfrm>
          <a:custGeom>
            <a:avLst/>
            <a:gdLst/>
            <a:ahLst/>
            <a:cxnLst/>
            <a:rect l="l" t="t" r="r" b="b"/>
            <a:pathLst>
              <a:path w="9144000" h="1438275">
                <a:moveTo>
                  <a:pt x="0" y="1438275"/>
                </a:moveTo>
                <a:lnTo>
                  <a:pt x="9144000" y="1438275"/>
                </a:lnTo>
                <a:lnTo>
                  <a:pt x="9144000" y="0"/>
                </a:lnTo>
                <a:lnTo>
                  <a:pt x="0" y="0"/>
                </a:lnTo>
                <a:lnTo>
                  <a:pt x="0" y="14382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785" y="484123"/>
            <a:ext cx="88614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latin typeface="Arial"/>
                <a:cs typeface="Arial"/>
              </a:rPr>
              <a:t>Динамика </a:t>
            </a:r>
            <a:r>
              <a:rPr spc="-25" dirty="0">
                <a:latin typeface="Arial"/>
                <a:cs typeface="Arial"/>
              </a:rPr>
              <a:t>качества </a:t>
            </a:r>
            <a:r>
              <a:rPr spc="-5" dirty="0">
                <a:latin typeface="Arial"/>
                <a:cs typeface="Arial"/>
              </a:rPr>
              <a:t>жизни </a:t>
            </a:r>
            <a:r>
              <a:rPr spc="-10" dirty="0">
                <a:latin typeface="Arial"/>
                <a:cs typeface="Arial"/>
              </a:rPr>
              <a:t>пациентов </a:t>
            </a:r>
            <a:r>
              <a:rPr spc="-5" dirty="0">
                <a:latin typeface="Arial"/>
                <a:cs typeface="Arial"/>
              </a:rPr>
              <a:t>и</a:t>
            </a:r>
            <a:r>
              <a:rPr spc="1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депрессии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1118" y="1808226"/>
            <a:ext cx="185356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Arial"/>
                <a:cs typeface="Arial"/>
              </a:rPr>
              <a:t>Качество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жизни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3362" y="2301126"/>
            <a:ext cx="4191799" cy="2396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3139" y="4018788"/>
            <a:ext cx="417830" cy="417830"/>
          </a:xfrm>
          <a:custGeom>
            <a:avLst/>
            <a:gdLst/>
            <a:ahLst/>
            <a:cxnLst/>
            <a:rect l="l" t="t" r="r" b="b"/>
            <a:pathLst>
              <a:path w="417830" h="417829">
                <a:moveTo>
                  <a:pt x="208787" y="0"/>
                </a:moveTo>
                <a:lnTo>
                  <a:pt x="356616" y="60960"/>
                </a:lnTo>
                <a:lnTo>
                  <a:pt x="417576" y="208787"/>
                </a:lnTo>
                <a:lnTo>
                  <a:pt x="356616" y="356616"/>
                </a:lnTo>
                <a:lnTo>
                  <a:pt x="208787" y="417575"/>
                </a:lnTo>
                <a:lnTo>
                  <a:pt x="60960" y="356616"/>
                </a:lnTo>
                <a:lnTo>
                  <a:pt x="0" y="208787"/>
                </a:lnTo>
                <a:lnTo>
                  <a:pt x="60960" y="60960"/>
                </a:lnTo>
                <a:lnTo>
                  <a:pt x="208787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4351" y="3810000"/>
            <a:ext cx="835660" cy="835660"/>
          </a:xfrm>
          <a:custGeom>
            <a:avLst/>
            <a:gdLst/>
            <a:ahLst/>
            <a:cxnLst/>
            <a:rect l="l" t="t" r="r" b="b"/>
            <a:pathLst>
              <a:path w="835660" h="835660">
                <a:moveTo>
                  <a:pt x="417575" y="0"/>
                </a:moveTo>
                <a:lnTo>
                  <a:pt x="713232" y="121919"/>
                </a:lnTo>
                <a:lnTo>
                  <a:pt x="835152" y="417575"/>
                </a:lnTo>
                <a:lnTo>
                  <a:pt x="713232" y="713232"/>
                </a:lnTo>
                <a:lnTo>
                  <a:pt x="417575" y="835151"/>
                </a:lnTo>
                <a:lnTo>
                  <a:pt x="121920" y="713232"/>
                </a:lnTo>
                <a:lnTo>
                  <a:pt x="0" y="417575"/>
                </a:lnTo>
                <a:lnTo>
                  <a:pt x="121920" y="121919"/>
                </a:lnTo>
                <a:lnTo>
                  <a:pt x="417575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4039" y="3599688"/>
            <a:ext cx="1256030" cy="1256030"/>
          </a:xfrm>
          <a:custGeom>
            <a:avLst/>
            <a:gdLst/>
            <a:ahLst/>
            <a:cxnLst/>
            <a:rect l="l" t="t" r="r" b="b"/>
            <a:pathLst>
              <a:path w="1256030" h="1256029">
                <a:moveTo>
                  <a:pt x="627888" y="0"/>
                </a:moveTo>
                <a:lnTo>
                  <a:pt x="1071372" y="184404"/>
                </a:lnTo>
                <a:lnTo>
                  <a:pt x="1255776" y="627888"/>
                </a:lnTo>
                <a:lnTo>
                  <a:pt x="1071372" y="1071372"/>
                </a:lnTo>
                <a:lnTo>
                  <a:pt x="627888" y="1255776"/>
                </a:lnTo>
                <a:lnTo>
                  <a:pt x="184404" y="1071372"/>
                </a:lnTo>
                <a:lnTo>
                  <a:pt x="0" y="627888"/>
                </a:lnTo>
                <a:lnTo>
                  <a:pt x="184404" y="184404"/>
                </a:lnTo>
                <a:lnTo>
                  <a:pt x="627888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5251" y="3390900"/>
            <a:ext cx="1673860" cy="1673860"/>
          </a:xfrm>
          <a:custGeom>
            <a:avLst/>
            <a:gdLst/>
            <a:ahLst/>
            <a:cxnLst/>
            <a:rect l="l" t="t" r="r" b="b"/>
            <a:pathLst>
              <a:path w="1673860" h="1673860">
                <a:moveTo>
                  <a:pt x="836676" y="0"/>
                </a:moveTo>
                <a:lnTo>
                  <a:pt x="1427988" y="245363"/>
                </a:lnTo>
                <a:lnTo>
                  <a:pt x="1673352" y="836676"/>
                </a:lnTo>
                <a:lnTo>
                  <a:pt x="1427988" y="1427988"/>
                </a:lnTo>
                <a:lnTo>
                  <a:pt x="836676" y="1673352"/>
                </a:lnTo>
                <a:lnTo>
                  <a:pt x="245364" y="1427988"/>
                </a:lnTo>
                <a:lnTo>
                  <a:pt x="0" y="836676"/>
                </a:lnTo>
                <a:lnTo>
                  <a:pt x="245364" y="245363"/>
                </a:lnTo>
                <a:lnTo>
                  <a:pt x="836676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463" y="3182111"/>
            <a:ext cx="2091055" cy="2091055"/>
          </a:xfrm>
          <a:custGeom>
            <a:avLst/>
            <a:gdLst/>
            <a:ahLst/>
            <a:cxnLst/>
            <a:rect l="l" t="t" r="r" b="b"/>
            <a:pathLst>
              <a:path w="2091054" h="2091054">
                <a:moveTo>
                  <a:pt x="1045463" y="0"/>
                </a:moveTo>
                <a:lnTo>
                  <a:pt x="1784604" y="306324"/>
                </a:lnTo>
                <a:lnTo>
                  <a:pt x="2090927" y="1045463"/>
                </a:lnTo>
                <a:lnTo>
                  <a:pt x="1784604" y="1784604"/>
                </a:lnTo>
                <a:lnTo>
                  <a:pt x="1045463" y="2090927"/>
                </a:lnTo>
                <a:lnTo>
                  <a:pt x="306324" y="1784604"/>
                </a:lnTo>
                <a:lnTo>
                  <a:pt x="0" y="1045463"/>
                </a:lnTo>
                <a:lnTo>
                  <a:pt x="306324" y="306324"/>
                </a:lnTo>
                <a:lnTo>
                  <a:pt x="1045463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17675" y="2973323"/>
            <a:ext cx="2508885" cy="2508885"/>
          </a:xfrm>
          <a:custGeom>
            <a:avLst/>
            <a:gdLst/>
            <a:ahLst/>
            <a:cxnLst/>
            <a:rect l="l" t="t" r="r" b="b"/>
            <a:pathLst>
              <a:path w="2508885" h="2508885">
                <a:moveTo>
                  <a:pt x="1254252" y="0"/>
                </a:moveTo>
                <a:lnTo>
                  <a:pt x="2141220" y="367284"/>
                </a:lnTo>
                <a:lnTo>
                  <a:pt x="2508504" y="1254252"/>
                </a:lnTo>
                <a:lnTo>
                  <a:pt x="2141220" y="2141220"/>
                </a:lnTo>
                <a:lnTo>
                  <a:pt x="1254252" y="2508504"/>
                </a:lnTo>
                <a:lnTo>
                  <a:pt x="367284" y="2141220"/>
                </a:lnTo>
                <a:lnTo>
                  <a:pt x="0" y="1254252"/>
                </a:lnTo>
                <a:lnTo>
                  <a:pt x="367284" y="367284"/>
                </a:lnTo>
                <a:lnTo>
                  <a:pt x="1254252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7363" y="2763011"/>
            <a:ext cx="2929255" cy="2929255"/>
          </a:xfrm>
          <a:custGeom>
            <a:avLst/>
            <a:gdLst/>
            <a:ahLst/>
            <a:cxnLst/>
            <a:rect l="l" t="t" r="r" b="b"/>
            <a:pathLst>
              <a:path w="2929254" h="2929254">
                <a:moveTo>
                  <a:pt x="1464564" y="0"/>
                </a:moveTo>
                <a:lnTo>
                  <a:pt x="2499360" y="429767"/>
                </a:lnTo>
                <a:lnTo>
                  <a:pt x="2929128" y="1464564"/>
                </a:lnTo>
                <a:lnTo>
                  <a:pt x="2499360" y="2499360"/>
                </a:lnTo>
                <a:lnTo>
                  <a:pt x="1464564" y="2929128"/>
                </a:lnTo>
                <a:lnTo>
                  <a:pt x="429768" y="2499360"/>
                </a:lnTo>
                <a:lnTo>
                  <a:pt x="0" y="1464564"/>
                </a:lnTo>
                <a:lnTo>
                  <a:pt x="429768" y="429767"/>
                </a:lnTo>
                <a:lnTo>
                  <a:pt x="1464564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8576" y="2554223"/>
            <a:ext cx="3347085" cy="3347085"/>
          </a:xfrm>
          <a:custGeom>
            <a:avLst/>
            <a:gdLst/>
            <a:ahLst/>
            <a:cxnLst/>
            <a:rect l="l" t="t" r="r" b="b"/>
            <a:pathLst>
              <a:path w="3347085" h="3347085">
                <a:moveTo>
                  <a:pt x="1673352" y="0"/>
                </a:moveTo>
                <a:lnTo>
                  <a:pt x="2855976" y="490727"/>
                </a:lnTo>
                <a:lnTo>
                  <a:pt x="3346704" y="1673352"/>
                </a:lnTo>
                <a:lnTo>
                  <a:pt x="2855976" y="2855976"/>
                </a:lnTo>
                <a:lnTo>
                  <a:pt x="1673352" y="3346704"/>
                </a:lnTo>
                <a:lnTo>
                  <a:pt x="490727" y="2855976"/>
                </a:lnTo>
                <a:lnTo>
                  <a:pt x="0" y="1673352"/>
                </a:lnTo>
                <a:lnTo>
                  <a:pt x="490727" y="490727"/>
                </a:lnTo>
                <a:lnTo>
                  <a:pt x="1673352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7363" y="3037332"/>
            <a:ext cx="2993136" cy="2574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8760" y="3512820"/>
            <a:ext cx="1988819" cy="1722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0137" y="3056382"/>
            <a:ext cx="2907665" cy="2489200"/>
          </a:xfrm>
          <a:custGeom>
            <a:avLst/>
            <a:gdLst/>
            <a:ahLst/>
            <a:cxnLst/>
            <a:rect l="l" t="t" r="r" b="b"/>
            <a:pathLst>
              <a:path w="2907665" h="2489200">
                <a:moveTo>
                  <a:pt x="1422171" y="0"/>
                </a:moveTo>
                <a:lnTo>
                  <a:pt x="475767" y="224789"/>
                </a:lnTo>
                <a:lnTo>
                  <a:pt x="0" y="1171320"/>
                </a:lnTo>
                <a:lnTo>
                  <a:pt x="431317" y="2162174"/>
                </a:lnTo>
                <a:lnTo>
                  <a:pt x="1422171" y="2488945"/>
                </a:lnTo>
                <a:lnTo>
                  <a:pt x="2309520" y="2058669"/>
                </a:lnTo>
                <a:lnTo>
                  <a:pt x="2907182" y="1171320"/>
                </a:lnTo>
                <a:lnTo>
                  <a:pt x="2206015" y="387476"/>
                </a:lnTo>
                <a:lnTo>
                  <a:pt x="1422171" y="0"/>
                </a:lnTo>
                <a:close/>
              </a:path>
            </a:pathLst>
          </a:custGeom>
          <a:solidFill>
            <a:srgbClr val="5A2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52066" y="3532632"/>
            <a:ext cx="1903730" cy="1636395"/>
          </a:xfrm>
          <a:custGeom>
            <a:avLst/>
            <a:gdLst/>
            <a:ahLst/>
            <a:cxnLst/>
            <a:rect l="l" t="t" r="r" b="b"/>
            <a:pathLst>
              <a:path w="1903729" h="1636395">
                <a:moveTo>
                  <a:pt x="225171" y="0"/>
                </a:moveTo>
                <a:lnTo>
                  <a:pt x="0" y="695070"/>
                </a:lnTo>
                <a:lnTo>
                  <a:pt x="358266" y="1257045"/>
                </a:lnTo>
                <a:lnTo>
                  <a:pt x="920241" y="1636267"/>
                </a:lnTo>
                <a:lnTo>
                  <a:pt x="1689353" y="1464055"/>
                </a:lnTo>
                <a:lnTo>
                  <a:pt x="1903222" y="695070"/>
                </a:lnTo>
                <a:lnTo>
                  <a:pt x="1245616" y="369696"/>
                </a:lnTo>
                <a:lnTo>
                  <a:pt x="920241" y="25780"/>
                </a:lnTo>
                <a:lnTo>
                  <a:pt x="225171" y="0"/>
                </a:lnTo>
                <a:close/>
              </a:path>
            </a:pathLst>
          </a:custGeom>
          <a:solidFill>
            <a:srgbClr val="003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1927" y="2554223"/>
            <a:ext cx="0" cy="1673860"/>
          </a:xfrm>
          <a:custGeom>
            <a:avLst/>
            <a:gdLst/>
            <a:ahLst/>
            <a:cxnLst/>
            <a:rect l="l" t="t" r="r" b="b"/>
            <a:pathLst>
              <a:path h="1673860">
                <a:moveTo>
                  <a:pt x="0" y="1673352"/>
                </a:moveTo>
                <a:lnTo>
                  <a:pt x="0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1927" y="3044951"/>
            <a:ext cx="1183005" cy="1183005"/>
          </a:xfrm>
          <a:custGeom>
            <a:avLst/>
            <a:gdLst/>
            <a:ahLst/>
            <a:cxnLst/>
            <a:rect l="l" t="t" r="r" b="b"/>
            <a:pathLst>
              <a:path w="1183004" h="1183004">
                <a:moveTo>
                  <a:pt x="0" y="1182624"/>
                </a:moveTo>
                <a:lnTo>
                  <a:pt x="1182624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71927" y="4227576"/>
            <a:ext cx="1673860" cy="0"/>
          </a:xfrm>
          <a:custGeom>
            <a:avLst/>
            <a:gdLst/>
            <a:ahLst/>
            <a:cxnLst/>
            <a:rect l="l" t="t" r="r" b="b"/>
            <a:pathLst>
              <a:path w="1673860">
                <a:moveTo>
                  <a:pt x="0" y="0"/>
                </a:moveTo>
                <a:lnTo>
                  <a:pt x="1673352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71927" y="4227576"/>
            <a:ext cx="1183005" cy="1183005"/>
          </a:xfrm>
          <a:custGeom>
            <a:avLst/>
            <a:gdLst/>
            <a:ahLst/>
            <a:cxnLst/>
            <a:rect l="l" t="t" r="r" b="b"/>
            <a:pathLst>
              <a:path w="1183004" h="1183004">
                <a:moveTo>
                  <a:pt x="0" y="0"/>
                </a:moveTo>
                <a:lnTo>
                  <a:pt x="1182624" y="1182624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71927" y="4227576"/>
            <a:ext cx="0" cy="1673860"/>
          </a:xfrm>
          <a:custGeom>
            <a:avLst/>
            <a:gdLst/>
            <a:ahLst/>
            <a:cxnLst/>
            <a:rect l="l" t="t" r="r" b="b"/>
            <a:pathLst>
              <a:path h="1673860">
                <a:moveTo>
                  <a:pt x="0" y="0"/>
                </a:moveTo>
                <a:lnTo>
                  <a:pt x="0" y="1673352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89303" y="4227576"/>
            <a:ext cx="1183005" cy="1183005"/>
          </a:xfrm>
          <a:custGeom>
            <a:avLst/>
            <a:gdLst/>
            <a:ahLst/>
            <a:cxnLst/>
            <a:rect l="l" t="t" r="r" b="b"/>
            <a:pathLst>
              <a:path w="1183005" h="1183004">
                <a:moveTo>
                  <a:pt x="1182623" y="0"/>
                </a:moveTo>
                <a:lnTo>
                  <a:pt x="0" y="1182624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8576" y="4227576"/>
            <a:ext cx="1673860" cy="0"/>
          </a:xfrm>
          <a:custGeom>
            <a:avLst/>
            <a:gdLst/>
            <a:ahLst/>
            <a:cxnLst/>
            <a:rect l="l" t="t" r="r" b="b"/>
            <a:pathLst>
              <a:path w="1673860">
                <a:moveTo>
                  <a:pt x="16733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89303" y="3044951"/>
            <a:ext cx="1183005" cy="1183005"/>
          </a:xfrm>
          <a:custGeom>
            <a:avLst/>
            <a:gdLst/>
            <a:ahLst/>
            <a:cxnLst/>
            <a:rect l="l" t="t" r="r" b="b"/>
            <a:pathLst>
              <a:path w="1183005" h="1183004">
                <a:moveTo>
                  <a:pt x="1182623" y="1182624"/>
                </a:moveTo>
                <a:lnTo>
                  <a:pt x="0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71927" y="2554223"/>
            <a:ext cx="0" cy="1673860"/>
          </a:xfrm>
          <a:custGeom>
            <a:avLst/>
            <a:gdLst/>
            <a:ahLst/>
            <a:cxnLst/>
            <a:rect l="l" t="t" r="r" b="b"/>
            <a:pathLst>
              <a:path h="1673860">
                <a:moveTo>
                  <a:pt x="0" y="1673352"/>
                </a:moveTo>
                <a:lnTo>
                  <a:pt x="0" y="0"/>
                </a:lnTo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128010" y="340474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53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27450" y="408508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71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93770" y="522592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60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69311" y="529412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63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7992" y="5001514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67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4346" y="4101465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68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76247" y="328917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64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66441" y="3691890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22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0748" y="4190491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47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06979" y="485343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52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69311" y="4907660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45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62708" y="4658995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38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84452" y="4088713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44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42313" y="3537965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47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03247" y="3686936"/>
            <a:ext cx="20574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  <a:p>
            <a:pPr marL="100965">
              <a:lnSpc>
                <a:spcPts val="1664"/>
              </a:lnSpc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03247" y="3478225"/>
            <a:ext cx="4718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30</a:t>
            </a:r>
            <a:r>
              <a:rPr sz="14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32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03247" y="326847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40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77847" y="3013329"/>
            <a:ext cx="5226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00" baseline="-13888" dirty="0">
                <a:solidFill>
                  <a:srgbClr val="FFFFFF"/>
                </a:solidFill>
                <a:latin typeface="Times New Roman"/>
                <a:cs typeface="Times New Roman"/>
              </a:rPr>
              <a:t>50</a:t>
            </a:r>
            <a:r>
              <a:rPr sz="2100" spc="405" baseline="-1388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56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00678" y="2727147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79497" y="2235454"/>
            <a:ext cx="793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2419" y="3894582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06804" y="5163058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66797" y="5862015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91102" y="5178933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*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97552" y="1435735"/>
            <a:ext cx="3458210" cy="727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0260" indent="-772795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Снижение среднего показателя </a:t>
            </a:r>
            <a:r>
              <a:rPr sz="1300" spc="-5" dirty="0">
                <a:latin typeface="Calibri"/>
                <a:cs typeface="Calibri"/>
              </a:rPr>
              <a:t>по </a:t>
            </a:r>
            <a:r>
              <a:rPr sz="1300" spc="-10" dirty="0">
                <a:latin typeface="Calibri"/>
                <a:cs typeface="Calibri"/>
              </a:rPr>
              <a:t>госпитальной  шкале депрессии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Hamilton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Arial"/>
                <a:cs typeface="Arial"/>
              </a:rPr>
              <a:t>Депрессия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83202" y="5355716"/>
            <a:ext cx="34645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80744" algn="l"/>
                <a:tab pos="1443355" algn="l"/>
                <a:tab pos="2009139" algn="l"/>
                <a:tab pos="3369945" algn="l"/>
              </a:tabLst>
            </a:pPr>
            <a:r>
              <a:rPr sz="1300" b="1" spc="-5" dirty="0">
                <a:latin typeface="Calibri"/>
                <a:cs typeface="Calibri"/>
              </a:rPr>
              <a:t>(б</a:t>
            </a:r>
            <a:r>
              <a:rPr sz="1300" b="1" spc="-35" dirty="0">
                <a:latin typeface="Calibri"/>
                <a:cs typeface="Calibri"/>
              </a:rPr>
              <a:t>о</a:t>
            </a:r>
            <a:r>
              <a:rPr sz="1300" b="1" spc="-5" dirty="0">
                <a:latin typeface="Calibri"/>
                <a:cs typeface="Calibri"/>
              </a:rPr>
              <a:t>лее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5" dirty="0">
                <a:latin typeface="Calibri"/>
                <a:cs typeface="Calibri"/>
              </a:rPr>
              <a:t>40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10" dirty="0">
                <a:latin typeface="Calibri"/>
                <a:cs typeface="Calibri"/>
              </a:rPr>
              <a:t>%</a:t>
            </a:r>
            <a:r>
              <a:rPr sz="1300" b="1" spc="-5" dirty="0">
                <a:latin typeface="Calibri"/>
                <a:cs typeface="Calibri"/>
              </a:rPr>
              <a:t>)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10" dirty="0">
                <a:latin typeface="Calibri"/>
                <a:cs typeface="Calibri"/>
              </a:rPr>
              <a:t>н</a:t>
            </a:r>
            <a:r>
              <a:rPr sz="1300" b="1" dirty="0">
                <a:latin typeface="Calibri"/>
                <a:cs typeface="Calibri"/>
              </a:rPr>
              <a:t>а</a:t>
            </a:r>
            <a:r>
              <a:rPr sz="1300" b="1" spc="-40" dirty="0">
                <a:latin typeface="Calibri"/>
                <a:cs typeface="Calibri"/>
              </a:rPr>
              <a:t>б</a:t>
            </a:r>
            <a:r>
              <a:rPr sz="1300" b="1" spc="-5" dirty="0">
                <a:latin typeface="Calibri"/>
                <a:cs typeface="Calibri"/>
              </a:rPr>
              <a:t>л</a:t>
            </a:r>
            <a:r>
              <a:rPr sz="1300" b="1" spc="-35" dirty="0">
                <a:latin typeface="Calibri"/>
                <a:cs typeface="Calibri"/>
              </a:rPr>
              <a:t>ю</a:t>
            </a:r>
            <a:r>
              <a:rPr sz="1300" b="1" spc="-5" dirty="0">
                <a:latin typeface="Calibri"/>
                <a:cs typeface="Calibri"/>
              </a:rPr>
              <a:t>да</a:t>
            </a:r>
            <a:r>
              <a:rPr sz="1300" b="1" spc="5" dirty="0">
                <a:latin typeface="Calibri"/>
                <a:cs typeface="Calibri"/>
              </a:rPr>
              <a:t>л</a:t>
            </a:r>
            <a:r>
              <a:rPr sz="1300" b="1" spc="-5" dirty="0">
                <a:latin typeface="Calibri"/>
                <a:cs typeface="Calibri"/>
              </a:rPr>
              <a:t>о</a:t>
            </a:r>
            <a:r>
              <a:rPr sz="1300" b="1" dirty="0">
                <a:latin typeface="Calibri"/>
                <a:cs typeface="Calibri"/>
              </a:rPr>
              <a:t>с</a:t>
            </a:r>
            <a:r>
              <a:rPr sz="1300" b="1" spc="-5" dirty="0">
                <a:latin typeface="Calibri"/>
                <a:cs typeface="Calibri"/>
              </a:rPr>
              <a:t>ь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5" dirty="0">
                <a:latin typeface="Calibri"/>
                <a:cs typeface="Calibri"/>
              </a:rPr>
              <a:t>в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283202" y="5157596"/>
            <a:ext cx="46742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Наиболее   </a:t>
            </a:r>
            <a:r>
              <a:rPr sz="1300" b="1" spc="-5" dirty="0">
                <a:latin typeface="Calibri"/>
                <a:cs typeface="Calibri"/>
              </a:rPr>
              <a:t>значимое   </a:t>
            </a:r>
            <a:r>
              <a:rPr sz="1300" b="1" spc="-10" dirty="0">
                <a:latin typeface="Calibri"/>
                <a:cs typeface="Calibri"/>
              </a:rPr>
              <a:t>улучшение   показателей   </a:t>
            </a:r>
            <a:r>
              <a:rPr sz="1300" b="1" spc="-5" dirty="0">
                <a:latin typeface="Calibri"/>
                <a:cs typeface="Calibri"/>
              </a:rPr>
              <a:t>качества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жизни</a:t>
            </a:r>
            <a:endParaRPr sz="13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300" b="1" dirty="0">
                <a:latin typeface="Calibri"/>
                <a:cs typeface="Calibri"/>
              </a:rPr>
              <a:t>от</a:t>
            </a:r>
            <a:r>
              <a:rPr sz="1300" b="1" spc="-10" dirty="0">
                <a:latin typeface="Calibri"/>
                <a:cs typeface="Calibri"/>
              </a:rPr>
              <a:t>нош</a:t>
            </a:r>
            <a:r>
              <a:rPr sz="1300" b="1" dirty="0">
                <a:latin typeface="Calibri"/>
                <a:cs typeface="Calibri"/>
              </a:rPr>
              <a:t>е</a:t>
            </a:r>
            <a:r>
              <a:rPr sz="1300" b="1" spc="5" dirty="0">
                <a:latin typeface="Calibri"/>
                <a:cs typeface="Calibri"/>
              </a:rPr>
              <a:t>н</a:t>
            </a:r>
            <a:r>
              <a:rPr sz="1300" b="1" spc="-5" dirty="0">
                <a:latin typeface="Calibri"/>
                <a:cs typeface="Calibri"/>
              </a:rPr>
              <a:t>ии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83202" y="5553862"/>
            <a:ext cx="467296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- </a:t>
            </a:r>
            <a:r>
              <a:rPr sz="1300" b="1" spc="-15" dirty="0">
                <a:latin typeface="Calibri"/>
                <a:cs typeface="Calibri"/>
              </a:rPr>
              <a:t>физического </a:t>
            </a:r>
            <a:r>
              <a:rPr sz="1300" b="1" spc="-10" dirty="0">
                <a:latin typeface="Calibri"/>
                <a:cs typeface="Calibri"/>
              </a:rPr>
              <a:t>функционирования</a:t>
            </a:r>
            <a:r>
              <a:rPr sz="1300" b="1" spc="14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(+24),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862965" algn="l"/>
                <a:tab pos="2466340" algn="l"/>
                <a:tab pos="3769360" algn="l"/>
              </a:tabLst>
            </a:pPr>
            <a:r>
              <a:rPr sz="1300" spc="-10" dirty="0">
                <a:latin typeface="Calibri"/>
                <a:cs typeface="Calibri"/>
              </a:rPr>
              <a:t>-</a:t>
            </a:r>
            <a:r>
              <a:rPr sz="1300" b="1" spc="-5" dirty="0">
                <a:latin typeface="Calibri"/>
                <a:cs typeface="Calibri"/>
              </a:rPr>
              <a:t>р</a:t>
            </a:r>
            <a:r>
              <a:rPr sz="1300" b="1" spc="-30" dirty="0">
                <a:latin typeface="Calibri"/>
                <a:cs typeface="Calibri"/>
              </a:rPr>
              <a:t>о</a:t>
            </a:r>
            <a:r>
              <a:rPr sz="1300" b="1" spc="-5" dirty="0">
                <a:latin typeface="Calibri"/>
                <a:cs typeface="Calibri"/>
              </a:rPr>
              <a:t>лево</a:t>
            </a:r>
            <a:r>
              <a:rPr sz="1300" b="1" spc="-10" dirty="0">
                <a:latin typeface="Calibri"/>
                <a:cs typeface="Calibri"/>
              </a:rPr>
              <a:t>г</a:t>
            </a:r>
            <a:r>
              <a:rPr sz="1300" b="1" spc="-5" dirty="0">
                <a:latin typeface="Calibri"/>
                <a:cs typeface="Calibri"/>
              </a:rPr>
              <a:t>о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20" dirty="0">
                <a:latin typeface="Calibri"/>
                <a:cs typeface="Calibri"/>
              </a:rPr>
              <a:t>ф</a:t>
            </a:r>
            <a:r>
              <a:rPr sz="1300" b="1" spc="-5" dirty="0">
                <a:latin typeface="Calibri"/>
                <a:cs typeface="Calibri"/>
              </a:rPr>
              <a:t>ун</a:t>
            </a:r>
            <a:r>
              <a:rPr sz="1300" b="1" spc="-15" dirty="0">
                <a:latin typeface="Calibri"/>
                <a:cs typeface="Calibri"/>
              </a:rPr>
              <a:t>к</a:t>
            </a:r>
            <a:r>
              <a:rPr sz="1300" b="1" spc="-5" dirty="0">
                <a:latin typeface="Calibri"/>
                <a:cs typeface="Calibri"/>
              </a:rPr>
              <a:t>ц</a:t>
            </a:r>
            <a:r>
              <a:rPr sz="1300" b="1" spc="5" dirty="0">
                <a:latin typeface="Calibri"/>
                <a:cs typeface="Calibri"/>
              </a:rPr>
              <a:t>и</a:t>
            </a:r>
            <a:r>
              <a:rPr sz="1300" b="1" spc="-5" dirty="0">
                <a:latin typeface="Calibri"/>
                <a:cs typeface="Calibri"/>
              </a:rPr>
              <a:t>о</a:t>
            </a:r>
            <a:r>
              <a:rPr sz="1300" b="1" spc="5" dirty="0">
                <a:latin typeface="Calibri"/>
                <a:cs typeface="Calibri"/>
              </a:rPr>
              <a:t>н</a:t>
            </a:r>
            <a:r>
              <a:rPr sz="1300" b="1" spc="-5" dirty="0">
                <a:latin typeface="Calibri"/>
                <a:cs typeface="Calibri"/>
              </a:rPr>
              <a:t>иро</a:t>
            </a:r>
            <a:r>
              <a:rPr sz="1300" b="1" spc="-15" dirty="0">
                <a:latin typeface="Calibri"/>
                <a:cs typeface="Calibri"/>
              </a:rPr>
              <a:t>в</a:t>
            </a:r>
            <a:r>
              <a:rPr sz="1300" b="1" dirty="0">
                <a:latin typeface="Calibri"/>
                <a:cs typeface="Calibri"/>
              </a:rPr>
              <a:t>а</a:t>
            </a:r>
            <a:r>
              <a:rPr sz="1300" b="1" spc="-10" dirty="0">
                <a:latin typeface="Calibri"/>
                <a:cs typeface="Calibri"/>
              </a:rPr>
              <a:t>ния</a:t>
            </a:r>
            <a:r>
              <a:rPr sz="1300" b="1" spc="-5" dirty="0">
                <a:latin typeface="Calibri"/>
                <a:cs typeface="Calibri"/>
              </a:rPr>
              <a:t>,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5" dirty="0">
                <a:latin typeface="Calibri"/>
                <a:cs typeface="Calibri"/>
              </a:rPr>
              <a:t>о</a:t>
            </a:r>
            <a:r>
              <a:rPr sz="1300" b="1" spc="-15" dirty="0">
                <a:latin typeface="Calibri"/>
                <a:cs typeface="Calibri"/>
              </a:rPr>
              <a:t>б</a:t>
            </a:r>
            <a:r>
              <a:rPr sz="1300" b="1" spc="-20" dirty="0">
                <a:latin typeface="Calibri"/>
                <a:cs typeface="Calibri"/>
              </a:rPr>
              <a:t>у</a:t>
            </a:r>
            <a:r>
              <a:rPr sz="1300" b="1" dirty="0">
                <a:latin typeface="Calibri"/>
                <a:cs typeface="Calibri"/>
              </a:rPr>
              <a:t>с</a:t>
            </a:r>
            <a:r>
              <a:rPr sz="1300" b="1" spc="-5" dirty="0">
                <a:latin typeface="Calibri"/>
                <a:cs typeface="Calibri"/>
              </a:rPr>
              <a:t>л</a:t>
            </a:r>
            <a:r>
              <a:rPr sz="1300" b="1" spc="5" dirty="0">
                <a:latin typeface="Calibri"/>
                <a:cs typeface="Calibri"/>
              </a:rPr>
              <a:t>о</a:t>
            </a:r>
            <a:r>
              <a:rPr sz="1300" b="1" spc="-25" dirty="0">
                <a:latin typeface="Calibri"/>
                <a:cs typeface="Calibri"/>
              </a:rPr>
              <a:t>в</a:t>
            </a:r>
            <a:r>
              <a:rPr sz="1300" b="1" spc="5" dirty="0">
                <a:latin typeface="Calibri"/>
                <a:cs typeface="Calibri"/>
              </a:rPr>
              <a:t>л</a:t>
            </a:r>
            <a:r>
              <a:rPr sz="1300" b="1" spc="-10" dirty="0">
                <a:latin typeface="Calibri"/>
                <a:cs typeface="Calibri"/>
              </a:rPr>
              <a:t>енн</a:t>
            </a:r>
            <a:r>
              <a:rPr sz="1300" b="1" spc="5" dirty="0">
                <a:latin typeface="Calibri"/>
                <a:cs typeface="Calibri"/>
              </a:rPr>
              <a:t>о</a:t>
            </a:r>
            <a:r>
              <a:rPr sz="1300" b="1" spc="-20" dirty="0">
                <a:latin typeface="Calibri"/>
                <a:cs typeface="Calibri"/>
              </a:rPr>
              <a:t>г</a:t>
            </a:r>
            <a:r>
              <a:rPr sz="1300" b="1" spc="-5" dirty="0">
                <a:latin typeface="Calibri"/>
                <a:cs typeface="Calibri"/>
              </a:rPr>
              <a:t>о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5" dirty="0">
                <a:latin typeface="Calibri"/>
                <a:cs typeface="Calibri"/>
              </a:rPr>
              <a:t>ф</a:t>
            </a:r>
            <a:r>
              <a:rPr sz="1300" b="1" spc="-5" dirty="0">
                <a:latin typeface="Calibri"/>
                <a:cs typeface="Calibri"/>
              </a:rPr>
              <a:t>из</a:t>
            </a:r>
            <a:r>
              <a:rPr sz="1300" b="1" spc="-10" dirty="0">
                <a:latin typeface="Calibri"/>
                <a:cs typeface="Calibri"/>
              </a:rPr>
              <a:t>ич</a:t>
            </a:r>
            <a:r>
              <a:rPr sz="1300" b="1" spc="5" dirty="0">
                <a:latin typeface="Calibri"/>
                <a:cs typeface="Calibri"/>
              </a:rPr>
              <a:t>е</a:t>
            </a:r>
            <a:r>
              <a:rPr sz="1300" b="1" spc="-10" dirty="0">
                <a:latin typeface="Calibri"/>
                <a:cs typeface="Calibri"/>
              </a:rPr>
              <a:t>с</a:t>
            </a:r>
            <a:r>
              <a:rPr sz="1300" b="1" spc="-5" dirty="0">
                <a:latin typeface="Calibri"/>
                <a:cs typeface="Calibri"/>
              </a:rPr>
              <a:t>ким  </a:t>
            </a:r>
            <a:r>
              <a:rPr sz="1300" b="1" spc="-10" dirty="0">
                <a:latin typeface="Calibri"/>
                <a:cs typeface="Calibri"/>
              </a:rPr>
              <a:t>состояния</a:t>
            </a:r>
            <a:r>
              <a:rPr sz="1300" b="1" spc="4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(+31),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-</a:t>
            </a:r>
            <a:r>
              <a:rPr sz="1300" b="1" spc="-10" dirty="0">
                <a:latin typeface="Calibri"/>
                <a:cs typeface="Calibri"/>
              </a:rPr>
              <a:t>социальное функционирование</a:t>
            </a:r>
            <a:r>
              <a:rPr sz="1300" b="1" spc="7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(+29).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550406" y="2278761"/>
            <a:ext cx="100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*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261606" y="2760091"/>
            <a:ext cx="12636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*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327138" y="6639255"/>
            <a:ext cx="127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Терешин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А.Е.,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966" rIns="0" bIns="0" rtlCol="0">
            <a:spAutoFit/>
          </a:bodyPr>
          <a:lstStyle/>
          <a:p>
            <a:pPr marL="1655445" marR="5080" indent="-35052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Перспективы развития реабилитации  </a:t>
            </a:r>
            <a:r>
              <a:rPr spc="-10" dirty="0"/>
              <a:t>нейроонкологических</a:t>
            </a:r>
            <a:r>
              <a:rPr spc="15" dirty="0"/>
              <a:t> </a:t>
            </a:r>
            <a:r>
              <a:rPr spc="-10" dirty="0"/>
              <a:t>пациентов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267" y="1107135"/>
            <a:ext cx="86988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2098675" algn="l"/>
                <a:tab pos="3902075" algn="l"/>
                <a:tab pos="4930775" algn="l"/>
                <a:tab pos="6569709" algn="l"/>
                <a:tab pos="8520430" algn="l"/>
              </a:tabLst>
            </a:pPr>
            <a:r>
              <a:rPr sz="2400" dirty="0">
                <a:latin typeface="Calibri"/>
                <a:cs typeface="Calibri"/>
              </a:rPr>
              <a:t>Выя</a:t>
            </a:r>
            <a:r>
              <a:rPr sz="2400" spc="-25" dirty="0">
                <a:latin typeface="Calibri"/>
                <a:cs typeface="Calibri"/>
              </a:rPr>
              <a:t>в</a:t>
            </a:r>
            <a:r>
              <a:rPr sz="2400" spc="-5" dirty="0">
                <a:latin typeface="Calibri"/>
                <a:cs typeface="Calibri"/>
              </a:rPr>
              <a:t>ленна</a:t>
            </a:r>
            <a:r>
              <a:rPr sz="2400" dirty="0">
                <a:latin typeface="Calibri"/>
                <a:cs typeface="Calibri"/>
              </a:rPr>
              <a:t>я	взаим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35" dirty="0">
                <a:latin typeface="Calibri"/>
                <a:cs typeface="Calibri"/>
              </a:rPr>
              <a:t>в</a:t>
            </a:r>
            <a:r>
              <a:rPr sz="2400" spc="-5" dirty="0">
                <a:latin typeface="Calibri"/>
                <a:cs typeface="Calibri"/>
              </a:rPr>
              <a:t>яз</a:t>
            </a:r>
            <a:r>
              <a:rPr sz="2400" dirty="0">
                <a:latin typeface="Calibri"/>
                <a:cs typeface="Calibri"/>
              </a:rPr>
              <a:t>ь	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40" dirty="0">
                <a:latin typeface="Calibri"/>
                <a:cs typeface="Calibri"/>
              </a:rPr>
              <a:t>е</a:t>
            </a:r>
            <a:r>
              <a:rPr sz="2400" spc="-15" dirty="0">
                <a:latin typeface="Calibri"/>
                <a:cs typeface="Calibri"/>
              </a:rPr>
              <a:t>ж</a:t>
            </a:r>
            <a:r>
              <a:rPr sz="2400" spc="-25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у	</a:t>
            </a:r>
            <a:r>
              <a:rPr sz="2400" spc="-5" dirty="0">
                <a:latin typeface="Calibri"/>
                <a:cs typeface="Calibri"/>
              </a:rPr>
              <a:t>динам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дви</a:t>
            </a:r>
            <a:r>
              <a:rPr sz="2400" spc="-15" dirty="0">
                <a:latin typeface="Calibri"/>
                <a:cs typeface="Calibri"/>
              </a:rPr>
              <a:t>г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льн</a:t>
            </a:r>
            <a:r>
              <a:rPr sz="2400" spc="-10" dirty="0">
                <a:latin typeface="Calibri"/>
                <a:cs typeface="Calibri"/>
              </a:rPr>
              <a:t>ы</a:t>
            </a:r>
            <a:r>
              <a:rPr sz="2400" dirty="0">
                <a:latin typeface="Calibri"/>
                <a:cs typeface="Calibri"/>
              </a:rPr>
              <a:t>х	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167" y="1327150"/>
            <a:ext cx="8354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3205" algn="l"/>
                <a:tab pos="4840605" algn="l"/>
                <a:tab pos="5589270" algn="l"/>
                <a:tab pos="7510145" algn="l"/>
              </a:tabLst>
            </a:pP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spc="-65" dirty="0">
                <a:latin typeface="Calibri"/>
                <a:cs typeface="Calibri"/>
              </a:rPr>
              <a:t>р</a:t>
            </a:r>
            <a:r>
              <a:rPr sz="2400" spc="-5" dirty="0">
                <a:latin typeface="Calibri"/>
                <a:cs typeface="Calibri"/>
              </a:rPr>
              <a:t>дин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рны</a:t>
            </a:r>
            <a:r>
              <a:rPr sz="2400" dirty="0">
                <a:latin typeface="Calibri"/>
                <a:cs typeface="Calibri"/>
              </a:rPr>
              <a:t>х	на</a:t>
            </a:r>
            <a:r>
              <a:rPr sz="2400" spc="-10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у</a:t>
            </a:r>
            <a:r>
              <a:rPr sz="2400" spc="5" dirty="0">
                <a:latin typeface="Calibri"/>
                <a:cs typeface="Calibri"/>
              </a:rPr>
              <a:t>ш</a:t>
            </a:r>
            <a:r>
              <a:rPr sz="2400" dirty="0">
                <a:latin typeface="Calibri"/>
                <a:cs typeface="Calibri"/>
              </a:rPr>
              <a:t>ений	и	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ач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ством	жизни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167" y="1546605"/>
            <a:ext cx="2891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нейроон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spc="-4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лог</a:t>
            </a:r>
            <a:r>
              <a:rPr sz="2400" spc="-15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ч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их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0329" y="1546605"/>
            <a:ext cx="1397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пац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5414" y="1546605"/>
            <a:ext cx="780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сле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5182" y="1546605"/>
            <a:ext cx="20345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хирургического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167" y="1766061"/>
            <a:ext cx="83572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7615" algn="l"/>
                <a:tab pos="1553210" algn="l"/>
                <a:tab pos="2623185" algn="l"/>
                <a:tab pos="4095750" algn="l"/>
                <a:tab pos="5857875" algn="l"/>
                <a:tab pos="7124065" algn="l"/>
                <a:tab pos="8104505" algn="l"/>
              </a:tabLst>
            </a:pPr>
            <a:r>
              <a:rPr sz="2400" spc="-5" dirty="0">
                <a:latin typeface="Calibri"/>
                <a:cs typeface="Calibri"/>
              </a:rPr>
              <a:t>ле</a:t>
            </a:r>
            <a:r>
              <a:rPr sz="2400" dirty="0">
                <a:latin typeface="Calibri"/>
                <a:cs typeface="Calibri"/>
              </a:rPr>
              <a:t>чения	и	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	</a:t>
            </a:r>
            <a:r>
              <a:rPr sz="2400" spc="-5" dirty="0">
                <a:latin typeface="Calibri"/>
                <a:cs typeface="Calibri"/>
              </a:rPr>
              <a:t>д</a:t>
            </a:r>
            <a:r>
              <a:rPr sz="2400" spc="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намики	по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аз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ле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ач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ст</a:t>
            </a:r>
            <a:r>
              <a:rPr sz="2400" spc="-1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а	</a:t>
            </a:r>
            <a:r>
              <a:rPr sz="2400" spc="-10" dirty="0">
                <a:latin typeface="Calibri"/>
                <a:cs typeface="Calibri"/>
              </a:rPr>
              <a:t>ж</a:t>
            </a:r>
            <a:r>
              <a:rPr sz="2400" dirty="0">
                <a:latin typeface="Calibri"/>
                <a:cs typeface="Calibri"/>
              </a:rPr>
              <a:t>изни	(в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1167" y="1985517"/>
            <a:ext cx="1000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пер</a:t>
            </a:r>
            <a:r>
              <a:rPr sz="2400" spc="-1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ую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85492" y="1985517"/>
            <a:ext cx="1101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очер</a:t>
            </a:r>
            <a:r>
              <a:rPr sz="2400" spc="-30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дь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1873" y="1985517"/>
            <a:ext cx="16567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ф</a:t>
            </a:r>
            <a:r>
              <a:rPr sz="2400" spc="-15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з</a:t>
            </a:r>
            <a:r>
              <a:rPr sz="2400" dirty="0">
                <a:latin typeface="Calibri"/>
                <a:cs typeface="Calibri"/>
              </a:rPr>
              <a:t>иче</a:t>
            </a:r>
            <a:r>
              <a:rPr sz="2400" spc="5" dirty="0">
                <a:latin typeface="Calibri"/>
                <a:cs typeface="Calibri"/>
              </a:rPr>
              <a:t>с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10071" y="1985517"/>
            <a:ext cx="190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3322" y="1985517"/>
            <a:ext cx="1675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соц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ально</a:t>
            </a:r>
            <a:r>
              <a:rPr sz="2400" spc="-30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167" y="2204973"/>
            <a:ext cx="8355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4015" algn="l"/>
                <a:tab pos="4505325" algn="l"/>
                <a:tab pos="6177915" algn="l"/>
              </a:tabLst>
            </a:pPr>
            <a:r>
              <a:rPr sz="2400" spc="-10" dirty="0">
                <a:latin typeface="Calibri"/>
                <a:cs typeface="Calibri"/>
              </a:rPr>
              <a:t>ф</a:t>
            </a:r>
            <a:r>
              <a:rPr sz="2400" dirty="0">
                <a:latin typeface="Calibri"/>
                <a:cs typeface="Calibri"/>
              </a:rPr>
              <a:t>ун</a:t>
            </a:r>
            <a:r>
              <a:rPr sz="2400" spc="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ци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н</a:t>
            </a:r>
            <a:r>
              <a:rPr sz="2400" spc="5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рования</a:t>
            </a:r>
            <a:r>
              <a:rPr sz="2400" dirty="0">
                <a:latin typeface="Calibri"/>
                <a:cs typeface="Calibri"/>
              </a:rPr>
              <a:t>)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зв</a:t>
            </a:r>
            <a:r>
              <a:rPr sz="2400" spc="-5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ляе</a:t>
            </a:r>
            <a:r>
              <a:rPr sz="2400" dirty="0">
                <a:latin typeface="Calibri"/>
                <a:cs typeface="Calibri"/>
              </a:rPr>
              <a:t>т	правильно	сфор</a:t>
            </a:r>
            <a:r>
              <a:rPr sz="2400" spc="-15" dirty="0">
                <a:latin typeface="Calibri"/>
                <a:cs typeface="Calibri"/>
              </a:rPr>
              <a:t>м</a:t>
            </a:r>
            <a:r>
              <a:rPr sz="2400" spc="-80" dirty="0">
                <a:latin typeface="Calibri"/>
                <a:cs typeface="Calibri"/>
              </a:rPr>
              <a:t>у</a:t>
            </a:r>
            <a:r>
              <a:rPr sz="2400" spc="-5" dirty="0">
                <a:latin typeface="Calibri"/>
                <a:cs typeface="Calibri"/>
              </a:rPr>
              <a:t>лир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1167" y="2424506"/>
            <a:ext cx="8358505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05"/>
              </a:lnSpc>
              <a:spcBef>
                <a:spcPts val="100"/>
              </a:spcBef>
              <a:tabLst>
                <a:tab pos="2138680" algn="l"/>
                <a:tab pos="3043555" algn="l"/>
                <a:tab pos="5840730" algn="l"/>
                <a:tab pos="7874000" algn="l"/>
              </a:tabLst>
            </a:pPr>
            <a:r>
              <a:rPr sz="2400" spc="-25" dirty="0">
                <a:latin typeface="Calibri"/>
                <a:cs typeface="Calibri"/>
              </a:rPr>
              <a:t>д</a:t>
            </a:r>
            <a:r>
              <a:rPr sz="2400" spc="-6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spc="-30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оср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чные	</a:t>
            </a:r>
            <a:r>
              <a:rPr sz="2400" spc="-30" dirty="0">
                <a:latin typeface="Calibri"/>
                <a:cs typeface="Calibri"/>
              </a:rPr>
              <a:t>ц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5" dirty="0">
                <a:latin typeface="Calibri"/>
                <a:cs typeface="Calibri"/>
              </a:rPr>
              <a:t>реабили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ац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ных	меро</a:t>
            </a:r>
            <a:r>
              <a:rPr sz="2400" spc="-10" dirty="0">
                <a:latin typeface="Calibri"/>
                <a:cs typeface="Calibri"/>
              </a:rPr>
              <a:t>п</a:t>
            </a:r>
            <a:r>
              <a:rPr sz="2400" spc="-5" dirty="0">
                <a:latin typeface="Calibri"/>
                <a:cs typeface="Calibri"/>
              </a:rPr>
              <a:t>рия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5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</a:pPr>
            <a:r>
              <a:rPr sz="2400" spc="-15" dirty="0">
                <a:latin typeface="Calibri"/>
                <a:cs typeface="Calibri"/>
              </a:rPr>
              <a:t>конкретного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пациента.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8267" y="3229483"/>
            <a:ext cx="8698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964689" algn="l"/>
                <a:tab pos="4665345" algn="l"/>
                <a:tab pos="5965825" algn="l"/>
                <a:tab pos="8520430" algn="l"/>
              </a:tabLst>
            </a:pPr>
            <a:r>
              <a:rPr sz="2400" dirty="0">
                <a:latin typeface="Calibri"/>
                <a:cs typeface="Calibri"/>
              </a:rPr>
              <a:t>Развитие	прее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венности	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ж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у	</a:t>
            </a:r>
            <a:r>
              <a:rPr sz="2400" spc="-5" dirty="0">
                <a:latin typeface="Calibri"/>
                <a:cs typeface="Calibri"/>
              </a:rPr>
              <a:t>хи</a:t>
            </a:r>
            <a:r>
              <a:rPr sz="2400" spc="-25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ургич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ими	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1167" y="3448939"/>
            <a:ext cx="8355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31160" algn="l"/>
                <a:tab pos="5037455" algn="l"/>
                <a:tab pos="6673215" algn="l"/>
              </a:tabLst>
            </a:pPr>
            <a:r>
              <a:rPr sz="2400" spc="-5" dirty="0">
                <a:latin typeface="Calibri"/>
                <a:cs typeface="Calibri"/>
              </a:rPr>
              <a:t>реабилитационными	стационарами,	упрощение	организации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1167" y="3668090"/>
            <a:ext cx="83546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4105" algn="l"/>
                <a:tab pos="4881880" algn="l"/>
                <a:tab pos="5843905" algn="l"/>
              </a:tabLst>
            </a:pPr>
            <a:r>
              <a:rPr sz="2400" spc="-5" dirty="0">
                <a:latin typeface="Calibri"/>
                <a:cs typeface="Calibri"/>
              </a:rPr>
              <a:t>направления	пациента	на	реабилитационное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1167" y="3887800"/>
            <a:ext cx="8357870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05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лечение, </a:t>
            </a:r>
            <a:r>
              <a:rPr sz="2400" spc="-10" dirty="0">
                <a:latin typeface="Calibri"/>
                <a:cs typeface="Calibri"/>
              </a:rPr>
              <a:t>позволяет </a:t>
            </a:r>
            <a:r>
              <a:rPr sz="2400" spc="-5" dirty="0">
                <a:latin typeface="Calibri"/>
                <a:cs typeface="Calibri"/>
              </a:rPr>
              <a:t>максимально сократить </a:t>
            </a:r>
            <a:r>
              <a:rPr sz="2400" spc="-10" dirty="0">
                <a:latin typeface="Calibri"/>
                <a:cs typeface="Calibri"/>
              </a:rPr>
              <a:t>его </a:t>
            </a:r>
            <a:r>
              <a:rPr sz="2400" dirty="0">
                <a:latin typeface="Calibri"/>
                <a:cs typeface="Calibri"/>
              </a:rPr>
              <a:t>сроки,</a:t>
            </a:r>
            <a:r>
              <a:rPr sz="2400" spc="3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значимо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</a:pPr>
            <a:r>
              <a:rPr sz="2400" spc="-10" dirty="0">
                <a:latin typeface="Calibri"/>
                <a:cs typeface="Calibri"/>
              </a:rPr>
              <a:t>улучшить </a:t>
            </a:r>
            <a:r>
              <a:rPr sz="2400" spc="-20" dirty="0">
                <a:latin typeface="Calibri"/>
                <a:cs typeface="Calibri"/>
              </a:rPr>
              <a:t>исходы </a:t>
            </a:r>
            <a:r>
              <a:rPr sz="2400" spc="-5" dirty="0">
                <a:latin typeface="Calibri"/>
                <a:cs typeface="Calibri"/>
              </a:rPr>
              <a:t>заболевания, сократить финансовые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затраты.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8267" y="4720208"/>
            <a:ext cx="8700770" cy="116014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55600" marR="5080" indent="-342900" algn="just">
              <a:lnSpc>
                <a:spcPct val="70000"/>
              </a:lnSpc>
              <a:spcBef>
                <a:spcPts val="96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Использование </a:t>
            </a:r>
            <a:r>
              <a:rPr sz="2400" spc="-30" dirty="0">
                <a:latin typeface="Calibri"/>
                <a:cs typeface="Calibri"/>
              </a:rPr>
              <a:t>МКФ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повседневной клинической практике  способствует унификации </a:t>
            </a:r>
            <a:r>
              <a:rPr sz="2400" spc="-25" dirty="0">
                <a:latin typeface="Calibri"/>
                <a:cs typeface="Calibri"/>
              </a:rPr>
              <a:t>подходов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10" dirty="0">
                <a:latin typeface="Calibri"/>
                <a:cs typeface="Calibri"/>
              </a:rPr>
              <a:t>оценке </a:t>
            </a:r>
            <a:r>
              <a:rPr sz="2400" spc="-5" dirty="0">
                <a:latin typeface="Calibri"/>
                <a:cs typeface="Calibri"/>
              </a:rPr>
              <a:t>имеющихся </a:t>
            </a:r>
            <a:r>
              <a:rPr sz="2400" dirty="0">
                <a:latin typeface="Calibri"/>
                <a:cs typeface="Calibri"/>
              </a:rPr>
              <a:t>у  </a:t>
            </a:r>
            <a:r>
              <a:rPr sz="2400" spc="-5" dirty="0">
                <a:latin typeface="Calibri"/>
                <a:cs typeface="Calibri"/>
              </a:rPr>
              <a:t>пациента нарушений, </a:t>
            </a:r>
            <a:r>
              <a:rPr sz="2400" spc="-10" dirty="0">
                <a:latin typeface="Calibri"/>
                <a:cs typeface="Calibri"/>
              </a:rPr>
              <a:t>что </a:t>
            </a:r>
            <a:r>
              <a:rPr sz="2400" spc="-5" dirty="0">
                <a:latin typeface="Calibri"/>
                <a:cs typeface="Calibri"/>
              </a:rPr>
              <a:t>существенно </a:t>
            </a:r>
            <a:r>
              <a:rPr sz="2400" dirty="0">
                <a:latin typeface="Calibri"/>
                <a:cs typeface="Calibri"/>
              </a:rPr>
              <a:t>упрощает </a:t>
            </a:r>
            <a:r>
              <a:rPr sz="2400" spc="-10" dirty="0">
                <a:latin typeface="Calibri"/>
                <a:cs typeface="Calibri"/>
              </a:rPr>
              <a:t>оценку  </a:t>
            </a:r>
            <a:r>
              <a:rPr sz="2400" spc="-5" dirty="0">
                <a:latin typeface="Calibri"/>
                <a:cs typeface="Calibri"/>
              </a:rPr>
              <a:t>эффектинвости реабилитационных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мероприятий.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327138" y="6639255"/>
            <a:ext cx="127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Терешин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А.Е.,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91" y="2222753"/>
            <a:ext cx="5034915" cy="26593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2900">
              <a:lnSpc>
                <a:spcPts val="259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Arial"/>
                <a:cs typeface="Arial"/>
              </a:rPr>
              <a:t>Боль </a:t>
            </a:r>
            <a:r>
              <a:rPr sz="2400" spc="-15" dirty="0">
                <a:latin typeface="Arial"/>
                <a:cs typeface="Arial"/>
              </a:rPr>
              <a:t>оперированного сустава </a:t>
            </a:r>
            <a:r>
              <a:rPr sz="2400" dirty="0">
                <a:latin typeface="Arial"/>
                <a:cs typeface="Arial"/>
              </a:rPr>
              <a:t>по  </a:t>
            </a:r>
            <a:r>
              <a:rPr sz="2400" spc="-30" dirty="0">
                <a:latin typeface="Arial"/>
                <a:cs typeface="Arial"/>
              </a:rPr>
              <a:t>ВАШ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(балл.)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5" dirty="0">
                <a:latin typeface="Arial"/>
                <a:cs typeface="Arial"/>
              </a:rPr>
              <a:t>Шкала </a:t>
            </a:r>
            <a:r>
              <a:rPr sz="2400" spc="-5" dirty="0">
                <a:latin typeface="Arial"/>
                <a:cs typeface="Arial"/>
              </a:rPr>
              <a:t>Харриса </a:t>
            </a:r>
            <a:r>
              <a:rPr sz="2400" dirty="0">
                <a:latin typeface="Arial"/>
                <a:cs typeface="Arial"/>
              </a:rPr>
              <a:t>(общая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сумма)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5" dirty="0">
                <a:latin typeface="Arial"/>
                <a:cs typeface="Arial"/>
              </a:rPr>
              <a:t>Шкала </a:t>
            </a:r>
            <a:r>
              <a:rPr sz="2400" spc="-5" dirty="0">
                <a:latin typeface="Arial"/>
                <a:cs typeface="Arial"/>
              </a:rPr>
              <a:t>Лекена </a:t>
            </a:r>
            <a:r>
              <a:rPr sz="2400" dirty="0">
                <a:latin typeface="Arial"/>
                <a:cs typeface="Arial"/>
              </a:rPr>
              <a:t>(общая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сумма)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ts val="2735"/>
              </a:lnSpc>
              <a:spcBef>
                <a:spcPts val="2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Arial"/>
                <a:cs typeface="Arial"/>
              </a:rPr>
              <a:t>Госпитальная </a:t>
            </a:r>
            <a:r>
              <a:rPr sz="2400" spc="5" dirty="0">
                <a:latin typeface="Arial"/>
                <a:cs typeface="Arial"/>
              </a:rPr>
              <a:t>шкала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тревоги-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ts val="2735"/>
              </a:lnSpc>
            </a:pPr>
            <a:r>
              <a:rPr sz="2400" spc="-5" dirty="0">
                <a:latin typeface="Arial"/>
                <a:cs typeface="Arial"/>
              </a:rPr>
              <a:t>депрессии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Оценка </a:t>
            </a:r>
            <a:r>
              <a:rPr sz="2400" spc="-5" dirty="0">
                <a:latin typeface="Arial"/>
                <a:cs typeface="Arial"/>
              </a:rPr>
              <a:t>качества жизни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(EQ-5D)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90600"/>
          </a:xfrm>
          <a:custGeom>
            <a:avLst/>
            <a:gdLst/>
            <a:ahLst/>
            <a:cxnLst/>
            <a:rect l="l" t="t" r="r" b="b"/>
            <a:pathLst>
              <a:path w="9144000" h="990600">
                <a:moveTo>
                  <a:pt x="0" y="990600"/>
                </a:moveTo>
                <a:lnTo>
                  <a:pt x="9144000" y="990600"/>
                </a:lnTo>
                <a:lnTo>
                  <a:pt x="91440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59" y="60960"/>
            <a:ext cx="8051292" cy="499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1788" y="426719"/>
            <a:ext cx="3223260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6720" y="426719"/>
            <a:ext cx="3582924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1245" y="127508"/>
            <a:ext cx="75996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0255" marR="5080" indent="-758190">
              <a:lnSpc>
                <a:spcPct val="100000"/>
              </a:lnSpc>
              <a:spcBef>
                <a:spcPts val="100"/>
              </a:spcBef>
              <a:tabLst>
                <a:tab pos="5961380" algn="l"/>
              </a:tabLst>
            </a:pPr>
            <a:r>
              <a:rPr sz="2400" spc="-195" dirty="0"/>
              <a:t>Т</a:t>
            </a:r>
            <a:r>
              <a:rPr sz="2400" spc="-5" dirty="0"/>
              <a:t>е</a:t>
            </a:r>
            <a:r>
              <a:rPr sz="2400" spc="5" dirty="0"/>
              <a:t>с</a:t>
            </a:r>
            <a:r>
              <a:rPr sz="2400" dirty="0"/>
              <a:t>ты</a:t>
            </a:r>
            <a:r>
              <a:rPr sz="2400" spc="-20" dirty="0"/>
              <a:t> </a:t>
            </a:r>
            <a:r>
              <a:rPr sz="2400" dirty="0"/>
              <a:t>и </a:t>
            </a:r>
            <a:r>
              <a:rPr sz="2400" spc="-5" dirty="0"/>
              <a:t>ш</a:t>
            </a:r>
            <a:r>
              <a:rPr sz="2400" spc="-40" dirty="0"/>
              <a:t>к</a:t>
            </a:r>
            <a:r>
              <a:rPr sz="2400" dirty="0"/>
              <a:t>алы,</a:t>
            </a:r>
            <a:r>
              <a:rPr sz="2400" spc="5" dirty="0"/>
              <a:t> </a:t>
            </a:r>
            <a:r>
              <a:rPr sz="2400" dirty="0"/>
              <a:t>исп</a:t>
            </a:r>
            <a:r>
              <a:rPr sz="2400" spc="-30" dirty="0"/>
              <a:t>о</a:t>
            </a:r>
            <a:r>
              <a:rPr sz="2400" dirty="0"/>
              <a:t>ль</a:t>
            </a:r>
            <a:r>
              <a:rPr sz="2400" spc="-20" dirty="0"/>
              <a:t>з</a:t>
            </a:r>
            <a:r>
              <a:rPr sz="2400" spc="-25" dirty="0"/>
              <a:t>у</a:t>
            </a:r>
            <a:r>
              <a:rPr sz="2400" spc="-10" dirty="0"/>
              <a:t>е</a:t>
            </a:r>
            <a:r>
              <a:rPr sz="2400" spc="-5" dirty="0"/>
              <a:t>мы</a:t>
            </a:r>
            <a:r>
              <a:rPr sz="2400" dirty="0"/>
              <a:t>е</a:t>
            </a:r>
            <a:r>
              <a:rPr sz="2400" spc="-15" dirty="0"/>
              <a:t> </a:t>
            </a:r>
            <a:r>
              <a:rPr sz="2400" dirty="0"/>
              <a:t>у </a:t>
            </a:r>
            <a:r>
              <a:rPr sz="2400" spc="-5" dirty="0"/>
              <a:t>пациен</a:t>
            </a:r>
            <a:r>
              <a:rPr sz="2400" spc="-25" dirty="0"/>
              <a:t>т</a:t>
            </a:r>
            <a:r>
              <a:rPr sz="2400" dirty="0"/>
              <a:t>ов,	</a:t>
            </a:r>
            <a:r>
              <a:rPr sz="2400" spc="-5" dirty="0"/>
              <a:t>перен</a:t>
            </a:r>
            <a:r>
              <a:rPr sz="2400" spc="5" dirty="0"/>
              <a:t>е</a:t>
            </a:r>
            <a:r>
              <a:rPr sz="2400" spc="-5" dirty="0"/>
              <a:t>с</a:t>
            </a:r>
            <a:r>
              <a:rPr sz="2400" spc="5" dirty="0"/>
              <a:t>ш</a:t>
            </a:r>
            <a:r>
              <a:rPr sz="2400" dirty="0"/>
              <a:t>их  </a:t>
            </a:r>
            <a:r>
              <a:rPr sz="2400" spc="-5" dirty="0"/>
              <a:t>эндопротезирование </a:t>
            </a:r>
            <a:r>
              <a:rPr sz="2400" spc="-10" dirty="0"/>
              <a:t>тазобедренного</a:t>
            </a:r>
            <a:r>
              <a:rPr sz="2400" spc="10" dirty="0"/>
              <a:t> </a:t>
            </a:r>
            <a:r>
              <a:rPr sz="2400" spc="-5" dirty="0"/>
              <a:t>сустава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5554726" y="3500437"/>
            <a:ext cx="3409950" cy="271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3225" y="2204973"/>
            <a:ext cx="3409950" cy="114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0" y="646176"/>
          <a:ext cx="8905875" cy="6212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9700"/>
                <a:gridCol w="779780"/>
                <a:gridCol w="1717674"/>
                <a:gridCol w="1946275"/>
                <a:gridCol w="3036570"/>
              </a:tblGrid>
              <a:tr h="117856">
                <a:tc>
                  <a:txBody>
                    <a:bodyPr/>
                    <a:lstStyle/>
                    <a:p>
                      <a:pPr marL="22225">
                        <a:lnSpc>
                          <a:spcPts val="7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Домены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80"/>
                        </a:lnSpc>
                      </a:pP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код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780"/>
                        </a:lnSpc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Оценщик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780"/>
                        </a:lnSpc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Инструмент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7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Технологии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методы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реабилитации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8534">
                <a:tc>
                  <a:txBody>
                    <a:bodyPr/>
                    <a:lstStyle/>
                    <a:p>
                      <a:pPr marL="22225">
                        <a:lnSpc>
                          <a:spcPts val="139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Ощущение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боли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39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b280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Реабилитолог,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ВАШ,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WOMAC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219710">
                        <a:lnSpc>
                          <a:spcPct val="106800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Опросник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качества</a:t>
                      </a:r>
                      <a:r>
                        <a:rPr sz="12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жизни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(EQ-5D)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Cambria"/>
                          <a:cs typeface="Cambria"/>
                        </a:rPr>
                        <a:t>Шкала</a:t>
                      </a:r>
                      <a:r>
                        <a:rPr sz="1200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Лекена</a:t>
                      </a:r>
                      <a:endParaRPr sz="1200">
                        <a:latin typeface="Cambria"/>
                        <a:cs typeface="Cambria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Шкала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Харриса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Медикаментозная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307340">
                        <a:lnSpc>
                          <a:spcPct val="10680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кинезиотерапия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физиотерапия,</a:t>
                      </a:r>
                      <a:r>
                        <a:rPr sz="12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лечебно-  медикаментозные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блокады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782828">
                <a:tc>
                  <a:txBody>
                    <a:bodyPr/>
                    <a:lstStyle/>
                    <a:p>
                      <a:pPr marL="22225">
                        <a:lnSpc>
                          <a:spcPts val="139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Функции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 marR="511809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движн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ти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сустава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39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b710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Реабилитолог,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ЛФК,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39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Клинически,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WOMAC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20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Гониометрия,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Медикаментозная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терапия,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2865" marR="1506855" indent="-36830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ЛФК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механотерапия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мануальная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терапия,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Физиотерапия,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эрготерапия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4426">
                <a:tc>
                  <a:txBody>
                    <a:bodyPr/>
                    <a:lstStyle/>
                    <a:p>
                      <a:pPr marL="22225">
                        <a:lnSpc>
                          <a:spcPts val="139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Функции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 marR="198120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подвижности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костного</a:t>
                      </a:r>
                      <a:r>
                        <a:rPr sz="12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аппарата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39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b720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Реабилитолог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ЛФК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•Гониометрия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39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ЛФК,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механотерапия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1625600" indent="36195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мануальная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терапия,  физиотерапия,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7120">
                <a:tc>
                  <a:txBody>
                    <a:bodyPr/>
                    <a:lstStyle/>
                    <a:p>
                      <a:pPr marL="22225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Функции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мышечной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силы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b730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Реабилитолог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20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ЛФК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935" indent="-343535">
                        <a:lnSpc>
                          <a:spcPts val="1400"/>
                        </a:lnSpc>
                        <a:buFont typeface="Symbol"/>
                        <a:buChar char=""/>
                        <a:tabLst>
                          <a:tab pos="368935" algn="l"/>
                          <a:tab pos="36957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6 бальная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шкала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кинезиотерапия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(ЛФК),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1992630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пия,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физиотерапия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8899">
                <a:tc>
                  <a:txBody>
                    <a:bodyPr/>
                    <a:lstStyle/>
                    <a:p>
                      <a:pPr marL="22225">
                        <a:lnSpc>
                          <a:spcPts val="140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Функции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мышечной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выносливости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b740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Реабилитолог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ЛФК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935" indent="-343535">
                        <a:lnSpc>
                          <a:spcPts val="1400"/>
                        </a:lnSpc>
                        <a:buFont typeface="Symbol"/>
                        <a:buChar char=""/>
                        <a:tabLst>
                          <a:tab pos="368935" algn="l"/>
                          <a:tab pos="369570" algn="l"/>
                        </a:tabLst>
                      </a:pPr>
                      <a:r>
                        <a:rPr sz="1200" spc="-10" dirty="0">
                          <a:latin typeface="Cambria"/>
                          <a:cs typeface="Cambria"/>
                        </a:rPr>
                        <a:t>Осмотр,</a:t>
                      </a:r>
                      <a:r>
                        <a:rPr sz="1200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5" dirty="0">
                          <a:latin typeface="Cambria"/>
                          <a:cs typeface="Cambria"/>
                        </a:rPr>
                        <a:t>секундомер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Кинезиотерапия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(ЛФК),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Механотерапия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Эрготерапия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6387">
                <a:tc>
                  <a:txBody>
                    <a:bodyPr/>
                    <a:lstStyle/>
                    <a:p>
                      <a:pPr marL="22225">
                        <a:lnSpc>
                          <a:spcPts val="140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Функции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стереотипа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походки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b770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Реабилитолог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ЛФК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68935" indent="-343535">
                        <a:lnSpc>
                          <a:spcPts val="1400"/>
                        </a:lnSpc>
                        <a:buFont typeface="Symbol"/>
                        <a:buChar char=""/>
                        <a:tabLst>
                          <a:tab pos="368935" algn="l"/>
                          <a:tab pos="369570" algn="l"/>
                        </a:tabLst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Стабилометрия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6893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постурографии,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Кинезиотерапия,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ортезирование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189865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Тренировки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платформе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биологической  обратной связью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(БОС),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 marR="117475">
                        <a:lnSpc>
                          <a:spcPct val="1069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Тренировки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тредмиле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поддержкой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веса,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Функциональная ЭМС, использование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вспомогательных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ходьбы,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Биологическая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обратная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связь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ЭМГ,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Обучение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пациентов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 их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родственников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965769">
                <a:tc>
                  <a:txBody>
                    <a:bodyPr/>
                    <a:lstStyle/>
                    <a:p>
                      <a:pPr marL="22225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Ощущения,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 marR="606425">
                        <a:lnSpc>
                          <a:spcPct val="106700"/>
                        </a:lnSpc>
                        <a:spcBef>
                          <a:spcPts val="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связанные</a:t>
                      </a:r>
                      <a:r>
                        <a:rPr sz="12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мышцами</a:t>
                      </a:r>
                      <a:r>
                        <a:rPr sz="12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двигательными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ts val="137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функциями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40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b780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Реабилитолог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инструктор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ЛФК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8935" indent="-343535">
                        <a:lnSpc>
                          <a:spcPts val="1405"/>
                        </a:lnSpc>
                        <a:buFont typeface="Symbol"/>
                        <a:buChar char=""/>
                        <a:tabLst>
                          <a:tab pos="368935" algn="l"/>
                          <a:tab pos="369570" algn="l"/>
                        </a:tabLst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Опрос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140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кинезиотерапия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Массаж,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63"/>
            <a:ext cx="9144000" cy="646430"/>
          </a:xfrm>
          <a:custGeom>
            <a:avLst/>
            <a:gdLst/>
            <a:ahLst/>
            <a:cxnLst/>
            <a:rect l="l" t="t" r="r" b="b"/>
            <a:pathLst>
              <a:path w="9144000" h="646430">
                <a:moveTo>
                  <a:pt x="0" y="646112"/>
                </a:moveTo>
                <a:lnTo>
                  <a:pt x="9144000" y="646112"/>
                </a:lnTo>
                <a:lnTo>
                  <a:pt x="9144000" y="0"/>
                </a:lnTo>
                <a:lnTo>
                  <a:pt x="0" y="0"/>
                </a:lnTo>
                <a:lnTo>
                  <a:pt x="0" y="6461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025" y="17780"/>
            <a:ext cx="8072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6620" marR="5080" indent="-2154555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Оценка </a:t>
            </a:r>
            <a:r>
              <a:rPr sz="1800" spc="-5" dirty="0"/>
              <a:t>эффективности </a:t>
            </a:r>
            <a:r>
              <a:rPr sz="1800" spc="-10" dirty="0"/>
              <a:t>медицинской </a:t>
            </a:r>
            <a:r>
              <a:rPr sz="1800" dirty="0"/>
              <a:t>реабилитации </a:t>
            </a:r>
            <a:r>
              <a:rPr sz="1800" spc="-5" dirty="0"/>
              <a:t>ортопедических </a:t>
            </a:r>
            <a:r>
              <a:rPr sz="1800" spc="-10" dirty="0"/>
              <a:t>пациентов  </a:t>
            </a:r>
            <a:r>
              <a:rPr sz="1800" dirty="0"/>
              <a:t>с </a:t>
            </a:r>
            <a:r>
              <a:rPr sz="1800" spc="-5" dirty="0"/>
              <a:t>помощью </a:t>
            </a:r>
            <a:r>
              <a:rPr sz="1800" spc="-30" dirty="0"/>
              <a:t>МКФ </a:t>
            </a:r>
            <a:r>
              <a:rPr sz="1800" spc="-10" dirty="0"/>
              <a:t>(раздел </a:t>
            </a:r>
            <a:r>
              <a:rPr sz="1800" dirty="0"/>
              <a:t>–</a:t>
            </a:r>
            <a:r>
              <a:rPr sz="1800" spc="90" dirty="0"/>
              <a:t> </a:t>
            </a:r>
            <a:r>
              <a:rPr sz="1800" spc="-5" dirty="0"/>
              <a:t>Функции)</a:t>
            </a:r>
            <a:endParaRPr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52525"/>
          </a:xfrm>
          <a:custGeom>
            <a:avLst/>
            <a:gdLst/>
            <a:ahLst/>
            <a:cxnLst/>
            <a:rect l="l" t="t" r="r" b="b"/>
            <a:pathLst>
              <a:path w="9144000" h="1152525">
                <a:moveTo>
                  <a:pt x="0" y="1152525"/>
                </a:moveTo>
                <a:lnTo>
                  <a:pt x="9144000" y="1152525"/>
                </a:lnTo>
                <a:lnTo>
                  <a:pt x="9144000" y="0"/>
                </a:lnTo>
                <a:lnTo>
                  <a:pt x="0" y="0"/>
                </a:lnTo>
                <a:lnTo>
                  <a:pt x="0" y="1152525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423" rIns="0" bIns="0" rtlCol="0">
            <a:spAutoFit/>
          </a:bodyPr>
          <a:lstStyle/>
          <a:p>
            <a:pPr marL="1852295" marR="5080" indent="111125">
              <a:lnSpc>
                <a:spcPct val="100000"/>
              </a:lnSpc>
              <a:spcBef>
                <a:spcPts val="100"/>
              </a:spcBef>
            </a:pPr>
            <a:r>
              <a:rPr sz="3000" spc="-15" dirty="0"/>
              <a:t>Доказательные технологии  </a:t>
            </a:r>
            <a:r>
              <a:rPr sz="3000" spc="-10" dirty="0"/>
              <a:t>медицинской</a:t>
            </a:r>
            <a:r>
              <a:rPr sz="3000" spc="-70" dirty="0"/>
              <a:t> </a:t>
            </a:r>
            <a:r>
              <a:rPr sz="3000" spc="-5" dirty="0"/>
              <a:t>реабилитации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45617" y="1863597"/>
            <a:ext cx="8238490" cy="35013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14300" marR="68580" algn="just">
              <a:lnSpc>
                <a:spcPct val="90000"/>
              </a:lnSpc>
              <a:spcBef>
                <a:spcPts val="385"/>
              </a:spcBef>
              <a:buSzPct val="95833"/>
              <a:buFont typeface="Arial"/>
              <a:buChar char="•"/>
              <a:tabLst>
                <a:tab pos="222250" algn="l"/>
              </a:tabLst>
            </a:pPr>
            <a:r>
              <a:rPr sz="2400" b="1" dirty="0">
                <a:latin typeface="Calibri"/>
                <a:cs typeface="Calibri"/>
              </a:rPr>
              <a:t>Программы реабилитации </a:t>
            </a:r>
            <a:r>
              <a:rPr sz="2400" b="1" spc="-15" dirty="0">
                <a:latin typeface="Calibri"/>
                <a:cs typeface="Calibri"/>
              </a:rPr>
              <a:t>должны </a:t>
            </a:r>
            <a:r>
              <a:rPr sz="2400" b="1" spc="-5" dirty="0">
                <a:latin typeface="Calibri"/>
                <a:cs typeface="Calibri"/>
              </a:rPr>
              <a:t>разрабатываться  индивидуально для </a:t>
            </a:r>
            <a:r>
              <a:rPr sz="2400" b="1" spc="-15" dirty="0">
                <a:latin typeface="Calibri"/>
                <a:cs typeface="Calibri"/>
              </a:rPr>
              <a:t>каждой </a:t>
            </a:r>
            <a:r>
              <a:rPr sz="2400" b="1" dirty="0">
                <a:latin typeface="Calibri"/>
                <a:cs typeface="Calibri"/>
              </a:rPr>
              <a:t>пациентки с </a:t>
            </a:r>
            <a:r>
              <a:rPr sz="2400" b="1" spc="-10" dirty="0">
                <a:latin typeface="Calibri"/>
                <a:cs typeface="Calibri"/>
              </a:rPr>
              <a:t>раком молочной  </a:t>
            </a:r>
            <a:r>
              <a:rPr sz="2400" b="1" spc="-15" dirty="0">
                <a:latin typeface="Calibri"/>
                <a:cs typeface="Calibri"/>
              </a:rPr>
              <a:t>железы </a:t>
            </a:r>
            <a:r>
              <a:rPr sz="2400" b="1" spc="-5" dirty="0">
                <a:latin typeface="Calibri"/>
                <a:cs typeface="Calibri"/>
              </a:rPr>
              <a:t>для повышения </a:t>
            </a:r>
            <a:r>
              <a:rPr sz="2400" b="1" spc="-10" dirty="0">
                <a:latin typeface="Calibri"/>
                <a:cs typeface="Calibri"/>
              </a:rPr>
              <a:t>физической </a:t>
            </a:r>
            <a:r>
              <a:rPr sz="2400" b="1" spc="-5" dirty="0">
                <a:latin typeface="Calibri"/>
                <a:cs typeface="Calibri"/>
              </a:rPr>
              <a:t>работоспособности,  </a:t>
            </a:r>
            <a:r>
              <a:rPr sz="2400" b="1" spc="-10" dirty="0">
                <a:latin typeface="Calibri"/>
                <a:cs typeface="Calibri"/>
              </a:rPr>
              <a:t>снижения </a:t>
            </a:r>
            <a:r>
              <a:rPr sz="2400" b="1" spc="-5" dirty="0">
                <a:latin typeface="Calibri"/>
                <a:cs typeface="Calibri"/>
              </a:rPr>
              <a:t>утомляемости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15" dirty="0">
                <a:latin typeface="Calibri"/>
                <a:cs typeface="Calibri"/>
              </a:rPr>
              <a:t>улучшения </a:t>
            </a:r>
            <a:r>
              <a:rPr sz="2400" b="1" spc="-5" dirty="0">
                <a:latin typeface="Calibri"/>
                <a:cs typeface="Calibri"/>
              </a:rPr>
              <a:t>качества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жизни.</a:t>
            </a:r>
            <a:endParaRPr sz="2400">
              <a:latin typeface="Calibri"/>
              <a:cs typeface="Calibri"/>
            </a:endParaRPr>
          </a:p>
          <a:p>
            <a:pPr marL="114300" marR="67945" algn="just">
              <a:lnSpc>
                <a:spcPts val="2590"/>
              </a:lnSpc>
              <a:spcBef>
                <a:spcPts val="615"/>
              </a:spcBef>
              <a:buSzPct val="95833"/>
              <a:buFont typeface="Arial"/>
              <a:buChar char="•"/>
              <a:tabLst>
                <a:tab pos="222250" algn="l"/>
              </a:tabLst>
            </a:pPr>
            <a:r>
              <a:rPr sz="2400" b="1" spc="-10" dirty="0">
                <a:latin typeface="Calibri"/>
                <a:cs typeface="Calibri"/>
              </a:rPr>
              <a:t>Sustainable </a:t>
            </a:r>
            <a:r>
              <a:rPr sz="2400" b="1" spc="-5" dirty="0">
                <a:latin typeface="Calibri"/>
                <a:cs typeface="Calibri"/>
              </a:rPr>
              <a:t>impact </a:t>
            </a:r>
            <a:r>
              <a:rPr sz="2400" b="1" dirty="0">
                <a:latin typeface="Calibri"/>
                <a:cs typeface="Calibri"/>
              </a:rPr>
              <a:t>of an </a:t>
            </a:r>
            <a:r>
              <a:rPr sz="2400" b="1" spc="-10" dirty="0">
                <a:latin typeface="Calibri"/>
                <a:cs typeface="Calibri"/>
              </a:rPr>
              <a:t>individualized </a:t>
            </a:r>
            <a:r>
              <a:rPr sz="2400" b="1" spc="-20" dirty="0">
                <a:latin typeface="Calibri"/>
                <a:cs typeface="Calibri"/>
              </a:rPr>
              <a:t>exercise </a:t>
            </a:r>
            <a:r>
              <a:rPr sz="2400" b="1" spc="-15" dirty="0">
                <a:latin typeface="Calibri"/>
                <a:cs typeface="Calibri"/>
              </a:rPr>
              <a:t>program </a:t>
            </a:r>
            <a:r>
              <a:rPr sz="2400" b="1" spc="5" dirty="0">
                <a:latin typeface="Calibri"/>
                <a:cs typeface="Calibri"/>
              </a:rPr>
              <a:t>on  </a:t>
            </a:r>
            <a:r>
              <a:rPr sz="2400" b="1" spc="-10" dirty="0">
                <a:latin typeface="Calibri"/>
                <a:cs typeface="Calibri"/>
              </a:rPr>
              <a:t>physical </a:t>
            </a:r>
            <a:r>
              <a:rPr sz="2400" b="1" spc="-5" dirty="0">
                <a:latin typeface="Calibri"/>
                <a:cs typeface="Calibri"/>
              </a:rPr>
              <a:t>activity </a:t>
            </a:r>
            <a:r>
              <a:rPr sz="2400" b="1" spc="-10" dirty="0">
                <a:latin typeface="Calibri"/>
                <a:cs typeface="Calibri"/>
              </a:rPr>
              <a:t>level </a:t>
            </a:r>
            <a:r>
              <a:rPr sz="2400" b="1" dirty="0">
                <a:latin typeface="Calibri"/>
                <a:cs typeface="Calibri"/>
              </a:rPr>
              <a:t>and </a:t>
            </a:r>
            <a:r>
              <a:rPr sz="2400" b="1" spc="-10" dirty="0">
                <a:latin typeface="Calibri"/>
                <a:cs typeface="Calibri"/>
              </a:rPr>
              <a:t>fatigue syndrome </a:t>
            </a:r>
            <a:r>
              <a:rPr sz="2400" b="1" spc="-5" dirty="0">
                <a:latin typeface="Calibri"/>
                <a:cs typeface="Calibri"/>
              </a:rPr>
              <a:t>on </a:t>
            </a:r>
            <a:r>
              <a:rPr sz="2400" b="1" spc="-10" dirty="0">
                <a:latin typeface="Calibri"/>
                <a:cs typeface="Calibri"/>
              </a:rPr>
              <a:t>breast </a:t>
            </a:r>
            <a:r>
              <a:rPr sz="2400" b="1" spc="-5" dirty="0">
                <a:latin typeface="Calibri"/>
                <a:cs typeface="Calibri"/>
              </a:rPr>
              <a:t>cancer  </a:t>
            </a:r>
            <a:r>
              <a:rPr sz="2400" b="1" spc="-10" dirty="0">
                <a:latin typeface="Calibri"/>
                <a:cs typeface="Calibri"/>
              </a:rPr>
              <a:t>patients </a:t>
            </a:r>
            <a:r>
              <a:rPr sz="2400" b="1" spc="-5" dirty="0">
                <a:latin typeface="Calibri"/>
                <a:cs typeface="Calibri"/>
              </a:rPr>
              <a:t>in </a:t>
            </a:r>
            <a:r>
              <a:rPr sz="2400" b="1" spc="-10" dirty="0">
                <a:latin typeface="Calibri"/>
                <a:cs typeface="Calibri"/>
              </a:rPr>
              <a:t>two </a:t>
            </a:r>
            <a:r>
              <a:rPr sz="2400" b="1" spc="-5" dirty="0">
                <a:latin typeface="Calibri"/>
                <a:cs typeface="Calibri"/>
              </a:rPr>
              <a:t>German </a:t>
            </a:r>
            <a:r>
              <a:rPr sz="2400" b="1" spc="-10" dirty="0">
                <a:latin typeface="Calibri"/>
                <a:cs typeface="Calibri"/>
              </a:rPr>
              <a:t>rehabilitation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centers.</a:t>
            </a:r>
            <a:endParaRPr sz="2400">
              <a:latin typeface="Calibri"/>
              <a:cs typeface="Calibri"/>
            </a:endParaRPr>
          </a:p>
          <a:p>
            <a:pPr marL="114300" marR="67310" algn="just">
              <a:lnSpc>
                <a:spcPct val="90100"/>
              </a:lnSpc>
              <a:spcBef>
                <a:spcPts val="545"/>
              </a:spcBef>
              <a:buClr>
                <a:srgbClr val="000000"/>
              </a:buClr>
              <a:buSzPct val="95833"/>
              <a:buFont typeface="Arial"/>
              <a:buChar char="•"/>
              <a:tabLst>
                <a:tab pos="222250" algn="l"/>
              </a:tabLst>
            </a:pPr>
            <a:r>
              <a:rPr sz="2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Baumann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FT</a:t>
            </a:r>
            <a:r>
              <a:rPr sz="2400" spc="-7" baseline="24305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Bieck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sz="2400" spc="-15" baseline="24305" dirty="0">
                <a:latin typeface="Calibri"/>
                <a:cs typeface="Calibri"/>
              </a:rPr>
              <a:t>2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4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Oberste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M</a:t>
            </a:r>
            <a:r>
              <a:rPr sz="2400" spc="-7" baseline="24305" dirty="0">
                <a:latin typeface="Calibri"/>
                <a:cs typeface="Calibri"/>
              </a:rPr>
              <a:t>2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24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Kuhn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sz="2400" spc="-7" baseline="24305" dirty="0">
                <a:latin typeface="Calibri"/>
                <a:cs typeface="Calibri"/>
              </a:rPr>
              <a:t>3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Schmitt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J</a:t>
            </a:r>
            <a:r>
              <a:rPr sz="2400" spc="-7" baseline="24305" dirty="0">
                <a:latin typeface="Calibri"/>
                <a:cs typeface="Calibri"/>
              </a:rPr>
              <a:t>3</a:t>
            </a:r>
            <a:r>
              <a:rPr sz="2400" spc="-5" dirty="0">
                <a:latin typeface="Calibri"/>
                <a:cs typeface="Calibri"/>
              </a:rPr>
              <a:t>, </a:t>
            </a:r>
            <a:r>
              <a:rPr sz="2400" u="heavy" spc="5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2400" u="heavy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Wentrock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S</a:t>
            </a:r>
            <a:r>
              <a:rPr sz="2400" spc="-15" baseline="24305" dirty="0">
                <a:latin typeface="Calibri"/>
                <a:cs typeface="Calibri"/>
              </a:rPr>
              <a:t>3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24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Zopf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E</a:t>
            </a:r>
            <a:r>
              <a:rPr sz="2400" spc="-7" baseline="24305" dirty="0">
                <a:latin typeface="Calibri"/>
                <a:cs typeface="Calibri"/>
              </a:rPr>
              <a:t>2,4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 </a:t>
            </a:r>
            <a:r>
              <a:rPr sz="2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Bloch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W</a:t>
            </a:r>
            <a:r>
              <a:rPr sz="2400" spc="-7" baseline="24305" dirty="0">
                <a:latin typeface="Calibri"/>
                <a:cs typeface="Calibri"/>
              </a:rPr>
              <a:t>2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0"/>
              </a:rPr>
              <a:t>Schüle K</a:t>
            </a:r>
            <a:r>
              <a:rPr sz="2400" spc="-7" baseline="24305" dirty="0">
                <a:latin typeface="Calibri"/>
                <a:cs typeface="Calibri"/>
              </a:rPr>
              <a:t>2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24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1"/>
              </a:rPr>
              <a:t>Reuss-Borst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1"/>
              </a:rPr>
              <a:t>M</a:t>
            </a:r>
            <a:r>
              <a:rPr sz="2400" spc="-7" baseline="24305" dirty="0">
                <a:latin typeface="Calibri"/>
                <a:cs typeface="Calibri"/>
              </a:rPr>
              <a:t>5</a:t>
            </a:r>
            <a:r>
              <a:rPr sz="2400" spc="-5" dirty="0">
                <a:latin typeface="Calibri"/>
                <a:cs typeface="Calibri"/>
              </a:rPr>
              <a:t>.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2"/>
              </a:rPr>
              <a:t> Support </a:t>
            </a:r>
            <a:r>
              <a:rPr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2"/>
              </a:rPr>
              <a:t>Care </a:t>
            </a:r>
            <a:r>
              <a:rPr sz="240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2"/>
              </a:rPr>
              <a:t>Cancer.</a:t>
            </a:r>
            <a:r>
              <a:rPr sz="2400" spc="-25" dirty="0">
                <a:latin typeface="Calibri"/>
                <a:cs typeface="Calibri"/>
              </a:rPr>
              <a:t>2016 </a:t>
            </a:r>
            <a:r>
              <a:rPr sz="2400" spc="-5" dirty="0">
                <a:latin typeface="Calibri"/>
                <a:cs typeface="Calibri"/>
              </a:rPr>
              <a:t>Dec 9. </a:t>
            </a:r>
            <a:r>
              <a:rPr sz="2400" dirty="0">
                <a:latin typeface="Calibri"/>
                <a:cs typeface="Calibri"/>
              </a:rPr>
              <a:t>[Epub ahead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print</a:t>
            </a:r>
            <a:r>
              <a:rPr sz="2200" spc="-10" dirty="0">
                <a:latin typeface="Calibri"/>
                <a:cs typeface="Calibri"/>
              </a:rPr>
              <a:t>].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259205"/>
          </a:xfrm>
          <a:custGeom>
            <a:avLst/>
            <a:gdLst/>
            <a:ahLst/>
            <a:cxnLst/>
            <a:rect l="l" t="t" r="r" b="b"/>
            <a:pathLst>
              <a:path w="9144000" h="1259205">
                <a:moveTo>
                  <a:pt x="0" y="1258887"/>
                </a:moveTo>
                <a:lnTo>
                  <a:pt x="9144000" y="1258887"/>
                </a:lnTo>
                <a:lnTo>
                  <a:pt x="9144000" y="0"/>
                </a:lnTo>
                <a:lnTo>
                  <a:pt x="0" y="0"/>
                </a:lnTo>
                <a:lnTo>
                  <a:pt x="0" y="1258887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458" rIns="0" bIns="0" rtlCol="0">
            <a:spAutoFit/>
          </a:bodyPr>
          <a:lstStyle/>
          <a:p>
            <a:pPr marL="1852295" marR="5080" indent="111125">
              <a:lnSpc>
                <a:spcPct val="100000"/>
              </a:lnSpc>
              <a:spcBef>
                <a:spcPts val="100"/>
              </a:spcBef>
            </a:pPr>
            <a:r>
              <a:rPr sz="3000" spc="-15" dirty="0"/>
              <a:t>Доказательные технологии  </a:t>
            </a:r>
            <a:r>
              <a:rPr sz="3000" spc="-10" dirty="0"/>
              <a:t>медицинской</a:t>
            </a:r>
            <a:r>
              <a:rPr sz="3000" spc="-70" dirty="0"/>
              <a:t> </a:t>
            </a:r>
            <a:r>
              <a:rPr sz="3000" spc="-5" dirty="0"/>
              <a:t>реабилитации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47217" y="1900555"/>
            <a:ext cx="617347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8905" indent="-116839">
              <a:lnSpc>
                <a:spcPct val="100000"/>
              </a:lnSpc>
              <a:spcBef>
                <a:spcPts val="105"/>
              </a:spcBef>
              <a:buSzPct val="96153"/>
              <a:buFont typeface="Arial"/>
              <a:buChar char="•"/>
              <a:tabLst>
                <a:tab pos="129539" algn="l"/>
                <a:tab pos="4342765" algn="l"/>
                <a:tab pos="5996305" algn="l"/>
              </a:tabLst>
            </a:pPr>
            <a:r>
              <a:rPr sz="2600" b="1" spc="-5" dirty="0">
                <a:latin typeface="Calibri"/>
                <a:cs typeface="Calibri"/>
              </a:rPr>
              <a:t>М</a:t>
            </a:r>
            <a:r>
              <a:rPr sz="2600" b="1" spc="-95" dirty="0">
                <a:latin typeface="Calibri"/>
                <a:cs typeface="Calibri"/>
              </a:rPr>
              <a:t>у</a:t>
            </a:r>
            <a:r>
              <a:rPr sz="2600" b="1" dirty="0">
                <a:latin typeface="Calibri"/>
                <a:cs typeface="Calibri"/>
              </a:rPr>
              <a:t>л</a:t>
            </a:r>
            <a:r>
              <a:rPr sz="2600" b="1" spc="-95" dirty="0">
                <a:latin typeface="Calibri"/>
                <a:cs typeface="Calibri"/>
              </a:rPr>
              <a:t>ь</a:t>
            </a:r>
            <a:r>
              <a:rPr sz="2600" b="1" dirty="0">
                <a:latin typeface="Calibri"/>
                <a:cs typeface="Calibri"/>
              </a:rPr>
              <a:t>тид</a:t>
            </a:r>
            <a:r>
              <a:rPr sz="2600" b="1" spc="-10" dirty="0">
                <a:latin typeface="Calibri"/>
                <a:cs typeface="Calibri"/>
              </a:rPr>
              <a:t>и</a:t>
            </a:r>
            <a:r>
              <a:rPr sz="2600" b="1" spc="-5" dirty="0">
                <a:latin typeface="Calibri"/>
                <a:cs typeface="Calibri"/>
              </a:rPr>
              <a:t>сципли</a:t>
            </a:r>
            <a:r>
              <a:rPr sz="2600" b="1" spc="-10" dirty="0">
                <a:latin typeface="Calibri"/>
                <a:cs typeface="Calibri"/>
              </a:rPr>
              <a:t>н</a:t>
            </a:r>
            <a:r>
              <a:rPr sz="2600" b="1" spc="-15" dirty="0">
                <a:latin typeface="Calibri"/>
                <a:cs typeface="Calibri"/>
              </a:rPr>
              <a:t>а</a:t>
            </a:r>
            <a:r>
              <a:rPr sz="2600" b="1" dirty="0">
                <a:latin typeface="Calibri"/>
                <a:cs typeface="Calibri"/>
              </a:rPr>
              <a:t>р</a:t>
            </a:r>
            <a:r>
              <a:rPr sz="2600" b="1" spc="-10" dirty="0">
                <a:latin typeface="Calibri"/>
                <a:cs typeface="Calibri"/>
              </a:rPr>
              <a:t>н</a:t>
            </a:r>
            <a:r>
              <a:rPr sz="2600" b="1" dirty="0">
                <a:latin typeface="Calibri"/>
                <a:cs typeface="Calibri"/>
              </a:rPr>
              <a:t>ый	</a:t>
            </a:r>
            <a:r>
              <a:rPr sz="2600" b="1" spc="-5" dirty="0">
                <a:latin typeface="Calibri"/>
                <a:cs typeface="Calibri"/>
              </a:rPr>
              <a:t>п</a:t>
            </a:r>
            <a:r>
              <a:rPr sz="2600" b="1" spc="-60" dirty="0">
                <a:latin typeface="Calibri"/>
                <a:cs typeface="Calibri"/>
              </a:rPr>
              <a:t>о</a:t>
            </a:r>
            <a:r>
              <a:rPr sz="2600" b="1" spc="5" dirty="0">
                <a:latin typeface="Calibri"/>
                <a:cs typeface="Calibri"/>
              </a:rPr>
              <a:t>д</a:t>
            </a:r>
            <a:r>
              <a:rPr sz="2600" b="1" spc="-50" dirty="0">
                <a:latin typeface="Calibri"/>
                <a:cs typeface="Calibri"/>
              </a:rPr>
              <a:t>х</a:t>
            </a:r>
            <a:r>
              <a:rPr sz="2600" b="1" spc="-60" dirty="0">
                <a:latin typeface="Calibri"/>
                <a:cs typeface="Calibri"/>
              </a:rPr>
              <a:t>о</a:t>
            </a:r>
            <a:r>
              <a:rPr sz="2600" b="1" dirty="0">
                <a:latin typeface="Calibri"/>
                <a:cs typeface="Calibri"/>
              </a:rPr>
              <a:t>д	к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217" y="1900555"/>
            <a:ext cx="8072120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751955">
              <a:lnSpc>
                <a:spcPct val="100000"/>
              </a:lnSpc>
              <a:spcBef>
                <a:spcPts val="105"/>
              </a:spcBef>
              <a:tabLst>
                <a:tab pos="1821814" algn="l"/>
                <a:tab pos="2246630" algn="l"/>
                <a:tab pos="3444875" algn="l"/>
                <a:tab pos="5193030" algn="l"/>
                <a:tab pos="6595109" algn="l"/>
              </a:tabLst>
            </a:pPr>
            <a:r>
              <a:rPr sz="2600" b="1" dirty="0">
                <a:latin typeface="Calibri"/>
                <a:cs typeface="Calibri"/>
              </a:rPr>
              <a:t>в</a:t>
            </a:r>
            <a:r>
              <a:rPr sz="2600" b="1" spc="-45" dirty="0">
                <a:latin typeface="Calibri"/>
                <a:cs typeface="Calibri"/>
              </a:rPr>
              <a:t>е</a:t>
            </a:r>
            <a:r>
              <a:rPr sz="2600" b="1" spc="-30" dirty="0">
                <a:latin typeface="Calibri"/>
                <a:cs typeface="Calibri"/>
              </a:rPr>
              <a:t>д</a:t>
            </a:r>
            <a:r>
              <a:rPr sz="2600" b="1" spc="5" dirty="0">
                <a:latin typeface="Calibri"/>
                <a:cs typeface="Calibri"/>
              </a:rPr>
              <a:t>е</a:t>
            </a:r>
            <a:r>
              <a:rPr sz="2600" b="1" spc="-5" dirty="0">
                <a:latin typeface="Calibri"/>
                <a:cs typeface="Calibri"/>
              </a:rPr>
              <a:t>нию  пациен</a:t>
            </a:r>
            <a:r>
              <a:rPr sz="2600" b="1" spc="-25" dirty="0">
                <a:latin typeface="Calibri"/>
                <a:cs typeface="Calibri"/>
              </a:rPr>
              <a:t>т</a:t>
            </a:r>
            <a:r>
              <a:rPr sz="2600" b="1" dirty="0">
                <a:latin typeface="Calibri"/>
                <a:cs typeface="Calibri"/>
              </a:rPr>
              <a:t>ов	с	р</a:t>
            </a:r>
            <a:r>
              <a:rPr sz="2600" b="1" spc="-10" dirty="0">
                <a:latin typeface="Calibri"/>
                <a:cs typeface="Calibri"/>
              </a:rPr>
              <a:t>а</a:t>
            </a:r>
            <a:r>
              <a:rPr sz="2600" b="1" spc="-55" dirty="0">
                <a:latin typeface="Calibri"/>
                <a:cs typeface="Calibri"/>
              </a:rPr>
              <a:t>к</a:t>
            </a:r>
            <a:r>
              <a:rPr sz="2600" b="1" spc="10" dirty="0">
                <a:latin typeface="Calibri"/>
                <a:cs typeface="Calibri"/>
              </a:rPr>
              <a:t>о</a:t>
            </a:r>
            <a:r>
              <a:rPr sz="2600" b="1" dirty="0">
                <a:latin typeface="Calibri"/>
                <a:cs typeface="Calibri"/>
              </a:rPr>
              <a:t>м	</a:t>
            </a:r>
            <a:r>
              <a:rPr sz="2600" b="1" spc="-5" dirty="0">
                <a:latin typeface="Calibri"/>
                <a:cs typeface="Calibri"/>
              </a:rPr>
              <a:t>м</a:t>
            </a:r>
            <a:r>
              <a:rPr sz="2600" b="1" spc="-45" dirty="0">
                <a:latin typeface="Calibri"/>
                <a:cs typeface="Calibri"/>
              </a:rPr>
              <a:t>о</a:t>
            </a:r>
            <a:r>
              <a:rPr sz="2600" b="1" dirty="0">
                <a:latin typeface="Calibri"/>
                <a:cs typeface="Calibri"/>
              </a:rPr>
              <a:t>ло</a:t>
            </a:r>
            <a:r>
              <a:rPr sz="2600" b="1" spc="-15" dirty="0">
                <a:latin typeface="Calibri"/>
                <a:cs typeface="Calibri"/>
              </a:rPr>
              <a:t>ч</a:t>
            </a:r>
            <a:r>
              <a:rPr sz="2600" b="1" spc="-5" dirty="0">
                <a:latin typeface="Calibri"/>
                <a:cs typeface="Calibri"/>
              </a:rPr>
              <a:t>но</a:t>
            </a:r>
            <a:r>
              <a:rPr sz="2600" b="1" dirty="0">
                <a:latin typeface="Calibri"/>
                <a:cs typeface="Calibri"/>
              </a:rPr>
              <a:t>й	</a:t>
            </a:r>
            <a:r>
              <a:rPr sz="2600" b="1" spc="-35" dirty="0">
                <a:latin typeface="Calibri"/>
                <a:cs typeface="Calibri"/>
              </a:rPr>
              <a:t>ж</a:t>
            </a:r>
            <a:r>
              <a:rPr sz="2600" b="1" spc="-45" dirty="0">
                <a:latin typeface="Calibri"/>
                <a:cs typeface="Calibri"/>
              </a:rPr>
              <a:t>е</a:t>
            </a:r>
            <a:r>
              <a:rPr sz="2600" b="1" spc="-15" dirty="0">
                <a:latin typeface="Calibri"/>
                <a:cs typeface="Calibri"/>
              </a:rPr>
              <a:t>л</a:t>
            </a:r>
            <a:r>
              <a:rPr sz="2600" b="1" spc="-5" dirty="0">
                <a:latin typeface="Calibri"/>
                <a:cs typeface="Calibri"/>
              </a:rPr>
              <a:t>ез</a:t>
            </a:r>
            <a:r>
              <a:rPr sz="2600" b="1" dirty="0">
                <a:latin typeface="Calibri"/>
                <a:cs typeface="Calibri"/>
              </a:rPr>
              <a:t>ы	</a:t>
            </a:r>
            <a:r>
              <a:rPr sz="2600" b="1" spc="-5" dirty="0">
                <a:latin typeface="Calibri"/>
                <a:cs typeface="Calibri"/>
              </a:rPr>
              <a:t>по</a:t>
            </a:r>
            <a:r>
              <a:rPr sz="2600" b="1" dirty="0">
                <a:latin typeface="Calibri"/>
                <a:cs typeface="Calibri"/>
              </a:rPr>
              <a:t>зв</a:t>
            </a:r>
            <a:r>
              <a:rPr sz="2600" b="1" spc="-50" dirty="0">
                <a:latin typeface="Calibri"/>
                <a:cs typeface="Calibri"/>
              </a:rPr>
              <a:t>о</a:t>
            </a:r>
            <a:r>
              <a:rPr sz="2600" b="1" dirty="0">
                <a:latin typeface="Calibri"/>
                <a:cs typeface="Calibri"/>
              </a:rPr>
              <a:t>ля</a:t>
            </a:r>
            <a:r>
              <a:rPr sz="2600" b="1" spc="-20" dirty="0">
                <a:latin typeface="Calibri"/>
                <a:cs typeface="Calibri"/>
              </a:rPr>
              <a:t>е</a:t>
            </a:r>
            <a:r>
              <a:rPr sz="2600" b="1" dirty="0">
                <a:latin typeface="Calibri"/>
                <a:cs typeface="Calibri"/>
              </a:rPr>
              <a:t>т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117" y="2693288"/>
            <a:ext cx="8148320" cy="2562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marR="41275">
              <a:lnSpc>
                <a:spcPct val="100000"/>
              </a:lnSpc>
              <a:spcBef>
                <a:spcPts val="105"/>
              </a:spcBef>
            </a:pPr>
            <a:r>
              <a:rPr sz="2600" b="1" spc="-5" dirty="0">
                <a:latin typeface="Calibri"/>
                <a:cs typeface="Calibri"/>
              </a:rPr>
              <a:t>уменьшить </a:t>
            </a:r>
            <a:r>
              <a:rPr sz="2600" b="1" dirty="0">
                <a:latin typeface="Calibri"/>
                <a:cs typeface="Calibri"/>
              </a:rPr>
              <a:t>развитие побочных </a:t>
            </a:r>
            <a:r>
              <a:rPr sz="2600" b="1" spc="-5" dirty="0">
                <a:latin typeface="Calibri"/>
                <a:cs typeface="Calibri"/>
              </a:rPr>
              <a:t>эффектов от основной  терапии.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50800" marR="43180" algn="just">
              <a:lnSpc>
                <a:spcPct val="100000"/>
              </a:lnSpc>
              <a:buSzPct val="96153"/>
              <a:buFont typeface="Arial"/>
              <a:buChar char="•"/>
              <a:tabLst>
                <a:tab pos="167640" algn="l"/>
              </a:tabLst>
            </a:pPr>
            <a:r>
              <a:rPr sz="2600" b="1" spc="-5" dirty="0">
                <a:latin typeface="Calibri"/>
                <a:cs typeface="Calibri"/>
              </a:rPr>
              <a:t>Multidisciplinary </a:t>
            </a:r>
            <a:r>
              <a:rPr sz="2600" b="1" spc="-10" dirty="0">
                <a:latin typeface="Calibri"/>
                <a:cs typeface="Calibri"/>
              </a:rPr>
              <a:t>management </a:t>
            </a:r>
            <a:r>
              <a:rPr sz="2600" b="1" dirty="0">
                <a:latin typeface="Calibri"/>
                <a:cs typeface="Calibri"/>
              </a:rPr>
              <a:t>of </a:t>
            </a:r>
            <a:r>
              <a:rPr sz="2600" b="1" spc="-10" dirty="0">
                <a:latin typeface="Calibri"/>
                <a:cs typeface="Calibri"/>
              </a:rPr>
              <a:t>breast </a:t>
            </a:r>
            <a:r>
              <a:rPr sz="2600" b="1" spc="-40" dirty="0">
                <a:latin typeface="Calibri"/>
                <a:cs typeface="Calibri"/>
              </a:rPr>
              <a:t>cancer.</a:t>
            </a:r>
            <a:r>
              <a:rPr sz="26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Leclerc  </a:t>
            </a:r>
            <a:r>
              <a:rPr sz="26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AF</a:t>
            </a:r>
            <a:r>
              <a:rPr sz="2550" spc="7" baseline="26143" dirty="0">
                <a:latin typeface="Calibri"/>
                <a:cs typeface="Calibri"/>
              </a:rPr>
              <a:t>1</a:t>
            </a:r>
            <a:r>
              <a:rPr sz="2600" spc="5" dirty="0">
                <a:latin typeface="Calibri"/>
                <a:cs typeface="Calibri"/>
              </a:rPr>
              <a:t>,</a:t>
            </a:r>
            <a:r>
              <a:rPr sz="2600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Jerusalem </a:t>
            </a:r>
            <a:r>
              <a:rPr sz="26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sz="2550" spc="7" baseline="26143" dirty="0">
                <a:latin typeface="Calibri"/>
                <a:cs typeface="Calibri"/>
              </a:rPr>
              <a:t>2</a:t>
            </a:r>
            <a:r>
              <a:rPr sz="2600" spc="5" dirty="0">
                <a:latin typeface="Calibri"/>
                <a:cs typeface="Calibri"/>
              </a:rPr>
              <a:t>,</a:t>
            </a:r>
            <a:r>
              <a:rPr sz="2600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6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Devos </a:t>
            </a:r>
            <a:r>
              <a:rPr sz="26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M</a:t>
            </a:r>
            <a:r>
              <a:rPr sz="2550" spc="7" baseline="26143" dirty="0">
                <a:latin typeface="Calibri"/>
                <a:cs typeface="Calibri"/>
              </a:rPr>
              <a:t>3</a:t>
            </a:r>
            <a:r>
              <a:rPr sz="2600" spc="5" dirty="0">
                <a:latin typeface="Calibri"/>
                <a:cs typeface="Calibri"/>
              </a:rPr>
              <a:t>,</a:t>
            </a:r>
            <a:r>
              <a:rPr sz="2600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2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Crielaard </a:t>
            </a:r>
            <a:r>
              <a:rPr sz="2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JM</a:t>
            </a:r>
            <a:r>
              <a:rPr sz="2550" spc="-7" baseline="26143" dirty="0">
                <a:latin typeface="Calibri"/>
                <a:cs typeface="Calibri"/>
              </a:rPr>
              <a:t>1</a:t>
            </a:r>
            <a:r>
              <a:rPr sz="2600" spc="-5" dirty="0">
                <a:latin typeface="Calibri"/>
                <a:cs typeface="Calibri"/>
              </a:rPr>
              <a:t>,</a:t>
            </a:r>
            <a:r>
              <a:rPr sz="2600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Maquet </a:t>
            </a:r>
            <a:r>
              <a:rPr sz="26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D</a:t>
            </a:r>
            <a:r>
              <a:rPr sz="2550" spc="7" baseline="26143" dirty="0">
                <a:latin typeface="Calibri"/>
                <a:cs typeface="Calibri"/>
              </a:rPr>
              <a:t>1</a:t>
            </a:r>
            <a:r>
              <a:rPr sz="2600" spc="5" dirty="0">
                <a:latin typeface="Calibri"/>
                <a:cs typeface="Calibri"/>
              </a:rPr>
              <a:t>.</a:t>
            </a:r>
            <a:r>
              <a:rPr sz="26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. </a:t>
            </a:r>
            <a:r>
              <a:rPr sz="26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2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Arch </a:t>
            </a:r>
            <a:r>
              <a:rPr sz="26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Public </a:t>
            </a:r>
            <a:r>
              <a:rPr sz="2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Health.</a:t>
            </a:r>
            <a:r>
              <a:rPr sz="2600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2600" dirty="0">
                <a:latin typeface="Calibri"/>
                <a:cs typeface="Calibri"/>
              </a:rPr>
              <a:t>2016. </a:t>
            </a:r>
            <a:r>
              <a:rPr sz="2600" spc="-5" dirty="0">
                <a:latin typeface="Calibri"/>
                <a:cs typeface="Calibri"/>
              </a:rPr>
              <a:t>Dec </a:t>
            </a:r>
            <a:r>
              <a:rPr sz="2600" dirty="0">
                <a:latin typeface="Calibri"/>
                <a:cs typeface="Calibri"/>
              </a:rPr>
              <a:t>5;74:50. eCollection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201.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5087" y="1052575"/>
          <a:ext cx="9082405" cy="5805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8485"/>
                <a:gridCol w="814069"/>
                <a:gridCol w="2059305"/>
                <a:gridCol w="5619749"/>
              </a:tblGrid>
              <a:tr h="438276">
                <a:tc>
                  <a:txBody>
                    <a:bodyPr/>
                    <a:lstStyle/>
                    <a:p>
                      <a:pPr marL="34290">
                        <a:lnSpc>
                          <a:spcPts val="1320"/>
                        </a:lnSpc>
                      </a:pPr>
                      <a:r>
                        <a:rPr sz="1400" b="1" spc="5" dirty="0">
                          <a:latin typeface="Arial"/>
                          <a:cs typeface="Arial"/>
                        </a:rPr>
                        <a:t>МКБ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ts val="132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МКФ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код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32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МКФ-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категория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320"/>
                        </a:lnSpc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Тесты,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шкалы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38398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420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Структура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иммунной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системы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определение относительного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абсолютного</a:t>
                      </a:r>
                      <a:r>
                        <a:rPr sz="14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числа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лейкоцитов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лимфоцитов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в периферической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крови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marR="205740" indent="-343535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относительного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абсолютного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количества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Т-</a:t>
                      </a:r>
                      <a:r>
                        <a:rPr sz="14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В-лимфоцитов, NK-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клеток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использованием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моноклональных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антител против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CD3-,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CD 19-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(или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CD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20-,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CD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72)-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CD16- CD56- маркеров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соответственно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marR="581025" indent="-343535">
                        <a:lnSpc>
                          <a:spcPct val="114999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субпопуляций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Т-лимфоцитов: 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Т-хелперов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(CD3,CD4)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Т-киллеров (CD3,CD8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) 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их соотношения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(CD4/CD8);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marR="83820" indent="-343535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концентрации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сывороточных иммуноглобулинов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основных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классов (IgM, IgG,</a:t>
                      </a:r>
                      <a:r>
                        <a:rPr sz="14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IgA);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фагоцитарной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лейкоцитов,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выработки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активных форм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кислорода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комплемента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593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630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Структура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0800" marR="669925">
                        <a:lnSpc>
                          <a:spcPct val="114999"/>
                        </a:lnSpc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репродуктивной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системы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Рентгеновская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маммография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41325" indent="-39116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441325" algn="l"/>
                          <a:tab pos="441959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УЗИ,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МРТ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молочной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железы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УЗИ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органов малого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таза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41325" indent="-39116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441325" algn="l"/>
                          <a:tab pos="441959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Гистеросальпингография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41325" indent="-39116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441325" algn="l"/>
                          <a:tab pos="441959" algn="l"/>
                        </a:tabLst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МРТ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органов малого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таза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693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720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Структура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области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плеча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Физикальный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осмотр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indent="-34417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Рентгенография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прямой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боковой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проекциях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94335" indent="-344170">
                        <a:lnSpc>
                          <a:spcPts val="124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94335" algn="l"/>
                          <a:tab pos="394970" algn="l"/>
                        </a:tabLst>
                      </a:pPr>
                      <a:r>
                        <a:rPr sz="1400" spc="-60" dirty="0">
                          <a:latin typeface="Arial"/>
                          <a:cs typeface="Arial"/>
                        </a:rPr>
                        <a:t>МРТ,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МСКТ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сустава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90141" y="128142"/>
            <a:ext cx="5364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5660" marR="5080" indent="-823594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Краткий </a:t>
            </a:r>
            <a:r>
              <a:rPr sz="2400" spc="-35" dirty="0"/>
              <a:t>МКФ </a:t>
            </a:r>
            <a:r>
              <a:rPr sz="2400" spc="-5" dirty="0"/>
              <a:t>–набор </a:t>
            </a:r>
            <a:r>
              <a:rPr sz="2400" spc="-25" dirty="0"/>
              <a:t>кодов </a:t>
            </a:r>
            <a:r>
              <a:rPr sz="2400" dirty="0"/>
              <a:t>и </a:t>
            </a:r>
            <a:r>
              <a:rPr sz="2400" spc="-15" dirty="0"/>
              <a:t>категорий  </a:t>
            </a:r>
            <a:r>
              <a:rPr sz="2400" spc="-5" dirty="0"/>
              <a:t>при </a:t>
            </a:r>
            <a:r>
              <a:rPr sz="2400" spc="-15" dirty="0"/>
              <a:t>раке </a:t>
            </a:r>
            <a:r>
              <a:rPr sz="2400" spc="-5" dirty="0"/>
              <a:t>молочной</a:t>
            </a:r>
            <a:r>
              <a:rPr sz="2400" spc="-40" dirty="0"/>
              <a:t> </a:t>
            </a:r>
            <a:r>
              <a:rPr sz="2400" spc="-15" dirty="0"/>
              <a:t>железы</a:t>
            </a:r>
            <a:endParaRPr sz="24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0077" y="6564706"/>
            <a:ext cx="7994650" cy="0"/>
          </a:xfrm>
          <a:custGeom>
            <a:avLst/>
            <a:gdLst/>
            <a:ahLst/>
            <a:cxnLst/>
            <a:rect l="l" t="t" r="r" b="b"/>
            <a:pathLst>
              <a:path w="7994650">
                <a:moveTo>
                  <a:pt x="0" y="0"/>
                </a:moveTo>
                <a:lnTo>
                  <a:pt x="799452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4312" y="993775"/>
            <a:ext cx="0" cy="5783580"/>
          </a:xfrm>
          <a:custGeom>
            <a:avLst/>
            <a:gdLst/>
            <a:ahLst/>
            <a:cxnLst/>
            <a:rect l="l" t="t" r="r" b="b"/>
            <a:pathLst>
              <a:path h="5783580">
                <a:moveTo>
                  <a:pt x="0" y="0"/>
                </a:moveTo>
                <a:lnTo>
                  <a:pt x="0" y="578302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58250" y="993775"/>
            <a:ext cx="0" cy="5783580"/>
          </a:xfrm>
          <a:custGeom>
            <a:avLst/>
            <a:gdLst/>
            <a:ahLst/>
            <a:cxnLst/>
            <a:rect l="l" t="t" r="r" b="b"/>
            <a:pathLst>
              <a:path h="5783580">
                <a:moveTo>
                  <a:pt x="0" y="0"/>
                </a:moveTo>
                <a:lnTo>
                  <a:pt x="0" y="578302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7962" y="1000125"/>
            <a:ext cx="8656955" cy="0"/>
          </a:xfrm>
          <a:custGeom>
            <a:avLst/>
            <a:gdLst/>
            <a:ahLst/>
            <a:cxnLst/>
            <a:rect l="l" t="t" r="r" b="b"/>
            <a:pathLst>
              <a:path w="8656955">
                <a:moveTo>
                  <a:pt x="0" y="0"/>
                </a:moveTo>
                <a:lnTo>
                  <a:pt x="865663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0" y="63"/>
          <a:ext cx="9144000" cy="6777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85"/>
                <a:gridCol w="1386840"/>
                <a:gridCol w="3300729"/>
                <a:gridCol w="3586479"/>
              </a:tblGrid>
              <a:tr h="1560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48920" marR="180975">
                        <a:lnSpc>
                          <a:spcPct val="114999"/>
                        </a:lnSpc>
                        <a:spcBef>
                          <a:spcPts val="143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МКБ 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МКФ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код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8630" marR="103505" indent="-48831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аткий 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МКФ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–набор 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кодо 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раке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молочной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МКФ-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категория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94205" indent="5715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 и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категорий  железы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600" b="1" spc="-25" dirty="0">
                          <a:latin typeface="Arial"/>
                          <a:cs typeface="Arial"/>
                        </a:rPr>
                        <a:t>Тесты,</a:t>
                      </a:r>
                      <a:r>
                        <a:rPr sz="16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5" dirty="0">
                          <a:latin typeface="Arial"/>
                          <a:cs typeface="Arial"/>
                        </a:rPr>
                        <a:t>шкалы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0831"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I97.2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130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Волевые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побудительные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функции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3070" indent="-39878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433070" algn="l"/>
                          <a:tab pos="433705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анамнеза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41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152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Функции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эмоций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анамнеза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85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Спилберга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Бека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41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280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Ощущение</a:t>
                      </a:r>
                      <a:r>
                        <a:rPr sz="1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боли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анамнеза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marR="949960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Визуальная аналоговая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оценки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боли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134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Функции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сна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анамнеза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Полисомнография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53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180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Функции самоощущения</a:t>
                      </a:r>
                      <a:r>
                        <a:rPr sz="160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ощущения</a:t>
                      </a:r>
                      <a:r>
                        <a:rPr sz="1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времени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анамнеза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marR="42862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Монреальская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оценки  психического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статуса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(MoCA)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85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Краткая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шкала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оценки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778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психического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статуса</a:t>
                      </a:r>
                      <a:r>
                        <a:rPr sz="16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(MMSE)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40" y="1823719"/>
            <a:ext cx="3851910" cy="274764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5600" marR="5080" indent="-342900" algn="just">
              <a:lnSpc>
                <a:spcPct val="80000"/>
              </a:lnSpc>
              <a:spcBef>
                <a:spcPts val="550"/>
              </a:spcBef>
              <a:buFont typeface="Arial"/>
              <a:buChar char="•"/>
              <a:tabLst>
                <a:tab pos="355600" algn="l"/>
              </a:tabLst>
            </a:pPr>
            <a:r>
              <a:rPr sz="1900" spc="-5" dirty="0">
                <a:latin typeface="Calibri"/>
                <a:cs typeface="Calibri"/>
              </a:rPr>
              <a:t>В </a:t>
            </a:r>
            <a:r>
              <a:rPr sz="1900" spc="-10" dirty="0">
                <a:latin typeface="Calibri"/>
                <a:cs typeface="Calibri"/>
              </a:rPr>
              <a:t>2016 </a:t>
            </a:r>
            <a:r>
              <a:rPr sz="1900" spc="-30" dirty="0">
                <a:latin typeface="Calibri"/>
                <a:cs typeface="Calibri"/>
              </a:rPr>
              <a:t>году </a:t>
            </a:r>
            <a:r>
              <a:rPr sz="1900" spc="-5" dirty="0">
                <a:latin typeface="Calibri"/>
                <a:cs typeface="Calibri"/>
              </a:rPr>
              <a:t>выявлено </a:t>
            </a:r>
            <a:r>
              <a:rPr sz="1900" spc="-15" dirty="0">
                <a:latin typeface="Calibri"/>
                <a:cs typeface="Calibri"/>
              </a:rPr>
              <a:t>около </a:t>
            </a:r>
            <a:r>
              <a:rPr sz="1900" spc="-10" dirty="0">
                <a:latin typeface="Calibri"/>
                <a:cs typeface="Calibri"/>
              </a:rPr>
              <a:t>464  </a:t>
            </a:r>
            <a:r>
              <a:rPr sz="1900" spc="-5" dirty="0">
                <a:latin typeface="Calibri"/>
                <a:cs typeface="Calibri"/>
              </a:rPr>
              <a:t>000 </a:t>
            </a:r>
            <a:r>
              <a:rPr sz="1900" dirty="0">
                <a:latin typeface="Calibri"/>
                <a:cs typeface="Calibri"/>
              </a:rPr>
              <a:t>случаев </a:t>
            </a:r>
            <a:r>
              <a:rPr sz="1900" spc="-10" dirty="0">
                <a:latin typeface="Calibri"/>
                <a:cs typeface="Calibri"/>
              </a:rPr>
              <a:t>рака </a:t>
            </a:r>
            <a:r>
              <a:rPr sz="1900" spc="-20" dirty="0">
                <a:latin typeface="Calibri"/>
                <a:cs typeface="Calibri"/>
              </a:rPr>
              <a:t>груди </a:t>
            </a:r>
            <a:r>
              <a:rPr sz="1900" spc="-5" dirty="0">
                <a:latin typeface="Calibri"/>
                <a:cs typeface="Calibri"/>
              </a:rPr>
              <a:t>у </a:t>
            </a:r>
            <a:r>
              <a:rPr sz="1900" spc="-10" dirty="0">
                <a:latin typeface="Calibri"/>
                <a:cs typeface="Calibri"/>
              </a:rPr>
              <a:t>женщин  </a:t>
            </a:r>
            <a:r>
              <a:rPr sz="1900" spc="-5" dirty="0">
                <a:latin typeface="Calibri"/>
                <a:cs typeface="Calibri"/>
              </a:rPr>
              <a:t>в сравнении с </a:t>
            </a:r>
            <a:r>
              <a:rPr sz="1900" spc="-10" dirty="0">
                <a:latin typeface="Calibri"/>
                <a:cs typeface="Calibri"/>
              </a:rPr>
              <a:t>общим  </a:t>
            </a:r>
            <a:r>
              <a:rPr sz="1900" spc="-15" dirty="0">
                <a:latin typeface="Calibri"/>
                <a:cs typeface="Calibri"/>
              </a:rPr>
              <a:t>количеством</a:t>
            </a:r>
            <a:endParaRPr sz="1900">
              <a:latin typeface="Calibri"/>
              <a:cs typeface="Calibri"/>
            </a:endParaRPr>
          </a:p>
          <a:p>
            <a:pPr marL="355600" marR="5715" indent="-342900" algn="just">
              <a:lnSpc>
                <a:spcPct val="80000"/>
              </a:lnSpc>
              <a:spcBef>
                <a:spcPts val="455"/>
              </a:spcBef>
              <a:buFont typeface="Arial"/>
              <a:buChar char="•"/>
              <a:tabLst>
                <a:tab pos="410845" algn="l"/>
              </a:tabLst>
            </a:pPr>
            <a:r>
              <a:rPr dirty="0"/>
              <a:t>	</a:t>
            </a:r>
            <a:r>
              <a:rPr sz="1900" spc="-5" dirty="0">
                <a:latin typeface="Calibri"/>
                <a:cs typeface="Calibri"/>
              </a:rPr>
              <a:t>1 </a:t>
            </a:r>
            <a:r>
              <a:rPr sz="1900" spc="-10" dirty="0">
                <a:latin typeface="Calibri"/>
                <a:cs typeface="Calibri"/>
              </a:rPr>
              <a:t>400 000 </a:t>
            </a:r>
            <a:r>
              <a:rPr sz="1900" spc="-5" dirty="0">
                <a:latin typeface="Calibri"/>
                <a:cs typeface="Calibri"/>
              </a:rPr>
              <a:t>новых случаев </a:t>
            </a:r>
            <a:r>
              <a:rPr sz="1900" spc="-15" dirty="0">
                <a:latin typeface="Calibri"/>
                <a:cs typeface="Calibri"/>
              </a:rPr>
              <a:t>рака  </a:t>
            </a:r>
            <a:r>
              <a:rPr sz="1900" spc="-20" dirty="0">
                <a:latin typeface="Calibri"/>
                <a:cs typeface="Calibri"/>
              </a:rPr>
              <a:t>груди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(ЕС).</a:t>
            </a:r>
            <a:endParaRPr sz="19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80000"/>
              </a:lnSpc>
              <a:spcBef>
                <a:spcPts val="459"/>
              </a:spcBef>
              <a:buFont typeface="Arial"/>
              <a:buChar char="•"/>
              <a:tabLst>
                <a:tab pos="355600" algn="l"/>
              </a:tabLst>
            </a:pPr>
            <a:r>
              <a:rPr sz="1900" spc="-5" dirty="0">
                <a:latin typeface="Calibri"/>
                <a:cs typeface="Calibri"/>
              </a:rPr>
              <a:t>В </a:t>
            </a:r>
            <a:r>
              <a:rPr sz="1900" spc="-10" dirty="0">
                <a:latin typeface="Calibri"/>
                <a:cs typeface="Calibri"/>
              </a:rPr>
              <a:t>России </a:t>
            </a:r>
            <a:r>
              <a:rPr sz="1900" spc="-5" dirty="0">
                <a:latin typeface="Calibri"/>
                <a:cs typeface="Calibri"/>
              </a:rPr>
              <a:t>распространенность  составляет 43,2 </a:t>
            </a:r>
            <a:r>
              <a:rPr sz="1900" spc="-10" dirty="0">
                <a:latin typeface="Calibri"/>
                <a:cs typeface="Calibri"/>
              </a:rPr>
              <a:t>женщин </a:t>
            </a:r>
            <a:r>
              <a:rPr sz="1900" spc="-5" dirty="0">
                <a:latin typeface="Calibri"/>
                <a:cs typeface="Calibri"/>
              </a:rPr>
              <a:t>с </a:t>
            </a:r>
            <a:r>
              <a:rPr sz="1900" spc="-15" dirty="0">
                <a:latin typeface="Calibri"/>
                <a:cs typeface="Calibri"/>
              </a:rPr>
              <a:t>раком  </a:t>
            </a:r>
            <a:r>
              <a:rPr sz="1900" spc="-20" dirty="0">
                <a:latin typeface="Calibri"/>
                <a:cs typeface="Calibri"/>
              </a:rPr>
              <a:t>груди </a:t>
            </a:r>
            <a:r>
              <a:rPr sz="1900" spc="-10" dirty="0">
                <a:latin typeface="Calibri"/>
                <a:cs typeface="Calibri"/>
              </a:rPr>
              <a:t>на </a:t>
            </a:r>
            <a:r>
              <a:rPr sz="1900" spc="-5" dirty="0">
                <a:latin typeface="Calibri"/>
                <a:cs typeface="Calibri"/>
              </a:rPr>
              <a:t>100 </a:t>
            </a:r>
            <a:r>
              <a:rPr sz="1900" spc="-10" dirty="0">
                <a:latin typeface="Calibri"/>
                <a:cs typeface="Calibri"/>
              </a:rPr>
              <a:t>000 </a:t>
            </a:r>
            <a:r>
              <a:rPr sz="1900" spc="-15" dirty="0">
                <a:latin typeface="Calibri"/>
                <a:cs typeface="Calibri"/>
              </a:rPr>
              <a:t>популяции, </a:t>
            </a:r>
            <a:r>
              <a:rPr sz="1900" spc="-5" dirty="0">
                <a:latin typeface="Calibri"/>
                <a:cs typeface="Calibri"/>
              </a:rPr>
              <a:t>в  </a:t>
            </a:r>
            <a:r>
              <a:rPr sz="1900" spc="-15" dirty="0">
                <a:latin typeface="Calibri"/>
                <a:cs typeface="Calibri"/>
              </a:rPr>
              <a:t>целом более </a:t>
            </a:r>
            <a:r>
              <a:rPr sz="1900" spc="-5" dirty="0">
                <a:latin typeface="Calibri"/>
                <a:cs typeface="Calibri"/>
              </a:rPr>
              <a:t>50 </a:t>
            </a:r>
            <a:r>
              <a:rPr sz="1900" spc="-10" dirty="0">
                <a:latin typeface="Calibri"/>
                <a:cs typeface="Calibri"/>
              </a:rPr>
              <a:t>000 новых  </a:t>
            </a:r>
            <a:r>
              <a:rPr sz="1900" spc="-5" dirty="0">
                <a:latin typeface="Calibri"/>
                <a:cs typeface="Calibri"/>
              </a:rPr>
              <a:t>случаев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3"/>
            <a:ext cx="9144000" cy="1002030"/>
          </a:xfrm>
          <a:custGeom>
            <a:avLst/>
            <a:gdLst/>
            <a:ahLst/>
            <a:cxnLst/>
            <a:rect l="l" t="t" r="r" b="b"/>
            <a:pathLst>
              <a:path w="9144000" h="1002030">
                <a:moveTo>
                  <a:pt x="0" y="1001712"/>
                </a:moveTo>
                <a:lnTo>
                  <a:pt x="9144000" y="1001712"/>
                </a:lnTo>
                <a:lnTo>
                  <a:pt x="9144000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1685" y="194005"/>
            <a:ext cx="50419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30855" algn="l"/>
                <a:tab pos="4028440" algn="l"/>
              </a:tabLst>
            </a:pPr>
            <a:r>
              <a:rPr sz="3200" spc="-10" dirty="0"/>
              <a:t>Эпидемиология	рака	</a:t>
            </a:r>
            <a:r>
              <a:rPr sz="3200" spc="-35" dirty="0"/>
              <a:t>груди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5254818" y="2234258"/>
            <a:ext cx="3577331" cy="4377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4819586"/>
            <a:ext cx="1755775" cy="1814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4925" y="4819586"/>
            <a:ext cx="1898650" cy="1814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0141" y="128142"/>
            <a:ext cx="5364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5660" marR="5080" indent="-823594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Краткий </a:t>
            </a:r>
            <a:r>
              <a:rPr sz="2400" spc="-35" dirty="0"/>
              <a:t>МКФ </a:t>
            </a:r>
            <a:r>
              <a:rPr sz="2400" spc="-5" dirty="0"/>
              <a:t>–набор </a:t>
            </a:r>
            <a:r>
              <a:rPr sz="2400" spc="-25" dirty="0"/>
              <a:t>кодов </a:t>
            </a:r>
            <a:r>
              <a:rPr sz="2400" dirty="0"/>
              <a:t>и </a:t>
            </a:r>
            <a:r>
              <a:rPr sz="2400" spc="-15" dirty="0"/>
              <a:t>категорий  </a:t>
            </a:r>
            <a:r>
              <a:rPr sz="2400" spc="-5" dirty="0"/>
              <a:t>при </a:t>
            </a:r>
            <a:r>
              <a:rPr sz="2400" spc="-15" dirty="0"/>
              <a:t>раке </a:t>
            </a:r>
            <a:r>
              <a:rPr sz="2400" spc="-5" dirty="0"/>
              <a:t>молочной</a:t>
            </a:r>
            <a:r>
              <a:rPr sz="2400" spc="-40" dirty="0"/>
              <a:t> </a:t>
            </a:r>
            <a:r>
              <a:rPr sz="2400" spc="-15" dirty="0"/>
              <a:t>железы</a:t>
            </a:r>
            <a:endParaRPr sz="24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79400" y="1119250"/>
          <a:ext cx="8698230" cy="5593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9765"/>
                <a:gridCol w="840105"/>
                <a:gridCol w="2286000"/>
                <a:gridCol w="4892675"/>
              </a:tblGrid>
              <a:tr h="245363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МКБ10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МКФ</a:t>
                      </a:r>
                      <a:r>
                        <a:rPr sz="14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код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МКФ-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категория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Тесты,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шкалы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0333">
                <a:tc rowSpan="3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I97.2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435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Функции иммунной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системы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относительного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абсолютного</a:t>
                      </a:r>
                      <a:r>
                        <a:rPr sz="14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числа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лейкоцитов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лимфоцитов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в периферической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крови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marR="819150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относительного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абсолютного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количества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Т- 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В-лимфоцитов, NK-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клеток</a:t>
                      </a:r>
                      <a:r>
                        <a:rPr sz="14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с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marR="370205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использованием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моноклональных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антител против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CD3-, CD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19-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(или CD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20-,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72)- 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CD16-</a:t>
                      </a:r>
                      <a:r>
                        <a:rPr sz="14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CD56-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маркеров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соответственно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marR="30924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субпопуляций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Т-лимфоцитов: Т-  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хелперов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(CD3,CD4)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Т-киллеров (CD3,CD8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) и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их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соотношения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(CD4/CD8);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marR="120650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концентрации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сывороточных  иммуноглобулинов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основных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классов (IgM, IgG,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IgA);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marR="17589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фагоцитарной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лейкоцитов,  выработки активных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форм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кислорода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определение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комплемента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640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Сексуальные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функции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Опросник Женской Сексуальности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Мак Кой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(MFSQ)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24815" indent="-390525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424815" algn="l"/>
                          <a:tab pos="42545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Индекс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Сексуальной Функции Женщин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(FSFI)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89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710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Функции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подвижности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сустава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Физикальный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осмотр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7782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Углометрия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052575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4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64676" y="1052575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4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0" y="63"/>
          <a:ext cx="9153525" cy="6868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7725"/>
                <a:gridCol w="866775"/>
                <a:gridCol w="2867025"/>
                <a:gridCol w="4572000"/>
              </a:tblGrid>
              <a:tr h="1245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9177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МКБ10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МКФ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код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Краткий 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МКФ</a:t>
                      </a:r>
                      <a:r>
                        <a:rPr sz="2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–набо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R="63500" algn="r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раке</a:t>
                      </a:r>
                      <a:r>
                        <a:rPr sz="2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мол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2700" marR="317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МКФ-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категория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1894205" indent="-10096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кодов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категорий 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чной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железы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Тесты,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шкалы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1226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230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31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Выполнение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повседневного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2700" marR="31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распорядка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marR="47180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 деятельности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26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430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31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Поднятие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перенос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объектов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marR="47180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 деятельности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2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445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3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Использование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кисти и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руки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Тест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для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руки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Френчай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marR="471805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 деятельности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972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240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0" marR="3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Преодоление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стресса и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других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2700" marR="31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психологических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нагрузок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психологического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стресса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PSM25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marR="535305" indent="-342900">
                        <a:lnSpc>
                          <a:spcPct val="114999"/>
                        </a:lnSpc>
                        <a:buClr>
                          <a:srgbClr val="000000"/>
                        </a:buClr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u="heavy" spc="-2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Тест </a:t>
                      </a:r>
                      <a:r>
                        <a:rPr sz="1400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на </a:t>
                      </a:r>
                      <a:r>
                        <a:rPr sz="14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уровень </a:t>
                      </a:r>
                      <a:r>
                        <a:rPr sz="14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тревожности </a:t>
                      </a:r>
                      <a:r>
                        <a:rPr sz="14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Спилбергера-  </a:t>
                      </a:r>
                      <a:r>
                        <a:rPr sz="1400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Ханина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marR="689610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Госпитальная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Тревоги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Депрессии  (HADS)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235" indent="-343535">
                        <a:lnSpc>
                          <a:spcPts val="161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Опросник качества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жизни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(EQ-5D)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497616" y="493903"/>
            <a:ext cx="189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3037" y="1339850"/>
          <a:ext cx="8804910" cy="393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100"/>
                <a:gridCol w="1403350"/>
                <a:gridCol w="3354070"/>
                <a:gridCol w="3354070"/>
              </a:tblGrid>
              <a:tr h="245363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МКБ10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МКФ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код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МКФ-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категория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15" dirty="0">
                          <a:latin typeface="Arial"/>
                          <a:cs typeface="Arial"/>
                        </a:rPr>
                        <a:t>Тесты,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шкалы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26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640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Выполнение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работы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дому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Шкала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активности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Ривермид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</a:t>
                      </a:r>
                      <a:r>
                        <a:rPr sz="14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выполнения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деятельности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1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760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Семейные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отношения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Опросник качества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жизни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(EQ-5D)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25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деятельности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850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Оплачиваемая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работа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marR="441959" indent="-342900">
                        <a:lnSpc>
                          <a:spcPct val="114999"/>
                        </a:lnSpc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  деятельности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770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Интимные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отношения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870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Сбор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анамнеза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56870" marR="441959" indent="-342900">
                        <a:lnSpc>
                          <a:spcPts val="1930"/>
                        </a:lnSpc>
                        <a:spcBef>
                          <a:spcPts val="105"/>
                        </a:spcBef>
                        <a:buFont typeface="Symbol"/>
                        <a:buChar char=""/>
                        <a:tabLst>
                          <a:tab pos="356235" algn="l"/>
                          <a:tab pos="356870" algn="l"/>
                        </a:tabLst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Канадская оценка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выполнения  деятельности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(COPM)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90141" y="128142"/>
            <a:ext cx="5364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5660" marR="5080" indent="-823594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Краткий </a:t>
            </a:r>
            <a:r>
              <a:rPr sz="2400" spc="-35" dirty="0"/>
              <a:t>МКФ </a:t>
            </a:r>
            <a:r>
              <a:rPr sz="2400" spc="-5" dirty="0"/>
              <a:t>–набор </a:t>
            </a:r>
            <a:r>
              <a:rPr sz="2400" spc="-25" dirty="0"/>
              <a:t>кодов </a:t>
            </a:r>
            <a:r>
              <a:rPr sz="2400" dirty="0"/>
              <a:t>и </a:t>
            </a:r>
            <a:r>
              <a:rPr sz="2400" spc="-15" dirty="0"/>
              <a:t>категорий  </a:t>
            </a:r>
            <a:r>
              <a:rPr sz="2400" spc="-5" dirty="0"/>
              <a:t>при </a:t>
            </a:r>
            <a:r>
              <a:rPr sz="2400" spc="-15" dirty="0"/>
              <a:t>раке </a:t>
            </a:r>
            <a:r>
              <a:rPr sz="2400" spc="-5" dirty="0"/>
              <a:t>молочной</a:t>
            </a:r>
            <a:r>
              <a:rPr sz="2400" spc="-40" dirty="0"/>
              <a:t> </a:t>
            </a:r>
            <a:r>
              <a:rPr sz="2400" spc="-15" dirty="0"/>
              <a:t>железы</a:t>
            </a:r>
            <a:endParaRPr sz="24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3901" y="1206500"/>
            <a:ext cx="0" cy="5539740"/>
          </a:xfrm>
          <a:custGeom>
            <a:avLst/>
            <a:gdLst/>
            <a:ahLst/>
            <a:cxnLst/>
            <a:rect l="l" t="t" r="r" b="b"/>
            <a:pathLst>
              <a:path h="5539740">
                <a:moveTo>
                  <a:pt x="0" y="0"/>
                </a:moveTo>
                <a:lnTo>
                  <a:pt x="0" y="553954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462" y="2071751"/>
            <a:ext cx="8672830" cy="0"/>
          </a:xfrm>
          <a:custGeom>
            <a:avLst/>
            <a:gdLst/>
            <a:ahLst/>
            <a:cxnLst/>
            <a:rect l="l" t="t" r="r" b="b"/>
            <a:pathLst>
              <a:path w="8672830">
                <a:moveTo>
                  <a:pt x="0" y="0"/>
                </a:moveTo>
                <a:lnTo>
                  <a:pt x="86725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462" y="4796535"/>
            <a:ext cx="8672830" cy="0"/>
          </a:xfrm>
          <a:custGeom>
            <a:avLst/>
            <a:gdLst/>
            <a:ahLst/>
            <a:cxnLst/>
            <a:rect l="l" t="t" r="r" b="b"/>
            <a:pathLst>
              <a:path w="8672830">
                <a:moveTo>
                  <a:pt x="0" y="0"/>
                </a:moveTo>
                <a:lnTo>
                  <a:pt x="86725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750" y="1206500"/>
            <a:ext cx="0" cy="5539740"/>
          </a:xfrm>
          <a:custGeom>
            <a:avLst/>
            <a:gdLst/>
            <a:ahLst/>
            <a:cxnLst/>
            <a:rect l="l" t="t" r="r" b="b"/>
            <a:pathLst>
              <a:path h="5539740">
                <a:moveTo>
                  <a:pt x="0" y="0"/>
                </a:moveTo>
                <a:lnTo>
                  <a:pt x="0" y="5539549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9751" y="1206500"/>
            <a:ext cx="0" cy="5343525"/>
          </a:xfrm>
          <a:custGeom>
            <a:avLst/>
            <a:gdLst/>
            <a:ahLst/>
            <a:cxnLst/>
            <a:rect l="l" t="t" r="r" b="b"/>
            <a:pathLst>
              <a:path h="5343525">
                <a:moveTo>
                  <a:pt x="0" y="0"/>
                </a:moveTo>
                <a:lnTo>
                  <a:pt x="0" y="5343524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462" y="1220850"/>
            <a:ext cx="8672830" cy="0"/>
          </a:xfrm>
          <a:custGeom>
            <a:avLst/>
            <a:gdLst/>
            <a:ahLst/>
            <a:cxnLst/>
            <a:rect l="l" t="t" r="r" b="b"/>
            <a:pathLst>
              <a:path w="8672830">
                <a:moveTo>
                  <a:pt x="0" y="0"/>
                </a:moveTo>
                <a:lnTo>
                  <a:pt x="8672512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1462" y="6731763"/>
            <a:ext cx="7285355" cy="0"/>
          </a:xfrm>
          <a:custGeom>
            <a:avLst/>
            <a:gdLst/>
            <a:ahLst/>
            <a:cxnLst/>
            <a:rect l="l" t="t" r="r" b="b"/>
            <a:pathLst>
              <a:path w="7285355">
                <a:moveTo>
                  <a:pt x="0" y="0"/>
                </a:moveTo>
                <a:lnTo>
                  <a:pt x="7285037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1782" y="1203705"/>
            <a:ext cx="21507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Болевой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синдром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0161" y="1203705"/>
            <a:ext cx="3985895" cy="66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760" indent="-99060">
              <a:lnSpc>
                <a:spcPts val="251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10" dirty="0">
                <a:latin typeface="Calibri"/>
                <a:cs typeface="Calibri"/>
              </a:rPr>
              <a:t>Низкочастотная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магнитотерапия</a:t>
            </a:r>
            <a:endParaRPr sz="2200">
              <a:latin typeface="Calibri"/>
              <a:cs typeface="Calibri"/>
            </a:endParaRPr>
          </a:p>
          <a:p>
            <a:pPr marL="111760" indent="-99060">
              <a:lnSpc>
                <a:spcPts val="2510"/>
              </a:lnSpc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5" dirty="0">
                <a:latin typeface="Calibri"/>
                <a:cs typeface="Calibri"/>
              </a:rPr>
              <a:t>МДМ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1782" y="2055113"/>
            <a:ext cx="33667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Постмастэктомический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отек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0161" y="2049017"/>
            <a:ext cx="4686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indent="-107950">
              <a:lnSpc>
                <a:spcPct val="10000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latin typeface="Calibri"/>
                <a:cs typeface="Calibri"/>
              </a:rPr>
              <a:t>Многосекционная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пневматическая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09034" y="2410841"/>
            <a:ext cx="4549140" cy="0"/>
          </a:xfrm>
          <a:custGeom>
            <a:avLst/>
            <a:gdLst/>
            <a:ahLst/>
            <a:cxnLst/>
            <a:rect l="l" t="t" r="r" b="b"/>
            <a:pathLst>
              <a:path w="4549140">
                <a:moveTo>
                  <a:pt x="0" y="0"/>
                </a:moveTo>
                <a:lnTo>
                  <a:pt x="454914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89653" y="2378202"/>
            <a:ext cx="4342130" cy="236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компрессия</a:t>
            </a:r>
            <a:endParaRPr sz="2400">
              <a:latin typeface="Calibri"/>
              <a:cs typeface="Calibri"/>
            </a:endParaRPr>
          </a:p>
          <a:p>
            <a:pPr marL="12700" marR="706120">
              <a:lnSpc>
                <a:spcPts val="2590"/>
              </a:lnSpc>
              <a:spcBef>
                <a:spcPts val="180"/>
              </a:spcBef>
              <a:buSzPct val="95833"/>
              <a:buFont typeface="Arial"/>
              <a:buChar char="•"/>
              <a:tabLst>
                <a:tab pos="120650" algn="l"/>
                <a:tab pos="1273810" algn="l"/>
              </a:tabLst>
            </a:pPr>
            <a:r>
              <a:rPr sz="2400" dirty="0">
                <a:latin typeface="Calibri"/>
                <a:cs typeface="Calibri"/>
              </a:rPr>
              <a:t>Массаж	(щадящие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ручные  </a:t>
            </a:r>
            <a:r>
              <a:rPr sz="2400" spc="-15" dirty="0">
                <a:latin typeface="Calibri"/>
                <a:cs typeface="Calibri"/>
              </a:rPr>
              <a:t>методики)</a:t>
            </a:r>
            <a:endParaRPr sz="2400">
              <a:latin typeface="Calibri"/>
              <a:cs typeface="Calibri"/>
            </a:endParaRPr>
          </a:p>
          <a:p>
            <a:pPr marL="120014" indent="-107950">
              <a:lnSpc>
                <a:spcPts val="2415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10" dirty="0">
                <a:latin typeface="Calibri"/>
                <a:cs typeface="Calibri"/>
              </a:rPr>
              <a:t>Низкочастотная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магнитотерапия</a:t>
            </a:r>
            <a:endParaRPr sz="2400">
              <a:latin typeface="Calibri"/>
              <a:cs typeface="Calibri"/>
            </a:endParaRPr>
          </a:p>
          <a:p>
            <a:pPr marL="12700" marR="932180">
              <a:lnSpc>
                <a:spcPts val="2590"/>
              </a:lnSpc>
              <a:spcBef>
                <a:spcPts val="18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10" dirty="0">
                <a:latin typeface="Calibri"/>
                <a:cs typeface="Calibri"/>
              </a:rPr>
              <a:t>Электростимуляционный  лимфодренаж</a:t>
            </a:r>
            <a:endParaRPr sz="2400">
              <a:latin typeface="Calibri"/>
              <a:cs typeface="Calibri"/>
            </a:endParaRPr>
          </a:p>
          <a:p>
            <a:pPr marL="120014" indent="-107950">
              <a:lnSpc>
                <a:spcPts val="2555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latin typeface="Calibri"/>
                <a:cs typeface="Calibri"/>
              </a:rPr>
              <a:t>ЛФК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1782" y="4780534"/>
            <a:ext cx="3507104" cy="662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sz="2200" spc="-20" dirty="0">
                <a:latin typeface="Calibri"/>
                <a:cs typeface="Calibri"/>
              </a:rPr>
              <a:t>Тугоподвижность </a:t>
            </a:r>
            <a:r>
              <a:rPr sz="2200" spc="-5" dirty="0">
                <a:latin typeface="Calibri"/>
                <a:cs typeface="Calibri"/>
              </a:rPr>
              <a:t>в </a:t>
            </a:r>
            <a:r>
              <a:rPr sz="2200" spc="-10" dirty="0">
                <a:latin typeface="Calibri"/>
                <a:cs typeface="Calibri"/>
              </a:rPr>
              <a:t>плечевом  </a:t>
            </a:r>
            <a:r>
              <a:rPr sz="2200" spc="-5" dirty="0">
                <a:latin typeface="Calibri"/>
                <a:cs typeface="Calibri"/>
              </a:rPr>
              <a:t>суставе, </a:t>
            </a:r>
            <a:r>
              <a:rPr sz="2200" spc="-10" dirty="0">
                <a:latin typeface="Calibri"/>
                <a:cs typeface="Calibri"/>
              </a:rPr>
              <a:t>плексит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90161" y="4780534"/>
            <a:ext cx="3985260" cy="96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760" indent="-99060">
              <a:lnSpc>
                <a:spcPts val="251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10" dirty="0">
                <a:latin typeface="Calibri"/>
                <a:cs typeface="Calibri"/>
              </a:rPr>
              <a:t>Массаж </a:t>
            </a:r>
            <a:r>
              <a:rPr sz="2200" spc="-5" dirty="0">
                <a:latin typeface="Calibri"/>
                <a:cs typeface="Calibri"/>
              </a:rPr>
              <a:t>(ручные </a:t>
            </a:r>
            <a:r>
              <a:rPr sz="2200" spc="-15" dirty="0">
                <a:latin typeface="Calibri"/>
                <a:cs typeface="Calibri"/>
              </a:rPr>
              <a:t>методики)</a:t>
            </a:r>
            <a:endParaRPr sz="2200">
              <a:latin typeface="Calibri"/>
              <a:cs typeface="Calibri"/>
            </a:endParaRPr>
          </a:p>
          <a:p>
            <a:pPr marL="111760" indent="-99060">
              <a:lnSpc>
                <a:spcPts val="2375"/>
              </a:lnSpc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spc="-10" dirty="0">
                <a:latin typeface="Calibri"/>
                <a:cs typeface="Calibri"/>
              </a:rPr>
              <a:t>Низкочастотная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магнитотерапия</a:t>
            </a:r>
            <a:endParaRPr sz="2200">
              <a:latin typeface="Calibri"/>
              <a:cs typeface="Calibri"/>
            </a:endParaRPr>
          </a:p>
          <a:p>
            <a:pPr marL="111760" indent="-99060">
              <a:lnSpc>
                <a:spcPts val="2510"/>
              </a:lnSpc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dirty="0">
                <a:latin typeface="Calibri"/>
                <a:cs typeface="Calibri"/>
              </a:rPr>
              <a:t>ЛФК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6780" y="4238244"/>
            <a:ext cx="2311908" cy="1418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8662" y="2857500"/>
            <a:ext cx="2267712" cy="137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2312" y="2851150"/>
            <a:ext cx="2280920" cy="1389380"/>
          </a:xfrm>
          <a:custGeom>
            <a:avLst/>
            <a:gdLst/>
            <a:ahLst/>
            <a:cxnLst/>
            <a:rect l="l" t="t" r="r" b="b"/>
            <a:pathLst>
              <a:path w="2280920" h="1389379">
                <a:moveTo>
                  <a:pt x="0" y="1389252"/>
                </a:moveTo>
                <a:lnTo>
                  <a:pt x="2280412" y="1389252"/>
                </a:lnTo>
                <a:lnTo>
                  <a:pt x="2280412" y="0"/>
                </a:lnTo>
                <a:lnTo>
                  <a:pt x="0" y="0"/>
                </a:lnTo>
                <a:lnTo>
                  <a:pt x="0" y="1389252"/>
                </a:lnTo>
                <a:close/>
              </a:path>
            </a:pathLst>
          </a:custGeom>
          <a:ln w="12699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8687" y="5500687"/>
            <a:ext cx="2243074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07223" y="6519671"/>
            <a:ext cx="1636776" cy="33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56500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1587500" y="307973"/>
                </a:moveTo>
                <a:lnTo>
                  <a:pt x="1587500" y="0"/>
                </a:lnTo>
                <a:lnTo>
                  <a:pt x="0" y="0"/>
                </a:lnTo>
                <a:lnTo>
                  <a:pt x="0" y="307973"/>
                </a:lnTo>
                <a:lnTo>
                  <a:pt x="1587500" y="307973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56500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1587500" y="0"/>
                </a:moveTo>
                <a:lnTo>
                  <a:pt x="0" y="0"/>
                </a:lnTo>
                <a:lnTo>
                  <a:pt x="0" y="307973"/>
                </a:lnTo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655432" y="6572504"/>
            <a:ext cx="14097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984250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984250"/>
                </a:moveTo>
                <a:lnTo>
                  <a:pt x="9144000" y="984250"/>
                </a:lnTo>
                <a:lnTo>
                  <a:pt x="9144000" y="0"/>
                </a:lnTo>
                <a:lnTo>
                  <a:pt x="0" y="0"/>
                </a:lnTo>
                <a:lnTo>
                  <a:pt x="0" y="984250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0" marR="5080" indent="964565">
              <a:lnSpc>
                <a:spcPct val="100000"/>
              </a:lnSpc>
              <a:spcBef>
                <a:spcPts val="100"/>
              </a:spcBef>
            </a:pPr>
            <a:r>
              <a:rPr sz="2900" dirty="0"/>
              <a:t>Физические </a:t>
            </a:r>
            <a:r>
              <a:rPr sz="2900" spc="-20" dirty="0"/>
              <a:t>методы </a:t>
            </a:r>
            <a:r>
              <a:rPr sz="2900" dirty="0"/>
              <a:t>реабилитации  </a:t>
            </a:r>
            <a:r>
              <a:rPr sz="2900" spc="-5" dirty="0"/>
              <a:t>пациенток </a:t>
            </a:r>
            <a:r>
              <a:rPr sz="2900" dirty="0"/>
              <a:t>с </a:t>
            </a:r>
            <a:r>
              <a:rPr sz="2900" spc="-5" dirty="0"/>
              <a:t>постмастэктомическим</a:t>
            </a:r>
            <a:r>
              <a:rPr sz="2900" spc="-45" dirty="0"/>
              <a:t> </a:t>
            </a:r>
            <a:r>
              <a:rPr sz="2900" spc="-5" dirty="0"/>
              <a:t>синдромом</a:t>
            </a:r>
            <a:endParaRPr sz="29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17600"/>
          </a:xfrm>
          <a:custGeom>
            <a:avLst/>
            <a:gdLst/>
            <a:ahLst/>
            <a:cxnLst/>
            <a:rect l="l" t="t" r="r" b="b"/>
            <a:pathLst>
              <a:path w="9144000" h="1117600">
                <a:moveTo>
                  <a:pt x="0" y="1117600"/>
                </a:moveTo>
                <a:lnTo>
                  <a:pt x="9144000" y="1117600"/>
                </a:lnTo>
                <a:lnTo>
                  <a:pt x="91440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28821" y="276606"/>
            <a:ext cx="20891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Calibri"/>
                <a:cs typeface="Calibri"/>
              </a:rPr>
              <a:t>Задачи</a:t>
            </a:r>
            <a:r>
              <a:rPr sz="3200" b="0" spc="-100" dirty="0">
                <a:latin typeface="Calibri"/>
                <a:cs typeface="Calibri"/>
              </a:rPr>
              <a:t> </a:t>
            </a:r>
            <a:r>
              <a:rPr sz="3200" b="0" dirty="0">
                <a:latin typeface="Calibri"/>
                <a:cs typeface="Calibri"/>
              </a:rPr>
              <a:t>ЛФК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1868" y="1724990"/>
            <a:ext cx="31038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  <a:tab pos="2042795" algn="l"/>
              </a:tabLst>
            </a:pPr>
            <a:r>
              <a:rPr sz="2800" u="heavy" spc="-7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Общи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зад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ч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 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воздействующие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28871" y="1724990"/>
            <a:ext cx="15265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включ</a:t>
            </a:r>
            <a:r>
              <a:rPr sz="2800" dirty="0">
                <a:latin typeface="Calibri"/>
                <a:cs typeface="Calibri"/>
              </a:rPr>
              <a:t>а</a:t>
            </a:r>
            <a:r>
              <a:rPr sz="2800" spc="-35" dirty="0">
                <a:latin typeface="Calibri"/>
                <a:cs typeface="Calibri"/>
              </a:rPr>
              <a:t>ю</a:t>
            </a:r>
            <a:r>
              <a:rPr sz="2800" spc="-5" dirty="0">
                <a:latin typeface="Calibri"/>
                <a:cs typeface="Calibri"/>
              </a:rPr>
              <a:t>т</a:t>
            </a:r>
            <a:endParaRPr sz="2800">
              <a:latin typeface="Calibri"/>
              <a:cs typeface="Calibri"/>
            </a:endParaRPr>
          </a:p>
          <a:p>
            <a:pPr marL="79121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на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4767" y="2578735"/>
            <a:ext cx="51358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550035" algn="l"/>
                <a:tab pos="3810635" algn="l"/>
              </a:tabLst>
            </a:pPr>
            <a:r>
              <a:rPr sz="2800" spc="-5" dirty="0">
                <a:latin typeface="Calibri"/>
                <a:cs typeface="Calibri"/>
              </a:rPr>
              <a:t>сф</a:t>
            </a:r>
            <a:r>
              <a:rPr sz="2800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р</a:t>
            </a:r>
            <a:r>
              <a:rPr sz="2800" spc="-85" dirty="0">
                <a:latin typeface="Calibri"/>
                <a:cs typeface="Calibri"/>
              </a:rPr>
              <a:t>у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95" dirty="0">
                <a:latin typeface="Calibri"/>
                <a:cs typeface="Calibri"/>
              </a:rPr>
              <a:t>у</a:t>
            </a:r>
            <a:r>
              <a:rPr sz="2800" spc="-10" dirty="0">
                <a:latin typeface="Calibri"/>
                <a:cs typeface="Calibri"/>
              </a:rPr>
              <a:t>лучшающи</a:t>
            </a:r>
            <a:r>
              <a:rPr sz="2800" spc="-5" dirty="0">
                <a:latin typeface="Calibri"/>
                <a:cs typeface="Calibri"/>
              </a:rPr>
              <a:t>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ф</a:t>
            </a:r>
            <a:r>
              <a:rPr sz="2800" spc="-5" dirty="0">
                <a:latin typeface="Calibri"/>
                <a:cs typeface="Calibri"/>
              </a:rPr>
              <a:t>ункции  нервной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56045" y="1724990"/>
            <a:ext cx="1996439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у</a:t>
            </a:r>
            <a:r>
              <a:rPr sz="2800" dirty="0">
                <a:latin typeface="Calibri"/>
                <a:cs typeface="Calibri"/>
              </a:rPr>
              <a:t>п</a:t>
            </a:r>
            <a:r>
              <a:rPr sz="2800" spc="-10" dirty="0">
                <a:latin typeface="Calibri"/>
                <a:cs typeface="Calibri"/>
              </a:rPr>
              <a:t>р</a:t>
            </a:r>
            <a:r>
              <a:rPr sz="2800" spc="-25" dirty="0">
                <a:latin typeface="Calibri"/>
                <a:cs typeface="Calibri"/>
              </a:rPr>
              <a:t>а</a:t>
            </a:r>
            <a:r>
              <a:rPr sz="2800" spc="-5" dirty="0">
                <a:latin typeface="Calibri"/>
                <a:cs typeface="Calibri"/>
              </a:rPr>
              <a:t>жнения</a:t>
            </a:r>
            <a:endParaRPr sz="2800">
              <a:latin typeface="Calibri"/>
              <a:cs typeface="Calibri"/>
            </a:endParaRPr>
          </a:p>
          <a:p>
            <a:pPr marL="12700" marR="5715" indent="675005" algn="r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-50" dirty="0">
                <a:latin typeface="Calibri"/>
                <a:cs typeface="Calibri"/>
              </a:rPr>
              <a:t>о</a:t>
            </a:r>
            <a:r>
              <a:rPr sz="2800" spc="-20" dirty="0">
                <a:latin typeface="Calibri"/>
                <a:cs typeface="Calibri"/>
              </a:rPr>
              <a:t>л</a:t>
            </a:r>
            <a:r>
              <a:rPr sz="2800" spc="-5" dirty="0">
                <a:latin typeface="Calibri"/>
                <a:cs typeface="Calibri"/>
              </a:rPr>
              <a:t>ев</a:t>
            </a:r>
            <a:r>
              <a:rPr sz="2800" spc="-20" dirty="0">
                <a:latin typeface="Calibri"/>
                <a:cs typeface="Calibri"/>
              </a:rPr>
              <a:t>у</a:t>
            </a:r>
            <a:r>
              <a:rPr sz="2800" spc="-5" dirty="0">
                <a:latin typeface="Calibri"/>
                <a:cs typeface="Calibri"/>
              </a:rPr>
              <a:t>ю  </a:t>
            </a:r>
            <a:r>
              <a:rPr sz="2800" spc="-35" dirty="0">
                <a:latin typeface="Calibri"/>
                <a:cs typeface="Calibri"/>
              </a:rPr>
              <a:t>ц</a:t>
            </a:r>
            <a:r>
              <a:rPr sz="2800" spc="-5" dirty="0">
                <a:latin typeface="Calibri"/>
                <a:cs typeface="Calibri"/>
              </a:rPr>
              <a:t>ен</a:t>
            </a:r>
            <a:r>
              <a:rPr sz="2800" spc="5" dirty="0">
                <a:latin typeface="Calibri"/>
                <a:cs typeface="Calibri"/>
              </a:rPr>
              <a:t>т</a:t>
            </a:r>
            <a:r>
              <a:rPr sz="2800" spc="-10" dirty="0">
                <a:latin typeface="Calibri"/>
                <a:cs typeface="Calibri"/>
              </a:rPr>
              <a:t>ральной</a:t>
            </a:r>
            <a:endParaRPr sz="2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сис</a:t>
            </a:r>
            <a:r>
              <a:rPr sz="2800" spc="-25" dirty="0">
                <a:latin typeface="Calibri"/>
                <a:cs typeface="Calibri"/>
              </a:rPr>
              <a:t>т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мы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1868" y="3432428"/>
            <a:ext cx="7730490" cy="2329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(ЦНС), </a:t>
            </a:r>
            <a:r>
              <a:rPr sz="2800" spc="-5" dirty="0">
                <a:latin typeface="Calibri"/>
                <a:cs typeface="Calibri"/>
              </a:rPr>
              <a:t>кровообращения, </a:t>
            </a:r>
            <a:r>
              <a:rPr sz="2800" spc="-10" dirty="0">
                <a:latin typeface="Calibri"/>
                <a:cs typeface="Calibri"/>
              </a:rPr>
              <a:t>дыхания,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трофики.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u="heavy" spc="-7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Частные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задачи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определяются </a:t>
            </a:r>
            <a:r>
              <a:rPr sz="2800" spc="-5" dirty="0">
                <a:latin typeface="Calibri"/>
                <a:cs typeface="Calibri"/>
              </a:rPr>
              <a:t>клиническим  синдромом, особенностями функционального  </a:t>
            </a:r>
            <a:r>
              <a:rPr sz="2800" spc="-10" dirty="0">
                <a:latin typeface="Calibri"/>
                <a:cs typeface="Calibri"/>
              </a:rPr>
              <a:t>дефекта </a:t>
            </a:r>
            <a:r>
              <a:rPr sz="2800" spc="-5" dirty="0">
                <a:latin typeface="Calibri"/>
                <a:cs typeface="Calibri"/>
              </a:rPr>
              <a:t>и </a:t>
            </a:r>
            <a:r>
              <a:rPr sz="2800" spc="-10" dirty="0">
                <a:latin typeface="Calibri"/>
                <a:cs typeface="Calibri"/>
              </a:rPr>
              <a:t>уровнем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компенсации.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950" y="1484375"/>
            <a:ext cx="3155950" cy="2839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4352925"/>
            <a:ext cx="2857500" cy="2238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6526" y="1557274"/>
            <a:ext cx="3814699" cy="2686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4876" y="4214876"/>
            <a:ext cx="3857625" cy="2404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84951" y="2060575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4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4951" y="2060575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4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43626" y="4857750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4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43626" y="4857750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4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8935" y="6519671"/>
            <a:ext cx="1655064" cy="338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37450" y="6550025"/>
            <a:ext cx="1606550" cy="307975"/>
          </a:xfrm>
          <a:custGeom>
            <a:avLst/>
            <a:gdLst/>
            <a:ahLst/>
            <a:cxnLst/>
            <a:rect l="l" t="t" r="r" b="b"/>
            <a:pathLst>
              <a:path w="1606550" h="307975">
                <a:moveTo>
                  <a:pt x="0" y="307975"/>
                </a:moveTo>
                <a:lnTo>
                  <a:pt x="1606550" y="307975"/>
                </a:lnTo>
                <a:lnTo>
                  <a:pt x="160655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43800" y="6556375"/>
            <a:ext cx="1593850" cy="301625"/>
          </a:xfrm>
          <a:prstGeom prst="rect">
            <a:avLst/>
          </a:prstGeom>
          <a:solidFill>
            <a:srgbClr val="BC0315"/>
          </a:solidFill>
        </p:spPr>
        <p:txBody>
          <a:bodyPr vert="horz" wrap="square" lIns="0" tIns="29209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5287" y="115951"/>
            <a:ext cx="8425180" cy="1016000"/>
          </a:xfrm>
          <a:custGeom>
            <a:avLst/>
            <a:gdLst/>
            <a:ahLst/>
            <a:cxnLst/>
            <a:rect l="l" t="t" r="r" b="b"/>
            <a:pathLst>
              <a:path w="8425180" h="1016000">
                <a:moveTo>
                  <a:pt x="0" y="1016000"/>
                </a:moveTo>
                <a:lnTo>
                  <a:pt x="8424799" y="1016000"/>
                </a:lnTo>
                <a:lnTo>
                  <a:pt x="8424799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790" rIns="0" bIns="0" rtlCol="0">
            <a:spAutoFit/>
          </a:bodyPr>
          <a:lstStyle/>
          <a:p>
            <a:pPr marL="1453515" marR="5080" indent="31242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Лечебная </a:t>
            </a:r>
            <a:r>
              <a:rPr sz="3000" spc="-10" dirty="0"/>
              <a:t>гимнастика </a:t>
            </a:r>
            <a:r>
              <a:rPr sz="3000" spc="-5" dirty="0"/>
              <a:t>при при  </a:t>
            </a:r>
            <a:r>
              <a:rPr sz="3000" spc="-10" dirty="0"/>
              <a:t>постмастэктомическом</a:t>
            </a:r>
            <a:r>
              <a:rPr sz="3000" spc="-35" dirty="0"/>
              <a:t> </a:t>
            </a:r>
            <a:r>
              <a:rPr sz="3000" spc="-10" dirty="0"/>
              <a:t>синдроме</a:t>
            </a:r>
            <a:endParaRPr sz="3000"/>
          </a:p>
        </p:txBody>
      </p:sp>
      <p:sp>
        <p:nvSpPr>
          <p:cNvPr id="15" name="object 15"/>
          <p:cNvSpPr/>
          <p:nvPr/>
        </p:nvSpPr>
        <p:spPr>
          <a:xfrm>
            <a:off x="1835150" y="2205101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5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5150" y="2205101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5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175" y="4652898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5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8175" y="4652898"/>
            <a:ext cx="395605" cy="431800"/>
          </a:xfrm>
          <a:custGeom>
            <a:avLst/>
            <a:gdLst/>
            <a:ahLst/>
            <a:cxnLst/>
            <a:rect l="l" t="t" r="r" b="b"/>
            <a:pathLst>
              <a:path w="395605" h="431800">
                <a:moveTo>
                  <a:pt x="0" y="431800"/>
                </a:moveTo>
                <a:lnTo>
                  <a:pt x="395287" y="431800"/>
                </a:lnTo>
                <a:lnTo>
                  <a:pt x="39528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" y="4514786"/>
            <a:ext cx="1819275" cy="1843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5126" y="4572000"/>
            <a:ext cx="1928749" cy="185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01817" y="1822780"/>
            <a:ext cx="3422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Левая </a:t>
            </a:r>
            <a:r>
              <a:rPr sz="1600" b="1" spc="-10" dirty="0">
                <a:latin typeface="Calibri"/>
                <a:cs typeface="Calibri"/>
              </a:rPr>
              <a:t>верхняя </a:t>
            </a:r>
            <a:r>
              <a:rPr sz="1600" b="1" spc="-5" dirty="0">
                <a:latin typeface="Calibri"/>
                <a:cs typeface="Calibri"/>
              </a:rPr>
              <a:t>конечность </a:t>
            </a:r>
            <a:r>
              <a:rPr sz="1600" b="1" spc="-15" dirty="0">
                <a:latin typeface="Calibri"/>
                <a:cs typeface="Calibri"/>
              </a:rPr>
              <a:t>до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лечения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949" y="1688973"/>
            <a:ext cx="27476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Правая </a:t>
            </a:r>
            <a:r>
              <a:rPr sz="1600" b="1" spc="-10" dirty="0">
                <a:latin typeface="Calibri"/>
                <a:cs typeface="Calibri"/>
              </a:rPr>
              <a:t>верхняя </a:t>
            </a:r>
            <a:r>
              <a:rPr sz="1600" b="1" spc="-5" dirty="0">
                <a:latin typeface="Calibri"/>
                <a:cs typeface="Calibri"/>
              </a:rPr>
              <a:t>конечность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до</a:t>
            </a:r>
            <a:endParaRPr sz="1600">
              <a:latin typeface="Calibri"/>
              <a:cs typeface="Calibri"/>
            </a:endParaRPr>
          </a:p>
          <a:p>
            <a:pPr marR="125095" algn="ctr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лечения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4354" y="4054221"/>
            <a:ext cx="29248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6010" marR="5080" indent="-108394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Левая </a:t>
            </a:r>
            <a:r>
              <a:rPr sz="1600" b="1" spc="-10" dirty="0">
                <a:latin typeface="Calibri"/>
                <a:cs typeface="Calibri"/>
              </a:rPr>
              <a:t>верхняя </a:t>
            </a:r>
            <a:r>
              <a:rPr sz="1600" b="1" spc="-5" dirty="0">
                <a:latin typeface="Calibri"/>
                <a:cs typeface="Calibri"/>
              </a:rPr>
              <a:t>конечность после  лечения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005" y="3984497"/>
            <a:ext cx="30333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0620" marR="5080" indent="-113855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Правая </a:t>
            </a:r>
            <a:r>
              <a:rPr sz="1600" b="1" spc="-10" dirty="0">
                <a:latin typeface="Calibri"/>
                <a:cs typeface="Calibri"/>
              </a:rPr>
              <a:t>верхняя </a:t>
            </a:r>
            <a:r>
              <a:rPr sz="1600" b="1" spc="-5" dirty="0">
                <a:latin typeface="Calibri"/>
                <a:cs typeface="Calibri"/>
              </a:rPr>
              <a:t>конечность после  лечения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3701" y="2214626"/>
            <a:ext cx="2000250" cy="1785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800" y="2214626"/>
            <a:ext cx="1786001" cy="1785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05649" y="4661046"/>
            <a:ext cx="3084933" cy="17394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71826" y="2214626"/>
            <a:ext cx="1642999" cy="1792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3400" y="2214498"/>
            <a:ext cx="1714500" cy="1790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15783" y="6519671"/>
            <a:ext cx="1703831" cy="338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64425" y="6550025"/>
            <a:ext cx="1606550" cy="307975"/>
          </a:xfrm>
          <a:custGeom>
            <a:avLst/>
            <a:gdLst/>
            <a:ahLst/>
            <a:cxnLst/>
            <a:rect l="l" t="t" r="r" b="b"/>
            <a:pathLst>
              <a:path w="1606550" h="307975">
                <a:moveTo>
                  <a:pt x="0" y="307975"/>
                </a:moveTo>
                <a:lnTo>
                  <a:pt x="1606550" y="307975"/>
                </a:lnTo>
                <a:lnTo>
                  <a:pt x="160655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470775" y="6556375"/>
            <a:ext cx="1593850" cy="301625"/>
          </a:xfrm>
          <a:prstGeom prst="rect">
            <a:avLst/>
          </a:prstGeom>
          <a:solidFill>
            <a:srgbClr val="BC0315"/>
          </a:solidFill>
        </p:spPr>
        <p:txBody>
          <a:bodyPr vert="horz" wrap="square" lIns="0" tIns="29209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5287" y="115951"/>
            <a:ext cx="8425180" cy="984250"/>
          </a:xfrm>
          <a:custGeom>
            <a:avLst/>
            <a:gdLst/>
            <a:ahLst/>
            <a:cxnLst/>
            <a:rect l="l" t="t" r="r" b="b"/>
            <a:pathLst>
              <a:path w="8425180" h="984250">
                <a:moveTo>
                  <a:pt x="0" y="984250"/>
                </a:moveTo>
                <a:lnTo>
                  <a:pt x="8424799" y="984250"/>
                </a:lnTo>
                <a:lnTo>
                  <a:pt x="8424799" y="0"/>
                </a:lnTo>
                <a:lnTo>
                  <a:pt x="0" y="0"/>
                </a:lnTo>
                <a:lnTo>
                  <a:pt x="0" y="984250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425" rIns="0" bIns="0" rtlCol="0">
            <a:spAutoFit/>
          </a:bodyPr>
          <a:lstStyle/>
          <a:p>
            <a:pPr marL="73660" algn="ctr">
              <a:lnSpc>
                <a:spcPct val="100000"/>
              </a:lnSpc>
              <a:spcBef>
                <a:spcPts val="105"/>
              </a:spcBef>
            </a:pPr>
            <a:r>
              <a:rPr sz="2900" spc="-5" dirty="0"/>
              <a:t>Динамика окружности верхней</a:t>
            </a:r>
            <a:r>
              <a:rPr sz="2900" spc="-80" dirty="0"/>
              <a:t> </a:t>
            </a:r>
            <a:r>
              <a:rPr sz="2900" spc="-5" dirty="0"/>
              <a:t>конечности</a:t>
            </a:r>
            <a:endParaRPr sz="2900"/>
          </a:p>
          <a:p>
            <a:pPr marL="68580" algn="ctr">
              <a:lnSpc>
                <a:spcPct val="100000"/>
              </a:lnSpc>
            </a:pPr>
            <a:r>
              <a:rPr sz="2900" dirty="0"/>
              <a:t>у </a:t>
            </a:r>
            <a:r>
              <a:rPr sz="2900" spc="-5" dirty="0"/>
              <a:t>пациентки </a:t>
            </a:r>
            <a:r>
              <a:rPr sz="2900" dirty="0"/>
              <a:t>с </a:t>
            </a:r>
            <a:r>
              <a:rPr sz="2900" spc="-5" dirty="0"/>
              <a:t>постмастэктомическим</a:t>
            </a:r>
            <a:r>
              <a:rPr sz="2900" spc="-90" dirty="0"/>
              <a:t> </a:t>
            </a:r>
            <a:r>
              <a:rPr sz="2900" spc="-5" dirty="0"/>
              <a:t>синдромом</a:t>
            </a:r>
            <a:endParaRPr sz="29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257" y="173228"/>
            <a:ext cx="8930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1435" marR="5080" indent="-257937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Применение хромотерапии при </a:t>
            </a:r>
            <a:r>
              <a:rPr sz="2400" spc="-10" dirty="0"/>
              <a:t>нарушениях </a:t>
            </a:r>
            <a:r>
              <a:rPr sz="2400" spc="-5" dirty="0"/>
              <a:t>сна </a:t>
            </a:r>
            <a:r>
              <a:rPr sz="2400" dirty="0"/>
              <a:t>и </a:t>
            </a:r>
            <a:r>
              <a:rPr sz="2400" spc="-10" dirty="0"/>
              <a:t>головных болях  (зеленый </a:t>
            </a:r>
            <a:r>
              <a:rPr sz="2400" spc="-5" dirty="0"/>
              <a:t>спектр 575-510нм)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5292725" y="1557337"/>
            <a:ext cx="3306826" cy="4575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311" y="1758730"/>
            <a:ext cx="3999783" cy="4147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6648" y="1852574"/>
            <a:ext cx="5546090" cy="26174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10" dirty="0">
                <a:latin typeface="Calibri"/>
                <a:cs typeface="Calibri"/>
              </a:rPr>
              <a:t>Магнитное </a:t>
            </a:r>
            <a:r>
              <a:rPr sz="2500" b="1" spc="-20" dirty="0">
                <a:latin typeface="Calibri"/>
                <a:cs typeface="Calibri"/>
              </a:rPr>
              <a:t>поле </a:t>
            </a:r>
            <a:r>
              <a:rPr sz="2500" b="1" spc="-5" dirty="0">
                <a:latin typeface="Calibri"/>
                <a:cs typeface="Calibri"/>
              </a:rPr>
              <a:t>с </a:t>
            </a:r>
            <a:r>
              <a:rPr sz="2500" b="1" spc="-15" dirty="0">
                <a:latin typeface="Calibri"/>
                <a:cs typeface="Calibri"/>
              </a:rPr>
              <a:t>частотой </a:t>
            </a:r>
            <a:r>
              <a:rPr sz="2500" b="1" spc="-10" dirty="0">
                <a:latin typeface="Calibri"/>
                <a:cs typeface="Calibri"/>
              </a:rPr>
              <a:t>100</a:t>
            </a:r>
            <a:r>
              <a:rPr sz="2500" b="1" spc="114" dirty="0">
                <a:latin typeface="Calibri"/>
                <a:cs typeface="Calibri"/>
              </a:rPr>
              <a:t> </a:t>
            </a:r>
            <a:r>
              <a:rPr sz="2500" b="1" spc="-35" dirty="0">
                <a:latin typeface="Calibri"/>
                <a:cs typeface="Calibri"/>
              </a:rPr>
              <a:t>Гц;</a:t>
            </a:r>
            <a:endParaRPr sz="2500">
              <a:latin typeface="Calibri"/>
              <a:cs typeface="Calibri"/>
            </a:endParaRPr>
          </a:p>
          <a:p>
            <a:pPr marL="355600" marR="6350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  <a:tab pos="4043679" algn="l"/>
              </a:tabLst>
            </a:pPr>
            <a:r>
              <a:rPr sz="2500" b="1" spc="-5" dirty="0">
                <a:latin typeface="Calibri"/>
                <a:cs typeface="Calibri"/>
              </a:rPr>
              <a:t>Ин</a:t>
            </a:r>
            <a:r>
              <a:rPr sz="2500" b="1" spc="-20" dirty="0">
                <a:latin typeface="Calibri"/>
                <a:cs typeface="Calibri"/>
              </a:rPr>
              <a:t>т</a:t>
            </a:r>
            <a:r>
              <a:rPr sz="2500" b="1" spc="-10" dirty="0">
                <a:latin typeface="Calibri"/>
                <a:cs typeface="Calibri"/>
              </a:rPr>
              <a:t>енсив</a:t>
            </a:r>
            <a:r>
              <a:rPr sz="2500" b="1" dirty="0">
                <a:latin typeface="Calibri"/>
                <a:cs typeface="Calibri"/>
              </a:rPr>
              <a:t>н</a:t>
            </a:r>
            <a:r>
              <a:rPr sz="2500" b="1" spc="-5" dirty="0">
                <a:latin typeface="Calibri"/>
                <a:cs typeface="Calibri"/>
              </a:rPr>
              <a:t>ост</a:t>
            </a:r>
            <a:r>
              <a:rPr sz="2500" b="1" spc="5" dirty="0">
                <a:latin typeface="Calibri"/>
                <a:cs typeface="Calibri"/>
              </a:rPr>
              <a:t>ь</a:t>
            </a:r>
            <a:r>
              <a:rPr sz="2500" b="1" spc="-5" dirty="0">
                <a:latin typeface="Calibri"/>
                <a:cs typeface="Calibri"/>
              </a:rPr>
              <a:t>ю</a:t>
            </a:r>
            <a:r>
              <a:rPr sz="2500" b="1" dirty="0">
                <a:latin typeface="Calibri"/>
                <a:cs typeface="Calibri"/>
              </a:rPr>
              <a:t>	</a:t>
            </a:r>
            <a:r>
              <a:rPr sz="2500" b="1" spc="-10" dirty="0">
                <a:latin typeface="Calibri"/>
                <a:cs typeface="Calibri"/>
              </a:rPr>
              <a:t>ма</a:t>
            </a:r>
            <a:r>
              <a:rPr sz="2500" b="1" dirty="0">
                <a:latin typeface="Calibri"/>
                <a:cs typeface="Calibri"/>
              </a:rPr>
              <a:t>г</a:t>
            </a:r>
            <a:r>
              <a:rPr sz="2500" b="1" spc="-10" dirty="0">
                <a:latin typeface="Calibri"/>
                <a:cs typeface="Calibri"/>
              </a:rPr>
              <a:t>нит</a:t>
            </a:r>
            <a:r>
              <a:rPr sz="2500" b="1" spc="-15" dirty="0">
                <a:latin typeface="Calibri"/>
                <a:cs typeface="Calibri"/>
              </a:rPr>
              <a:t>н</a:t>
            </a:r>
            <a:r>
              <a:rPr sz="2500" b="1" spc="-5" dirty="0">
                <a:latin typeface="Calibri"/>
                <a:cs typeface="Calibri"/>
              </a:rPr>
              <a:t>ой  </a:t>
            </a:r>
            <a:r>
              <a:rPr sz="2500" b="1" spc="-10" dirty="0">
                <a:latin typeface="Calibri"/>
                <a:cs typeface="Calibri"/>
              </a:rPr>
              <a:t>индукции </a:t>
            </a:r>
            <a:r>
              <a:rPr sz="2500" b="1" spc="-5" dirty="0">
                <a:latin typeface="Calibri"/>
                <a:cs typeface="Calibri"/>
              </a:rPr>
              <a:t>1-2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sz="2500" b="1" spc="-65" dirty="0">
                <a:latin typeface="Calibri"/>
                <a:cs typeface="Calibri"/>
              </a:rPr>
              <a:t>мТл;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10" dirty="0">
                <a:latin typeface="Calibri"/>
                <a:cs typeface="Calibri"/>
              </a:rPr>
              <a:t>Время </a:t>
            </a:r>
            <a:r>
              <a:rPr sz="2500" b="1" spc="-15" dirty="0">
                <a:latin typeface="Calibri"/>
                <a:cs typeface="Calibri"/>
              </a:rPr>
              <a:t>проведения процедуры </a:t>
            </a:r>
            <a:r>
              <a:rPr sz="2500" b="1" spc="-10" dirty="0">
                <a:latin typeface="Calibri"/>
                <a:cs typeface="Calibri"/>
              </a:rPr>
              <a:t>10-30  мин;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15" dirty="0">
                <a:latin typeface="Calibri"/>
                <a:cs typeface="Calibri"/>
              </a:rPr>
              <a:t>Количество </a:t>
            </a:r>
            <a:r>
              <a:rPr sz="2500" b="1" spc="-20" dirty="0">
                <a:latin typeface="Calibri"/>
                <a:cs typeface="Calibri"/>
              </a:rPr>
              <a:t>процедур</a:t>
            </a:r>
            <a:r>
              <a:rPr sz="2500" b="1" spc="4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12.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557274"/>
            <a:ext cx="2643251" cy="193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29000"/>
            <a:ext cx="2651760" cy="3428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1338580"/>
          </a:xfrm>
          <a:custGeom>
            <a:avLst/>
            <a:gdLst/>
            <a:ahLst/>
            <a:cxnLst/>
            <a:rect l="l" t="t" r="r" b="b"/>
            <a:pathLst>
              <a:path w="9144000" h="1338580">
                <a:moveTo>
                  <a:pt x="0" y="1338326"/>
                </a:moveTo>
                <a:lnTo>
                  <a:pt x="9144000" y="1338326"/>
                </a:lnTo>
                <a:lnTo>
                  <a:pt x="9144000" y="0"/>
                </a:lnTo>
                <a:lnTo>
                  <a:pt x="0" y="0"/>
                </a:lnTo>
                <a:lnTo>
                  <a:pt x="0" y="1338326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3030" y="8635"/>
            <a:ext cx="6778625" cy="126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1321435" algn="l"/>
              </a:tabLst>
            </a:pPr>
            <a:r>
              <a:rPr sz="3000" spc="-5" dirty="0"/>
              <a:t>Общая	</a:t>
            </a:r>
            <a:r>
              <a:rPr sz="3000" spc="-10" dirty="0"/>
              <a:t>магнитотерапия </a:t>
            </a:r>
            <a:r>
              <a:rPr sz="3000" dirty="0"/>
              <a:t>в </a:t>
            </a:r>
            <a:r>
              <a:rPr sz="3000" spc="-10" dirty="0"/>
              <a:t>реабилитации  онкогинекологических пациенток</a:t>
            </a:r>
            <a:endParaRPr sz="3000"/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2100" dirty="0"/>
              <a:t>(на </a:t>
            </a:r>
            <a:r>
              <a:rPr sz="2100" spc="-5" dirty="0"/>
              <a:t>базе </a:t>
            </a:r>
            <a:r>
              <a:rPr sz="2100" spc="-70" dirty="0"/>
              <a:t>ГАУЗ </a:t>
            </a:r>
            <a:r>
              <a:rPr sz="2100" spc="-25" dirty="0"/>
              <a:t>«Госпиталь </a:t>
            </a:r>
            <a:r>
              <a:rPr sz="2100" spc="-5" dirty="0"/>
              <a:t>для ветеранов войн», </a:t>
            </a:r>
            <a:r>
              <a:rPr sz="2100" spc="-45" dirty="0"/>
              <a:t>г.</a:t>
            </a:r>
            <a:r>
              <a:rPr sz="2100" spc="125" dirty="0"/>
              <a:t> </a:t>
            </a:r>
            <a:r>
              <a:rPr sz="2100" spc="-5" dirty="0"/>
              <a:t>Казань)</a:t>
            </a:r>
            <a:endParaRPr sz="21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spc="-15" dirty="0"/>
              <a:t>Электронейростимуляция</a:t>
            </a:r>
            <a:endParaRPr sz="3000"/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2100" b="0" spc="-5" dirty="0">
                <a:latin typeface="Calibri"/>
                <a:cs typeface="Calibri"/>
              </a:rPr>
              <a:t>(</a:t>
            </a:r>
            <a:r>
              <a:rPr sz="2100" spc="-5" dirty="0"/>
              <a:t>на базе </a:t>
            </a:r>
            <a:r>
              <a:rPr sz="2100" spc="-70" dirty="0"/>
              <a:t>ГАУЗ </a:t>
            </a:r>
            <a:r>
              <a:rPr sz="2100" spc="-25" dirty="0"/>
              <a:t>«Госпиталь </a:t>
            </a:r>
            <a:r>
              <a:rPr sz="2100" spc="-5" dirty="0"/>
              <a:t>для ветеранов войн»,</a:t>
            </a:r>
            <a:r>
              <a:rPr sz="2100" spc="100" dirty="0"/>
              <a:t> </a:t>
            </a:r>
            <a:r>
              <a:rPr sz="2100" spc="-15" dirty="0"/>
              <a:t>г.Казань)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452499"/>
            <a:ext cx="2709672" cy="540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50895" y="1637487"/>
            <a:ext cx="5980430" cy="258127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612265" marR="755015" indent="-1007744">
              <a:lnSpc>
                <a:spcPts val="2590"/>
              </a:lnSpc>
              <a:spcBef>
                <a:spcPts val="730"/>
              </a:spcBef>
              <a:tabLst>
                <a:tab pos="2262505" algn="l"/>
              </a:tabLst>
            </a:pPr>
            <a:r>
              <a:rPr sz="2700" b="1" spc="-5" dirty="0">
                <a:latin typeface="Calibri"/>
                <a:cs typeface="Calibri"/>
              </a:rPr>
              <a:t>М</a:t>
            </a:r>
            <a:r>
              <a:rPr sz="2700" b="1" spc="-15" dirty="0">
                <a:latin typeface="Calibri"/>
                <a:cs typeface="Calibri"/>
              </a:rPr>
              <a:t>е</a:t>
            </a:r>
            <a:r>
              <a:rPr sz="2700" b="1" spc="-25" dirty="0">
                <a:latin typeface="Calibri"/>
                <a:cs typeface="Calibri"/>
              </a:rPr>
              <a:t>т</a:t>
            </a:r>
            <a:r>
              <a:rPr sz="2700" b="1" spc="-75" dirty="0">
                <a:latin typeface="Calibri"/>
                <a:cs typeface="Calibri"/>
              </a:rPr>
              <a:t>о</a:t>
            </a:r>
            <a:r>
              <a:rPr sz="2700" b="1" spc="-5" dirty="0">
                <a:latin typeface="Calibri"/>
                <a:cs typeface="Calibri"/>
              </a:rPr>
              <a:t>ди</a:t>
            </a:r>
            <a:r>
              <a:rPr sz="2700" b="1" spc="-50" dirty="0">
                <a:latin typeface="Calibri"/>
                <a:cs typeface="Calibri"/>
              </a:rPr>
              <a:t>к</a:t>
            </a:r>
            <a:r>
              <a:rPr sz="2700" b="1" dirty="0">
                <a:latin typeface="Calibri"/>
                <a:cs typeface="Calibri"/>
              </a:rPr>
              <a:t>а	</a:t>
            </a:r>
            <a:r>
              <a:rPr sz="2700" b="1" spc="-55" dirty="0">
                <a:latin typeface="Calibri"/>
                <a:cs typeface="Calibri"/>
              </a:rPr>
              <a:t>э</a:t>
            </a:r>
            <a:r>
              <a:rPr sz="2700" b="1" dirty="0">
                <a:latin typeface="Calibri"/>
                <a:cs typeface="Calibri"/>
              </a:rPr>
              <a:t>л</a:t>
            </a:r>
            <a:r>
              <a:rPr sz="2700" b="1" spc="-10" dirty="0">
                <a:latin typeface="Calibri"/>
                <a:cs typeface="Calibri"/>
              </a:rPr>
              <a:t>е</a:t>
            </a:r>
            <a:r>
              <a:rPr sz="2700" b="1" dirty="0">
                <a:latin typeface="Calibri"/>
                <a:cs typeface="Calibri"/>
              </a:rPr>
              <a:t>ктрост</a:t>
            </a:r>
            <a:r>
              <a:rPr sz="2700" b="1" spc="-10" dirty="0">
                <a:latin typeface="Calibri"/>
                <a:cs typeface="Calibri"/>
              </a:rPr>
              <a:t>и</a:t>
            </a:r>
            <a:r>
              <a:rPr sz="2700" b="1" spc="-20" dirty="0">
                <a:latin typeface="Calibri"/>
                <a:cs typeface="Calibri"/>
              </a:rPr>
              <a:t>м</a:t>
            </a:r>
            <a:r>
              <a:rPr sz="2700" b="1" spc="-95" dirty="0">
                <a:latin typeface="Calibri"/>
                <a:cs typeface="Calibri"/>
              </a:rPr>
              <a:t>у</a:t>
            </a:r>
            <a:r>
              <a:rPr sz="2700" b="1" dirty="0">
                <a:latin typeface="Calibri"/>
                <a:cs typeface="Calibri"/>
              </a:rPr>
              <a:t>ля</a:t>
            </a:r>
            <a:r>
              <a:rPr sz="2700" b="1" spc="-15" dirty="0">
                <a:latin typeface="Calibri"/>
                <a:cs typeface="Calibri"/>
              </a:rPr>
              <a:t>ц</a:t>
            </a:r>
            <a:r>
              <a:rPr sz="2700" b="1" dirty="0">
                <a:latin typeface="Calibri"/>
                <a:cs typeface="Calibri"/>
              </a:rPr>
              <a:t>ии  </a:t>
            </a:r>
            <a:r>
              <a:rPr sz="2700" b="1" spc="-10" dirty="0">
                <a:latin typeface="Calibri"/>
                <a:cs typeface="Calibri"/>
              </a:rPr>
              <a:t>мочевого</a:t>
            </a:r>
            <a:r>
              <a:rPr sz="2700" b="1" spc="-20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пузыря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  <a:tab pos="3884295" algn="l"/>
                <a:tab pos="5371465" algn="l"/>
              </a:tabLst>
            </a:pPr>
            <a:r>
              <a:rPr sz="2400" b="1" dirty="0">
                <a:latin typeface="Calibri"/>
                <a:cs typeface="Calibri"/>
              </a:rPr>
              <a:t>По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поперечной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методике	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-10" dirty="0">
                <a:latin typeface="Calibri"/>
                <a:cs typeface="Calibri"/>
              </a:rPr>
              <a:t> частотой	</a:t>
            </a: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40" dirty="0">
                <a:latin typeface="Calibri"/>
                <a:cs typeface="Calibri"/>
              </a:rPr>
              <a:t>Гц;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5" dirty="0">
                <a:latin typeface="Calibri"/>
                <a:cs typeface="Calibri"/>
              </a:rPr>
              <a:t>Продолжительностью </a:t>
            </a:r>
            <a:r>
              <a:rPr sz="2400" b="1" spc="-10" dirty="0">
                <a:latin typeface="Calibri"/>
                <a:cs typeface="Calibri"/>
              </a:rPr>
              <a:t>импульса </a:t>
            </a:r>
            <a:r>
              <a:rPr sz="2400" b="1" spc="-5" dirty="0">
                <a:latin typeface="Calibri"/>
                <a:cs typeface="Calibri"/>
              </a:rPr>
              <a:t>120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мс;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Время </a:t>
            </a:r>
            <a:r>
              <a:rPr sz="2400" b="1" spc="-10" dirty="0">
                <a:latin typeface="Calibri"/>
                <a:cs typeface="Calibri"/>
              </a:rPr>
              <a:t>проведения </a:t>
            </a:r>
            <a:r>
              <a:rPr sz="2400" b="1" spc="-15" dirty="0">
                <a:latin typeface="Calibri"/>
                <a:cs typeface="Calibri"/>
              </a:rPr>
              <a:t>процедуры </a:t>
            </a:r>
            <a:r>
              <a:rPr sz="2400" b="1" dirty="0">
                <a:latin typeface="Calibri"/>
                <a:cs typeface="Calibri"/>
              </a:rPr>
              <a:t>8-15</a:t>
            </a:r>
            <a:r>
              <a:rPr sz="2400" b="1" spc="-5" dirty="0">
                <a:latin typeface="Calibri"/>
                <a:cs typeface="Calibri"/>
              </a:rPr>
              <a:t> мин;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Количество </a:t>
            </a:r>
            <a:r>
              <a:rPr sz="2400" b="1" spc="-20" dirty="0">
                <a:latin typeface="Calibri"/>
                <a:cs typeface="Calibri"/>
              </a:rPr>
              <a:t>процедур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10.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052830"/>
          </a:xfrm>
          <a:custGeom>
            <a:avLst/>
            <a:gdLst/>
            <a:ahLst/>
            <a:cxnLst/>
            <a:rect l="l" t="t" r="r" b="b"/>
            <a:pathLst>
              <a:path w="9144000" h="1052830">
                <a:moveTo>
                  <a:pt x="0" y="1052512"/>
                </a:moveTo>
                <a:lnTo>
                  <a:pt x="9144000" y="1052512"/>
                </a:lnTo>
                <a:lnTo>
                  <a:pt x="9144000" y="0"/>
                </a:lnTo>
                <a:lnTo>
                  <a:pt x="0" y="0"/>
                </a:lnTo>
                <a:lnTo>
                  <a:pt x="0" y="10525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596" y="26289"/>
            <a:ext cx="70129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1948180" algn="l"/>
                <a:tab pos="4112260" algn="l"/>
              </a:tabLst>
            </a:pPr>
            <a:r>
              <a:rPr sz="2200" spc="-10" dirty="0">
                <a:latin typeface="Arial"/>
                <a:cs typeface="Arial"/>
              </a:rPr>
              <a:t>Клинические	рекомендации	</a:t>
            </a:r>
            <a:r>
              <a:rPr sz="2200" spc="-5" dirty="0">
                <a:latin typeface="Arial"/>
                <a:cs typeface="Arial"/>
              </a:rPr>
              <a:t>в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онкореабилитации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на </a:t>
            </a:r>
            <a:r>
              <a:rPr sz="2200" spc="-10" dirty="0">
                <a:latin typeface="Arial"/>
                <a:cs typeface="Arial"/>
              </a:rPr>
              <a:t>сайте</a:t>
            </a:r>
            <a:r>
              <a:rPr sz="2200" spc="3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СРР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1745" y="6561573"/>
            <a:ext cx="34226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b="1" spc="-10" dirty="0">
                <a:solidFill>
                  <a:srgbClr val="888888"/>
                </a:solidFill>
                <a:latin typeface="Arial"/>
                <a:cs typeface="Arial"/>
              </a:rPr>
              <a:t>14</a:t>
            </a:r>
            <a:r>
              <a:rPr sz="700" b="1" spc="-5" dirty="0">
                <a:solidFill>
                  <a:srgbClr val="888888"/>
                </a:solidFill>
                <a:latin typeface="Arial"/>
                <a:cs typeface="Arial"/>
              </a:rPr>
              <a:t>/</a:t>
            </a:r>
            <a:r>
              <a:rPr sz="700" b="1" spc="-10" dirty="0">
                <a:solidFill>
                  <a:srgbClr val="888888"/>
                </a:solidFill>
                <a:latin typeface="Arial"/>
                <a:cs typeface="Arial"/>
              </a:rPr>
              <a:t>06</a:t>
            </a:r>
            <a:r>
              <a:rPr sz="700" b="1" spc="-5" dirty="0">
                <a:solidFill>
                  <a:srgbClr val="888888"/>
                </a:solidFill>
                <a:latin typeface="Arial"/>
                <a:cs typeface="Arial"/>
              </a:rPr>
              <a:t>/</a:t>
            </a:r>
            <a:r>
              <a:rPr sz="700" b="1" spc="-10" dirty="0">
                <a:solidFill>
                  <a:srgbClr val="888888"/>
                </a:solidFill>
                <a:latin typeface="Arial"/>
                <a:cs typeface="Arial"/>
              </a:rPr>
              <a:t>1</a:t>
            </a:r>
            <a:r>
              <a:rPr sz="700" b="1" spc="-5" dirty="0">
                <a:solidFill>
                  <a:srgbClr val="888888"/>
                </a:solidFill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7169" y="1323165"/>
            <a:ext cx="2328354" cy="164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9400" y="1136650"/>
            <a:ext cx="2727325" cy="1939925"/>
          </a:xfrm>
          <a:custGeom>
            <a:avLst/>
            <a:gdLst/>
            <a:ahLst/>
            <a:cxnLst/>
            <a:rect l="l" t="t" r="r" b="b"/>
            <a:pathLst>
              <a:path w="2727325" h="1939925">
                <a:moveTo>
                  <a:pt x="0" y="1939925"/>
                </a:moveTo>
                <a:lnTo>
                  <a:pt x="2727325" y="1939925"/>
                </a:lnTo>
                <a:lnTo>
                  <a:pt x="2727325" y="0"/>
                </a:lnTo>
                <a:lnTo>
                  <a:pt x="0" y="0"/>
                </a:lnTo>
                <a:lnTo>
                  <a:pt x="0" y="1939925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89351" y="1142872"/>
            <a:ext cx="2697099" cy="1751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3001" y="1136650"/>
            <a:ext cx="2710180" cy="1852930"/>
          </a:xfrm>
          <a:custGeom>
            <a:avLst/>
            <a:gdLst/>
            <a:ahLst/>
            <a:cxnLst/>
            <a:rect l="l" t="t" r="r" b="b"/>
            <a:pathLst>
              <a:path w="2710179" h="1852930">
                <a:moveTo>
                  <a:pt x="0" y="1852676"/>
                </a:moveTo>
                <a:lnTo>
                  <a:pt x="2709799" y="1852676"/>
                </a:lnTo>
                <a:lnTo>
                  <a:pt x="2709799" y="0"/>
                </a:lnTo>
                <a:lnTo>
                  <a:pt x="0" y="0"/>
                </a:lnTo>
                <a:lnTo>
                  <a:pt x="0" y="1852676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86500" y="1071625"/>
            <a:ext cx="2643251" cy="1922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80150" y="1065275"/>
            <a:ext cx="2656205" cy="1967230"/>
          </a:xfrm>
          <a:custGeom>
            <a:avLst/>
            <a:gdLst/>
            <a:ahLst/>
            <a:cxnLst/>
            <a:rect l="l" t="t" r="r" b="b"/>
            <a:pathLst>
              <a:path w="2656204" h="1967230">
                <a:moveTo>
                  <a:pt x="0" y="1966849"/>
                </a:moveTo>
                <a:lnTo>
                  <a:pt x="2655951" y="1966849"/>
                </a:lnTo>
                <a:lnTo>
                  <a:pt x="2655951" y="0"/>
                </a:lnTo>
                <a:lnTo>
                  <a:pt x="0" y="0"/>
                </a:lnTo>
                <a:lnTo>
                  <a:pt x="0" y="1966849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812" y="3285997"/>
            <a:ext cx="2625218" cy="1433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1462" y="3279647"/>
            <a:ext cx="2663825" cy="1513205"/>
          </a:xfrm>
          <a:custGeom>
            <a:avLst/>
            <a:gdLst/>
            <a:ahLst/>
            <a:cxnLst/>
            <a:rect l="l" t="t" r="r" b="b"/>
            <a:pathLst>
              <a:path w="2663825" h="1513204">
                <a:moveTo>
                  <a:pt x="0" y="1512951"/>
                </a:moveTo>
                <a:lnTo>
                  <a:pt x="2663825" y="1512951"/>
                </a:lnTo>
                <a:lnTo>
                  <a:pt x="2663825" y="0"/>
                </a:lnTo>
                <a:lnTo>
                  <a:pt x="0" y="0"/>
                </a:lnTo>
                <a:lnTo>
                  <a:pt x="0" y="1512951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0550" y="3290951"/>
            <a:ext cx="2792274" cy="13313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4200" y="3284601"/>
            <a:ext cx="2825750" cy="1373505"/>
          </a:xfrm>
          <a:custGeom>
            <a:avLst/>
            <a:gdLst/>
            <a:ahLst/>
            <a:cxnLst/>
            <a:rect l="l" t="t" r="r" b="b"/>
            <a:pathLst>
              <a:path w="2825750" h="1373504">
                <a:moveTo>
                  <a:pt x="0" y="1373124"/>
                </a:moveTo>
                <a:lnTo>
                  <a:pt x="2825750" y="1373124"/>
                </a:lnTo>
                <a:lnTo>
                  <a:pt x="2825750" y="0"/>
                </a:lnTo>
                <a:lnTo>
                  <a:pt x="0" y="0"/>
                </a:lnTo>
                <a:lnTo>
                  <a:pt x="0" y="1373124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27775" y="3349506"/>
            <a:ext cx="2493279" cy="1063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21425" y="3309937"/>
            <a:ext cx="2522855" cy="1125855"/>
          </a:xfrm>
          <a:custGeom>
            <a:avLst/>
            <a:gdLst/>
            <a:ahLst/>
            <a:cxnLst/>
            <a:rect l="l" t="t" r="r" b="b"/>
            <a:pathLst>
              <a:path w="2522854" h="1125854">
                <a:moveTo>
                  <a:pt x="0" y="1125537"/>
                </a:moveTo>
                <a:lnTo>
                  <a:pt x="2522601" y="1125537"/>
                </a:lnTo>
                <a:lnTo>
                  <a:pt x="2522601" y="0"/>
                </a:lnTo>
                <a:lnTo>
                  <a:pt x="0" y="0"/>
                </a:lnTo>
                <a:lnTo>
                  <a:pt x="0" y="1125537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7325" y="5092608"/>
            <a:ext cx="2926596" cy="126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0975" y="5053012"/>
            <a:ext cx="2955925" cy="1317625"/>
          </a:xfrm>
          <a:custGeom>
            <a:avLst/>
            <a:gdLst/>
            <a:ahLst/>
            <a:cxnLst/>
            <a:rect l="l" t="t" r="r" b="b"/>
            <a:pathLst>
              <a:path w="2955925" h="1317625">
                <a:moveTo>
                  <a:pt x="0" y="1317625"/>
                </a:moveTo>
                <a:lnTo>
                  <a:pt x="2955925" y="1317625"/>
                </a:lnTo>
                <a:lnTo>
                  <a:pt x="2955925" y="0"/>
                </a:lnTo>
                <a:lnTo>
                  <a:pt x="0" y="0"/>
                </a:lnTo>
                <a:lnTo>
                  <a:pt x="0" y="1317625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82013" y="5097076"/>
            <a:ext cx="3274975" cy="1531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39356" y="4396740"/>
            <a:ext cx="1949196" cy="2161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69125" y="4613275"/>
            <a:ext cx="1817751" cy="20288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62775" y="4606925"/>
            <a:ext cx="1830705" cy="2041525"/>
          </a:xfrm>
          <a:custGeom>
            <a:avLst/>
            <a:gdLst/>
            <a:ahLst/>
            <a:cxnLst/>
            <a:rect l="l" t="t" r="r" b="b"/>
            <a:pathLst>
              <a:path w="1830704" h="2041525">
                <a:moveTo>
                  <a:pt x="0" y="2041525"/>
                </a:moveTo>
                <a:lnTo>
                  <a:pt x="1830451" y="2041525"/>
                </a:lnTo>
                <a:lnTo>
                  <a:pt x="1830451" y="0"/>
                </a:lnTo>
                <a:lnTo>
                  <a:pt x="0" y="0"/>
                </a:lnTo>
                <a:lnTo>
                  <a:pt x="0" y="2041525"/>
                </a:lnTo>
                <a:close/>
              </a:path>
            </a:pathLst>
          </a:custGeom>
          <a:ln w="12700">
            <a:solidFill>
              <a:srgbClr val="0097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BC0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1664" y="225044"/>
            <a:ext cx="5360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/>
              <a:t>Оценка </a:t>
            </a:r>
            <a:r>
              <a:rPr sz="3000" spc="-5" dirty="0"/>
              <a:t>эффективности</a:t>
            </a:r>
            <a:r>
              <a:rPr sz="3000" spc="-25" dirty="0"/>
              <a:t> </a:t>
            </a:r>
            <a:r>
              <a:rPr sz="3000" dirty="0"/>
              <a:t>лечения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7457947" y="1494790"/>
            <a:ext cx="1235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latin typeface="Calibri"/>
                <a:cs typeface="Calibri"/>
              </a:rPr>
              <a:t>методы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1494790"/>
            <a:ext cx="2633980" cy="139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Calibri"/>
                <a:cs typeface="Calibri"/>
              </a:rPr>
              <a:t>Клинические  иссл</a:t>
            </a:r>
            <a:r>
              <a:rPr sz="2800" b="1" spc="-40" dirty="0">
                <a:latin typeface="Calibri"/>
                <a:cs typeface="Calibri"/>
              </a:rPr>
              <a:t>е</a:t>
            </a:r>
            <a:r>
              <a:rPr sz="2800" b="1" spc="-25" dirty="0">
                <a:latin typeface="Calibri"/>
                <a:cs typeface="Calibri"/>
              </a:rPr>
              <a:t>д</a:t>
            </a:r>
            <a:r>
              <a:rPr sz="2800" b="1" spc="-5" dirty="0">
                <a:latin typeface="Calibri"/>
                <a:cs typeface="Calibri"/>
              </a:rPr>
              <a:t>о</a:t>
            </a:r>
            <a:r>
              <a:rPr sz="2800" b="1" spc="-20" dirty="0">
                <a:latin typeface="Calibri"/>
                <a:cs typeface="Calibri"/>
              </a:rPr>
              <a:t>в</a:t>
            </a:r>
            <a:r>
              <a:rPr sz="2800" b="1" spc="-5" dirty="0">
                <a:latin typeface="Calibri"/>
                <a:cs typeface="Calibri"/>
              </a:rPr>
              <a:t>ани</a:t>
            </a:r>
            <a:r>
              <a:rPr sz="2800" b="1" spc="-20" dirty="0">
                <a:latin typeface="Calibri"/>
                <a:cs typeface="Calibri"/>
              </a:rPr>
              <a:t>я</a:t>
            </a:r>
            <a:r>
              <a:rPr sz="2800" b="1" spc="-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Calibri"/>
                <a:cs typeface="Calibri"/>
              </a:rPr>
              <a:t>Опросники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9022" y="1494790"/>
            <a:ext cx="3610610" cy="139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95"/>
              </a:spcBef>
              <a:tabLst>
                <a:tab pos="875030" algn="l"/>
              </a:tabLst>
            </a:pPr>
            <a:r>
              <a:rPr sz="2800" b="1" spc="-5" dirty="0">
                <a:latin typeface="Calibri"/>
                <a:cs typeface="Calibri"/>
              </a:rPr>
              <a:t>и	функциональные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868930" algn="l"/>
              </a:tabLst>
            </a:pPr>
            <a:r>
              <a:rPr sz="2800" b="1" dirty="0">
                <a:latin typeface="Calibri"/>
                <a:cs typeface="Calibri"/>
              </a:rPr>
              <a:t>ICIQ-SF(3+4+5)	</a:t>
            </a:r>
            <a:r>
              <a:rPr sz="2800" b="1" spc="-15" dirty="0">
                <a:latin typeface="Calibri"/>
                <a:cs typeface="Calibri"/>
              </a:rPr>
              <a:t>по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7193" y="2433954"/>
            <a:ext cx="14211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влиянию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1440" y="2860674"/>
            <a:ext cx="58331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latin typeface="Calibri"/>
                <a:cs typeface="Calibri"/>
              </a:rPr>
              <a:t>недержания </a:t>
            </a:r>
            <a:r>
              <a:rPr sz="2800" b="1" spc="-10" dirty="0">
                <a:latin typeface="Calibri"/>
                <a:cs typeface="Calibri"/>
              </a:rPr>
              <a:t>мочи </a:t>
            </a:r>
            <a:r>
              <a:rPr sz="2800" b="1" spc="-5" dirty="0">
                <a:latin typeface="Calibri"/>
                <a:cs typeface="Calibri"/>
              </a:rPr>
              <a:t>на </a:t>
            </a:r>
            <a:r>
              <a:rPr sz="2800" b="1" spc="-10" dirty="0">
                <a:latin typeface="Calibri"/>
                <a:cs typeface="Calibri"/>
              </a:rPr>
              <a:t>качество</a:t>
            </a:r>
            <a:r>
              <a:rPr sz="2800" b="1" spc="8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жизни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2937" y="3857625"/>
            <a:ext cx="2952750" cy="2428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2052" y="3885091"/>
            <a:ext cx="4067651" cy="2338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341755"/>
          </a:xfrm>
          <a:custGeom>
            <a:avLst/>
            <a:gdLst/>
            <a:ahLst/>
            <a:cxnLst/>
            <a:rect l="l" t="t" r="r" b="b"/>
            <a:pathLst>
              <a:path w="9144000" h="1341755">
                <a:moveTo>
                  <a:pt x="0" y="1341501"/>
                </a:moveTo>
                <a:lnTo>
                  <a:pt x="9144000" y="1341501"/>
                </a:lnTo>
                <a:lnTo>
                  <a:pt x="9144000" y="0"/>
                </a:lnTo>
                <a:lnTo>
                  <a:pt x="0" y="0"/>
                </a:lnTo>
                <a:lnTo>
                  <a:pt x="0" y="13415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046" y="295478"/>
            <a:ext cx="72847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1645" algn="l"/>
                <a:tab pos="1576070" algn="l"/>
              </a:tabLst>
            </a:pPr>
            <a:r>
              <a:rPr sz="3200" dirty="0">
                <a:latin typeface="Arial"/>
                <a:cs typeface="Arial"/>
              </a:rPr>
              <a:t>II	</a:t>
            </a:r>
            <a:r>
              <a:rPr sz="3200" spc="-10" dirty="0">
                <a:latin typeface="Arial"/>
                <a:cs typeface="Arial"/>
              </a:rPr>
              <a:t>этап	</a:t>
            </a:r>
            <a:r>
              <a:rPr sz="3200" spc="-5" dirty="0">
                <a:latin typeface="Arial"/>
                <a:cs typeface="Arial"/>
              </a:rPr>
              <a:t>медицинской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реабилитации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27" y="1481988"/>
            <a:ext cx="7501255" cy="412305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1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Задачи: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5145" algn="l"/>
              </a:tabLst>
            </a:pPr>
            <a:r>
              <a:rPr sz="2800" spc="-10" dirty="0">
                <a:latin typeface="Calibri"/>
                <a:cs typeface="Calibri"/>
              </a:rPr>
              <a:t>Купирование </a:t>
            </a:r>
            <a:r>
              <a:rPr sz="2800" spc="-15" dirty="0">
                <a:latin typeface="Calibri"/>
                <a:cs typeface="Calibri"/>
              </a:rPr>
              <a:t>болевого</a:t>
            </a:r>
            <a:r>
              <a:rPr sz="2800" spc="-5" dirty="0">
                <a:latin typeface="Calibri"/>
                <a:cs typeface="Calibri"/>
              </a:rPr>
              <a:t> синдрома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5145" algn="l"/>
              </a:tabLst>
            </a:pPr>
            <a:r>
              <a:rPr sz="2800" spc="-5" dirty="0">
                <a:latin typeface="Calibri"/>
                <a:cs typeface="Calibri"/>
              </a:rPr>
              <a:t>Лечение лимфовенозной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недостаточности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5145" algn="l"/>
              </a:tabLst>
            </a:pPr>
            <a:r>
              <a:rPr sz="2800" spc="-10" dirty="0">
                <a:latin typeface="Calibri"/>
                <a:cs typeface="Calibri"/>
              </a:rPr>
              <a:t>Купирование посткастрационных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проявлений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5145" algn="l"/>
              </a:tabLst>
            </a:pPr>
            <a:r>
              <a:rPr sz="2800" spc="-5" dirty="0">
                <a:latin typeface="Calibri"/>
                <a:cs typeface="Calibri"/>
              </a:rPr>
              <a:t>Лечение </a:t>
            </a:r>
            <a:r>
              <a:rPr sz="2800" spc="-15" dirty="0">
                <a:latin typeface="Calibri"/>
                <a:cs typeface="Calibri"/>
              </a:rPr>
              <a:t>постлучевых ректитов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циститов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5145" algn="l"/>
              </a:tabLst>
            </a:pPr>
            <a:r>
              <a:rPr sz="2800" spc="-15" dirty="0">
                <a:latin typeface="Calibri"/>
                <a:cs typeface="Calibri"/>
              </a:rPr>
              <a:t>Коррекция </a:t>
            </a:r>
            <a:r>
              <a:rPr sz="2800" spc="-10" dirty="0">
                <a:latin typeface="Calibri"/>
                <a:cs typeface="Calibri"/>
              </a:rPr>
              <a:t>иммунологических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нарушений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5145" algn="l"/>
              </a:tabLst>
            </a:pPr>
            <a:r>
              <a:rPr sz="2800" spc="-5" dirty="0">
                <a:latin typeface="Calibri"/>
                <a:cs typeface="Calibri"/>
              </a:rPr>
              <a:t>Нормализация </a:t>
            </a:r>
            <a:r>
              <a:rPr sz="2800" spc="-15" dirty="0">
                <a:latin typeface="Calibri"/>
                <a:cs typeface="Calibri"/>
              </a:rPr>
              <a:t>тонуса </a:t>
            </a:r>
            <a:r>
              <a:rPr sz="2800" spc="-10" dirty="0">
                <a:latin typeface="Calibri"/>
                <a:cs typeface="Calibri"/>
              </a:rPr>
              <a:t>мочевого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пузыря</a:t>
            </a:r>
            <a:endParaRPr sz="2800">
              <a:latin typeface="Calibri"/>
              <a:cs typeface="Calibri"/>
            </a:endParaRPr>
          </a:p>
          <a:p>
            <a:pPr marL="524510" indent="-352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5145" algn="l"/>
              </a:tabLst>
            </a:pPr>
            <a:r>
              <a:rPr sz="2800" spc="-5" dirty="0">
                <a:latin typeface="Calibri"/>
                <a:cs typeface="Calibri"/>
              </a:rPr>
              <a:t>Психо-эмоциональное восстановление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07326" y="6397853"/>
            <a:ext cx="1315720" cy="4502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19685" algn="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91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29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Сивохина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Т.А.,</a:t>
            </a:r>
            <a:r>
              <a:rPr sz="1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125855"/>
          </a:xfrm>
          <a:custGeom>
            <a:avLst/>
            <a:gdLst/>
            <a:ahLst/>
            <a:cxnLst/>
            <a:rect l="l" t="t" r="r" b="b"/>
            <a:pathLst>
              <a:path w="9144000" h="1125855">
                <a:moveTo>
                  <a:pt x="0" y="1125537"/>
                </a:moveTo>
                <a:lnTo>
                  <a:pt x="9144000" y="1125537"/>
                </a:lnTo>
                <a:lnTo>
                  <a:pt x="9144000" y="0"/>
                </a:lnTo>
                <a:lnTo>
                  <a:pt x="0" y="0"/>
                </a:lnTo>
                <a:lnTo>
                  <a:pt x="0" y="11255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627" rIns="0" bIns="0" rtlCol="0">
            <a:spAutoFit/>
          </a:bodyPr>
          <a:lstStyle/>
          <a:p>
            <a:pPr marL="1908175" marR="5080" indent="-5886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Физическая </a:t>
            </a:r>
            <a:r>
              <a:rPr spc="-5" dirty="0"/>
              <a:t>реабилитация в </a:t>
            </a:r>
            <a:r>
              <a:rPr spc="-15" dirty="0"/>
              <a:t>позднем  </a:t>
            </a:r>
            <a:r>
              <a:rPr spc="-10" dirty="0"/>
              <a:t>послеоперационном</a:t>
            </a:r>
            <a:r>
              <a:rPr spc="30" dirty="0"/>
              <a:t> </a:t>
            </a:r>
            <a:r>
              <a:rPr spc="-20" dirty="0"/>
              <a:t>периоде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36537" y="1111313"/>
          <a:ext cx="8757285" cy="5421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8605"/>
                <a:gridCol w="5905500"/>
              </a:tblGrid>
              <a:tr h="9428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Болевой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синдром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24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Массаж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электростатическом поле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«Хивамат»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магнитотерапия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93675" indent="-102870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9431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ТЭС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146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Вторичная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лимфовенозная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24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Массаж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электростатическом поле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«Хивамат»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электро-нейростимуляция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Мануальный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лимфодренаж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бандажирование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Лимфотейпирование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Низкоинтенсивная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лазеротерапия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магнитотерапия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Светодиодная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матричная терапия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«Тера-фот»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Групповые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индивидуальные занятия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ЛФК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Пневмомасаж,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лимфостимуляция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3012">
                <a:tc>
                  <a:txBody>
                    <a:bodyPr/>
                    <a:lstStyle/>
                    <a:p>
                      <a:pPr marL="91440" marR="7467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астрацио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ный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синдром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25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ТЭС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4145" indent="-5334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Групповые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индивидуальные занятия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ЛФК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 marR="9525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Групповые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индивидуальные релаксационные занятия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 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психологом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24090" y="6397853"/>
            <a:ext cx="1283970" cy="4502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92</a:t>
            </a:r>
            <a:endParaRPr sz="12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  <a:spcBef>
                <a:spcPts val="229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Сивохина</a:t>
            </a:r>
            <a:r>
              <a:rPr sz="1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Т.А.,2017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168" y="939165"/>
            <a:ext cx="7888605" cy="5488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8051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Микронутриенты, </a:t>
            </a:r>
            <a:r>
              <a:rPr sz="2800" spc="-5" dirty="0">
                <a:latin typeface="Calibri"/>
                <a:cs typeface="Calibri"/>
              </a:rPr>
              <a:t>витаминно-минеральный  </a:t>
            </a:r>
            <a:r>
              <a:rPr sz="2800" spc="-15" dirty="0">
                <a:latin typeface="Calibri"/>
                <a:cs typeface="Calibri"/>
              </a:rPr>
              <a:t>комплекс, фитотерапия,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фитоэстрогены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Заместительная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гормонотерапия(местная)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Седативные средства,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транквилизаторы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Психотерапия, </a:t>
            </a:r>
            <a:r>
              <a:rPr sz="2800" spc="-10" dirty="0">
                <a:latin typeface="Calibri"/>
                <a:cs typeface="Calibri"/>
              </a:rPr>
              <a:t>аутогенная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тренировка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ЛФК,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терренкур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Рефлексотерапия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latin typeface="Calibri"/>
                <a:cs typeface="Calibri"/>
              </a:rPr>
              <a:t>Транскраниальная </a:t>
            </a:r>
            <a:r>
              <a:rPr sz="2800" spc="-15" dirty="0">
                <a:latin typeface="Calibri"/>
                <a:cs typeface="Calibri"/>
              </a:rPr>
              <a:t>электротерапия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Интервальные гипоксические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тренировки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КВЧ-терапия </a:t>
            </a:r>
            <a:r>
              <a:rPr sz="2800" spc="-5" dirty="0">
                <a:latin typeface="Calibri"/>
                <a:cs typeface="Calibri"/>
              </a:rPr>
              <a:t>на </a:t>
            </a:r>
            <a:r>
              <a:rPr sz="2800" spc="-10" dirty="0">
                <a:latin typeface="Calibri"/>
                <a:cs typeface="Calibri"/>
              </a:rPr>
              <a:t>биологически </a:t>
            </a:r>
            <a:r>
              <a:rPr sz="2800" spc="-5" dirty="0">
                <a:latin typeface="Calibri"/>
                <a:cs typeface="Calibri"/>
              </a:rPr>
              <a:t>активные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точки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Бальнеотерапия </a:t>
            </a:r>
            <a:r>
              <a:rPr sz="2800" spc="-5" dirty="0">
                <a:latin typeface="Calibri"/>
                <a:cs typeface="Calibri"/>
              </a:rPr>
              <a:t>- </a:t>
            </a:r>
            <a:r>
              <a:rPr sz="2800" spc="-10" dirty="0">
                <a:latin typeface="Calibri"/>
                <a:cs typeface="Calibri"/>
              </a:rPr>
              <a:t>лечебное </a:t>
            </a:r>
            <a:r>
              <a:rPr sz="2800" spc="-5" dirty="0">
                <a:latin typeface="Calibri"/>
                <a:cs typeface="Calibri"/>
              </a:rPr>
              <a:t>плавание в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бассейне,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3068" y="6402425"/>
            <a:ext cx="2786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ванны, </a:t>
            </a:r>
            <a:r>
              <a:rPr sz="2800" spc="-10" dirty="0">
                <a:latin typeface="Calibri"/>
                <a:cs typeface="Calibri"/>
              </a:rPr>
              <a:t>души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др.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9705" y="241808"/>
            <a:ext cx="6242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68120" algn="l"/>
                <a:tab pos="4712970" algn="l"/>
              </a:tabLst>
            </a:pPr>
            <a:r>
              <a:rPr b="0" spc="-5" dirty="0">
                <a:latin typeface="Calibri"/>
                <a:cs typeface="Calibri"/>
              </a:rPr>
              <a:t>Лечение	</a:t>
            </a:r>
            <a:r>
              <a:rPr b="0" spc="-10" dirty="0">
                <a:latin typeface="Calibri"/>
                <a:cs typeface="Calibri"/>
              </a:rPr>
              <a:t>посткастрационного	</a:t>
            </a:r>
            <a:r>
              <a:rPr b="0" spc="-5" dirty="0">
                <a:latin typeface="Calibri"/>
                <a:cs typeface="Calibri"/>
              </a:rPr>
              <a:t>синдрома</a:t>
            </a:r>
          </a:p>
        </p:txBody>
      </p:sp>
      <p:sp>
        <p:nvSpPr>
          <p:cNvPr id="6" name="object 6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36281" y="6639255"/>
            <a:ext cx="1256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Грушина</a:t>
            </a:r>
            <a:r>
              <a:rPr sz="1200" b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Т.И.,2017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537" y="2874898"/>
            <a:ext cx="8464550" cy="0"/>
          </a:xfrm>
          <a:custGeom>
            <a:avLst/>
            <a:gdLst/>
            <a:ahLst/>
            <a:cxnLst/>
            <a:rect l="l" t="t" r="r" b="b"/>
            <a:pathLst>
              <a:path w="8464550">
                <a:moveTo>
                  <a:pt x="0" y="0"/>
                </a:moveTo>
                <a:lnTo>
                  <a:pt x="84644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537" y="4029075"/>
            <a:ext cx="8464550" cy="0"/>
          </a:xfrm>
          <a:custGeom>
            <a:avLst/>
            <a:gdLst/>
            <a:ahLst/>
            <a:cxnLst/>
            <a:rect l="l" t="t" r="r" b="b"/>
            <a:pathLst>
              <a:path w="8464550">
                <a:moveTo>
                  <a:pt x="0" y="0"/>
                </a:moveTo>
                <a:lnTo>
                  <a:pt x="84644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537" y="5580126"/>
            <a:ext cx="8464550" cy="0"/>
          </a:xfrm>
          <a:custGeom>
            <a:avLst/>
            <a:gdLst/>
            <a:ahLst/>
            <a:cxnLst/>
            <a:rect l="l" t="t" r="r" b="b"/>
            <a:pathLst>
              <a:path w="8464550">
                <a:moveTo>
                  <a:pt x="0" y="0"/>
                </a:moveTo>
                <a:lnTo>
                  <a:pt x="84644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0825" y="1119250"/>
            <a:ext cx="0" cy="5564505"/>
          </a:xfrm>
          <a:custGeom>
            <a:avLst/>
            <a:gdLst/>
            <a:ahLst/>
            <a:cxnLst/>
            <a:rect l="l" t="t" r="r" b="b"/>
            <a:pathLst>
              <a:path h="5564505">
                <a:moveTo>
                  <a:pt x="0" y="0"/>
                </a:moveTo>
                <a:lnTo>
                  <a:pt x="0" y="5564124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86800" y="1119250"/>
            <a:ext cx="0" cy="5524500"/>
          </a:xfrm>
          <a:custGeom>
            <a:avLst/>
            <a:gdLst/>
            <a:ahLst/>
            <a:cxnLst/>
            <a:rect l="l" t="t" r="r" b="b"/>
            <a:pathLst>
              <a:path h="5524500">
                <a:moveTo>
                  <a:pt x="0" y="0"/>
                </a:moveTo>
                <a:lnTo>
                  <a:pt x="0" y="552443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537" y="1125600"/>
            <a:ext cx="8464550" cy="0"/>
          </a:xfrm>
          <a:custGeom>
            <a:avLst/>
            <a:gdLst/>
            <a:ahLst/>
            <a:cxnLst/>
            <a:rect l="l" t="t" r="r" b="b"/>
            <a:pathLst>
              <a:path w="8464550">
                <a:moveTo>
                  <a:pt x="0" y="0"/>
                </a:moveTo>
                <a:lnTo>
                  <a:pt x="84644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537" y="6669087"/>
            <a:ext cx="6550659" cy="0"/>
          </a:xfrm>
          <a:custGeom>
            <a:avLst/>
            <a:gdLst/>
            <a:ahLst/>
            <a:cxnLst/>
            <a:rect l="l" t="t" r="r" b="b"/>
            <a:pathLst>
              <a:path w="6550659">
                <a:moveTo>
                  <a:pt x="0" y="0"/>
                </a:moveTo>
                <a:lnTo>
                  <a:pt x="6550088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50825" y="1125600"/>
          <a:ext cx="8274050" cy="5558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9705"/>
                <a:gridCol w="5554345"/>
              </a:tblGrid>
              <a:tr h="1749298">
                <a:tc>
                  <a:txBody>
                    <a:bodyPr/>
                    <a:lstStyle/>
                    <a:p>
                      <a:pPr marL="91440" marR="81724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тонуса 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мочевого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пузыря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69875" marR="165100" indent="-178435">
                        <a:lnSpc>
                          <a:spcPct val="100000"/>
                        </a:lnSpc>
                        <a:spcBef>
                          <a:spcPts val="240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27051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Нейромышечная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электростимуляция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тибиальной 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методике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69875" marR="39370" indent="-179070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27051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Низкоинтенсивная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лазеротерапия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0040" marR="39370" indent="-229235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320040" algn="l"/>
                          <a:tab pos="32067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магнитотерапия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0040" marR="39370" indent="-229235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320040" algn="l"/>
                          <a:tab pos="320675" algn="l"/>
                        </a:tabLst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Групповые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индивидуальные занятия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ЛФК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1541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Токсические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полинейропатии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9705" marR="39370" indent="-88900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18034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Низкоинтенсивная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лазеротерапия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79705" marR="39370" indent="-88900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18034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Массаж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электростатическом поле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«Хивамат»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79705" marR="39370" indent="-88900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18034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магнитотерапия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551051">
                <a:tc>
                  <a:txBody>
                    <a:bodyPr/>
                    <a:lstStyle/>
                    <a:p>
                      <a:pPr marL="91440" marR="10731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Постлучевые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эпителииты,  ректиты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циститы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3510" marR="39370" indent="-52705">
                        <a:lnSpc>
                          <a:spcPct val="100000"/>
                        </a:lnSpc>
                        <a:spcBef>
                          <a:spcPts val="245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14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Низкоинтенсивная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лазеротерапия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93675" marR="39370" indent="-102870">
                        <a:lnSpc>
                          <a:spcPct val="100000"/>
                        </a:lnSpc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9431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Низкочастотная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магнитотерапия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3510" marR="39370" indent="-52705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145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В/венная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озонотерапия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43510" marR="39370" indent="-52705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FF"/>
                        </a:buClr>
                        <a:buSzPct val="58333"/>
                        <a:buFont typeface="Arial"/>
                        <a:buChar char="•"/>
                        <a:tabLst>
                          <a:tab pos="14414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Лечение у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гастроэнтеролога,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уролога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1032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Иммунологические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 marR="33401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нарушения,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нарушения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гемопоэза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9705" marR="39370" indent="-88900">
                        <a:lnSpc>
                          <a:spcPct val="100000"/>
                        </a:lnSpc>
                        <a:spcBef>
                          <a:spcPts val="250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18034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В/венная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озонотерапия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79705" marR="39370" indent="-8890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FF"/>
                        </a:buClr>
                        <a:buSzPct val="63888"/>
                        <a:buFont typeface="Arial"/>
                        <a:buChar char="•"/>
                        <a:tabLst>
                          <a:tab pos="18034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КВЧ-терапия,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баротерапия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R="393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0" y="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0" y="981075"/>
                </a:moveTo>
                <a:lnTo>
                  <a:pt x="9144000" y="981075"/>
                </a:lnTo>
                <a:lnTo>
                  <a:pt x="9144000" y="0"/>
                </a:lnTo>
                <a:lnTo>
                  <a:pt x="0" y="0"/>
                </a:lnTo>
                <a:lnTo>
                  <a:pt x="0" y="9810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9077" y="104647"/>
            <a:ext cx="87661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9995" marR="5080" indent="-248793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Физическая </a:t>
            </a:r>
            <a:r>
              <a:rPr sz="2400" spc="-5" dirty="0">
                <a:latin typeface="Arial"/>
                <a:cs typeface="Arial"/>
              </a:rPr>
              <a:t>реабилитация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10" dirty="0">
                <a:latin typeface="Arial"/>
                <a:cs typeface="Arial"/>
              </a:rPr>
              <a:t>период проведения </a:t>
            </a:r>
            <a:r>
              <a:rPr sz="2400" spc="-20" dirty="0">
                <a:latin typeface="Arial"/>
                <a:cs typeface="Arial"/>
              </a:rPr>
              <a:t>лучевой  </a:t>
            </a:r>
            <a:r>
              <a:rPr sz="2400" spc="-10" dirty="0">
                <a:latin typeface="Arial"/>
                <a:cs typeface="Arial"/>
              </a:rPr>
              <a:t>терапии </a:t>
            </a:r>
            <a:r>
              <a:rPr sz="2400" dirty="0">
                <a:latin typeface="Arial"/>
                <a:cs typeface="Arial"/>
              </a:rPr>
              <a:t>и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химиотерапии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24090" y="6397853"/>
            <a:ext cx="1283970" cy="4502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  <a:spcBef>
                <a:spcPts val="229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Сивохина</a:t>
            </a:r>
            <a:r>
              <a:rPr sz="1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Т.А.,2017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9943"/>
            <a:ext cx="7052309" cy="41230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Гипербарическая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оксигенация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Озонотерапия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КВЧ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терапия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ts val="365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Аэрозольтерапия </a:t>
            </a:r>
            <a:r>
              <a:rPr sz="3200" dirty="0">
                <a:latin typeface="Calibri"/>
                <a:cs typeface="Calibri"/>
              </a:rPr>
              <a:t>с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растворами</a:t>
            </a:r>
            <a:endParaRPr sz="3200">
              <a:latin typeface="Calibri"/>
              <a:cs typeface="Calibri"/>
            </a:endParaRPr>
          </a:p>
          <a:p>
            <a:pPr marL="355600" marR="565150">
              <a:lnSpc>
                <a:spcPts val="3460"/>
              </a:lnSpc>
              <a:spcBef>
                <a:spcPts val="240"/>
              </a:spcBef>
            </a:pPr>
            <a:r>
              <a:rPr sz="3200" spc="-15" dirty="0">
                <a:latin typeface="Calibri"/>
                <a:cs typeface="Calibri"/>
              </a:rPr>
              <a:t>бронхолитиков, кортикостероидов,  диметилсульфоксида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НЧ </a:t>
            </a:r>
            <a:r>
              <a:rPr sz="3200" spc="-10" dirty="0">
                <a:latin typeface="Calibri"/>
                <a:cs typeface="Calibri"/>
              </a:rPr>
              <a:t>магнитотерапия </a:t>
            </a:r>
            <a:r>
              <a:rPr sz="3200" dirty="0">
                <a:latin typeface="Calibri"/>
                <a:cs typeface="Calibri"/>
              </a:rPr>
              <a:t>на зону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облучения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ЛФК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3302" y="322529"/>
            <a:ext cx="6994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Физиотерапия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лучевых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повреждений</a:t>
            </a:r>
            <a:r>
              <a:rPr sz="28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легких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6626" y="6643687"/>
            <a:ext cx="2357755" cy="214629"/>
          </a:xfrm>
          <a:custGeom>
            <a:avLst/>
            <a:gdLst/>
            <a:ahLst/>
            <a:cxnLst/>
            <a:rect l="l" t="t" r="r" b="b"/>
            <a:pathLst>
              <a:path w="2357754" h="214629">
                <a:moveTo>
                  <a:pt x="0" y="214312"/>
                </a:moveTo>
                <a:lnTo>
                  <a:pt x="2357374" y="214312"/>
                </a:lnTo>
                <a:lnTo>
                  <a:pt x="2357374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36281" y="6639255"/>
            <a:ext cx="1256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Грушина</a:t>
            </a:r>
            <a:r>
              <a:rPr sz="1200" b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Т.И.,2017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"/>
            <a:ext cx="9144000" cy="1214755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437"/>
                </a:moveTo>
                <a:lnTo>
                  <a:pt x="9144000" y="1214437"/>
                </a:lnTo>
                <a:lnTo>
                  <a:pt x="9144000" y="0"/>
                </a:lnTo>
                <a:lnTo>
                  <a:pt x="0" y="0"/>
                </a:lnTo>
                <a:lnTo>
                  <a:pt x="0" y="12144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1500" y="324688"/>
            <a:ext cx="64617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8159" algn="l"/>
              </a:tabLst>
            </a:pPr>
            <a:r>
              <a:rPr sz="3200" spc="-5" dirty="0"/>
              <a:t>III	этап </a:t>
            </a:r>
            <a:r>
              <a:rPr sz="3200" spc="-15" dirty="0"/>
              <a:t>медицинской</a:t>
            </a:r>
            <a:r>
              <a:rPr sz="3200" spc="15" dirty="0"/>
              <a:t> </a:t>
            </a:r>
            <a:r>
              <a:rPr sz="3200" dirty="0"/>
              <a:t>реабилитации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35940" y="1577085"/>
            <a:ext cx="3589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801495" algn="l"/>
              </a:tabLst>
            </a:pPr>
            <a:r>
              <a:rPr sz="2400" spc="-10" dirty="0">
                <a:latin typeface="Calibri"/>
                <a:cs typeface="Calibri"/>
              </a:rPr>
              <a:t>оказание	медицинской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8098" y="1577085"/>
            <a:ext cx="4261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74315" algn="l"/>
                <a:tab pos="4100829" algn="l"/>
              </a:tabLst>
            </a:pPr>
            <a:r>
              <a:rPr sz="2400" spc="-5" dirty="0">
                <a:latin typeface="Calibri"/>
                <a:cs typeface="Calibri"/>
              </a:rPr>
              <a:t>ре</a:t>
            </a:r>
            <a:r>
              <a:rPr sz="2400" dirty="0">
                <a:latin typeface="Calibri"/>
                <a:cs typeface="Calibri"/>
              </a:rPr>
              <a:t>абилита</a:t>
            </a:r>
            <a:r>
              <a:rPr sz="2400" spc="-10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н</a:t>
            </a:r>
            <a:r>
              <a:rPr sz="2400" spc="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u="heavy" spc="-5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1906651"/>
            <a:ext cx="7730490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  <a:tabLst>
                <a:tab pos="1251585" algn="l"/>
                <a:tab pos="2562860" algn="l"/>
                <a:tab pos="5318125" algn="l"/>
                <a:tab pos="6758940" algn="l"/>
              </a:tabLst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ранний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,	по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дни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й	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абилита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ц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ионный	пе</a:t>
            </a:r>
            <a:r>
              <a:rPr sz="24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2400" u="heavy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ды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,	пер</a:t>
            </a:r>
            <a:r>
              <a:rPr sz="24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2400" u="heavy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90000"/>
              </a:lnSpc>
              <a:spcBef>
                <a:spcPts val="140"/>
              </a:spcBef>
            </a:pPr>
            <a:r>
              <a:rPr sz="2400" u="heavy" spc="-6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остаточных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явлений </a:t>
            </a:r>
            <a:r>
              <a:rPr sz="2400" spc="-5" dirty="0">
                <a:latin typeface="Calibri"/>
                <a:cs typeface="Calibri"/>
              </a:rPr>
              <a:t>течения заболевания, </a:t>
            </a:r>
            <a:r>
              <a:rPr sz="2400" dirty="0">
                <a:latin typeface="Calibri"/>
                <a:cs typeface="Calibri"/>
              </a:rPr>
              <a:t>при  </a:t>
            </a:r>
            <a:r>
              <a:rPr sz="2400" spc="-10" dirty="0">
                <a:latin typeface="Calibri"/>
                <a:cs typeface="Calibri"/>
              </a:rPr>
              <a:t>хроническом </a:t>
            </a:r>
            <a:r>
              <a:rPr sz="2400" spc="-5" dirty="0">
                <a:latin typeface="Calibri"/>
                <a:cs typeface="Calibri"/>
              </a:rPr>
              <a:t>течении </a:t>
            </a:r>
            <a:r>
              <a:rPr sz="2400" spc="-10" dirty="0">
                <a:latin typeface="Calibri"/>
                <a:cs typeface="Calibri"/>
              </a:rPr>
              <a:t>заболевания </a:t>
            </a:r>
            <a:r>
              <a:rPr sz="2400" dirty="0">
                <a:latin typeface="Calibri"/>
                <a:cs typeface="Calibri"/>
              </a:rPr>
              <a:t>вне </a:t>
            </a:r>
            <a:r>
              <a:rPr sz="2400" spc="-5" dirty="0">
                <a:latin typeface="Calibri"/>
                <a:cs typeface="Calibri"/>
              </a:rPr>
              <a:t>обострения  пациентам, </a:t>
            </a:r>
            <a:r>
              <a:rPr sz="2400" dirty="0">
                <a:latin typeface="Calibri"/>
                <a:cs typeface="Calibri"/>
              </a:rPr>
              <a:t>при наличии </a:t>
            </a:r>
            <a:r>
              <a:rPr sz="2400" spc="-15" dirty="0">
                <a:latin typeface="Calibri"/>
                <a:cs typeface="Calibri"/>
              </a:rPr>
              <a:t>подтвержденной </a:t>
            </a:r>
            <a:r>
              <a:rPr sz="2400" spc="-25" dirty="0">
                <a:latin typeface="Calibri"/>
                <a:cs typeface="Calibri"/>
              </a:rPr>
              <a:t>результатами  </a:t>
            </a:r>
            <a:r>
              <a:rPr sz="2400" spc="-10" dirty="0">
                <a:latin typeface="Calibri"/>
                <a:cs typeface="Calibri"/>
              </a:rPr>
              <a:t>обследования   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перспективы    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восстановления   </a:t>
            </a:r>
            <a:r>
              <a:rPr sz="2400" u="heavy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функций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9583" y="3552825"/>
            <a:ext cx="4576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7095" algn="l"/>
                <a:tab pos="4417060" algn="l"/>
              </a:tabLst>
            </a:pPr>
            <a:r>
              <a:rPr sz="2400" dirty="0">
                <a:latin typeface="Calibri"/>
                <a:cs typeface="Calibri"/>
              </a:rPr>
              <a:t>п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енц</a:t>
            </a:r>
            <a:r>
              <a:rPr sz="2400" spc="5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ала</a:t>
            </a:r>
            <a:r>
              <a:rPr sz="2400" spc="5" dirty="0">
                <a:latin typeface="Calibri"/>
                <a:cs typeface="Calibri"/>
              </a:rPr>
              <a:t>)</a:t>
            </a:r>
            <a:r>
              <a:rPr sz="2400" dirty="0">
                <a:latin typeface="Calibri"/>
                <a:cs typeface="Calibri"/>
              </a:rPr>
              <a:t>,	независимым	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2195" y="3882008"/>
            <a:ext cx="501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4814" algn="l"/>
                <a:tab pos="3027045" algn="l"/>
              </a:tabLst>
            </a:pPr>
            <a:r>
              <a:rPr sz="2400" dirty="0">
                <a:latin typeface="Calibri"/>
                <a:cs typeface="Calibri"/>
              </a:rPr>
              <a:t>жизни	</a:t>
            </a:r>
            <a:r>
              <a:rPr sz="2400" spc="-10" dirty="0">
                <a:latin typeface="Calibri"/>
                <a:cs typeface="Calibri"/>
              </a:rPr>
              <a:t>при	осуществления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39" y="3552825"/>
            <a:ext cx="272605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latin typeface="Calibri"/>
                <a:cs typeface="Calibri"/>
              </a:rPr>
              <a:t>(р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абили</a:t>
            </a:r>
            <a:r>
              <a:rPr sz="2400" spc="-10" dirty="0">
                <a:latin typeface="Calibri"/>
                <a:cs typeface="Calibri"/>
              </a:rPr>
              <a:t>та</a:t>
            </a:r>
            <a:r>
              <a:rPr sz="2400" dirty="0">
                <a:latin typeface="Calibri"/>
                <a:cs typeface="Calibri"/>
              </a:rPr>
              <a:t>ци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н</a:t>
            </a:r>
            <a:r>
              <a:rPr sz="2400" spc="10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  </a:t>
            </a:r>
            <a:r>
              <a:rPr sz="2400" spc="-5" dirty="0">
                <a:latin typeface="Calibri"/>
                <a:cs typeface="Calibri"/>
              </a:rPr>
              <a:t>повседневной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55"/>
              </a:lnSpc>
            </a:pPr>
            <a:r>
              <a:rPr sz="2400" spc="-5" dirty="0">
                <a:latin typeface="Calibri"/>
                <a:cs typeface="Calibri"/>
              </a:rPr>
              <a:t>самообслуживания,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7475" y="4211192"/>
            <a:ext cx="468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9175" algn="l"/>
                <a:tab pos="2900680" algn="l"/>
                <a:tab pos="4521200" algn="l"/>
              </a:tabLst>
            </a:pPr>
            <a:r>
              <a:rPr sz="2400" dirty="0">
                <a:latin typeface="Calibri"/>
                <a:cs typeface="Calibri"/>
              </a:rPr>
              <a:t>пере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ения	и	</a:t>
            </a:r>
            <a:r>
              <a:rPr sz="2400" spc="-5" dirty="0">
                <a:latin typeface="Calibri"/>
                <a:cs typeface="Calibri"/>
              </a:rPr>
              <a:t>об</a:t>
            </a:r>
            <a:r>
              <a:rPr sz="2400" spc="-2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ения	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39" y="4540757"/>
            <a:ext cx="7727950" cy="13792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85"/>
              </a:spcBef>
              <a:tabLst>
                <a:tab pos="5991860" algn="l"/>
              </a:tabLst>
            </a:pPr>
            <a:r>
              <a:rPr sz="2400" dirty="0">
                <a:latin typeface="Calibri"/>
                <a:cs typeface="Calibri"/>
              </a:rPr>
              <a:t>ам</a:t>
            </a:r>
            <a:r>
              <a:rPr sz="2400" spc="-20" dirty="0">
                <a:latin typeface="Calibri"/>
                <a:cs typeface="Calibri"/>
              </a:rPr>
              <a:t>б</a:t>
            </a:r>
            <a:r>
              <a:rPr sz="2400" spc="-70" dirty="0">
                <a:latin typeface="Calibri"/>
                <a:cs typeface="Calibri"/>
              </a:rPr>
              <a:t>у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орн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п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икли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иче</a:t>
            </a:r>
            <a:r>
              <a:rPr sz="2400" spc="5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ких	уч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ж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ях  </a:t>
            </a:r>
            <a:r>
              <a:rPr sz="2400" spc="-10" dirty="0">
                <a:latin typeface="Calibri"/>
                <a:cs typeface="Calibri"/>
              </a:rPr>
              <a:t>здравоохранения, фельдшерско-акушерских </a:t>
            </a:r>
            <a:r>
              <a:rPr sz="2400" spc="-5" dirty="0">
                <a:latin typeface="Calibri"/>
                <a:cs typeface="Calibri"/>
              </a:rPr>
              <a:t>пунктах,  стационарах </a:t>
            </a:r>
            <a:r>
              <a:rPr sz="2400" spc="-25" dirty="0">
                <a:latin typeface="Calibri"/>
                <a:cs typeface="Calibri"/>
              </a:rPr>
              <a:t>одного </a:t>
            </a:r>
            <a:r>
              <a:rPr sz="2400" spc="-5" dirty="0">
                <a:latin typeface="Calibri"/>
                <a:cs typeface="Calibri"/>
              </a:rPr>
              <a:t>дня,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санаторно-курортных  учреждениях, </a:t>
            </a:r>
            <a:r>
              <a:rPr sz="2400" dirty="0">
                <a:latin typeface="Calibri"/>
                <a:cs typeface="Calibri"/>
              </a:rPr>
              <a:t>а </a:t>
            </a:r>
            <a:r>
              <a:rPr sz="2400" spc="-10" dirty="0">
                <a:latin typeface="Calibri"/>
                <a:cs typeface="Calibri"/>
              </a:rPr>
              <a:t>также </a:t>
            </a:r>
            <a:r>
              <a:rPr sz="2400" spc="-5" dirty="0">
                <a:latin typeface="Calibri"/>
                <a:cs typeface="Calibri"/>
              </a:rPr>
              <a:t>выездными бригадами на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дому.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214437"/>
            <a:ext cx="9144000" cy="71755"/>
          </a:xfrm>
          <a:custGeom>
            <a:avLst/>
            <a:gdLst/>
            <a:ahLst/>
            <a:cxnLst/>
            <a:rect l="l" t="t" r="r" b="b"/>
            <a:pathLst>
              <a:path w="9144000" h="71755">
                <a:moveTo>
                  <a:pt x="0" y="71437"/>
                </a:moveTo>
                <a:lnTo>
                  <a:pt x="9144000" y="71437"/>
                </a:lnTo>
                <a:lnTo>
                  <a:pt x="9144000" y="0"/>
                </a:lnTo>
                <a:lnTo>
                  <a:pt x="0" y="0"/>
                </a:lnTo>
                <a:lnTo>
                  <a:pt x="0" y="714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3920" y="623697"/>
            <a:ext cx="58902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0375" algn="l"/>
                <a:tab pos="3494404" algn="l"/>
              </a:tabLst>
            </a:pPr>
            <a:r>
              <a:rPr spc="-5" dirty="0">
                <a:solidFill>
                  <a:srgbClr val="000000"/>
                </a:solidFill>
              </a:rPr>
              <a:t>III	</a:t>
            </a:r>
            <a:r>
              <a:rPr spc="-10" dirty="0">
                <a:solidFill>
                  <a:srgbClr val="000000"/>
                </a:solidFill>
              </a:rPr>
              <a:t>этап</a:t>
            </a:r>
            <a:r>
              <a:rPr spc="30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медицинской	</a:t>
            </a:r>
            <a:r>
              <a:rPr spc="-5" dirty="0">
                <a:solidFill>
                  <a:srgbClr val="000000"/>
                </a:solidFill>
              </a:rPr>
              <a:t>реабилитации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541" y="1250949"/>
            <a:ext cx="8393430" cy="457898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1298575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Лечебная </a:t>
            </a:r>
            <a:r>
              <a:rPr sz="2200" spc="-25" dirty="0">
                <a:latin typeface="Calibri"/>
                <a:cs typeface="Calibri"/>
              </a:rPr>
              <a:t>физкультура </a:t>
            </a:r>
            <a:r>
              <a:rPr sz="2200" spc="-5" dirty="0">
                <a:latin typeface="Calibri"/>
                <a:cs typeface="Calibri"/>
              </a:rPr>
              <a:t>(активно-пассивные упражнения,  гидрокинезиотерапия,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ходьба)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5" dirty="0">
                <a:latin typeface="Calibri"/>
                <a:cs typeface="Calibri"/>
              </a:rPr>
              <a:t>Методы </a:t>
            </a:r>
            <a:r>
              <a:rPr sz="2200" spc="-10" dirty="0">
                <a:latin typeface="Calibri"/>
                <a:cs typeface="Calibri"/>
              </a:rPr>
              <a:t>биоуправления, </a:t>
            </a:r>
            <a:r>
              <a:rPr sz="2200" spc="-5" dirty="0">
                <a:latin typeface="Calibri"/>
                <a:cs typeface="Calibri"/>
              </a:rPr>
              <a:t>основанные на </a:t>
            </a:r>
            <a:r>
              <a:rPr sz="2200" spc="-10" dirty="0">
                <a:latin typeface="Calibri"/>
                <a:cs typeface="Calibri"/>
              </a:rPr>
              <a:t>принципе обратной</a:t>
            </a:r>
            <a:r>
              <a:rPr sz="2200" spc="1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связи;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5" dirty="0">
                <a:latin typeface="Calibri"/>
                <a:cs typeface="Calibri"/>
              </a:rPr>
              <a:t>виртуальной</a:t>
            </a:r>
            <a:r>
              <a:rPr sz="2200" spc="-10" dirty="0">
                <a:latin typeface="Calibri"/>
                <a:cs typeface="Calibri"/>
              </a:rPr>
              <a:t> реальности;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Роботизированная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механотерапия;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Механотерапия </a:t>
            </a:r>
            <a:r>
              <a:rPr sz="2200" spc="-5" dirty="0">
                <a:latin typeface="Calibri"/>
                <a:cs typeface="Calibri"/>
              </a:rPr>
              <a:t>(активная, активно-пассивная)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Массаж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(классический;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Эрготерапия (обучение самообслуживанию </a:t>
            </a:r>
            <a:r>
              <a:rPr sz="2200" spc="-5" dirty="0">
                <a:latin typeface="Calibri"/>
                <a:cs typeface="Calibri"/>
              </a:rPr>
              <a:t>и </a:t>
            </a:r>
            <a:r>
              <a:rPr sz="2200" spc="-10" dirty="0">
                <a:latin typeface="Calibri"/>
                <a:cs typeface="Calibri"/>
              </a:rPr>
              <a:t>бытовым</a:t>
            </a:r>
            <a:r>
              <a:rPr sz="2200" spc="1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навыкам);</a:t>
            </a:r>
            <a:endParaRPr sz="2200">
              <a:latin typeface="Calibri"/>
              <a:cs typeface="Calibri"/>
            </a:endParaRPr>
          </a:p>
          <a:p>
            <a:pPr marL="355600" marR="16510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  <a:tab pos="7418070" algn="l"/>
              </a:tabLst>
            </a:pPr>
            <a:r>
              <a:rPr sz="2200" spc="-5" dirty="0">
                <a:latin typeface="Calibri"/>
                <a:cs typeface="Calibri"/>
              </a:rPr>
              <a:t>Физи</a:t>
            </a:r>
            <a:r>
              <a:rPr sz="2200" spc="-15" dirty="0">
                <a:latin typeface="Calibri"/>
                <a:cs typeface="Calibri"/>
              </a:rPr>
              <a:t>о</a:t>
            </a:r>
            <a:r>
              <a:rPr sz="2200" spc="-30" dirty="0">
                <a:latin typeface="Calibri"/>
                <a:cs typeface="Calibri"/>
              </a:rPr>
              <a:t>т</a:t>
            </a:r>
            <a:r>
              <a:rPr sz="2200" spc="-5" dirty="0">
                <a:latin typeface="Calibri"/>
                <a:cs typeface="Calibri"/>
              </a:rPr>
              <a:t>ерапевтичес</a:t>
            </a:r>
            <a:r>
              <a:rPr sz="2200" spc="-45" dirty="0">
                <a:latin typeface="Calibri"/>
                <a:cs typeface="Calibri"/>
              </a:rPr>
              <a:t>к</a:t>
            </a:r>
            <a:r>
              <a:rPr sz="2200" spc="-5" dirty="0">
                <a:latin typeface="Calibri"/>
                <a:cs typeface="Calibri"/>
              </a:rPr>
              <a:t>ое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лечени</a:t>
            </a:r>
            <a:r>
              <a:rPr sz="2200" spc="-5" dirty="0">
                <a:latin typeface="Calibri"/>
                <a:cs typeface="Calibri"/>
              </a:rPr>
              <a:t>е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spc="-10" dirty="0">
                <a:latin typeface="Calibri"/>
                <a:cs typeface="Calibri"/>
              </a:rPr>
              <a:t>п</a:t>
            </a:r>
            <a:r>
              <a:rPr sz="2200" spc="-5" dirty="0">
                <a:latin typeface="Calibri"/>
                <a:cs typeface="Calibri"/>
              </a:rPr>
              <a:t>нев</a:t>
            </a:r>
            <a:r>
              <a:rPr sz="2200" dirty="0">
                <a:latin typeface="Calibri"/>
                <a:cs typeface="Calibri"/>
              </a:rPr>
              <a:t>м</a:t>
            </a:r>
            <a:r>
              <a:rPr sz="2200" spc="-5" dirty="0">
                <a:latin typeface="Calibri"/>
                <a:cs typeface="Calibri"/>
              </a:rPr>
              <a:t>о</a:t>
            </a:r>
            <a:r>
              <a:rPr sz="2200" spc="-40" dirty="0">
                <a:latin typeface="Calibri"/>
                <a:cs typeface="Calibri"/>
              </a:rPr>
              <a:t>к</a:t>
            </a:r>
            <a:r>
              <a:rPr sz="2200" spc="-5" dirty="0">
                <a:latin typeface="Calibri"/>
                <a:cs typeface="Calibri"/>
              </a:rPr>
              <a:t>о</a:t>
            </a:r>
            <a:r>
              <a:rPr sz="2200" spc="-10" dirty="0">
                <a:latin typeface="Calibri"/>
                <a:cs typeface="Calibri"/>
              </a:rPr>
              <a:t>мпре</a:t>
            </a:r>
            <a:r>
              <a:rPr sz="2200" spc="-30" dirty="0">
                <a:latin typeface="Calibri"/>
                <a:cs typeface="Calibri"/>
              </a:rPr>
              <a:t>с</a:t>
            </a:r>
            <a:r>
              <a:rPr sz="2200" spc="-5" dirty="0">
                <a:latin typeface="Calibri"/>
                <a:cs typeface="Calibri"/>
              </a:rPr>
              <a:t>сионный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м</a:t>
            </a:r>
            <a:r>
              <a:rPr sz="2200" spc="-5" dirty="0">
                <a:latin typeface="Calibri"/>
                <a:cs typeface="Calibri"/>
              </a:rPr>
              <a:t>а</a:t>
            </a:r>
            <a:r>
              <a:rPr sz="2200" spc="-25" dirty="0">
                <a:latin typeface="Calibri"/>
                <a:cs typeface="Calibri"/>
              </a:rPr>
              <a:t>с</a:t>
            </a:r>
            <a:r>
              <a:rPr sz="2200" spc="-5" dirty="0">
                <a:latin typeface="Calibri"/>
                <a:cs typeface="Calibri"/>
              </a:rPr>
              <a:t>с</a:t>
            </a:r>
            <a:r>
              <a:rPr sz="2200" spc="-20" dirty="0">
                <a:latin typeface="Calibri"/>
                <a:cs typeface="Calibri"/>
              </a:rPr>
              <a:t>а</a:t>
            </a:r>
            <a:r>
              <a:rPr sz="2200" spc="-5" dirty="0">
                <a:latin typeface="Calibri"/>
                <a:cs typeface="Calibri"/>
              </a:rPr>
              <a:t>ж,  </a:t>
            </a:r>
            <a:r>
              <a:rPr sz="2200" spc="-15" dirty="0">
                <a:latin typeface="Calibri"/>
                <a:cs typeface="Calibri"/>
              </a:rPr>
              <a:t>аэрозольтерапия, </a:t>
            </a:r>
            <a:r>
              <a:rPr sz="2200" spc="-5" dirty="0">
                <a:latin typeface="Calibri"/>
                <a:cs typeface="Calibri"/>
              </a:rPr>
              <a:t>НЧ </a:t>
            </a:r>
            <a:r>
              <a:rPr sz="2200" spc="-10" dirty="0">
                <a:latin typeface="Calibri"/>
                <a:cs typeface="Calibri"/>
              </a:rPr>
              <a:t>магнитотерапия </a:t>
            </a:r>
            <a:r>
              <a:rPr sz="2200" spc="-5" dirty="0">
                <a:latin typeface="Calibri"/>
                <a:cs typeface="Calibri"/>
              </a:rPr>
              <a:t>и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др.);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libri"/>
                <a:cs typeface="Calibri"/>
              </a:rPr>
              <a:t>Рефлексотерапия;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libri"/>
                <a:cs typeface="Calibri"/>
              </a:rPr>
              <a:t>Психологическая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коррекция;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Общая </a:t>
            </a:r>
            <a:r>
              <a:rPr sz="2400" b="1" spc="-15" dirty="0">
                <a:latin typeface="Calibri"/>
                <a:cs typeface="Calibri"/>
              </a:rPr>
              <a:t>нагрузка </a:t>
            </a:r>
            <a:r>
              <a:rPr sz="2400" b="1" dirty="0">
                <a:latin typeface="Calibri"/>
                <a:cs typeface="Calibri"/>
              </a:rPr>
              <a:t>от 4,5 </a:t>
            </a:r>
            <a:r>
              <a:rPr sz="2400" b="1" spc="-15" dirty="0">
                <a:latin typeface="Calibri"/>
                <a:cs typeface="Calibri"/>
              </a:rPr>
              <a:t>до </a:t>
            </a:r>
            <a:r>
              <a:rPr sz="2400" b="1" dirty="0">
                <a:latin typeface="Calibri"/>
                <a:cs typeface="Calibri"/>
              </a:rPr>
              <a:t>6,5 </a:t>
            </a:r>
            <a:r>
              <a:rPr sz="2400" b="1" spc="-5" dirty="0">
                <a:latin typeface="Calibri"/>
                <a:cs typeface="Calibri"/>
              </a:rPr>
              <a:t>час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17955"/>
          </a:xfrm>
          <a:custGeom>
            <a:avLst/>
            <a:gdLst/>
            <a:ahLst/>
            <a:cxnLst/>
            <a:rect l="l" t="t" r="r" b="b"/>
            <a:pathLst>
              <a:path w="9144000" h="1417955">
                <a:moveTo>
                  <a:pt x="0" y="1417701"/>
                </a:moveTo>
                <a:lnTo>
                  <a:pt x="9144000" y="1417701"/>
                </a:lnTo>
                <a:lnTo>
                  <a:pt x="9144000" y="0"/>
                </a:lnTo>
                <a:lnTo>
                  <a:pt x="0" y="0"/>
                </a:lnTo>
                <a:lnTo>
                  <a:pt x="0" y="141770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1610" y="246634"/>
            <a:ext cx="663955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8035" marR="5080" indent="-77597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Методы </a:t>
            </a:r>
            <a:r>
              <a:rPr spc="-20" dirty="0"/>
              <a:t>рекомендуемые </a:t>
            </a:r>
            <a:r>
              <a:rPr spc="-5" dirty="0"/>
              <a:t>для </a:t>
            </a:r>
            <a:r>
              <a:rPr spc="-10" dirty="0"/>
              <a:t>применения  </a:t>
            </a:r>
            <a:r>
              <a:rPr spc="-5" dirty="0"/>
              <a:t>в </a:t>
            </a:r>
            <a:r>
              <a:rPr spc="-15" dirty="0"/>
              <a:t>онкологической</a:t>
            </a:r>
            <a:r>
              <a:rPr spc="5" dirty="0"/>
              <a:t> </a:t>
            </a:r>
            <a:r>
              <a:rPr spc="-5" dirty="0"/>
              <a:t>реабилитации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2118995" algn="l"/>
                <a:tab pos="3158490" algn="l"/>
                <a:tab pos="3912870" algn="l"/>
                <a:tab pos="5721985" algn="l"/>
                <a:tab pos="6133465" algn="l"/>
              </a:tabLst>
            </a:pPr>
            <a:r>
              <a:rPr dirty="0"/>
              <a:t>Пр</a:t>
            </a:r>
            <a:r>
              <a:rPr spc="-10" dirty="0"/>
              <a:t>о</a:t>
            </a:r>
            <a:r>
              <a:rPr dirty="0"/>
              <a:t>грамма	</a:t>
            </a:r>
            <a:r>
              <a:rPr spc="-5" dirty="0"/>
              <a:t>физич</a:t>
            </a:r>
            <a:r>
              <a:rPr spc="5" dirty="0"/>
              <a:t>е</a:t>
            </a:r>
            <a:r>
              <a:rPr spc="-10" dirty="0"/>
              <a:t>ск</a:t>
            </a:r>
            <a:r>
              <a:rPr dirty="0"/>
              <a:t>их	</a:t>
            </a:r>
            <a:r>
              <a:rPr spc="-5" dirty="0"/>
              <a:t>трениров</a:t>
            </a:r>
            <a:r>
              <a:rPr spc="-15" dirty="0"/>
              <a:t>о</a:t>
            </a:r>
            <a:r>
              <a:rPr dirty="0"/>
              <a:t>к	с	исп</a:t>
            </a:r>
            <a:r>
              <a:rPr spc="-55" dirty="0"/>
              <a:t>о</a:t>
            </a:r>
            <a:r>
              <a:rPr spc="-5" dirty="0"/>
              <a:t>льзова</a:t>
            </a:r>
            <a:r>
              <a:rPr spc="-10" dirty="0"/>
              <a:t>н</a:t>
            </a:r>
            <a:r>
              <a:rPr dirty="0"/>
              <a:t>ием  </a:t>
            </a:r>
            <a:r>
              <a:rPr spc="-5" dirty="0"/>
              <a:t>тренирующих</a:t>
            </a:r>
            <a:r>
              <a:rPr spc="30" dirty="0"/>
              <a:t> </a:t>
            </a:r>
            <a:r>
              <a:rPr spc="-5" dirty="0"/>
              <a:t>нагрузок	</a:t>
            </a:r>
            <a:r>
              <a:rPr spc="-10" dirty="0"/>
              <a:t>низкой </a:t>
            </a:r>
            <a:r>
              <a:rPr dirty="0"/>
              <a:t>и </a:t>
            </a:r>
            <a:r>
              <a:rPr spc="-5" dirty="0"/>
              <a:t>умеренной</a:t>
            </a:r>
            <a:r>
              <a:rPr spc="-15" dirty="0"/>
              <a:t> </a:t>
            </a:r>
            <a:r>
              <a:rPr spc="-5" dirty="0"/>
              <a:t>интенсивности</a:t>
            </a:r>
          </a:p>
          <a:p>
            <a:pPr marL="12700" marR="508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179955" algn="l"/>
                <a:tab pos="3180080" algn="l"/>
                <a:tab pos="5403850" algn="l"/>
                <a:tab pos="5909310" algn="l"/>
                <a:tab pos="7011670" algn="l"/>
              </a:tabLst>
            </a:pPr>
            <a:r>
              <a:rPr spc="-35" dirty="0"/>
              <a:t>К</a:t>
            </a:r>
            <a:r>
              <a:rPr spc="-5" dirty="0"/>
              <a:t>о</a:t>
            </a:r>
            <a:r>
              <a:rPr spc="-10" dirty="0"/>
              <a:t>м</a:t>
            </a:r>
            <a:r>
              <a:rPr dirty="0"/>
              <a:t>пле</a:t>
            </a:r>
            <a:r>
              <a:rPr spc="-20" dirty="0"/>
              <a:t>к</a:t>
            </a:r>
            <a:r>
              <a:rPr dirty="0"/>
              <a:t>сы	Л</a:t>
            </a:r>
            <a:r>
              <a:rPr spc="-10" dirty="0"/>
              <a:t>Ф</a:t>
            </a:r>
            <a:r>
              <a:rPr dirty="0"/>
              <a:t>К,	при</a:t>
            </a:r>
            <a:r>
              <a:rPr spc="-10" dirty="0"/>
              <a:t>м</a:t>
            </a:r>
            <a:r>
              <a:rPr dirty="0"/>
              <a:t>ен</a:t>
            </a:r>
            <a:r>
              <a:rPr spc="5" dirty="0"/>
              <a:t>я</a:t>
            </a:r>
            <a:r>
              <a:rPr dirty="0"/>
              <a:t>ем</a:t>
            </a:r>
            <a:r>
              <a:rPr spc="10" dirty="0"/>
              <a:t>ы</a:t>
            </a:r>
            <a:r>
              <a:rPr dirty="0"/>
              <a:t>е	в	</a:t>
            </a:r>
            <a:r>
              <a:rPr spc="-30" dirty="0"/>
              <a:t>ц</a:t>
            </a:r>
            <a:r>
              <a:rPr spc="-35" dirty="0"/>
              <a:t>е</a:t>
            </a:r>
            <a:r>
              <a:rPr spc="-5" dirty="0"/>
              <a:t>ля</a:t>
            </a:r>
            <a:r>
              <a:rPr dirty="0"/>
              <a:t>х	п</a:t>
            </a:r>
            <a:r>
              <a:rPr spc="-80" dirty="0"/>
              <a:t>о</a:t>
            </a:r>
            <a:r>
              <a:rPr spc="-20" dirty="0"/>
              <a:t>д</a:t>
            </a:r>
            <a:r>
              <a:rPr spc="-5" dirty="0"/>
              <a:t>о</a:t>
            </a:r>
            <a:r>
              <a:rPr spc="-15" dirty="0"/>
              <a:t>б</a:t>
            </a:r>
            <a:r>
              <a:rPr dirty="0"/>
              <a:t>ных  </a:t>
            </a:r>
            <a:r>
              <a:rPr spc="-10" dirty="0"/>
              <a:t>тренировок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5965" y="2977134"/>
            <a:ext cx="2013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Соблюдение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2764" y="2977134"/>
            <a:ext cx="5682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0029" algn="l"/>
                <a:tab pos="5504180" algn="l"/>
              </a:tabLst>
            </a:pPr>
            <a:r>
              <a:rPr sz="2400" dirty="0">
                <a:latin typeface="Calibri"/>
                <a:cs typeface="Calibri"/>
              </a:rPr>
              <a:t>анти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ерос</a:t>
            </a:r>
            <a:r>
              <a:rPr sz="2400" spc="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лер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тичес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дие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ы	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965" y="3342843"/>
            <a:ext cx="831977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среднеземноморской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диеты</a:t>
            </a:r>
            <a:endParaRPr sz="240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838450" algn="l"/>
                <a:tab pos="4721860" algn="l"/>
                <a:tab pos="6171565" algn="l"/>
                <a:tab pos="6859270" algn="l"/>
              </a:tabLst>
            </a:pPr>
            <a:r>
              <a:rPr sz="2400" spc="-5" dirty="0">
                <a:latin typeface="Calibri"/>
                <a:cs typeface="Calibri"/>
              </a:rPr>
              <a:t>Обра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-5" dirty="0">
                <a:latin typeface="Calibri"/>
                <a:cs typeface="Calibri"/>
              </a:rPr>
              <a:t>ов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4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льна</a:t>
            </a:r>
            <a:r>
              <a:rPr sz="2400" dirty="0">
                <a:latin typeface="Calibri"/>
                <a:cs typeface="Calibri"/>
              </a:rPr>
              <a:t>я	пр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грамма	</a:t>
            </a:r>
            <a:r>
              <a:rPr sz="2400" spc="-5" dirty="0">
                <a:latin typeface="Calibri"/>
                <a:cs typeface="Calibri"/>
              </a:rPr>
              <a:t>«Ш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а	</a:t>
            </a:r>
            <a:r>
              <a:rPr sz="2400" spc="-10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я	пац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-25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ов,  </a:t>
            </a:r>
            <a:r>
              <a:rPr sz="2400" dirty="0">
                <a:latin typeface="Calibri"/>
                <a:cs typeface="Calibri"/>
              </a:rPr>
              <a:t>перенесших…»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Прекращение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курения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338070" algn="l"/>
                <a:tab pos="4384040" algn="l"/>
                <a:tab pos="6770370" algn="l"/>
              </a:tabLst>
            </a:pPr>
            <a:r>
              <a:rPr sz="2400" spc="-105" dirty="0">
                <a:latin typeface="Calibri"/>
                <a:cs typeface="Calibri"/>
              </a:rPr>
              <a:t>У</a:t>
            </a:r>
            <a:r>
              <a:rPr sz="2400" spc="-5" dirty="0">
                <a:latin typeface="Calibri"/>
                <a:cs typeface="Calibri"/>
              </a:rPr>
              <a:t>мерен</a:t>
            </a:r>
            <a:r>
              <a:rPr sz="2400" spc="15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е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вышение	пов</a:t>
            </a:r>
            <a:r>
              <a:rPr sz="2400" spc="10" dirty="0">
                <a:latin typeface="Calibri"/>
                <a:cs typeface="Calibri"/>
              </a:rPr>
              <a:t>с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дн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вной	</a:t>
            </a:r>
            <a:r>
              <a:rPr sz="2400" spc="-5" dirty="0">
                <a:latin typeface="Calibri"/>
                <a:cs typeface="Calibri"/>
              </a:rPr>
              <a:t>физич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ой  </a:t>
            </a:r>
            <a:r>
              <a:rPr sz="2400" dirty="0">
                <a:latin typeface="Calibri"/>
                <a:cs typeface="Calibri"/>
              </a:rPr>
              <a:t>активности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Психологическая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поддержка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57400"/>
            <a:ext cx="5219700" cy="4525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6100" y="1544700"/>
            <a:ext cx="4787899" cy="4525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0" y="1143000"/>
                </a:moveTo>
                <a:lnTo>
                  <a:pt x="9144000" y="1143000"/>
                </a:lnTo>
                <a:lnTo>
                  <a:pt x="91440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8251" y="289559"/>
            <a:ext cx="3614928" cy="499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55798" y="356057"/>
            <a:ext cx="32321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Восстановление</a:t>
            </a:r>
            <a:r>
              <a:rPr sz="2400" spc="-90" dirty="0"/>
              <a:t> </a:t>
            </a:r>
            <a:r>
              <a:rPr sz="2400" spc="-20" dirty="0"/>
              <a:t>ходьбы</a:t>
            </a:r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7315200" y="6519671"/>
            <a:ext cx="1685544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4476" y="6550025"/>
            <a:ext cx="1587500" cy="307975"/>
          </a:xfrm>
          <a:custGeom>
            <a:avLst/>
            <a:gdLst/>
            <a:ahLst/>
            <a:cxnLst/>
            <a:rect l="l" t="t" r="r" b="b"/>
            <a:pathLst>
              <a:path w="1587500" h="307975">
                <a:moveTo>
                  <a:pt x="0" y="307975"/>
                </a:moveTo>
                <a:lnTo>
                  <a:pt x="1587500" y="307975"/>
                </a:lnTo>
                <a:lnTo>
                  <a:pt x="1587500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70826" y="6556375"/>
            <a:ext cx="1574800" cy="3016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Бодрова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Р.А.,2019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5847</Words>
  <Application>Microsoft Office PowerPoint</Application>
  <PresentationFormat>Экран (4:3)</PresentationFormat>
  <Paragraphs>1670</Paragraphs>
  <Slides>112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Office Theme</vt:lpstr>
      <vt:lpstr>Медицинская реабилитация онкологических пациентов. Доказательные методы реабилитации.</vt:lpstr>
      <vt:lpstr>Заболеваемость населения от неинфекционных заболеваний (NCD) во всех странах мира по данным  WHO (ВОЗ), 2013 г.</vt:lpstr>
      <vt:lpstr>Динамика заболеваемости и смертности при ЗНО в Российской  Федерации и и в Республике Татарстан за период 2007-2015гг.</vt:lpstr>
      <vt:lpstr>Структура заболеваемости злокачественными новообразованиями</vt:lpstr>
      <vt:lpstr>Заболеваемость первичными новообразованиями ЦНС</vt:lpstr>
      <vt:lpstr>Структура смертности от злокачественных  новообразований (%)</vt:lpstr>
      <vt:lpstr>Презентация PowerPoint</vt:lpstr>
      <vt:lpstr>Эпидемиология рака груди</vt:lpstr>
      <vt:lpstr>Клинические рекомендации в онкореабилитации на сайте СРР</vt:lpstr>
      <vt:lpstr>Презентация PowerPoint</vt:lpstr>
      <vt:lpstr>реабилитации</vt:lpstr>
      <vt:lpstr>Основные принципы медицинской реабилитации</vt:lpstr>
      <vt:lpstr>Влияние предоперационных упражнений</vt:lpstr>
      <vt:lpstr>Влияние предоперационных упражнений на восстановление верхней конечности после операции  по поводу рака молочной железы</vt:lpstr>
      <vt:lpstr>Преабилитация (профилактика)  для онкологических пациентов</vt:lpstr>
      <vt:lpstr>Доказательные технологии  медицинской реабилитации в онкологии</vt:lpstr>
      <vt:lpstr>Доказательные технологии  медицинской реабилитации в онкологии</vt:lpstr>
      <vt:lpstr>Нервно-мышечная электростимуляция при  мышечной слабости у взрослых с прогрессирующими  заболеваниями</vt:lpstr>
      <vt:lpstr>Междисциплинарная реабилитация после  первичного лечения опухоли головного мозга</vt:lpstr>
      <vt:lpstr>Рекомендации по физической активности и  упражнениям для онкологических пациентов во время реабилитации</vt:lpstr>
      <vt:lpstr>Осуществимость, приемлемость и эффективность  текстовых сообщений в процессе реабилитационных вмешательств для повышения физической активности у  людей, живущих с раком и без рака</vt:lpstr>
      <vt:lpstr>Презентация PowerPoint</vt:lpstr>
      <vt:lpstr>Презентация PowerPoint</vt:lpstr>
      <vt:lpstr>Задачи:</vt:lpstr>
      <vt:lpstr>I этап медицинской реабилитации</vt:lpstr>
      <vt:lpstr>I этап медицинской реабилитации</vt:lpstr>
      <vt:lpstr>Позиционирование в постели</vt:lpstr>
      <vt:lpstr>Отделение реабилитации ГАУЗ «РКОД МЗ РТ»</vt:lpstr>
      <vt:lpstr>I этап реабилитации в ГАУЗ РКОД МЗ РТ Динамика изменения когнитивной функции в периоперационном  периоде по шкале Mini Mental State (MMS).</vt:lpstr>
      <vt:lpstr>Охват медицинской реабилитацией в ГАУЗ «РКОД МЗ РТ»</vt:lpstr>
      <vt:lpstr>Первый в России  центр помощи  стомированным  пациентам</vt:lpstr>
      <vt:lpstr>Презентация PowerPoint</vt:lpstr>
      <vt:lpstr>Презентация PowerPoint</vt:lpstr>
      <vt:lpstr>II этап медицинской реабилитации</vt:lpstr>
      <vt:lpstr>Организация II этапа медицинской реабилитации на базе Госпиталей для ветеранов войн г. Казани  и г. Набережные Челны</vt:lpstr>
      <vt:lpstr>Безбарьерная среда</vt:lpstr>
      <vt:lpstr>Комплексная диагностика</vt:lpstr>
      <vt:lpstr>Мультидисциплинарный подход к медицинской  реабилитации лиц с различной патологией</vt:lpstr>
      <vt:lpstr>Пациенты прошедшие реабилитацию после нейрохирургичеких  операций по поводу злокачественных новообразований</vt:lpstr>
      <vt:lpstr>Перечень основных онкологических  заболеваний</vt:lpstr>
      <vt:lpstr>Целевые показатели по медицинской реабилитации  онкологических пациентов в РТ</vt:lpstr>
      <vt:lpstr>Презентация PowerPoint</vt:lpstr>
      <vt:lpstr>Презентация PowerPoint</vt:lpstr>
      <vt:lpstr>Презентация PowerPoint</vt:lpstr>
      <vt:lpstr>Оценка состояния пациента</vt:lpstr>
      <vt:lpstr>Реабилитационный план</vt:lpstr>
      <vt:lpstr>Презентация PowerPoint</vt:lpstr>
      <vt:lpstr>Международная классификация функционирования, ограничений жизнедеятельности и здоровья</vt:lpstr>
      <vt:lpstr>Реабилитационный диагноз по МКФ (ВОЗ, 2001)</vt:lpstr>
      <vt:lpstr>Одноуровневая Международная классификация функционирования,  ограничений жизнедеятельности и здоровья - МКФ</vt:lpstr>
      <vt:lpstr>Определитель выраженности нарушений по МКФ</vt:lpstr>
      <vt:lpstr>Практическое применение МКФ</vt:lpstr>
      <vt:lpstr>Презентация PowerPoint</vt:lpstr>
      <vt:lpstr>Система активной медицинской реабилитации пациентов</vt:lpstr>
      <vt:lpstr>Активная медицинская реабилитация при ТБСМ</vt:lpstr>
      <vt:lpstr>Методы активной медицинской реабилитации ТБСМ</vt:lpstr>
      <vt:lpstr>Активная лечебная гимнастика по Н.А.Бернштейну</vt:lpstr>
      <vt:lpstr>Уровень «А» по Н.А.Бернштейну</vt:lpstr>
      <vt:lpstr>Уровень «А» по Н.А.Бернштейну</vt:lpstr>
      <vt:lpstr>Уровень «В,С» по Н.А.Бернштейну</vt:lpstr>
      <vt:lpstr>Уровень А-Д по Н.А.Бернштейну</vt:lpstr>
      <vt:lpstr>Критерии применения активной двигательной гимнастики на  основе показателя РП у неврологических больных</vt:lpstr>
      <vt:lpstr>Показатели по шкалам FIM и VFM (в балл.) у пациентов  с поражением спинного мозга</vt:lpstr>
      <vt:lpstr>D5 Самообслуживание и бытовая жизнь</vt:lpstr>
      <vt:lpstr>Динамика самочувствия, активности, настроения - САН (балл.) у пациентов на  всех уровнях поражения до и после реабилитации (M+σ)</vt:lpstr>
      <vt:lpstr>Физические методы реабилитации  онкологических пациентов</vt:lpstr>
      <vt:lpstr>Тесты и шкалы, используемые у пациентов, перенесших  оперативные вмешательства на головном мозге</vt:lpstr>
      <vt:lpstr>Презентация PowerPoint</vt:lpstr>
      <vt:lpstr>Протокол работы мультидисциплинарной бригады/ОМР1/  ГАУЗ «Госпиталь для ветеранов войн» г.Казань МЗ РТ</vt:lpstr>
      <vt:lpstr>Презентация PowerPoint</vt:lpstr>
      <vt:lpstr>Динамика нарушений повседневной активности  (МКФ)</vt:lpstr>
      <vt:lpstr>Динамика качества жизни пациентов и депрессии</vt:lpstr>
      <vt:lpstr>Перспективы развития реабилитации  нейроонкологических пациентов</vt:lpstr>
      <vt:lpstr>Тесты и шкалы, используемые у пациентов, перенесших  эндопротезирование тазобедренного сустава</vt:lpstr>
      <vt:lpstr>Оценка эффективности медицинской реабилитации ортопедических пациентов  с помощью МКФ (раздел – Функции)</vt:lpstr>
      <vt:lpstr>Доказательные технологии  медицинской реабилитации</vt:lpstr>
      <vt:lpstr>Доказательные технологии  медицинской реабилитации</vt:lpstr>
      <vt:lpstr>Краткий МКФ –набор кодов и категорий  при раке молочной железы</vt:lpstr>
      <vt:lpstr>Презентация PowerPoint</vt:lpstr>
      <vt:lpstr>Краткий МКФ –набор кодов и категорий  при раке молочной железы</vt:lpstr>
      <vt:lpstr>Презентация PowerPoint</vt:lpstr>
      <vt:lpstr>Краткий МКФ –набор кодов и категорий  при раке молочной железы</vt:lpstr>
      <vt:lpstr>Физические методы реабилитации  пациенток с постмастэктомическим синдромом</vt:lpstr>
      <vt:lpstr>Задачи ЛФК</vt:lpstr>
      <vt:lpstr>Лечебная гимнастика при при  постмастэктомическом синдроме</vt:lpstr>
      <vt:lpstr>Динамика окружности верхней конечности у пациентки с постмастэктомическим синдромом</vt:lpstr>
      <vt:lpstr>Применение хромотерапии при нарушениях сна и головных болях  (зеленый спектр 575-510нм)</vt:lpstr>
      <vt:lpstr>Общая магнитотерапия в реабилитации  онкогинекологических пациенток (на базе ГАУЗ «Госпиталь для ветеранов войн», г. Казань)</vt:lpstr>
      <vt:lpstr>Электронейростимуляция (на базе ГАУЗ «Госпиталь для ветеранов войн», г.Казань)</vt:lpstr>
      <vt:lpstr>Оценка эффективности лечения</vt:lpstr>
      <vt:lpstr>II этап медицинской реабилитации</vt:lpstr>
      <vt:lpstr>Физическая реабилитация в позднем  послеоперационном периоде</vt:lpstr>
      <vt:lpstr>Лечение посткастрационного синдрома</vt:lpstr>
      <vt:lpstr>Физическая реабилитация в период проведения лучевой  терапии и химиотерапии</vt:lpstr>
      <vt:lpstr>Презентация PowerPoint</vt:lpstr>
      <vt:lpstr>III этап медицинской реабилитации</vt:lpstr>
      <vt:lpstr>III этап медицинской реабилитации :</vt:lpstr>
      <vt:lpstr>Методы рекомендуемые для применения  в онкологической реабилитации</vt:lpstr>
      <vt:lpstr>Восстановление ходьбы</vt:lpstr>
      <vt:lpstr>Оценка эффективности медицинской реабилитации  (шкала FIM, балл.)</vt:lpstr>
      <vt:lpstr>Динамика активности и участия пациентов с поражением  спинного мозга после проведенной медицинской реабилитации</vt:lpstr>
      <vt:lpstr>Пример определения уровня реабилитационного потенциала (РП)</vt:lpstr>
      <vt:lpstr>Презентация PowerPoint</vt:lpstr>
      <vt:lpstr>Презентация PowerPoint</vt:lpstr>
      <vt:lpstr>Алгоритм выбора ТСР в зависимости от уровня ограничения  жизнедеятельности</vt:lpstr>
      <vt:lpstr>Алгоритм выбора ТСР в зависимости от уровня ограничения  жизнедеятельности</vt:lpstr>
      <vt:lpstr>Алгоритм выбора ТСР в зависимости от уровня ограничения  жизнедеятельности</vt:lpstr>
      <vt:lpstr>Алгоритм выбора ТСР в зависимости от уровня ограничения  жизнедеятельности</vt:lpstr>
      <vt:lpstr>«Карта мониторинга медицинской реабилитации»</vt:lpstr>
      <vt:lpstr>Выписной эпикриз</vt:lpstr>
      <vt:lpstr>Критерии эффективности в системе медицинской реабилитации</vt:lpstr>
      <vt:lpstr>Благодарю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Читатель Биб</dc:creator>
  <cp:lastModifiedBy>Екатерина Быкова</cp:lastModifiedBy>
  <cp:revision>1</cp:revision>
  <dcterms:created xsi:type="dcterms:W3CDTF">2020-11-13T14:21:17Z</dcterms:created>
  <dcterms:modified xsi:type="dcterms:W3CDTF">2020-11-15T16:35:20Z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2020-11-13T00:00:00Z</vt:filetime>
  </property>
</Properties>
</file>