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6" r:id="rId5"/>
    <p:sldId id="265" r:id="rId6"/>
    <p:sldId id="274" r:id="rId7"/>
    <p:sldId id="260" r:id="rId8"/>
    <p:sldId id="261" r:id="rId9"/>
    <p:sldId id="262" r:id="rId10"/>
    <p:sldId id="278" r:id="rId11"/>
    <p:sldId id="263" r:id="rId12"/>
    <p:sldId id="264" r:id="rId13"/>
    <p:sldId id="267" r:id="rId14"/>
    <p:sldId id="268" r:id="rId15"/>
    <p:sldId id="279" r:id="rId16"/>
    <p:sldId id="269" r:id="rId17"/>
    <p:sldId id="270" r:id="rId18"/>
    <p:sldId id="271" r:id="rId19"/>
    <p:sldId id="280" r:id="rId20"/>
    <p:sldId id="273" r:id="rId21"/>
    <p:sldId id="272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709" y="0"/>
            <a:ext cx="8354291" cy="135774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министерства здравоохранения Российской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Федерации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Фармацевтический колледж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71600" y="2492896"/>
            <a:ext cx="8172400" cy="14401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/>
              <a:t>  Ожоги</a:t>
            </a:r>
            <a:r>
              <a:rPr lang="ru-RU" sz="4000" b="1" dirty="0"/>
              <a:t>, отморожения, отравления. </a:t>
            </a:r>
            <a:r>
              <a:rPr lang="ru-RU" sz="4000" b="1" dirty="0" smtClean="0"/>
              <a:t> Оказание ПМП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4008" y="6096000"/>
            <a:ext cx="4501301" cy="706582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36543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3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36" y="0"/>
            <a:ext cx="8118764" cy="83671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при ожогах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620688"/>
            <a:ext cx="8100392" cy="6237312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ожог 1 степени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just">
              <a:buClr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подержите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обожженное место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проточной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наложите мокрый холодный компресс. Действие холодной воды помогает остановить процесс повреждения кожи и тканей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Tx/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акройте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ожог чистой сухой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тканью или бинтом. </a:t>
            </a:r>
          </a:p>
          <a:p>
            <a:pPr algn="just">
              <a:buClrTx/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безрецептурные средства для облегчения боли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раздражения или дайте попить воды.</a:t>
            </a:r>
          </a:p>
          <a:p>
            <a:pPr algn="just">
              <a:buClr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химическом ожоге:</a:t>
            </a:r>
          </a:p>
          <a:p>
            <a:pPr algn="just">
              <a:buClrTx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ожоге кислотой (кроме серной)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промойте  проточной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15-20 минут, а затем 3-5% раствором гидрокарбоната натрия; ожог серной кислотой сразу промывается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3-5% раствором гидрокарбоната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натрия;</a:t>
            </a:r>
          </a:p>
          <a:p>
            <a:pPr algn="just">
              <a:buClrTx/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ожоге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щелочью: промойте  проточной водой 15-20 минут, а затем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3%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уксусной кислоты;</a:t>
            </a:r>
          </a:p>
          <a:p>
            <a:pPr algn="just">
              <a:buClrTx/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наложите асептическую повязку с антидотом.</a:t>
            </a:r>
          </a:p>
          <a:p>
            <a:pPr algn="just">
              <a:buClrTx/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7820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76470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ПМП при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тяжелых ожогах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64704"/>
            <a:ext cx="8136904" cy="6093296"/>
          </a:xfrm>
        </p:spPr>
        <p:txBody>
          <a:bodyPr>
            <a:normAutofit/>
          </a:bodyPr>
          <a:lstStyle/>
          <a:p>
            <a:pPr marL="45720" indent="0" algn="just">
              <a:buClrTx/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Вызовите скорую помощь, телефон 03</a:t>
            </a:r>
          </a:p>
          <a:p>
            <a:pPr marL="45720" indent="0">
              <a:buClrTx/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Уберите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одежду, которая может тлеть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огня. Оставьте одежду только в том случае, если она прилипла к телу, чтобы не повредить еще сильнее обожженные участки.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Закройте обожженную поверхность стерильными бинтами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пострадавший в сознании и его не тошнит, постарайтесь заставить его выпить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воды/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прохладного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чая/ минеральной воды без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газа/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р-р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регидрона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Окажите психологическую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(при ожоге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любой степени)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492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121"/>
            <a:ext cx="8100392" cy="81159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Отморожение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908720"/>
            <a:ext cx="7992888" cy="59492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</a:t>
            </a:r>
            <a:r>
              <a:rPr lang="ru-RU" sz="24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 на ограниченном участке тела в результате </a:t>
            </a: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  </a:t>
            </a:r>
            <a:r>
              <a:rPr lang="ru-RU" sz="24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низкой </a:t>
            </a: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5811657" cy="36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58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66"/>
            <a:ext cx="8100392" cy="9694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способствующие отморожению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1382" y="836713"/>
            <a:ext cx="8132618" cy="6021288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4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овышенная влажность;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4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есная или мокрая обувь;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4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етер;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Алкогольное/наркотическое опьянение;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4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едоедание;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4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ровопотеря;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4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томление;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400" i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олезненное состояние (тромбофлебиты, диабетическая стопа).</a:t>
            </a:r>
          </a:p>
          <a:p>
            <a:pPr marL="82296" indent="0" algn="just">
              <a:buClrTx/>
              <a:buNone/>
            </a:pPr>
            <a:r>
              <a:rPr lang="ru-RU" sz="2400" b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Отморожению чаще всего подвержены</a:t>
            </a: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just">
              <a:buClrTx/>
              <a:buNone/>
            </a:pPr>
            <a:r>
              <a:rPr lang="ru-RU" sz="2400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дистальные отделы конечностей (пальцы рук и ног), нос, уши, щеки.</a:t>
            </a:r>
          </a:p>
          <a:p>
            <a:pPr marL="82296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1240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3429000"/>
            <a:ext cx="7262192" cy="208616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Реактивный период- </a:t>
            </a: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с момента согревания отмороженного участка, когда появляются клинические симптомы</a:t>
            </a:r>
            <a:endParaRPr lang="ru-RU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90539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Скрытый период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отморожения - период до согревания отмороженной конечности (утрата чувствительности отмороженного участка, кожа бледная и холодная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206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90872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отморожения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980728"/>
            <a:ext cx="8100392" cy="5877272"/>
          </a:xfrm>
        </p:spPr>
        <p:txBody>
          <a:bodyPr>
            <a:normAutofit lnSpcReduction="10000"/>
          </a:bodyPr>
          <a:lstStyle/>
          <a:p>
            <a:pPr marL="653796" indent="-571500">
              <a:buClr>
                <a:schemeClr val="tx1"/>
              </a:buClr>
              <a:buSzPct val="90000"/>
              <a:buFont typeface="+mj-lt"/>
              <a:buAutoNum type="romanUcPeriod"/>
            </a:pP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Пострадавший участок кожи умеренно отечен, имеет синюшно-багровую окраску, а иногда мраморный вид из-за сочетания различных оттенков цветовой окраски кожи. Субъективные ощущения выражаются колющими и жгучими болями, зудом, ломотой в суставах, различными парастезиями.</a:t>
            </a:r>
          </a:p>
          <a:p>
            <a:pPr marL="653796" indent="-571500">
              <a:buClr>
                <a:schemeClr val="tx1"/>
              </a:buClr>
              <a:buSzPct val="90000"/>
              <a:buFont typeface="+mj-lt"/>
              <a:buAutoNum type="romanUcPeriod"/>
            </a:pP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отморожении  в течение первых 2 дней появляются пузыри, заполненные прозрачным экссудатом. Субъективные ощущения те же , что и при </a:t>
            </a:r>
            <a:r>
              <a:rPr lang="en-US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степени, но более  интенсивные. Боль  обычно  держится  2-3 дня.</a:t>
            </a:r>
          </a:p>
          <a:p>
            <a:pPr marL="653796" indent="-571500">
              <a:buClr>
                <a:schemeClr val="tx1"/>
              </a:buClr>
              <a:buSzPct val="90000"/>
              <a:buFont typeface="+mj-lt"/>
              <a:buAutoNum type="romanUcPeriod"/>
            </a:pP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этой  степени  пузыри  содержат  геморрагический экссудат. Субъективные  ощущения  остаются  прежними.</a:t>
            </a:r>
          </a:p>
          <a:p>
            <a:pPr marL="653796" indent="-571500">
              <a:buClr>
                <a:schemeClr val="tx1"/>
              </a:buClr>
              <a:buSzPct val="90000"/>
              <a:buFont typeface="+mj-lt"/>
              <a:buAutoNum type="romanUcPeriod"/>
            </a:pP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Пострадавшая  от   холода  часть  тела  бледна  или  синюшна, отечна,  холодна  на  ощупь, часто  покрыта  темными  пузырями  с  дном  багрового  цвета. Имеется  зона  некротических  изменений. </a:t>
            </a:r>
            <a:endParaRPr lang="ru-RU" sz="24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14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105273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медицинская помощь при отморожении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24744"/>
            <a:ext cx="7992888" cy="5256584"/>
          </a:xfrm>
        </p:spPr>
        <p:txBody>
          <a:bodyPr>
            <a:normAutofit fontScale="40000" lnSpcReduction="20000"/>
          </a:bodyPr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перенесите пострадавшего в теплое помещение, снимите холодную одежду</a:t>
            </a:r>
            <a:endParaRPr lang="ru-RU" sz="5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согрейте </a:t>
            </a:r>
            <a:r>
              <a:rPr 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отмороженную часть </a:t>
            </a: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(нос, уши, щеки) </a:t>
            </a:r>
            <a:r>
              <a:rPr 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руками или </a:t>
            </a: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теплым полотенцем.</a:t>
            </a:r>
            <a:endParaRPr lang="ru-RU" sz="5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конечности поместите в емкость с температурой воды 20-22 градуса, каждые 5 минут доливайте теплую воду, в течение 30-40 минут доведите температуру воды до 36 -38 градусов.</a:t>
            </a:r>
            <a:endParaRPr lang="ru-RU" sz="5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ержите </a:t>
            </a:r>
            <a:r>
              <a:rPr 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поврежденную часть тела в теплой воде до тех пор, пока отмороженная область не покраснеет и не станет теплой на ощупь.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осушите поврежденное место и наложите сухую стерильную повязку, между пальцами  положите салфетку.</a:t>
            </a:r>
            <a:endParaRPr lang="ru-RU" sz="5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вызовите скорую помощь (03)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айте пострадавшему теплого чая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кажите психологическую поддержку.</a:t>
            </a:r>
            <a:endParaRPr lang="ru-RU" sz="5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120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92888" cy="90872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980728"/>
            <a:ext cx="8003410" cy="568863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организма, возникшее вследствие попадания в организм яда или токсина.</a:t>
            </a:r>
          </a:p>
          <a:p>
            <a:pPr marL="82296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вещество, которое при поступлении в организм в малых количествах вмешиваться в течение внутренних биохимических процессов и вызывать функциональные расстройства органов и систем.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438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tebook\Desktop\image-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792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"/>
            <a:ext cx="8044974" cy="90872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4400" b="1" dirty="0" smtClean="0">
                <a:effectLst/>
              </a:rPr>
              <a:t>Ожог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692696"/>
            <a:ext cx="8100392" cy="6165304"/>
          </a:xfrm>
        </p:spPr>
        <p:txBody>
          <a:bodyPr/>
          <a:lstStyle/>
          <a:p>
            <a:pPr marL="82296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тканей, вызванными воздействием термической, химической, электрической  и  лучевой энергией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Ожоговый шок-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общая реакция организма на сверхсильных раздражитель в виде болевого раздражения кожных нервных окончаний травмирующим агентом (высокой температурой, химическим в-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15"/>
          <a:stretch/>
        </p:blipFill>
        <p:spPr bwMode="auto">
          <a:xfrm>
            <a:off x="1709428" y="3861048"/>
            <a:ext cx="6768752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781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66"/>
            <a:ext cx="8100392" cy="89745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отравления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980728"/>
            <a:ext cx="7992888" cy="576064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тошнота,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рвота;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пот;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зноб;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удороги;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внезапная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вялость;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онливость;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жидкий стул;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 и 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головокружение;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угнетение дыхательной функции и 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 (в тяжелых случаях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слюнотечение и/или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слезотечение;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ожоги вокруг губ, на языке или на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коже;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странная манера поведения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пострадавшего</a:t>
            </a:r>
            <a:r>
              <a:rPr lang="ru-RU" sz="2800" i="1" dirty="0" smtClean="0"/>
              <a:t>.</a:t>
            </a:r>
            <a:endParaRPr lang="ru-RU" sz="28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254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5121"/>
            <a:ext cx="8100392" cy="95560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медицинская помощь при отравление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052736"/>
            <a:ext cx="7992888" cy="5688632"/>
          </a:xfrm>
        </p:spPr>
        <p:txBody>
          <a:bodyPr>
            <a:normAutofit/>
          </a:bodyPr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становить  поступление  яда  в  организм;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ызвать машину скорой помощи - 03</a:t>
            </a:r>
            <a:endParaRPr lang="ru-RU" sz="24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попадании яда в желудок, если человек в сознании, провести </a:t>
            </a:r>
            <a:r>
              <a:rPr lang="ru-RU" sz="2400" spc="-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беззондовое</a:t>
            </a: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промывание желудка;</a:t>
            </a:r>
            <a:endParaRPr lang="ru-RU" sz="24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устраните остатки отравляющего вещества, сняв с пострадавшего одежду и промыв части тела </a:t>
            </a: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чистой  водой</a:t>
            </a:r>
            <a: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spc="-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бессознательном состоянии проверить признаки жизни:</a:t>
            </a:r>
          </a:p>
          <a:p>
            <a:pPr marL="45720" indent="0" algn="just">
              <a:buClrTx/>
              <a:buNone/>
            </a:pP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 наличие провести в сознание, уложить в </a:t>
            </a:r>
            <a:r>
              <a:rPr lang="ru-RU"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езопасное положение;</a:t>
            </a:r>
          </a:p>
          <a:p>
            <a:pPr marL="45720" indent="0" algn="just">
              <a:buClrTx/>
              <a:buNone/>
            </a:pP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их отсутствии провести НМС и ИВЛ;</a:t>
            </a:r>
            <a:endParaRPr lang="ru-RU" sz="24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оказать психологическую поддержку, если человек в </a:t>
            </a:r>
            <a:r>
              <a:rPr lang="ru-RU" sz="2400" spc="-1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сознении</a:t>
            </a:r>
            <a:endParaRPr lang="ru-RU" sz="2400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4586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7498080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04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73429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64704"/>
            <a:ext cx="8130836" cy="601016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глубине поражения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степени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поверхностный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ожог (легкая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гиперемия,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отек, боль)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степень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базальный слой кожи,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(гиперемия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серозные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пузыри, боль)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3а степень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 росткового слой кожи, болевая чувствительность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снижена,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темно-коричневый струп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3б степень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вся толща кожи, темно-коричневый струп, чувствительности нет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степень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кожа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поражена с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подлежащими тканями вплоть до костной</a:t>
            </a:r>
          </a:p>
          <a:p>
            <a:pPr marL="381000" indent="-381000">
              <a:lnSpc>
                <a:spcPct val="90000"/>
              </a:lnSpc>
              <a:defRPr/>
            </a:pP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этиологическому фактору</a:t>
            </a:r>
          </a:p>
          <a:p>
            <a:pPr marL="381000" indent="-381000">
              <a:lnSpc>
                <a:spcPct val="90000"/>
              </a:lnSpc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Термические , электрические, химические,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лучевые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90000"/>
              </a:lnSpc>
              <a:defRPr/>
            </a:pPr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локализации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покрова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Слизистых оболочек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Дыхательных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Сочетанные ожоги</a:t>
            </a:r>
          </a:p>
          <a:p>
            <a:pPr marL="381000" indent="-381000">
              <a:lnSpc>
                <a:spcPct val="90000"/>
              </a:lnSpc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по особенностям лечения</a:t>
            </a:r>
          </a:p>
          <a:p>
            <a:pPr marL="381000" indent="-381000">
              <a:lnSpc>
                <a:spcPct val="90000"/>
              </a:lnSpc>
              <a:buNone/>
              <a:defRPr/>
            </a:pP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Поверхностные ожоги</a:t>
            </a:r>
          </a:p>
          <a:p>
            <a:pPr marL="381000" indent="-381000">
              <a:lnSpc>
                <a:spcPct val="90000"/>
              </a:lnSpc>
              <a:buNone/>
              <a:defRPr/>
            </a:pP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Глубокие (3б, 4 ст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электроожоги)</a:t>
            </a:r>
          </a:p>
          <a:p>
            <a:pPr marL="82296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5930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98072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Термические ожоги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124744"/>
            <a:ext cx="8100392" cy="573325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в результате непосредственного воздействия на тело высокой температуры (пламя, кипяток, пар, горящие и горячие жидкости и газы, раскаленные металлы и др.). Тяжесть определяется площадью поражения кожи и глубиной повреждения тканей тела пострадавшего. Ожог 30% поверхности тела опасен для жизни, а более обширный  - может быть смертельным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4834508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4901"/>
            <a:ext cx="2664296" cy="254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299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84512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ожоги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980728"/>
            <a:ext cx="8100392" cy="587727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при воздействии на тело человека концентрированных кислот, щелочей, фосфора и некоторых солей тяжелых металлов – нитрата серебра (ляпис), хлорида цинка. Тяжесть и глубина поражения тканей зависит от вида, концентрации и продолжительности воздействия перечисленных факторов.</a:t>
            </a:r>
          </a:p>
          <a:p>
            <a:pPr marL="82296" indent="0" algn="just">
              <a:buNone/>
            </a:pPr>
            <a:endParaRPr lang="ru-RU" sz="2800" i="1" dirty="0" smtClean="0"/>
          </a:p>
          <a:p>
            <a:pPr marL="82296" indent="0" algn="just">
              <a:buNone/>
            </a:pPr>
            <a:endParaRPr lang="ru-RU" sz="2800" i="1" dirty="0"/>
          </a:p>
          <a:p>
            <a:pPr marL="82296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ОЖОГ ЖЕЛУДКА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24672"/>
            <a:ext cx="4968552" cy="255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454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482" y="260648"/>
            <a:ext cx="8149864" cy="6120680"/>
          </a:xfrm>
        </p:spPr>
      </p:pic>
    </p:spTree>
    <p:extLst>
      <p:ext uri="{BB962C8B-B14F-4D97-AF65-F5344CB8AC3E}">
        <p14:creationId xmlns:p14="http://schemas.microsoft.com/office/powerpoint/2010/main" xmlns="" val="336879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85898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Ожог 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33826" y="893618"/>
            <a:ext cx="8110174" cy="596438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поверхностное повреждение кожи. Наблюдается покраснение,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отек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кожи. Такие ожоги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проходят достаточно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Ожоги первой степени обычно получают в результате небольших солнечных ожогов или контакта с кипящими жидкостями или горячим паром.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7776863" cy="280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782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90872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Ожог 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908720"/>
            <a:ext cx="8100392" cy="59492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атрагивают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верхних слоя кожи. Кожа становится красной,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отечной, появляются  серозные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пузыри. Боль от таких ожогов может быть очень сильной.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повреждении более половины площади тела не исключается летальный исход. </a:t>
            </a:r>
            <a:endParaRPr lang="ru-RU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582" y="3861048"/>
            <a:ext cx="5725794" cy="299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536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66"/>
            <a:ext cx="8100392" cy="89745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Ожог 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  <a:endParaRPr lang="ru-RU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5236" y="908721"/>
            <a:ext cx="8118764" cy="582458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глубокое повреждение кожи, возможно также повреждение тканей, мышц, нервов, жировой прослойки и даже костей.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коже в области ожога пузыри с геморрагическим содержимым, струп. При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любых ожогах 3 степени обязательно требуется медицинская помощь. От ожогов 3 степени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остаются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рубцы.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939" y="3789040"/>
            <a:ext cx="5004048" cy="306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22599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1419</TotalTime>
  <Words>1027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Фармацевтический колледж </vt:lpstr>
      <vt:lpstr>Ожог</vt:lpstr>
      <vt:lpstr>Классификация</vt:lpstr>
      <vt:lpstr>Термические ожоги</vt:lpstr>
      <vt:lpstr>Химические ожоги</vt:lpstr>
      <vt:lpstr>Слайд 6</vt:lpstr>
      <vt:lpstr>Ожог I степени</vt:lpstr>
      <vt:lpstr>Ожог II степени</vt:lpstr>
      <vt:lpstr>Ожог III степени</vt:lpstr>
      <vt:lpstr>Слайд 10</vt:lpstr>
      <vt:lpstr>Первая помощь при ожогах</vt:lpstr>
      <vt:lpstr>ПМП при тяжелых ожогах</vt:lpstr>
      <vt:lpstr>Отморожение</vt:lpstr>
      <vt:lpstr>Факторы способствующие отморожению</vt:lpstr>
      <vt:lpstr>Реактивный период- развивается с момента согревания отмороженного участка, когда появляются клинические симптомы</vt:lpstr>
      <vt:lpstr>Степени отморожения</vt:lpstr>
      <vt:lpstr>Первая медицинская помощь при отморожении</vt:lpstr>
      <vt:lpstr>Отравление</vt:lpstr>
      <vt:lpstr>Слайд 19</vt:lpstr>
      <vt:lpstr>Признаки отравления</vt:lpstr>
      <vt:lpstr>Первая медицинская помощь при отравление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</dc:title>
  <dc:creator>1</dc:creator>
  <cp:lastModifiedBy>Даша</cp:lastModifiedBy>
  <cp:revision>41</cp:revision>
  <dcterms:created xsi:type="dcterms:W3CDTF">2017-05-08T03:49:12Z</dcterms:created>
  <dcterms:modified xsi:type="dcterms:W3CDTF">2022-02-03T09:20:38Z</dcterms:modified>
</cp:coreProperties>
</file>