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E4D4E59-AFB1-4B4D-977E-E232DD39ACA3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EF0A59-7801-4BC3-ACFF-A89CDEF9B4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Общение как коммуникация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ЛЕКЦИЯ № </a:t>
            </a:r>
            <a:r>
              <a:rPr lang="ru-RU" b="1" dirty="0" smtClean="0"/>
              <a:t>10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3. Средства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Невербальная коммуникация </a:t>
            </a:r>
            <a:r>
              <a:rPr lang="ru-RU" dirty="0" smtClean="0"/>
              <a:t>включает следующие основные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знаковые системы</a:t>
            </a:r>
            <a:r>
              <a:rPr lang="ru-RU" dirty="0" smtClean="0"/>
              <a:t>: </a:t>
            </a:r>
          </a:p>
          <a:p>
            <a:pPr lvl="1"/>
            <a:r>
              <a:rPr lang="ru-RU" b="1" dirty="0" smtClean="0"/>
              <a:t>оптико-кинетическую</a:t>
            </a:r>
            <a:endParaRPr lang="ru-RU" dirty="0" smtClean="0"/>
          </a:p>
          <a:p>
            <a:pPr lvl="1"/>
            <a:r>
              <a:rPr lang="ru-RU" b="1" dirty="0" smtClean="0"/>
              <a:t>пара- и </a:t>
            </a:r>
            <a:r>
              <a:rPr lang="ru-RU" b="1" dirty="0" smtClean="0"/>
              <a:t>экстралингвистическую</a:t>
            </a:r>
            <a:endParaRPr lang="ru-RU" dirty="0" smtClean="0"/>
          </a:p>
          <a:p>
            <a:pPr lvl="1"/>
            <a:r>
              <a:rPr lang="ru-RU" b="1" dirty="0" smtClean="0"/>
              <a:t>организацию пространства и времени </a:t>
            </a:r>
            <a:r>
              <a:rPr lang="ru-RU" dirty="0" smtClean="0"/>
              <a:t>коммуникативного процесса. </a:t>
            </a:r>
            <a:r>
              <a:rPr lang="ru-RU" dirty="0" smtClean="0"/>
              <a:t>Э.Холл </a:t>
            </a:r>
            <a:r>
              <a:rPr lang="ru-RU" dirty="0" smtClean="0"/>
              <a:t>зафиксировал нормы приближения человека к партнёру по общению, свойственные американской культуре: интимное расстояние (0 - 45 см); персональное расстояние (45 -125 см); социальное расстояние (120 - 400 см); публичное расстояние (400 - 750 см). </a:t>
            </a:r>
          </a:p>
          <a:p>
            <a:pPr lvl="1"/>
            <a:r>
              <a:rPr lang="ru-RU" b="1" dirty="0" smtClean="0"/>
              <a:t>визуальный контакт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коммуникация? Какие особенности выделяются у этого процесса?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Опишите модель коммуникационного процесса.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Опишите этапы коммуникационного процесса.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Перечислите средства общения. Приведите классификацию.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Охарактеризуйте вербальный уровень общения. В чем отличие языка от речи?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Охарактеризуйте невербальный уровень общения.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	Рекомендуемая </a:t>
            </a:r>
            <a:r>
              <a:rPr lang="ru-RU" b="1" dirty="0" smtClean="0"/>
              <a:t>литература</a:t>
            </a:r>
            <a:endParaRPr lang="ru-RU" dirty="0" smtClean="0"/>
          </a:p>
          <a:p>
            <a:pPr lvl="1"/>
            <a:r>
              <a:rPr lang="ru-RU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Понятие и структура коммуникативного </a:t>
            </a:r>
            <a:r>
              <a:rPr lang="ru-RU" dirty="0" smtClean="0"/>
              <a:t>процесса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Этапы коммуникационного </a:t>
            </a:r>
            <a:r>
              <a:rPr lang="ru-RU" dirty="0" smtClean="0"/>
              <a:t>процесса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Средства общения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структура коммуникативного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Коммуникацией</a:t>
            </a:r>
            <a:r>
              <a:rPr lang="ru-RU" i="1" dirty="0" smtClean="0"/>
              <a:t> </a:t>
            </a:r>
            <a:r>
              <a:rPr lang="ru-RU" dirty="0" smtClean="0"/>
              <a:t>традиционно принято называть обмен значениями (информацией) между индивидами через посредство общей системы символов (знаков), языковых знаков, в частности</a:t>
            </a:r>
            <a:r>
              <a:rPr lang="ru-RU" dirty="0" smtClean="0"/>
              <a:t>.</a:t>
            </a:r>
          </a:p>
          <a:p>
            <a:pPr lvl="1"/>
            <a:r>
              <a:rPr lang="ru-RU" b="1" dirty="0" smtClean="0"/>
              <a:t>Особенности коммуникации.</a:t>
            </a:r>
            <a:endParaRPr lang="ru-RU" b="1" dirty="0" smtClean="0"/>
          </a:p>
          <a:p>
            <a:pPr marL="1273302" lvl="3" indent="-514350">
              <a:buFont typeface="+mj-lt"/>
              <a:buAutoNum type="arabicPeriod"/>
            </a:pPr>
            <a:r>
              <a:rPr lang="ru-RU" dirty="0" smtClean="0"/>
              <a:t>В ней обязательно должны присутствовать два индивида, каждый из которых – активный субъект. </a:t>
            </a:r>
          </a:p>
          <a:p>
            <a:pPr marL="1273302" lvl="3" indent="-514350">
              <a:buFont typeface="+mj-lt"/>
              <a:buAutoNum type="arabicPeriod"/>
            </a:pPr>
            <a:r>
              <a:rPr lang="ru-RU" dirty="0" smtClean="0"/>
              <a:t>Должна присутствовать возможность взаимного влияния партнеров друг на друга посредством системы знаков.</a:t>
            </a:r>
          </a:p>
          <a:p>
            <a:pPr marL="1273302" lvl="3" indent="-514350">
              <a:buFont typeface="+mj-lt"/>
              <a:buAutoNum type="arabicPeriod"/>
            </a:pPr>
            <a:r>
              <a:rPr lang="ru-RU" dirty="0" smtClean="0"/>
              <a:t>Влияние коммуникации может осуществляться лишь при наличии единой или схожей системы кодификации и </a:t>
            </a:r>
            <a:r>
              <a:rPr lang="ru-RU" dirty="0" err="1" smtClean="0"/>
              <a:t>декодификации</a:t>
            </a:r>
            <a:r>
              <a:rPr lang="ru-RU" dirty="0" smtClean="0"/>
              <a:t> у коммуникатора и реципиента.</a:t>
            </a:r>
          </a:p>
          <a:p>
            <a:pPr marL="1273302" lvl="3" indent="-514350">
              <a:buFont typeface="+mj-lt"/>
              <a:buAutoNum type="arabicPeriod"/>
            </a:pPr>
            <a:r>
              <a:rPr lang="ru-RU" dirty="0" smtClean="0"/>
              <a:t>Всегда возможно возникновение коммуникативных барьеров.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структура коммуникативного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Основная </a:t>
            </a:r>
            <a:r>
              <a:rPr lang="ru-RU" b="1" dirty="0" smtClean="0"/>
              <a:t>цель</a:t>
            </a:r>
            <a:r>
              <a:rPr lang="ru-RU" dirty="0" smtClean="0"/>
              <a:t> коммуникационного процесса – обеспечение понимания информации, являющейся предметом </a:t>
            </a:r>
            <a:r>
              <a:rPr lang="ru-RU" dirty="0" smtClean="0"/>
              <a:t>общения.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Типы информации</a:t>
            </a:r>
            <a:r>
              <a:rPr lang="ru-RU" dirty="0" smtClean="0"/>
              <a:t>. </a:t>
            </a:r>
          </a:p>
          <a:p>
            <a:pPr marL="797814" lvl="1" indent="-514350">
              <a:spcBef>
                <a:spcPts val="600"/>
              </a:spcBef>
              <a:buFont typeface="+mj-lt"/>
              <a:buAutoNum type="arabicPeriod"/>
            </a:pPr>
            <a:r>
              <a:rPr lang="ru-RU" b="1" dirty="0" smtClean="0"/>
              <a:t>Побудительная </a:t>
            </a:r>
            <a:r>
              <a:rPr lang="ru-RU" b="1" dirty="0" smtClean="0"/>
              <a:t>информация </a:t>
            </a:r>
            <a:r>
              <a:rPr lang="ru-RU" dirty="0" smtClean="0"/>
              <a:t>проявляется в виде приказа, совета или просьбы, она призвана стимулировать какое-то действие. Стимуляция может быть в форме:</a:t>
            </a:r>
          </a:p>
          <a:p>
            <a:pPr marL="1035558" lvl="2" indent="-514350">
              <a:spcBef>
                <a:spcPts val="600"/>
              </a:spcBef>
            </a:pPr>
            <a:r>
              <a:rPr lang="ru-RU" i="1" dirty="0" smtClean="0"/>
              <a:t>активации</a:t>
            </a:r>
            <a:r>
              <a:rPr lang="ru-RU" dirty="0" smtClean="0"/>
              <a:t>;</a:t>
            </a:r>
            <a:endParaRPr lang="ru-RU" dirty="0" smtClean="0"/>
          </a:p>
          <a:p>
            <a:pPr marL="1035558" lvl="2" indent="-514350">
              <a:spcBef>
                <a:spcPts val="600"/>
              </a:spcBef>
            </a:pPr>
            <a:r>
              <a:rPr lang="ru-RU" i="1" dirty="0" err="1" smtClean="0"/>
              <a:t>интердикции</a:t>
            </a:r>
            <a:r>
              <a:rPr lang="ru-RU" dirty="0" smtClean="0"/>
              <a:t>;</a:t>
            </a:r>
            <a:endParaRPr lang="ru-RU" dirty="0" smtClean="0"/>
          </a:p>
          <a:p>
            <a:pPr marL="1035558" lvl="2" indent="-514350">
              <a:spcBef>
                <a:spcPts val="600"/>
              </a:spcBef>
            </a:pPr>
            <a:r>
              <a:rPr lang="ru-RU" i="1" dirty="0" smtClean="0"/>
              <a:t>дестабилизации</a:t>
            </a:r>
            <a:r>
              <a:rPr lang="ru-RU" dirty="0" smtClean="0"/>
              <a:t>.</a:t>
            </a:r>
            <a:endParaRPr lang="ru-RU" dirty="0" smtClean="0"/>
          </a:p>
          <a:p>
            <a:pPr marL="797814" lvl="1" indent="-514350">
              <a:spcBef>
                <a:spcPts val="600"/>
              </a:spcBef>
              <a:buFont typeface="+mj-lt"/>
              <a:buAutoNum type="arabicPeriod"/>
            </a:pPr>
            <a:r>
              <a:rPr lang="ru-RU" b="1" dirty="0" smtClean="0"/>
              <a:t>Констатирующая </a:t>
            </a:r>
            <a:r>
              <a:rPr lang="ru-RU" b="1" dirty="0" smtClean="0"/>
              <a:t>информация </a:t>
            </a:r>
            <a:r>
              <a:rPr lang="ru-RU" dirty="0" smtClean="0"/>
              <a:t>проявляется в виде сообщения и не предполагает непосредственного изменения поведения, но содержит в себе ориентировочную основу, влияющую на поведение партнера по общению.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структура коммуникативного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Модель коммуникативного процесса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971426" y="1412776"/>
            <a:ext cx="7489006" cy="1944216"/>
            <a:chOff x="1601" y="3218"/>
            <a:chExt cx="9277" cy="1999"/>
          </a:xfrm>
        </p:grpSpPr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3591" y="3716"/>
              <a:ext cx="5294" cy="373"/>
              <a:chOff x="3190" y="4316"/>
              <a:chExt cx="4075" cy="287"/>
            </a:xfrm>
          </p:grpSpPr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>
                <a:off x="3190" y="4325"/>
                <a:ext cx="40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auto">
              <a:xfrm>
                <a:off x="3190" y="4602"/>
                <a:ext cx="40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3860" y="4316"/>
                <a:ext cx="987" cy="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1080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канал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6002" y="4325"/>
                <a:ext cx="714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1080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связи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44" name="Group 20"/>
            <p:cNvGrpSpPr>
              <a:grpSpLocks/>
            </p:cNvGrpSpPr>
            <p:nvPr/>
          </p:nvGrpSpPr>
          <p:grpSpPr bwMode="auto">
            <a:xfrm>
              <a:off x="1601" y="3218"/>
              <a:ext cx="9277" cy="1999"/>
              <a:chOff x="1709" y="1879"/>
              <a:chExt cx="9277" cy="1999"/>
            </a:xfrm>
          </p:grpSpPr>
          <p:grpSp>
            <p:nvGrpSpPr>
              <p:cNvPr id="1045" name="Group 21"/>
              <p:cNvGrpSpPr>
                <a:grpSpLocks/>
              </p:cNvGrpSpPr>
              <p:nvPr/>
            </p:nvGrpSpPr>
            <p:grpSpPr bwMode="auto">
              <a:xfrm>
                <a:off x="1709" y="1879"/>
                <a:ext cx="9277" cy="1524"/>
                <a:chOff x="1724" y="9527"/>
                <a:chExt cx="9277" cy="1524"/>
              </a:xfrm>
            </p:grpSpPr>
            <p:grpSp>
              <p:nvGrpSpPr>
                <p:cNvPr id="1046" name="Group 22"/>
                <p:cNvGrpSpPr>
                  <a:grpSpLocks/>
                </p:cNvGrpSpPr>
                <p:nvPr/>
              </p:nvGrpSpPr>
              <p:grpSpPr bwMode="auto">
                <a:xfrm>
                  <a:off x="1724" y="9527"/>
                  <a:ext cx="9277" cy="1524"/>
                  <a:chOff x="1724" y="9527"/>
                  <a:chExt cx="9277" cy="1524"/>
                </a:xfrm>
              </p:grpSpPr>
              <p:sp>
                <p:nvSpPr>
                  <p:cNvPr id="104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08" y="9527"/>
                    <a:ext cx="1993" cy="1524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Реципиент</a:t>
                    </a:r>
                    <a:endParaRPr kumimoji="0" lang="ru-RU" sz="3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4" y="9527"/>
                    <a:ext cx="1993" cy="1524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Коммуникатор</a:t>
                    </a:r>
                    <a:endPara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9" y="9527"/>
                    <a:ext cx="1993" cy="1524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Сообщение</a:t>
                    </a:r>
                    <a:endPara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05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05" y="9705"/>
                  <a:ext cx="1950" cy="3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1080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кодирование</a:t>
                  </a:r>
                  <a:endPara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408" y="9675"/>
                  <a:ext cx="1950" cy="3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1080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декодирование</a:t>
                  </a:r>
                  <a:endPara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2640" y="3368"/>
                <a:ext cx="7365" cy="510"/>
                <a:chOff x="2640" y="13738"/>
                <a:chExt cx="7365" cy="510"/>
              </a:xfrm>
            </p:grpSpPr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auto">
                <a:xfrm>
                  <a:off x="10005" y="13738"/>
                  <a:ext cx="0" cy="51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auto">
                <a:xfrm>
                  <a:off x="2640" y="14236"/>
                  <a:ext cx="736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640" y="13753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Этапы коммуникационного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Зарождение </a:t>
            </a:r>
            <a:r>
              <a:rPr lang="ru-RU" b="1" dirty="0" smtClean="0"/>
              <a:t>идеи. </a:t>
            </a:r>
            <a:r>
              <a:rPr lang="ru-RU" dirty="0" smtClean="0"/>
              <a:t>Обмен информацией начинается с формулирования идеи или отбора информации</a:t>
            </a:r>
            <a:r>
              <a:rPr lang="ru-RU" dirty="0" smtClean="0"/>
              <a:t>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Кодирование и выбор канала</a:t>
            </a:r>
            <a:r>
              <a:rPr lang="ru-RU" dirty="0" smtClean="0"/>
              <a:t>. Прежде чем передать идею, отправитель должен с помощью символов закодировать ее, используя для этого слова, интонации и жесты.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Передача</a:t>
            </a:r>
            <a:r>
              <a:rPr lang="ru-RU" u="sng" dirty="0" smtClean="0"/>
              <a:t>.</a:t>
            </a:r>
            <a:r>
              <a:rPr lang="ru-RU" dirty="0" smtClean="0"/>
              <a:t> На третьем этапе отправитель использует канал для доставки сообщения (закодированной идеи или совокупности идей) получателю</a:t>
            </a:r>
            <a:r>
              <a:rPr lang="ru-RU" dirty="0" smtClean="0"/>
              <a:t>..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Декодирование</a:t>
            </a:r>
            <a:r>
              <a:rPr lang="ru-RU" dirty="0" smtClean="0"/>
              <a:t> — </a:t>
            </a:r>
            <a:r>
              <a:rPr lang="ru-RU" dirty="0" smtClean="0"/>
              <a:t>это перевод символов отправителя в мысли получателя</a:t>
            </a:r>
            <a:r>
              <a:rPr lang="ru-RU" dirty="0" smtClean="0"/>
              <a:t>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Обратная связь. </a:t>
            </a:r>
            <a:r>
              <a:rPr lang="ru-RU" dirty="0" smtClean="0"/>
              <a:t>Обратная связь – это реакция на то, что услышано, прочитано или увидено. Информация (в вербальном или невербальном оформлении) отсылается назад отправителю, свидетельствуя о мере понимания, доверия к сообщению, усвоения и согласия с сообщением.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3. Средства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620688"/>
            <a:ext cx="30963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Средства общения</a:t>
            </a:r>
            <a:endParaRPr lang="ru-RU" sz="21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44824"/>
            <a:ext cx="35283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Вербальные</a:t>
            </a:r>
            <a:r>
              <a:rPr lang="ru-RU" dirty="0" smtClean="0"/>
              <a:t> (речевые)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1844824"/>
            <a:ext cx="35283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Невербальные</a:t>
            </a:r>
            <a:r>
              <a:rPr lang="ru-RU" dirty="0" smtClean="0"/>
              <a:t> (неречевые)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5616" y="2780928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Устная речь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203848" y="1268760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940152" y="1268760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15616" y="3645024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Письменная речь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24128" y="2780928"/>
            <a:ext cx="29523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Визуальные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9523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Акустические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933056"/>
            <a:ext cx="29523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Кинестетические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24128" y="4509120"/>
            <a:ext cx="29523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Ольфакторные</a:t>
            </a:r>
            <a:endParaRPr lang="ru-RU" dirty="0"/>
          </a:p>
        </p:txBody>
      </p:sp>
      <p:sp>
        <p:nvSpPr>
          <p:cNvPr id="17" name="Стрелка углом вверх 16"/>
          <p:cNvSpPr/>
          <p:nvPr/>
        </p:nvSpPr>
        <p:spPr>
          <a:xfrm rot="5400000">
            <a:off x="611560" y="2636912"/>
            <a:ext cx="648072" cy="360040"/>
          </a:xfrm>
          <a:prstGeom prst="bentUpArrow">
            <a:avLst>
              <a:gd name="adj1" fmla="val 27995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вверх 17"/>
          <p:cNvSpPr/>
          <p:nvPr/>
        </p:nvSpPr>
        <p:spPr>
          <a:xfrm rot="5400000">
            <a:off x="179512" y="3068960"/>
            <a:ext cx="1512168" cy="360040"/>
          </a:xfrm>
          <a:prstGeom prst="bentUpArrow">
            <a:avLst>
              <a:gd name="adj1" fmla="val 27995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углом вверх 18"/>
          <p:cNvSpPr/>
          <p:nvPr/>
        </p:nvSpPr>
        <p:spPr>
          <a:xfrm rot="5400000">
            <a:off x="5220072" y="2636912"/>
            <a:ext cx="576064" cy="288032"/>
          </a:xfrm>
          <a:prstGeom prst="bentUpArrow">
            <a:avLst>
              <a:gd name="adj1" fmla="val 27995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углом вверх 19"/>
          <p:cNvSpPr/>
          <p:nvPr/>
        </p:nvSpPr>
        <p:spPr>
          <a:xfrm rot="5400000">
            <a:off x="4932040" y="2924944"/>
            <a:ext cx="1152128" cy="288032"/>
          </a:xfrm>
          <a:prstGeom prst="bentUpArrow">
            <a:avLst>
              <a:gd name="adj1" fmla="val 27995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углом вверх 20"/>
          <p:cNvSpPr/>
          <p:nvPr/>
        </p:nvSpPr>
        <p:spPr>
          <a:xfrm rot="5400000">
            <a:off x="4932040" y="3501008"/>
            <a:ext cx="1152128" cy="288032"/>
          </a:xfrm>
          <a:prstGeom prst="bentUpArrow">
            <a:avLst>
              <a:gd name="adj1" fmla="val 27995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углом вверх 21"/>
          <p:cNvSpPr/>
          <p:nvPr/>
        </p:nvSpPr>
        <p:spPr>
          <a:xfrm rot="5400000">
            <a:off x="4391980" y="3465004"/>
            <a:ext cx="2232248" cy="288032"/>
          </a:xfrm>
          <a:prstGeom prst="bentUpArrow">
            <a:avLst>
              <a:gd name="adj1" fmla="val 27995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3. Средства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Язык</a:t>
            </a:r>
            <a:r>
              <a:rPr lang="ru-RU" dirty="0" smtClean="0"/>
              <a:t> – это система знаков и символов, относительно независимая от человека, служащая для целей коммуникации, формирования мыслей. Процесс пользования языком называется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речью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Виды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речи</a:t>
            </a:r>
            <a:r>
              <a:rPr lang="ru-RU" dirty="0" smtClean="0"/>
              <a:t>: </a:t>
            </a:r>
          </a:p>
          <a:p>
            <a:pPr lvl="1"/>
            <a:r>
              <a:rPr lang="ru-RU" b="1" dirty="0" smtClean="0"/>
              <a:t>Внутренняя </a:t>
            </a:r>
            <a:r>
              <a:rPr lang="ru-RU" b="1" dirty="0" smtClean="0"/>
              <a:t>речь </a:t>
            </a:r>
            <a:r>
              <a:rPr lang="ru-RU" dirty="0" smtClean="0"/>
              <a:t>– особый вид речевой деятельности – выступает как фаза планирования в практической и теоретической деятельности. </a:t>
            </a:r>
            <a:endParaRPr lang="ru-RU" dirty="0" smtClean="0"/>
          </a:p>
          <a:p>
            <a:pPr lvl="1"/>
            <a:r>
              <a:rPr lang="ru-RU" b="1" dirty="0" smtClean="0"/>
              <a:t>Внешняя </a:t>
            </a:r>
            <a:r>
              <a:rPr lang="ru-RU" b="1" dirty="0" smtClean="0"/>
              <a:t>речь </a:t>
            </a:r>
            <a:r>
              <a:rPr lang="ru-RU" dirty="0" smtClean="0"/>
              <a:t>осуществляется в двух основных видах: письменной и устной. Последняя подразделяется на монологическую и диалогическую.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3. Средства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Особенности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использования языка 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речи: </a:t>
            </a:r>
          </a:p>
          <a:p>
            <a:pPr lvl="1"/>
            <a:r>
              <a:rPr lang="ru-RU" dirty="0" err="1" smtClean="0"/>
              <a:t>денотация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коннотация</a:t>
            </a:r>
            <a:r>
              <a:rPr lang="ru-RU" dirty="0" smtClean="0"/>
              <a:t>, </a:t>
            </a:r>
            <a:endParaRPr lang="ru-RU" dirty="0" smtClean="0"/>
          </a:p>
          <a:p>
            <a:pPr lvl="1"/>
            <a:r>
              <a:rPr lang="ru-RU" dirty="0" smtClean="0"/>
              <a:t>полисемия</a:t>
            </a:r>
            <a:r>
              <a:rPr lang="ru-RU" dirty="0" smtClean="0"/>
              <a:t>, </a:t>
            </a:r>
            <a:endParaRPr lang="ru-RU" dirty="0" smtClean="0"/>
          </a:p>
          <a:p>
            <a:pPr lvl="1"/>
            <a:r>
              <a:rPr lang="ru-RU" dirty="0" smtClean="0"/>
              <a:t>синонимия</a:t>
            </a:r>
            <a:r>
              <a:rPr lang="ru-RU" dirty="0" smtClean="0"/>
              <a:t>, </a:t>
            </a:r>
            <a:endParaRPr lang="ru-RU" dirty="0" smtClean="0"/>
          </a:p>
          <a:p>
            <a:pPr lvl="1"/>
            <a:r>
              <a:rPr lang="ru-RU" dirty="0" smtClean="0"/>
              <a:t>статичность </a:t>
            </a:r>
            <a:r>
              <a:rPr lang="ru-RU" dirty="0" smtClean="0"/>
              <a:t>высказывания, </a:t>
            </a:r>
            <a:endParaRPr lang="ru-RU" dirty="0" smtClean="0"/>
          </a:p>
          <a:p>
            <a:pPr lvl="1"/>
            <a:r>
              <a:rPr lang="ru-RU" dirty="0" smtClean="0"/>
              <a:t>смешение </a:t>
            </a:r>
            <a:r>
              <a:rPr lang="ru-RU" dirty="0" smtClean="0"/>
              <a:t>наблюдения и оценки (выводов) в высказывании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</TotalTime>
  <Words>564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Общение как коммуникация </vt:lpstr>
      <vt:lpstr>ПЛАН ЛЕКЦИИ</vt:lpstr>
      <vt:lpstr>1. Понятие и структура коммуникативного процесса</vt:lpstr>
      <vt:lpstr>1. Понятие и структура коммуникативного процесса</vt:lpstr>
      <vt:lpstr>1. Понятие и структура коммуникативного процесса</vt:lpstr>
      <vt:lpstr>2. Этапы коммуникационного процесса</vt:lpstr>
      <vt:lpstr>3. Средства общения</vt:lpstr>
      <vt:lpstr>3. Средства общения</vt:lpstr>
      <vt:lpstr>3. Средства общения</vt:lpstr>
      <vt:lpstr>3. Средства общения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как коммуникация</dc:title>
  <dc:creator>Настя</dc:creator>
  <cp:lastModifiedBy>Настя</cp:lastModifiedBy>
  <cp:revision>13</cp:revision>
  <dcterms:created xsi:type="dcterms:W3CDTF">2012-06-12T12:54:24Z</dcterms:created>
  <dcterms:modified xsi:type="dcterms:W3CDTF">2012-06-12T14:55:13Z</dcterms:modified>
</cp:coreProperties>
</file>