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5" r:id="rId34"/>
    <p:sldId id="284" r:id="rId35"/>
    <p:sldId id="290" r:id="rId36"/>
    <p:sldId id="291" r:id="rId37"/>
    <p:sldId id="292" r:id="rId38"/>
    <p:sldId id="293" r:id="rId39"/>
    <p:sldId id="296" r:id="rId40"/>
    <p:sldId id="297" r:id="rId41"/>
    <p:sldId id="298" r:id="rId42"/>
    <p:sldId id="294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702" y="-90"/>
      </p:cViewPr>
      <p:guideLst>
        <p:guide orient="horz" pos="2160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F5E-4785-A717-43742FE1AE4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5E-4785-A717-43742FE1AE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F5E-4785-A717-43742FE1AE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5E-4785-A717-43742FE1AE4A}"/>
              </c:ext>
            </c:extLst>
          </c:dPt>
          <c:dLbls>
            <c:dLbl>
              <c:idx val="0"/>
              <c:layout>
                <c:manualLayout>
                  <c:x val="7.4680474723268289E-3"/>
                  <c:y val="-3.32456361698401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F5E-4785-A717-43742FE1AE4A}"/>
                </c:ext>
              </c:extLst>
            </c:dLbl>
            <c:dLbl>
              <c:idx val="1"/>
              <c:layout>
                <c:manualLayout>
                  <c:x val="4.787506181292556E-3"/>
                  <c:y val="-0.144106479432303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F5E-4785-A717-43742FE1AE4A}"/>
                </c:ext>
              </c:extLst>
            </c:dLbl>
            <c:dLbl>
              <c:idx val="2"/>
              <c:layout>
                <c:manualLayout>
                  <c:x val="5.9072378180988247E-2"/>
                  <c:y val="-1.27951448496991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F5E-4785-A717-43742FE1AE4A}"/>
                </c:ext>
              </c:extLst>
            </c:dLbl>
            <c:dLbl>
              <c:idx val="3"/>
              <c:layout>
                <c:manualLayout>
                  <c:x val="-2.8230866522119518E-2"/>
                  <c:y val="-0.18994984990823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F5E-4785-A717-43742FE1A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наследственность</c:v>
                </c:pt>
                <c:pt idx="1">
                  <c:v>окружающая среда</c:v>
                </c:pt>
                <c:pt idx="2">
                  <c:v>уровень медицинской помощи</c:v>
                </c:pt>
                <c:pt idx="3">
                  <c:v>образ жизни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5E-4785-A717-43742FE1A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722-4B95-9A43-E1A185DCB1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722-4B95-9A43-E1A185DCB1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722-4B95-9A43-E1A185DCB1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722-4B95-9A43-E1A185DCB1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722-4B95-9A43-E1A185DCB193}"/>
              </c:ext>
            </c:extLst>
          </c:dPt>
          <c:dLbls>
            <c:dLbl>
              <c:idx val="0"/>
              <c:layout>
                <c:manualLayout>
                  <c:x val="2.4927740898486546E-2"/>
                  <c:y val="-3.43042255098814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722-4B95-9A43-E1A185DCB193}"/>
                </c:ext>
              </c:extLst>
            </c:dLbl>
            <c:dLbl>
              <c:idx val="1"/>
              <c:layout>
                <c:manualLayout>
                  <c:x val="4.8007272268849668E-2"/>
                  <c:y val="-4.16453485745682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722-4B95-9A43-E1A185DCB193}"/>
                </c:ext>
              </c:extLst>
            </c:dLbl>
            <c:dLbl>
              <c:idx val="2"/>
              <c:layout>
                <c:manualLayout>
                  <c:x val="-3.7729475556689172E-2"/>
                  <c:y val="-2.5577417941783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722-4B95-9A43-E1A185DCB193}"/>
                </c:ext>
              </c:extLst>
            </c:dLbl>
            <c:dLbl>
              <c:idx val="3"/>
              <c:layout>
                <c:manualLayout>
                  <c:x val="-1.2833846760498138E-2"/>
                  <c:y val="-4.1030692533595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722-4B95-9A43-E1A185DCB193}"/>
                </c:ext>
              </c:extLst>
            </c:dLbl>
            <c:dLbl>
              <c:idx val="4"/>
              <c:layout>
                <c:manualLayout>
                  <c:x val="-2.0068827091950004E-2"/>
                  <c:y val="-2.005450754236312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722-4B95-9A43-E1A185DCB1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человеческий фактор </c:v>
                </c:pt>
                <c:pt idx="1">
                  <c:v>экологический фактор</c:v>
                </c:pt>
                <c:pt idx="2">
                  <c:v>материальные условия труда и быта </c:v>
                </c:pt>
                <c:pt idx="3">
                  <c:v>поведение, режим жизни, привычки </c:v>
                </c:pt>
                <c:pt idx="4">
                  <c:v>медицинский фактор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15</c:v>
                </c:pt>
                <c:pt idx="3">
                  <c:v>25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22-4B95-9A43-E1A185DCB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238340878990241E-2"/>
          <c:y val="0.77216170257474859"/>
          <c:w val="0.94156073795718309"/>
          <c:h val="0.212262377796996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D2826-4A81-4F36-8843-908967700C9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C98D6-585F-4726-ABB7-B8658632B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C98D6-585F-4726-ABB7-B8658632BC6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3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1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6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64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9A6CD-40C9-4D0B-918B-C3588777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8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1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9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0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6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69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88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9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88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E12B8-69E7-4AF8-A397-CCF8F5F8DC9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9DF6-DCFE-4976-BF6F-DEF7AD7F8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0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/>
              <a:t>Основы </a:t>
            </a:r>
            <a:r>
              <a:rPr lang="ru-RU" altLang="ru-RU" b="1" dirty="0"/>
              <a:t>формирования здоровья детей. Критерии здоровья</a:t>
            </a:r>
            <a:r>
              <a:rPr lang="ru-RU" altLang="ru-RU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84662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д.м.н. Моргун Андрей Васильевич</a:t>
            </a:r>
          </a:p>
          <a:p>
            <a:r>
              <a:rPr lang="ru-RU" dirty="0" err="1" smtClean="0"/>
              <a:t>КрасГМУ</a:t>
            </a:r>
            <a:r>
              <a:rPr lang="ru-RU" dirty="0" smtClean="0"/>
              <a:t>, 2022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301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комплексная оценка </a:t>
            </a:r>
            <a:r>
              <a:rPr lang="ru-RU" b="1" dirty="0"/>
              <a:t>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МЗ РФ от 21.12.2012г., №1346н:</a:t>
            </a:r>
          </a:p>
        </p:txBody>
      </p:sp>
    </p:spTree>
    <p:extLst>
      <p:ext uri="{BB962C8B-B14F-4D97-AF65-F5344CB8AC3E}">
        <p14:creationId xmlns:p14="http://schemas.microsoft.com/office/powerpoint/2010/main" val="1832598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комплексная оценка </a:t>
            </a:r>
            <a:r>
              <a:rPr lang="ru-RU" b="1" dirty="0"/>
              <a:t>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МЗ РФ от 21.12.2012г., №1346н:</a:t>
            </a:r>
          </a:p>
          <a:p>
            <a:pPr marL="0" indent="0">
              <a:buNone/>
            </a:pPr>
            <a:r>
              <a:rPr lang="ru-RU" dirty="0"/>
              <a:t>1) наличие или отсутствие функциональных нарушений и (или) хронических заболеваний (состояний) с учетом клинического варианта и фазы течения патологического процесса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95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комплексная оценка </a:t>
            </a:r>
            <a:r>
              <a:rPr lang="ru-RU" b="1" dirty="0"/>
              <a:t>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МЗ РФ от 21.12.2012г., №1346н:</a:t>
            </a:r>
          </a:p>
          <a:p>
            <a:pPr marL="0" indent="0">
              <a:buNone/>
            </a:pPr>
            <a:r>
              <a:rPr lang="ru-RU" dirty="0"/>
              <a:t>1) наличие или отсутствие функциональных нарушений и (или) хронических заболеваний (состояний) с учетом клинического варианта и фазы течения патологического процесса;</a:t>
            </a:r>
          </a:p>
          <a:p>
            <a:pPr marL="0" indent="0">
              <a:buNone/>
            </a:pPr>
            <a:r>
              <a:rPr lang="ru-RU" dirty="0"/>
              <a:t>2) уровень функционального состояния основных систем организма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629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комплексная оценка </a:t>
            </a:r>
            <a:r>
              <a:rPr lang="ru-RU" b="1" dirty="0"/>
              <a:t>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МЗ РФ от 21.12.2012г., №1346н:</a:t>
            </a:r>
          </a:p>
          <a:p>
            <a:pPr marL="0" indent="0">
              <a:buNone/>
            </a:pPr>
            <a:r>
              <a:rPr lang="ru-RU" dirty="0"/>
              <a:t>1) наличие или отсутствие функциональных нарушений и (или) хронических заболеваний (состояний) с учетом клинического варианта и фазы течения патологического процесса;</a:t>
            </a:r>
          </a:p>
          <a:p>
            <a:pPr marL="0" indent="0">
              <a:buNone/>
            </a:pPr>
            <a:r>
              <a:rPr lang="ru-RU" dirty="0"/>
              <a:t>2) уровень функционального состояния основных систем организма;</a:t>
            </a:r>
          </a:p>
          <a:p>
            <a:pPr marL="0" indent="0">
              <a:buNone/>
            </a:pPr>
            <a:r>
              <a:rPr lang="ru-RU" dirty="0"/>
              <a:t>3) степень сопротивляемости организма неблагоприятным внешним воздействиям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1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комплексная оценка </a:t>
            </a:r>
            <a:r>
              <a:rPr lang="ru-RU" b="1" dirty="0"/>
              <a:t>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МЗ РФ от 21.12.2012г., №1346н:</a:t>
            </a:r>
          </a:p>
          <a:p>
            <a:pPr marL="0" indent="0">
              <a:buNone/>
            </a:pPr>
            <a:r>
              <a:rPr lang="ru-RU" dirty="0"/>
              <a:t>1) наличие или отсутствие функциональных нарушений и (или) хронических заболеваний (состояний) с учетом клинического варианта и фазы течения патологического процесса;</a:t>
            </a:r>
          </a:p>
          <a:p>
            <a:pPr marL="0" indent="0">
              <a:buNone/>
            </a:pPr>
            <a:r>
              <a:rPr lang="ru-RU" dirty="0"/>
              <a:t>2) уровень функционального состояния основных систем организма;</a:t>
            </a:r>
          </a:p>
          <a:p>
            <a:pPr marL="0" indent="0">
              <a:buNone/>
            </a:pPr>
            <a:r>
              <a:rPr lang="ru-RU" dirty="0"/>
              <a:t>3) степень сопротивляемости организма неблагоприятным внешним воздействиям;</a:t>
            </a:r>
          </a:p>
          <a:p>
            <a:pPr marL="0" indent="0">
              <a:buNone/>
            </a:pPr>
            <a:r>
              <a:rPr lang="ru-RU" dirty="0"/>
              <a:t>4) уровень достигнутого развития и степень его гармоничности.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3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</a:t>
            </a:r>
            <a:r>
              <a:rPr lang="ru-RU" dirty="0"/>
              <a:t>состояния </a:t>
            </a:r>
            <a:r>
              <a:rPr lang="ru-RU" dirty="0" smtClean="0"/>
              <a:t>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Обозначаются римскими цифрами</a:t>
            </a:r>
            <a:r>
              <a:rPr lang="en-US" sz="4400" dirty="0" smtClean="0"/>
              <a:t> </a:t>
            </a:r>
            <a:r>
              <a:rPr lang="ru-RU" sz="4400" dirty="0" smtClean="0"/>
              <a:t>от </a:t>
            </a:r>
            <a:r>
              <a:rPr lang="en-US" sz="4400" dirty="0" smtClean="0"/>
              <a:t>I</a:t>
            </a:r>
            <a:r>
              <a:rPr lang="ru-RU" sz="4400" dirty="0" smtClean="0"/>
              <a:t> до </a:t>
            </a:r>
            <a:r>
              <a:rPr lang="en-US" sz="4400" dirty="0" smtClean="0"/>
              <a:t>V</a:t>
            </a: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Тот кто </a:t>
            </a:r>
            <a:r>
              <a:rPr lang="ru-RU" sz="4400" smtClean="0">
                <a:solidFill>
                  <a:srgbClr val="00B050"/>
                </a:solidFill>
              </a:rPr>
              <a:t>первый напишет цифру ноль римскими цифрами, получит отлично за экзамен.</a:t>
            </a:r>
            <a:endParaRPr lang="en-US" sz="440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2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 группа 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Здоровые, имеющие нормальное физическое и психическое развитие, не имеющие анатомических дефектов, функциональных и морфофункциональных нарушений.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4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 группа состояния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79975"/>
          </a:xfrm>
        </p:spPr>
        <p:txBody>
          <a:bodyPr>
            <a:normAutofit/>
          </a:bodyPr>
          <a:lstStyle/>
          <a:p>
            <a:r>
              <a:rPr lang="ru-RU" dirty="0" smtClean="0"/>
              <a:t>отсутствуют хронические заболевания (состояния), но имеются некоторые функциональные и морфофункциональные нарушения;</a:t>
            </a:r>
          </a:p>
        </p:txBody>
      </p:sp>
    </p:spTree>
    <p:extLst>
      <p:ext uri="{BB962C8B-B14F-4D97-AF65-F5344CB8AC3E}">
        <p14:creationId xmlns:p14="http://schemas.microsoft.com/office/powerpoint/2010/main" val="24460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 группа 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79975"/>
          </a:xfrm>
        </p:spPr>
        <p:txBody>
          <a:bodyPr>
            <a:normAutofit/>
          </a:bodyPr>
          <a:lstStyle/>
          <a:p>
            <a:r>
              <a:rPr lang="ru-RU" dirty="0" smtClean="0"/>
              <a:t>отсутствуют хронические заболевания (состояния), но имеются некоторые функциональные и морфофункциональные нарушения;</a:t>
            </a:r>
          </a:p>
          <a:p>
            <a:r>
              <a:rPr lang="ru-RU" dirty="0" err="1" smtClean="0"/>
              <a:t>реконвалесценты</a:t>
            </a:r>
            <a:r>
              <a:rPr lang="ru-RU" dirty="0" smtClean="0"/>
              <a:t>, особенно перенесшие инфекционные заболевания тяжелой и средней степени тяжести;</a:t>
            </a:r>
          </a:p>
        </p:txBody>
      </p:sp>
    </p:spTree>
    <p:extLst>
      <p:ext uri="{BB962C8B-B14F-4D97-AF65-F5344CB8AC3E}">
        <p14:creationId xmlns:p14="http://schemas.microsoft.com/office/powerpoint/2010/main" val="30460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 группа 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79975"/>
          </a:xfrm>
        </p:spPr>
        <p:txBody>
          <a:bodyPr>
            <a:normAutofit/>
          </a:bodyPr>
          <a:lstStyle/>
          <a:p>
            <a:r>
              <a:rPr lang="ru-RU" dirty="0" smtClean="0"/>
              <a:t>отсутствуют хронические заболевания (состояния), но имеются некоторые функциональные и морфофункциональные нарушения;</a:t>
            </a:r>
          </a:p>
          <a:p>
            <a:r>
              <a:rPr lang="ru-RU" dirty="0" err="1" smtClean="0"/>
              <a:t>реконвалесценты</a:t>
            </a:r>
            <a:r>
              <a:rPr lang="ru-RU" dirty="0" smtClean="0"/>
              <a:t>, особенно перенесшие инфекционные заболевания тяжелой и средней степени тяжести;</a:t>
            </a:r>
          </a:p>
          <a:p>
            <a:r>
              <a:rPr lang="ru-RU" dirty="0" smtClean="0"/>
              <a:t>с общей задержкой физического развития в отсутствие заболеваний эндокринной системы (низкий рост, отставание по уровню биологического развития), с дефицитом массы тела или избыточной массой тела;</a:t>
            </a:r>
          </a:p>
        </p:txBody>
      </p:sp>
    </p:spTree>
    <p:extLst>
      <p:ext uri="{BB962C8B-B14F-4D97-AF65-F5344CB8AC3E}">
        <p14:creationId xmlns:p14="http://schemas.microsoft.com/office/powerpoint/2010/main" val="6239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Актуальность.</a:t>
            </a:r>
          </a:p>
          <a:p>
            <a:r>
              <a:rPr lang="ru-RU" altLang="ru-RU" dirty="0" smtClean="0"/>
              <a:t>Критерии оценки здоровья детей:</a:t>
            </a:r>
          </a:p>
          <a:p>
            <a:pPr lvl="1"/>
            <a:r>
              <a:rPr lang="ru-RU" altLang="ru-RU" dirty="0" smtClean="0"/>
              <a:t>оценка анамнеза</a:t>
            </a:r>
          </a:p>
          <a:p>
            <a:pPr lvl="1"/>
            <a:r>
              <a:rPr lang="ru-RU" altLang="ru-RU" dirty="0" smtClean="0"/>
              <a:t>оценка физического и нервно-психического развития, </a:t>
            </a:r>
          </a:p>
          <a:p>
            <a:pPr lvl="1"/>
            <a:r>
              <a:rPr lang="ru-RU" altLang="ru-RU" dirty="0" smtClean="0"/>
              <a:t>резистентность, ф</a:t>
            </a:r>
          </a:p>
          <a:p>
            <a:pPr lvl="1"/>
            <a:r>
              <a:rPr lang="ru-RU" altLang="ru-RU" dirty="0" err="1" smtClean="0"/>
              <a:t>ункциональная</a:t>
            </a:r>
            <a:r>
              <a:rPr lang="ru-RU" altLang="ru-RU" dirty="0" smtClean="0"/>
              <a:t> оценка систем, </a:t>
            </a:r>
          </a:p>
          <a:p>
            <a:pPr lvl="1"/>
            <a:r>
              <a:rPr lang="ru-RU" altLang="ru-RU" dirty="0" smtClean="0"/>
              <a:t>наличие хронических заболеваний. </a:t>
            </a:r>
          </a:p>
          <a:p>
            <a:r>
              <a:rPr lang="ru-RU" altLang="ru-RU" dirty="0" smtClean="0"/>
              <a:t>Правила выставления группы здоровья.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80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 группа 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79975"/>
          </a:xfrm>
        </p:spPr>
        <p:txBody>
          <a:bodyPr>
            <a:normAutofit/>
          </a:bodyPr>
          <a:lstStyle/>
          <a:p>
            <a:r>
              <a:rPr lang="ru-RU" dirty="0" smtClean="0"/>
              <a:t>отсутствуют хронические заболевания (состояния), но имеются некоторые функциональные и морфофункциональные нарушения;</a:t>
            </a:r>
          </a:p>
          <a:p>
            <a:r>
              <a:rPr lang="ru-RU" dirty="0" err="1" smtClean="0"/>
              <a:t>реконвалесценты</a:t>
            </a:r>
            <a:r>
              <a:rPr lang="ru-RU" dirty="0" smtClean="0"/>
              <a:t>, особенно перенесшие инфекционные заболевания тяжелой и средней степени тяжести;</a:t>
            </a:r>
          </a:p>
          <a:p>
            <a:r>
              <a:rPr lang="ru-RU" dirty="0" smtClean="0"/>
              <a:t>с общей задержкой физического развития в отсутствие заболеваний эндокринной системы (низкий рост, отставание по уровню биологического развития), с дефицитом массы тела или избыточной массой тела;</a:t>
            </a:r>
          </a:p>
          <a:p>
            <a:r>
              <a:rPr lang="ru-RU" dirty="0" smtClean="0"/>
              <a:t>часто и (или) длительно болеющие острыми респираторными заболеваниями;</a:t>
            </a:r>
          </a:p>
        </p:txBody>
      </p:sp>
    </p:spTree>
    <p:extLst>
      <p:ext uri="{BB962C8B-B14F-4D97-AF65-F5344CB8AC3E}">
        <p14:creationId xmlns:p14="http://schemas.microsoft.com/office/powerpoint/2010/main" val="26782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 группа 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799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отсутствуют хронические заболевания (состояния), но имеются некоторые функциональные и морфофункциональные нарушения;</a:t>
            </a:r>
          </a:p>
          <a:p>
            <a:r>
              <a:rPr lang="ru-RU" dirty="0" err="1" smtClean="0"/>
              <a:t>реконвалесценты</a:t>
            </a:r>
            <a:r>
              <a:rPr lang="ru-RU" dirty="0" smtClean="0"/>
              <a:t>, особенно перенесшие инфекционные заболевания тяжелой и средней степени тяжести;</a:t>
            </a:r>
          </a:p>
          <a:p>
            <a:r>
              <a:rPr lang="ru-RU" dirty="0" smtClean="0"/>
              <a:t>с общей задержкой физического развития в отсутствие заболеваний эндокринной системы (низкий рост, отставание по уровню биологического развития), с дефицитом массы тела или избыточной массой тела;</a:t>
            </a:r>
          </a:p>
          <a:p>
            <a:r>
              <a:rPr lang="ru-RU" dirty="0" smtClean="0"/>
              <a:t>часто и (или) длительно болеющие острыми респираторными заболеваниями;</a:t>
            </a:r>
          </a:p>
          <a:p>
            <a:r>
              <a:rPr lang="ru-RU" dirty="0" smtClean="0"/>
              <a:t>с физическими недостатками, последствиями травм или операций при сохранности функций органов и систем организма;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2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III группа состояния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страдающие </a:t>
            </a:r>
            <a:r>
              <a:rPr lang="ru-RU" dirty="0"/>
              <a:t>хроническими заболеваниями (состояниями) в </a:t>
            </a:r>
            <a:r>
              <a:rPr lang="ru-RU" dirty="0" smtClean="0"/>
              <a:t>стадии клинической </a:t>
            </a:r>
            <a:r>
              <a:rPr lang="ru-RU" dirty="0"/>
              <a:t>ремиссии, с редкими обострениями, с сохраненными или компенсированными функциями органов и систем организма, при отсутствии осложнений основного заболевания (состояния);</a:t>
            </a:r>
          </a:p>
          <a:p>
            <a:r>
              <a:rPr lang="ru-RU" dirty="0"/>
              <a:t>с физическими недостатками, последствиями травм и операций при условии компенсации функций органов и систем организма, степень которой не ограничивает возможность обучения или труда;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896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IV группа состояния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страдающие </a:t>
            </a:r>
            <a:r>
              <a:rPr lang="ru-RU" dirty="0"/>
              <a:t>хроническими заболеваниями (состояниями) в активной стадии и стадии нестойкой клинической ремиссии с частыми обострениями, с сохраненными или компенсированными функциями органов и систем организма либо неполной компенсацией функций;</a:t>
            </a:r>
          </a:p>
          <a:p>
            <a:r>
              <a:rPr lang="ru-RU" dirty="0"/>
              <a:t>с хроническими заболеваниями (состояниями) в стадии ремиссии, с нарушениями функций органов и систем организма, требующими назначения поддерживающего лечения;</a:t>
            </a:r>
          </a:p>
          <a:p>
            <a:r>
              <a:rPr lang="ru-RU" dirty="0"/>
              <a:t>с физическими недостатками, последствиями травм и операций с неполной компенсацией функций органов и систем организма, повлекшими ограничения возможности обучения или труда;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695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V группа состояния здоровья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страдающие </a:t>
            </a:r>
            <a:r>
              <a:rPr lang="ru-RU" dirty="0"/>
              <a:t>тяжелыми хроническими заболеваниями (состояниями) с редкими клиническими ремиссиями, частыми обострениями, непрерывно рецидивирующим течением, выраженной декомпенсацией функций органов и систем организма, наличием осложнений и требующими назначения постоянного лечения;</a:t>
            </a:r>
          </a:p>
          <a:p>
            <a:r>
              <a:rPr lang="ru-RU" dirty="0"/>
              <a:t>с физическими недостатками, последствиями травм и операций с выраженным нарушением функций органов и систем организма и значительным ограничением возможности обучения или труда;</a:t>
            </a:r>
          </a:p>
          <a:p>
            <a:r>
              <a:rPr lang="ru-RU" dirty="0"/>
              <a:t>дети-инвалиды.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989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интегральный показатель комплексной оценки здоровья.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Скрининг, минимум, «на глазок»:</a:t>
            </a:r>
          </a:p>
          <a:p>
            <a:pPr marL="0" indent="0">
              <a:buNone/>
            </a:pPr>
            <a:r>
              <a:rPr lang="ru-RU" dirty="0" smtClean="0"/>
              <a:t>длина тела, </a:t>
            </a:r>
          </a:p>
          <a:p>
            <a:pPr marL="0" indent="0">
              <a:buNone/>
            </a:pPr>
            <a:r>
              <a:rPr lang="ru-RU" dirty="0" smtClean="0"/>
              <a:t>масса, </a:t>
            </a:r>
          </a:p>
          <a:p>
            <a:pPr marL="0" indent="0">
              <a:buNone/>
            </a:pPr>
            <a:r>
              <a:rPr lang="ru-RU" dirty="0" smtClean="0"/>
              <a:t>окружность головы,</a:t>
            </a:r>
          </a:p>
          <a:p>
            <a:pPr marL="0" indent="0">
              <a:buNone/>
            </a:pPr>
            <a:r>
              <a:rPr lang="ru-RU" smtClean="0"/>
              <a:t>окружность </a:t>
            </a:r>
            <a:r>
              <a:rPr lang="ru-RU" dirty="0" smtClean="0"/>
              <a:t>грудной клетки.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9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Углубленная оценка физического развития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Соматометрические</a:t>
            </a:r>
            <a:r>
              <a:rPr lang="ru-RU" dirty="0" smtClean="0"/>
              <a:t>: длина туловища, длина ног, длина рук, ширина плеч и таза, окружность плеча, предплечья, бедра, голени.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Соматоскопические</a:t>
            </a:r>
            <a:r>
              <a:rPr lang="ru-RU" dirty="0" smtClean="0"/>
              <a:t>: форма грудной клетки, спины, ног, стоп, осанка, состояние мускулатуры, жироотложения, эластичности кожи, полового созревания.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что смотреть? С чем сравнивать?  Три волосинки, это много или мало?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429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70053"/>
            <a:ext cx="12228576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Оценка показателей морфофункционального развития </a:t>
            </a:r>
            <a:r>
              <a:rPr lang="ru-RU" sz="3200" dirty="0" err="1" smtClean="0"/>
              <a:t>центильным</a:t>
            </a:r>
            <a:r>
              <a:rPr lang="ru-RU" sz="3200" dirty="0" smtClean="0"/>
              <a:t> методом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151196"/>
              </p:ext>
            </p:extLst>
          </p:nvPr>
        </p:nvGraphicFramePr>
        <p:xfrm>
          <a:off x="1804416" y="1369041"/>
          <a:ext cx="8583167" cy="5488959"/>
        </p:xfrm>
        <a:graphic>
          <a:graphicData uri="http://schemas.openxmlformats.org/drawingml/2006/table">
            <a:tbl>
              <a:tblPr/>
              <a:tblGrid>
                <a:gridCol w="2843341">
                  <a:extLst>
                    <a:ext uri="{9D8B030D-6E8A-4147-A177-3AD203B41FA5}">
                      <a16:colId xmlns:a16="http://schemas.microsoft.com/office/drawing/2014/main" xmlns="" val="2502090558"/>
                    </a:ext>
                  </a:extLst>
                </a:gridCol>
                <a:gridCol w="2869913">
                  <a:extLst>
                    <a:ext uri="{9D8B030D-6E8A-4147-A177-3AD203B41FA5}">
                      <a16:colId xmlns:a16="http://schemas.microsoft.com/office/drawing/2014/main" xmlns="" val="2289250943"/>
                    </a:ext>
                  </a:extLst>
                </a:gridCol>
                <a:gridCol w="2869913">
                  <a:extLst>
                    <a:ext uri="{9D8B030D-6E8A-4147-A177-3AD203B41FA5}">
                      <a16:colId xmlns:a16="http://schemas.microsoft.com/office/drawing/2014/main" xmlns="" val="3861166835"/>
                    </a:ext>
                  </a:extLst>
                </a:gridCol>
              </a:tblGrid>
              <a:tr h="15889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effectLst/>
                        </a:rPr>
                        <a:t>Центильные</a:t>
                      </a:r>
                      <a:r>
                        <a:rPr lang="ru-RU" sz="2000" dirty="0">
                          <a:effectLst/>
                        </a:rPr>
                        <a:t> интервалы</a:t>
                      </a:r>
                    </a:p>
                    <a:p>
                      <a:pPr algn="ctr"/>
                      <a:r>
                        <a:rPr lang="ru-RU" sz="2000" dirty="0">
                          <a:effectLst/>
                        </a:rPr>
                        <a:t>(</a:t>
                      </a:r>
                      <a:r>
                        <a:rPr lang="ru-RU" sz="2000" dirty="0" err="1">
                          <a:effectLst/>
                        </a:rPr>
                        <a:t>центилдьные</a:t>
                      </a:r>
                      <a:r>
                        <a:rPr lang="ru-RU" sz="2000" dirty="0">
                          <a:effectLst/>
                        </a:rPr>
                        <a:t> коридоры,</a:t>
                      </a:r>
                    </a:p>
                    <a:p>
                      <a:pPr algn="ctr"/>
                      <a:r>
                        <a:rPr lang="ru-RU" sz="2000" dirty="0" err="1">
                          <a:effectLst/>
                        </a:rPr>
                        <a:t>центильные</a:t>
                      </a:r>
                      <a:r>
                        <a:rPr lang="ru-RU" sz="2000" dirty="0">
                          <a:effectLst/>
                        </a:rPr>
                        <a:t> каналы)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Величина </a:t>
                      </a:r>
                      <a:r>
                        <a:rPr lang="ru-RU" sz="2000" dirty="0" err="1">
                          <a:effectLst/>
                        </a:rPr>
                        <a:t>процентиля</a:t>
                      </a:r>
                      <a:endParaRPr lang="ru-RU" sz="2000" dirty="0">
                        <a:effectLst/>
                      </a:endParaRP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Оценка показателей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5340050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Меньше 3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Очень низкая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185603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Между 3 и 10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Низкая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103552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Между 10 и 25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Пониженная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4743609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4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Между 25 и 50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Средняя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0634853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5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Между 50 и 75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Средняя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0242935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6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Между 79 и 90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Повышенная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42439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7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Между 90 и 97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Высокая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1774141"/>
                  </a:ext>
                </a:extLst>
              </a:tr>
              <a:tr h="430427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8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Больше 97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Очень высокая</a:t>
                      </a:r>
                    </a:p>
                  </a:txBody>
                  <a:tcPr marL="60870" marR="60870" marT="60870" marB="6087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571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254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гармоничное состояние?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Если значение массы тела оказывается в одном или соседнем </a:t>
            </a:r>
            <a:r>
              <a:rPr lang="ru-RU" dirty="0" err="1"/>
              <a:t>центильном</a:t>
            </a:r>
            <a:r>
              <a:rPr lang="ru-RU" dirty="0"/>
              <a:t> интервале с длиной </a:t>
            </a:r>
            <a:r>
              <a:rPr lang="ru-RU" dirty="0" smtClean="0"/>
              <a:t>тела.</a:t>
            </a:r>
          </a:p>
          <a:p>
            <a:endParaRPr lang="ru-RU" dirty="0"/>
          </a:p>
          <a:p>
            <a:r>
              <a:rPr lang="ru-RU" dirty="0" smtClean="0"/>
              <a:t>Если </a:t>
            </a:r>
            <a:r>
              <a:rPr lang="ru-RU" dirty="0"/>
              <a:t>значение массы тела выходит за границы соседнего интервала, то морфологическое состояние можно оценивать как дисгармоничное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Одномерная </a:t>
            </a:r>
            <a:r>
              <a:rPr lang="ru-RU" dirty="0" err="1"/>
              <a:t>центильная</a:t>
            </a:r>
            <a:r>
              <a:rPr lang="ru-RU" dirty="0"/>
              <a:t> шкала не дифференцирует значение массы тела по отношению к длине, если оба признака находятся в крайних </a:t>
            </a:r>
            <a:r>
              <a:rPr lang="ru-RU" dirty="0" err="1"/>
              <a:t>центильных</a:t>
            </a:r>
            <a:r>
              <a:rPr lang="ru-RU" dirty="0"/>
              <a:t> интервалах (1-й, 2-й, 7-й или 8-й), происходит как бы «</a:t>
            </a:r>
            <a:r>
              <a:rPr lang="ru-RU" dirty="0" err="1"/>
              <a:t>зашкаливание</a:t>
            </a:r>
            <a:r>
              <a:rPr lang="ru-RU" dirty="0"/>
              <a:t>», которое чаще обнаруживают у школьников с высокими значениями длины и массы тела.</a:t>
            </a:r>
          </a:p>
        </p:txBody>
      </p:sp>
    </p:spTree>
    <p:extLst>
      <p:ext uri="{BB962C8B-B14F-4D97-AF65-F5344CB8AC3E}">
        <p14:creationId xmlns:p14="http://schemas.microsoft.com/office/powerpoint/2010/main" val="3060089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216" y="3679"/>
            <a:ext cx="10515600" cy="1325563"/>
          </a:xfrm>
        </p:spPr>
        <p:txBody>
          <a:bodyPr/>
          <a:lstStyle/>
          <a:p>
            <a:r>
              <a:rPr lang="ru-RU" dirty="0" smtClean="0"/>
              <a:t>Пример 1. </a:t>
            </a:r>
            <a:r>
              <a:rPr lang="ru-RU" dirty="0"/>
              <a:t>Мальчик 13 </a:t>
            </a:r>
            <a:r>
              <a:rPr lang="ru-RU" dirty="0" smtClean="0"/>
              <a:t>лет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035897"/>
              </p:ext>
            </p:extLst>
          </p:nvPr>
        </p:nvGraphicFramePr>
        <p:xfrm>
          <a:off x="204216" y="1329242"/>
          <a:ext cx="4757927" cy="5117767"/>
        </p:xfrm>
        <a:graphic>
          <a:graphicData uri="http://schemas.openxmlformats.org/drawingml/2006/table">
            <a:tbl>
              <a:tblPr/>
              <a:tblGrid>
                <a:gridCol w="3159364">
                  <a:extLst>
                    <a:ext uri="{9D8B030D-6E8A-4147-A177-3AD203B41FA5}">
                      <a16:colId xmlns:a16="http://schemas.microsoft.com/office/drawing/2014/main" xmlns="" val="485104637"/>
                    </a:ext>
                  </a:extLst>
                </a:gridCol>
                <a:gridCol w="1598563">
                  <a:extLst>
                    <a:ext uri="{9D8B030D-6E8A-4147-A177-3AD203B41FA5}">
                      <a16:colId xmlns:a16="http://schemas.microsoft.com/office/drawing/2014/main" xmlns="" val="3105748543"/>
                    </a:ext>
                  </a:extLst>
                </a:gridCol>
              </a:tblGrid>
              <a:tr h="351905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Длина тела,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155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4088949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Масса тела,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42,1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2459410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Окружность груди,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70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3131902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Толщина КЖС на животе,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0,9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1697603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Число постоянных зубов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28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0435542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ЖЕЛ, мл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2200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1691873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Мышечная сила правой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30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1112737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Мышечная сила левой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27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3546177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ЧСС за 1 минуту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84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6954983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АД макс.,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104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7875077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АД мин.,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56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779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3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здоровье?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56576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не только отсутствие болезней и физических дефектов, но и состояние физического, духовного и социального благополучия.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061992">
            <a:off x="6359921" y="409358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/>
              <a:t>бесценное достояние не только каждого человека, но и всего общества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 rot="20278212">
            <a:off x="6167844" y="154013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естественное состояние организма на фоне отсутствия патологических сдвигов, оптимальной связи со средой, согласованности всех функций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381686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/>
              <a:t>совокупность структурно-функциональных данных организма, адекватных окружающей среде и обеспечивающих организму оптимальную жизнедеятельность, а также полноценную трудовую жизнедеятельность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6906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процесс сохранения и развития биологических, физиологических, психологических функций, трудоспособности и социальной активности человека при максимальной продолжительности его активной жизни 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67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216" y="3679"/>
            <a:ext cx="10515600" cy="1325563"/>
          </a:xfrm>
        </p:spPr>
        <p:txBody>
          <a:bodyPr/>
          <a:lstStyle/>
          <a:p>
            <a:r>
              <a:rPr lang="ru-RU" dirty="0" smtClean="0"/>
              <a:t>Пример 1. </a:t>
            </a:r>
            <a:r>
              <a:rPr lang="ru-RU" dirty="0"/>
              <a:t>Мальчик 13 </a:t>
            </a:r>
            <a:r>
              <a:rPr lang="ru-RU" dirty="0" smtClean="0"/>
              <a:t>лет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04216" y="1329242"/>
          <a:ext cx="4757927" cy="5117767"/>
        </p:xfrm>
        <a:graphic>
          <a:graphicData uri="http://schemas.openxmlformats.org/drawingml/2006/table">
            <a:tbl>
              <a:tblPr/>
              <a:tblGrid>
                <a:gridCol w="3159364">
                  <a:extLst>
                    <a:ext uri="{9D8B030D-6E8A-4147-A177-3AD203B41FA5}">
                      <a16:colId xmlns:a16="http://schemas.microsoft.com/office/drawing/2014/main" xmlns="" val="485104637"/>
                    </a:ext>
                  </a:extLst>
                </a:gridCol>
                <a:gridCol w="1598563">
                  <a:extLst>
                    <a:ext uri="{9D8B030D-6E8A-4147-A177-3AD203B41FA5}">
                      <a16:colId xmlns:a16="http://schemas.microsoft.com/office/drawing/2014/main" xmlns="" val="3105748543"/>
                    </a:ext>
                  </a:extLst>
                </a:gridCol>
              </a:tblGrid>
              <a:tr h="351905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Длина тела,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155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4088949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Масса тела,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42,1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2459410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Окружность груди,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70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3131902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Толщина КЖС на животе,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0,9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1697603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Число постоянных зубов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28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0435542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ЖЕЛ, мл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2200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1691873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Мышечная сила правой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30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1112737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Мышечная сила левой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27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3546177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ЧСС за 1 минуту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84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6954983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АД макс.,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104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7875077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АД мин.,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56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779975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62016" y="1329242"/>
            <a:ext cx="6729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Оцениваем по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центильной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таблице коридор (указан в скобках). Видим, что: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Длина тела средняя,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масса тела и окружность груди соответствует длине тела,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жироотложение среднее,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число постоянных зубов соответствуют паспортному возрасту,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ЖЕЛ средняя,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мышечная сила кистей рук средняя,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ЧСС средняя,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 среднее.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12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216" y="3679"/>
            <a:ext cx="10515600" cy="1325563"/>
          </a:xfrm>
        </p:spPr>
        <p:txBody>
          <a:bodyPr/>
          <a:lstStyle/>
          <a:p>
            <a:r>
              <a:rPr lang="ru-RU" dirty="0" smtClean="0"/>
              <a:t>Пример 1. </a:t>
            </a:r>
            <a:r>
              <a:rPr lang="ru-RU" dirty="0"/>
              <a:t>Мальчик 13 </a:t>
            </a:r>
            <a:r>
              <a:rPr lang="ru-RU" dirty="0" smtClean="0"/>
              <a:t>лет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448644"/>
              </p:ext>
            </p:extLst>
          </p:nvPr>
        </p:nvGraphicFramePr>
        <p:xfrm>
          <a:off x="204216" y="1329242"/>
          <a:ext cx="4562855" cy="5223958"/>
        </p:xfrm>
        <a:graphic>
          <a:graphicData uri="http://schemas.openxmlformats.org/drawingml/2006/table">
            <a:tbl>
              <a:tblPr/>
              <a:tblGrid>
                <a:gridCol w="3029832">
                  <a:extLst>
                    <a:ext uri="{9D8B030D-6E8A-4147-A177-3AD203B41FA5}">
                      <a16:colId xmlns:a16="http://schemas.microsoft.com/office/drawing/2014/main" xmlns="" val="485104637"/>
                    </a:ext>
                  </a:extLst>
                </a:gridCol>
                <a:gridCol w="1533023">
                  <a:extLst>
                    <a:ext uri="{9D8B030D-6E8A-4147-A177-3AD203B41FA5}">
                      <a16:colId xmlns:a16="http://schemas.microsoft.com/office/drawing/2014/main" xmlns="" val="3105748543"/>
                    </a:ext>
                  </a:extLst>
                </a:gridCol>
              </a:tblGrid>
              <a:tr h="351905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Длина тела,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effectLst/>
                        </a:rPr>
                        <a:t>155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4088949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Масса тела,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effectLst/>
                        </a:rPr>
                        <a:t>42,1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2459410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Окружность груди,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effectLst/>
                        </a:rPr>
                        <a:t>70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3131902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Толщина КЖС на животе,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0,9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1697603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Число постоянных зубов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28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0435542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ЖЕЛ, мл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2200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1691873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Мышечная сила правой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30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1112737"/>
                  </a:ext>
                </a:extLst>
              </a:tr>
              <a:tr h="590387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Мышечная сила левой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27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3546177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ЧСС за 1 минуту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84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6954983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АД макс.,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104 (5)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7875077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</a:rPr>
                        <a:t>АД мин.,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56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779975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01184" y="1785509"/>
            <a:ext cx="7290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Заключение 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Уровень морфофункционального развития: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соответствует паспортному возрасту, 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физическое развитие гармоничное, 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состояние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физиометрических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функций хорошее, 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гемодинамические показатели нормальные, 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 морфофункциональному развитию мальчик относится к группе здоровья I (если есть данные по заболеваемости и состоянию здоровья)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22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Девочка 10 лет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51213"/>
              </p:ext>
            </p:extLst>
          </p:nvPr>
        </p:nvGraphicFramePr>
        <p:xfrm>
          <a:off x="374168" y="1582753"/>
          <a:ext cx="3356584" cy="5071558"/>
        </p:xfrm>
        <a:graphic>
          <a:graphicData uri="http://schemas.openxmlformats.org/drawingml/2006/table">
            <a:tbl>
              <a:tblPr/>
              <a:tblGrid>
                <a:gridCol w="2228843">
                  <a:extLst>
                    <a:ext uri="{9D8B030D-6E8A-4147-A177-3AD203B41FA5}">
                      <a16:colId xmlns:a16="http://schemas.microsoft.com/office/drawing/2014/main" xmlns="" val="1202432653"/>
                    </a:ext>
                  </a:extLst>
                </a:gridCol>
                <a:gridCol w="1127741">
                  <a:extLst>
                    <a:ext uri="{9D8B030D-6E8A-4147-A177-3AD203B41FA5}">
                      <a16:colId xmlns:a16="http://schemas.microsoft.com/office/drawing/2014/main" xmlns="" val="546394445"/>
                    </a:ext>
                  </a:extLst>
                </a:gridCol>
              </a:tblGrid>
              <a:tr h="26590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Длина тела,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126,5 (2)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0208383"/>
                  </a:ext>
                </a:extLst>
              </a:tr>
              <a:tr h="26590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Масса тела,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24,2 </a:t>
                      </a:r>
                      <a:r>
                        <a:rPr lang="ru-RU" sz="1800" dirty="0" smtClean="0">
                          <a:effectLst/>
                        </a:rPr>
                        <a:t>(1)</a:t>
                      </a:r>
                      <a:endParaRPr lang="ru-RU" sz="1800" dirty="0">
                        <a:effectLst/>
                      </a:endParaRP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3295024"/>
                  </a:ext>
                </a:extLst>
              </a:tr>
              <a:tr h="26590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Окружность груди,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58 (2)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1034445"/>
                  </a:ext>
                </a:extLst>
              </a:tr>
              <a:tr h="444826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Толщина КЖС на животе, см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0,6 (3)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8683520"/>
                  </a:ext>
                </a:extLst>
              </a:tr>
              <a:tr h="26590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Число постоянных зубов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13 (3)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4160551"/>
                  </a:ext>
                </a:extLst>
              </a:tr>
              <a:tr h="26590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ЖЕЛ, мл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1300 (3)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8192391"/>
                  </a:ext>
                </a:extLst>
              </a:tr>
              <a:tr h="444826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Мышечная сила правой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12 (1)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7223624"/>
                  </a:ext>
                </a:extLst>
              </a:tr>
              <a:tr h="444826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Мышечная сила левой кисти, кг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10 (1)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427359"/>
                  </a:ext>
                </a:extLst>
              </a:tr>
              <a:tr h="26590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ЧСС за 1 минуту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88 (4)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4110996"/>
                  </a:ext>
                </a:extLst>
              </a:tr>
              <a:tr h="26590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АД макс.,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90 (3)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8732417"/>
                  </a:ext>
                </a:extLst>
              </a:tr>
              <a:tr h="26590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АД мин., мм рт. ст.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42 (3)</a:t>
                      </a:r>
                    </a:p>
                  </a:txBody>
                  <a:tcPr marL="43489" marR="43489" marT="43489" marB="4348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066166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13376" y="1443841"/>
            <a:ext cx="72786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Длина тела низкая, масса тела снижена по отношению к длине тела, окружность груди низкая, жироотложение пониженное, ЖЕЛ пониженная, число постоянных зубов пониженное, мышечная сила очень низкая, ЧСС средняя, АД макс. среднее, АД мин. пониженное.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Заключение.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Морфофункциональное развитие девочки меньше паспортного, физическое развитие дисгармоничное за счет пониженной массы тела, состояние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физиометрических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функций неудовлетворительное, гемодинамические показатели нормальные, по морфофункциональному развитию девочка относится к группе здоровья II.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36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1981200" y="-26988"/>
            <a:ext cx="8229600" cy="1143001"/>
          </a:xfrm>
        </p:spPr>
        <p:txBody>
          <a:bodyPr/>
          <a:lstStyle/>
          <a:p>
            <a:pPr eaLnBrk="1" hangingPunct="1"/>
            <a:r>
              <a:rPr lang="ru-RU" altLang="ru-RU" sz="3200" b="1"/>
              <a:t>Непараметрический метод </a:t>
            </a:r>
            <a:br>
              <a:rPr lang="ru-RU" altLang="ru-RU" sz="3200" b="1"/>
            </a:br>
            <a:r>
              <a:rPr lang="ru-RU" altLang="ru-RU" sz="3200" b="1"/>
              <a:t>(центильный метод)</a:t>
            </a: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u="sng" dirty="0"/>
              <a:t>Графики</a:t>
            </a:r>
          </a:p>
        </p:txBody>
      </p:sp>
      <p:sp>
        <p:nvSpPr>
          <p:cNvPr id="2" name="AutoShape 2" descr="http://aritmii-net.narod.ru/files/Gref.jpg"/>
          <p:cNvSpPr>
            <a:spLocks noChangeAspect="1" noChangeArrowheads="1"/>
          </p:cNvSpPr>
          <p:nvPr/>
        </p:nvSpPr>
        <p:spPr bwMode="auto">
          <a:xfrm>
            <a:off x="1587501" y="-136525"/>
            <a:ext cx="3419475" cy="606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3" r="4531"/>
          <a:stretch/>
        </p:blipFill>
        <p:spPr bwMode="auto">
          <a:xfrm>
            <a:off x="1775521" y="1238958"/>
            <a:ext cx="3482975" cy="561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5" t="6892" r="5035" b="4060"/>
          <a:stretch/>
        </p:blipFill>
        <p:spPr bwMode="auto">
          <a:xfrm>
            <a:off x="5258494" y="1700808"/>
            <a:ext cx="5409505" cy="378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9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477"/>
            <a:ext cx="10515600" cy="1325563"/>
          </a:xfrm>
        </p:spPr>
        <p:txBody>
          <a:bodyPr/>
          <a:lstStyle/>
          <a:p>
            <a:r>
              <a:rPr lang="ru-RU" dirty="0" smtClean="0"/>
              <a:t>Отклонения в росте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Гипостатура</a:t>
            </a:r>
            <a:r>
              <a:rPr lang="ru-RU" dirty="0" smtClean="0"/>
              <a:t> – пропорциональный дефицит роста и массы тела по сравнению со средними показателями для соответствующего возраста, при этом фактическая масса соответствует росту ребенка. </a:t>
            </a:r>
          </a:p>
          <a:p>
            <a:r>
              <a:rPr lang="ru-RU" dirty="0" smtClean="0"/>
              <a:t>Нанизм – задержка роста по сравнению со средней нормой для данного возраста и пола более чем на 3 </a:t>
            </a:r>
            <a:r>
              <a:rPr lang="ru-RU" dirty="0" err="1" smtClean="0"/>
              <a:t>сигмальных</a:t>
            </a:r>
            <a:r>
              <a:rPr lang="ru-RU" dirty="0" smtClean="0"/>
              <a:t> значений. </a:t>
            </a:r>
          </a:p>
          <a:p>
            <a:r>
              <a:rPr lang="ru-RU" dirty="0" err="1" smtClean="0"/>
              <a:t>Субгигантизм</a:t>
            </a:r>
            <a:r>
              <a:rPr lang="ru-RU" dirty="0" smtClean="0"/>
              <a:t> – показатель роста, превышающий средние возрастные параметры на величину от 2 до 3 </a:t>
            </a:r>
            <a:r>
              <a:rPr lang="ru-RU" dirty="0" err="1" smtClean="0"/>
              <a:t>сигмальных</a:t>
            </a:r>
            <a:r>
              <a:rPr lang="ru-RU" dirty="0" smtClean="0"/>
              <a:t> отклонений.</a:t>
            </a:r>
          </a:p>
          <a:p>
            <a:r>
              <a:rPr lang="ru-RU" dirty="0" smtClean="0"/>
              <a:t>Гигантизм - показатель роста, превышающий средние возрастные параметры на величину более чем на 3 </a:t>
            </a:r>
            <a:r>
              <a:rPr lang="ru-RU" dirty="0" err="1" smtClean="0"/>
              <a:t>сигмальных</a:t>
            </a:r>
            <a:r>
              <a:rPr lang="ru-RU" dirty="0" smtClean="0"/>
              <a:t> отклонений. </a:t>
            </a:r>
          </a:p>
          <a:p>
            <a:endParaRPr lang="ru-RU" dirty="0"/>
          </a:p>
          <a:p>
            <a:r>
              <a:rPr lang="ru-RU" dirty="0" smtClean="0"/>
              <a:t>У детей первого года жизни: </a:t>
            </a:r>
          </a:p>
          <a:p>
            <a:pPr lvl="1"/>
            <a:r>
              <a:rPr lang="ru-RU" dirty="0" smtClean="0"/>
              <a:t>Гипотрофия – уменьшение фактической массы тела по сравнению с должной для данного роста.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01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Масса-ростовой коэффициент (МРК) </a:t>
            </a:r>
            <a:br>
              <a:rPr lang="ru-RU" dirty="0" smtClean="0"/>
            </a:br>
            <a:r>
              <a:rPr lang="ru-RU" dirty="0" smtClean="0"/>
              <a:t>для выявления </a:t>
            </a:r>
            <a:r>
              <a:rPr lang="ru-RU" dirty="0" err="1" smtClean="0"/>
              <a:t>пренатальной</a:t>
            </a:r>
            <a:r>
              <a:rPr lang="ru-RU" dirty="0" smtClean="0"/>
              <a:t> гипотрофии: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норме МРК = 60-80 </a:t>
            </a:r>
          </a:p>
          <a:p>
            <a:pPr marL="0" indent="0">
              <a:buNone/>
            </a:pPr>
            <a:r>
              <a:rPr lang="ru-RU" dirty="0" smtClean="0"/>
              <a:t>Гипотрофия I степени: МРК = 59-56</a:t>
            </a:r>
          </a:p>
          <a:p>
            <a:pPr marL="0" indent="0">
              <a:buNone/>
            </a:pPr>
            <a:r>
              <a:rPr lang="ru-RU" dirty="0" smtClean="0"/>
              <a:t> Гипотрофия II степени: МРК = 55-50</a:t>
            </a:r>
          </a:p>
          <a:p>
            <a:pPr marL="0" indent="0">
              <a:buNone/>
            </a:pPr>
            <a:r>
              <a:rPr lang="ru-RU" dirty="0" smtClean="0"/>
              <a:t>Гипотрофия III </a:t>
            </a:r>
            <a:r>
              <a:rPr lang="ru-RU" dirty="0" err="1" smtClean="0"/>
              <a:t>степени:МРК</a:t>
            </a:r>
            <a:r>
              <a:rPr lang="ru-RU" dirty="0" smtClean="0"/>
              <a:t> = 49 и меньше.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962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5125"/>
            <a:ext cx="1176528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Постнатальная гипотрофия -дефицит фактической массы тела по сравнению с должной у детей после 1 месяца жизни: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448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I степень – дефицит массы тела = 11-20 % </a:t>
            </a:r>
          </a:p>
          <a:p>
            <a:pPr marL="0" indent="0">
              <a:buNone/>
            </a:pPr>
            <a:r>
              <a:rPr lang="ru-RU" sz="3600" dirty="0" smtClean="0"/>
              <a:t>II степень – дефицит массы тела = 21-30 % </a:t>
            </a:r>
          </a:p>
          <a:p>
            <a:pPr marL="0" indent="0">
              <a:buNone/>
            </a:pPr>
            <a:r>
              <a:rPr lang="ru-RU" sz="3600" dirty="0" smtClean="0"/>
              <a:t>III степень – дефицит массы тела = 31% и более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37837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err="1" smtClean="0"/>
              <a:t>Паратрофия</a:t>
            </a:r>
            <a:r>
              <a:rPr lang="ru-RU" dirty="0" smtClean="0"/>
              <a:t> – избыток массы тела у детей до 1 года по сравнению с должной для данного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696" y="3215513"/>
            <a:ext cx="10515600" cy="2112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I степень – избыток массы тела = 11-20 % </a:t>
            </a:r>
          </a:p>
          <a:p>
            <a:pPr marL="0" indent="0">
              <a:buNone/>
            </a:pPr>
            <a:r>
              <a:rPr lang="ru-RU" sz="4000" dirty="0" smtClean="0"/>
              <a:t>II степень – избыток массы тела = 21-30 % </a:t>
            </a:r>
          </a:p>
          <a:p>
            <a:pPr marL="0" indent="0">
              <a:buNone/>
            </a:pPr>
            <a:r>
              <a:rPr lang="ru-RU" sz="4000" dirty="0" smtClean="0"/>
              <a:t>III степень – избыток массы тела = 31% и более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3958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3373" y="4690745"/>
            <a:ext cx="1478280" cy="16033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94220" y="1524000"/>
            <a:ext cx="1548384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11-20 %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93480" y="1524000"/>
            <a:ext cx="1548384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21-30 %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43616" y="1524000"/>
            <a:ext cx="1548384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31%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26202" y="1524000"/>
            <a:ext cx="1366266" cy="746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НОРМА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8016" y="1524000"/>
            <a:ext cx="1548384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31%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27276" y="1524000"/>
            <a:ext cx="1548384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/>
              <a:t>21-30 %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26942" y="1524000"/>
            <a:ext cx="1548384" cy="746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/>
              <a:t>11-20 %</a:t>
            </a:r>
            <a:endParaRPr lang="ru-RU" sz="28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5756529" y="29464"/>
            <a:ext cx="705612" cy="1133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449251" y="273226"/>
            <a:ext cx="1525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ВЕС</a:t>
            </a:r>
            <a:endParaRPr lang="ru-RU" sz="36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220" y="2964560"/>
            <a:ext cx="4821649" cy="316801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30" y="2611754"/>
            <a:ext cx="2644140" cy="393746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902208" y="273226"/>
            <a:ext cx="33420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Гипотрофия</a:t>
            </a:r>
            <a:endParaRPr lang="ru-RU" sz="4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667116" y="273225"/>
            <a:ext cx="3110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/>
              <a:t>Паратрофия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66390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1981200" y="-26988"/>
            <a:ext cx="8229600" cy="1143001"/>
          </a:xfrm>
        </p:spPr>
        <p:txBody>
          <a:bodyPr/>
          <a:lstStyle/>
          <a:p>
            <a:r>
              <a:rPr lang="ru-RU" altLang="ru-RU" sz="3200" b="1"/>
              <a:t>Уровень антропометрических показателей, соответствие возрасту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919288" y="1268414"/>
          <a:ext cx="8280400" cy="4992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0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9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92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605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Номер </a:t>
                      </a:r>
                      <a:r>
                        <a:rPr lang="ru-RU" sz="2000" b="1" dirty="0" err="1" smtClean="0">
                          <a:effectLst/>
                        </a:rPr>
                        <a:t>центильного</a:t>
                      </a:r>
                      <a:r>
                        <a:rPr lang="ru-RU" sz="2000" b="1" dirty="0" smtClean="0">
                          <a:effectLst/>
                        </a:rPr>
                        <a:t> коридора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effectLst/>
                        </a:rPr>
                        <a:t>Центильный</a:t>
                      </a:r>
                      <a:r>
                        <a:rPr lang="ru-RU" sz="2000" b="1" dirty="0" smtClean="0">
                          <a:effectLst/>
                        </a:rPr>
                        <a:t> интервал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Оценка показателей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Оценка соответствия возрасту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9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До 3%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Очень низкие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9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3-10%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Низкие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10-25%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Ниже среднего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Показатели соответствуют</a:t>
                      </a:r>
                      <a:r>
                        <a:rPr lang="ru-RU" sz="2000" b="1" baseline="0" dirty="0" smtClean="0">
                          <a:effectLst/>
                        </a:rPr>
                        <a:t> возрасту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9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4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25-75%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Средние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9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5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75-90%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Выше среднего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9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6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90-97%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Высокие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951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7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Свыше 97%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</a:rPr>
                        <a:t>Очень высокие</a:t>
                      </a:r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</a:endParaRPr>
                    </a:p>
                  </a:txBody>
                  <a:tcPr marL="91434" marR="91434" marT="45730" marB="4573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здоровье?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56576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не только отсутствие болезней и физических дефектов, но и состояние физического, духовного и социального благополучия.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061992">
            <a:off x="6359921" y="409358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/>
              <a:t>бесценное достояние не только каждого человека, но и всего общества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 rot="20278212">
            <a:off x="6167844" y="154013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естественное состояние организма на фоне отсутствия патологических сдвигов, оптимальной связи со средой, согласованности всех функций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381686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/>
              <a:t>совокупность структурно-функциональных данных организма, адекватных окружающей среде и обеспечивающих организму оптимальную жизнедеятельность, а также полноценную трудовую жизнедеятельность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6906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процесс сохранения и развития биологических, физиологических, психологических функций, трудоспособности и социальной активности человека при максимальной продолжительности его активной жизни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926336" y="1999488"/>
            <a:ext cx="8607552" cy="3560064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БОЛЕЕ 1000 ОПРЕДЕЛЕНИЙ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722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Гармоничность антропометрических показателей</a:t>
            </a:r>
          </a:p>
        </p:txBody>
      </p:sp>
      <p:sp>
        <p:nvSpPr>
          <p:cNvPr id="47107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Определяется по максимальной разнице между номерами коридоров центильной шкалы после оценки показателей роста, веса (по возрасту) и окружности груди</a:t>
            </a:r>
          </a:p>
          <a:p>
            <a:endParaRPr lang="ru-RU" alt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424114" y="3900489"/>
          <a:ext cx="7343775" cy="226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23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79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0-1</a:t>
                      </a:r>
                      <a:endParaRPr lang="ru-RU" sz="2400" b="1" dirty="0"/>
                    </a:p>
                  </a:txBody>
                  <a:tcPr marL="91427" marR="91427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Развитие гармоническое</a:t>
                      </a:r>
                      <a:endParaRPr lang="ru-RU" sz="2400" b="1" dirty="0"/>
                    </a:p>
                  </a:txBody>
                  <a:tcPr marL="91427" marR="91427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9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2-3</a:t>
                      </a:r>
                      <a:endParaRPr lang="ru-RU" sz="2400" b="1" dirty="0"/>
                    </a:p>
                  </a:txBody>
                  <a:tcPr marL="91427" marR="91427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Развитие дисгармоническое</a:t>
                      </a:r>
                    </a:p>
                  </a:txBody>
                  <a:tcPr marL="91427" marR="91427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93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 и более</a:t>
                      </a:r>
                      <a:endParaRPr lang="ru-RU" sz="2400" b="1" dirty="0"/>
                    </a:p>
                  </a:txBody>
                  <a:tcPr marL="91427" marR="91427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Развитие резко дисгармоническое</a:t>
                      </a:r>
                      <a:endParaRPr lang="ru-RU" sz="2400" b="1" dirty="0"/>
                    </a:p>
                  </a:txBody>
                  <a:tcPr marL="91427" marR="91427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1981200" y="-26988"/>
            <a:ext cx="8229600" cy="1143001"/>
          </a:xfrm>
        </p:spPr>
        <p:txBody>
          <a:bodyPr/>
          <a:lstStyle/>
          <a:p>
            <a:r>
              <a:rPr lang="ru-RU" altLang="ru-RU" sz="3200" b="1"/>
              <a:t>Оценка соматотипа</a:t>
            </a: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>
          <a:xfrm>
            <a:off x="1981200" y="836613"/>
            <a:ext cx="8229600" cy="4525962"/>
          </a:xfrm>
        </p:spPr>
        <p:txBody>
          <a:bodyPr/>
          <a:lstStyle/>
          <a:p>
            <a:r>
              <a:rPr lang="ru-RU" altLang="ru-RU" sz="2400"/>
              <a:t>Определяется при условии гармонического развития</a:t>
            </a:r>
          </a:p>
          <a:p>
            <a:r>
              <a:rPr lang="ru-RU" altLang="ru-RU" sz="2400"/>
              <a:t>Сумма номеров центильных коридоров роста, массы (по возрасту) и окружности груди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08213" y="2449513"/>
          <a:ext cx="7799388" cy="407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9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97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1877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Сумма коридоров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Соматотип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Уровень развития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877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3-10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Микросоматотип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Ниже среднего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877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11-16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Мезосоматотип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Среднее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877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17-24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Макросоматотип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Выше среднего </a:t>
                      </a:r>
                      <a:endParaRPr lang="ru-RU" sz="2400" b="1" dirty="0"/>
                    </a:p>
                  </a:txBody>
                  <a:tcPr marL="91427" marR="91427" marT="45714" marB="4571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4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Ожирение – избыток массы тела у ребенка после года по сравнению с должной для данного роста: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6768" y="2901695"/>
            <a:ext cx="9537192" cy="325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I степень – 15-24% </a:t>
            </a:r>
          </a:p>
          <a:p>
            <a:pPr marL="0" indent="0">
              <a:buNone/>
            </a:pPr>
            <a:r>
              <a:rPr lang="ru-RU" sz="3600" dirty="0" smtClean="0"/>
              <a:t>II степень –25-49 % </a:t>
            </a:r>
          </a:p>
          <a:p>
            <a:pPr marL="0" indent="0">
              <a:buNone/>
            </a:pPr>
            <a:r>
              <a:rPr lang="ru-RU" sz="3600" dirty="0" smtClean="0"/>
              <a:t>III степень –50-99 % </a:t>
            </a:r>
          </a:p>
          <a:p>
            <a:pPr marL="0" indent="0">
              <a:buNone/>
            </a:pPr>
            <a:r>
              <a:rPr lang="ru-RU" sz="3600" dirty="0" smtClean="0"/>
              <a:t>IV степень – 100 % и более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2315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Печаль-печаль- печаль, вы педиатры и вам много учить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56" y="1996313"/>
            <a:ext cx="11670792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У детей школьного возраста оценка физического развития начинается с определения биологического развития.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 младших школьников биологическое развитие оценивают по длине тела и количеству постоянных зубов.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 детей среднего школьного возраста – по длине тела и показателям полового развития.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 старших школьников – по показателям полового созревания.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4609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Биологическая зрелость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072" y="1825624"/>
            <a:ext cx="11996928" cy="5032375"/>
          </a:xfrm>
        </p:spPr>
        <p:txBody>
          <a:bodyPr/>
          <a:lstStyle/>
          <a:p>
            <a:r>
              <a:rPr lang="ru-RU" dirty="0" smtClean="0"/>
              <a:t>Оценка вторичных половых признаков проводится детям с 10-летнего возраста,</a:t>
            </a:r>
          </a:p>
          <a:p>
            <a:r>
              <a:rPr lang="ru-RU" dirty="0" smtClean="0"/>
              <a:t>Оценка менструальной функции у девочек - с 11 лет.</a:t>
            </a:r>
          </a:p>
          <a:p>
            <a:endParaRPr lang="ru-RU" dirty="0"/>
          </a:p>
          <a:p>
            <a:r>
              <a:rPr lang="ru-RU" dirty="0" smtClean="0"/>
              <a:t>Упрощенная оценка вторичных половых признаков:</a:t>
            </a:r>
          </a:p>
          <a:p>
            <a:pPr lvl="1"/>
            <a:r>
              <a:rPr lang="ru-RU" dirty="0" smtClean="0"/>
              <a:t> для мальчиков - стадии </a:t>
            </a:r>
            <a:r>
              <a:rPr lang="ru-RU" dirty="0" err="1" smtClean="0"/>
              <a:t>оволосения</a:t>
            </a:r>
            <a:r>
              <a:rPr lang="ru-RU" dirty="0" smtClean="0"/>
              <a:t> подмышечных впадин (Ах) и лобка (Р), </a:t>
            </a:r>
          </a:p>
          <a:p>
            <a:pPr lvl="1"/>
            <a:r>
              <a:rPr lang="ru-RU" dirty="0" smtClean="0"/>
              <a:t>для девочек – дополнительно к этим показателям - стадии развития грудных желез (</a:t>
            </a:r>
            <a:r>
              <a:rPr lang="ru-RU" dirty="0" err="1" smtClean="0"/>
              <a:t>Ма</a:t>
            </a:r>
            <a:r>
              <a:rPr lang="ru-RU" dirty="0" smtClean="0"/>
              <a:t>). То есть Ах, Р, </a:t>
            </a:r>
            <a:r>
              <a:rPr lang="ru-RU" dirty="0" err="1" smtClean="0"/>
              <a:t>Ма</a:t>
            </a:r>
            <a:r>
              <a:rPr lang="ru-RU" dirty="0" smtClean="0"/>
              <a:t>.</a:t>
            </a:r>
          </a:p>
          <a:p>
            <a:pPr lvl="1"/>
            <a:endParaRPr lang="ru-RU" dirty="0"/>
          </a:p>
          <a:p>
            <a:pPr marL="457200" lvl="1" indent="0">
              <a:buNone/>
            </a:pPr>
            <a:r>
              <a:rPr lang="ru-RU" dirty="0" smtClean="0"/>
              <a:t>Если оценка приводит к заключению об отставании или опережении полового созревания  то проводится развернутая оценка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7627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Развернутая бальная оценка по полной формуле полового созревания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Менструальная функция у девочек (</a:t>
            </a:r>
            <a:r>
              <a:rPr lang="ru-RU" dirty="0" err="1" smtClean="0"/>
              <a:t>Me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Стадии ломки голоса (V), </a:t>
            </a:r>
          </a:p>
          <a:p>
            <a:r>
              <a:rPr lang="ru-RU" dirty="0" smtClean="0"/>
              <a:t>Рост щитовидного хряща (L), </a:t>
            </a:r>
          </a:p>
          <a:p>
            <a:r>
              <a:rPr lang="ru-RU" dirty="0" err="1" smtClean="0"/>
              <a:t>Оволосения</a:t>
            </a:r>
            <a:r>
              <a:rPr lang="ru-RU" dirty="0" smtClean="0"/>
              <a:t> лица (F) у мальчиков. 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Варианты биологического развития: </a:t>
            </a:r>
          </a:p>
          <a:p>
            <a:pPr algn="just">
              <a:buFontTx/>
              <a:buChar char="-"/>
            </a:pPr>
            <a:r>
              <a:rPr lang="ru-RU" dirty="0" smtClean="0"/>
              <a:t>соответствует календарному возрасту; </a:t>
            </a:r>
          </a:p>
          <a:p>
            <a:pPr algn="just">
              <a:buFontTx/>
              <a:buChar char="-"/>
            </a:pPr>
            <a:r>
              <a:rPr lang="ru-RU" dirty="0" smtClean="0"/>
              <a:t> отстает от календарного возраста; </a:t>
            </a:r>
          </a:p>
          <a:p>
            <a:pPr algn="just">
              <a:buFontTx/>
              <a:buChar char="-"/>
            </a:pPr>
            <a:r>
              <a:rPr lang="ru-RU" dirty="0" smtClean="0"/>
              <a:t> опережает календарный возраст.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6971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Нервно-психическое развитие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I год жизни - I раз в месяц; </a:t>
            </a:r>
          </a:p>
          <a:p>
            <a:r>
              <a:rPr lang="ru-RU" dirty="0" smtClean="0"/>
              <a:t>2 год жизни - I раз в квартал; </a:t>
            </a:r>
          </a:p>
          <a:p>
            <a:r>
              <a:rPr lang="ru-RU" dirty="0" smtClean="0"/>
              <a:t>3 год жизни - 2 раза в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8716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Новорожденные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зрительных и слуховых ориентированных реакций, положительных эмоций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039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первого 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Аз — зрительные ориентации; </a:t>
            </a:r>
          </a:p>
          <a:p>
            <a:r>
              <a:rPr lang="ru-RU" dirty="0" smtClean="0"/>
              <a:t>Ас — слуховые; </a:t>
            </a:r>
          </a:p>
          <a:p>
            <a:r>
              <a:rPr lang="ru-RU" dirty="0" smtClean="0"/>
              <a:t>Э — эмоции; </a:t>
            </a:r>
          </a:p>
          <a:p>
            <a:r>
              <a:rPr lang="ru-RU" dirty="0" smtClean="0"/>
              <a:t>До — общие движения; </a:t>
            </a:r>
          </a:p>
          <a:p>
            <a:r>
              <a:rPr lang="ru-RU" dirty="0" err="1" smtClean="0"/>
              <a:t>Др</a:t>
            </a:r>
            <a:r>
              <a:rPr lang="ru-RU" dirty="0" smtClean="0"/>
              <a:t> — движения рук; </a:t>
            </a:r>
          </a:p>
          <a:p>
            <a:r>
              <a:rPr lang="ru-RU" dirty="0" smtClean="0"/>
              <a:t>Ра — подготовительные этапы активной речи; </a:t>
            </a:r>
          </a:p>
          <a:p>
            <a:r>
              <a:rPr lang="ru-RU" dirty="0" err="1" smtClean="0"/>
              <a:t>Рп</a:t>
            </a:r>
            <a:r>
              <a:rPr lang="ru-RU" dirty="0" smtClean="0"/>
              <a:t> — подготовительные этапы понимаемой речи; </a:t>
            </a:r>
          </a:p>
          <a:p>
            <a:r>
              <a:rPr lang="ru-RU" dirty="0" smtClean="0"/>
              <a:t>Н — навыки и умения.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Развитие детей первого полугодия проверяется по всем линиям, кроме навыков и умения. Во втором полугодии контролируются действия с предметами, а не движения рук.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376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второго 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Рп</a:t>
            </a:r>
            <a:r>
              <a:rPr lang="ru-RU" dirty="0" smtClean="0"/>
              <a:t>— понимаемая речь; </a:t>
            </a:r>
          </a:p>
          <a:p>
            <a:r>
              <a:rPr lang="ru-RU" dirty="0" smtClean="0"/>
              <a:t>Ра — активная речь; </a:t>
            </a:r>
          </a:p>
          <a:p>
            <a:r>
              <a:rPr lang="ru-RU" dirty="0" smtClean="0"/>
              <a:t>С — сенсорное развитие; </a:t>
            </a:r>
          </a:p>
          <a:p>
            <a:r>
              <a:rPr lang="ru-RU" dirty="0" smtClean="0"/>
              <a:t>И — игра и действие с предметами;</a:t>
            </a:r>
          </a:p>
          <a:p>
            <a:r>
              <a:rPr lang="ru-RU" dirty="0" smtClean="0"/>
              <a:t>Д — движение; </a:t>
            </a:r>
          </a:p>
          <a:p>
            <a:r>
              <a:rPr lang="ru-RU" dirty="0" smtClean="0"/>
              <a:t>Н — навыки. 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1,5 до 3 лет наиболее значимы развитие активной речи и игра.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29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влияющие на здоровье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9213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49203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третьего 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 - активная речь; </a:t>
            </a:r>
          </a:p>
          <a:p>
            <a:r>
              <a:rPr lang="ru-RU" dirty="0" smtClean="0"/>
              <a:t>И - игра; </a:t>
            </a:r>
          </a:p>
          <a:p>
            <a:r>
              <a:rPr lang="ru-RU" dirty="0" smtClean="0"/>
              <a:t>К - конструктивная, изобретательная деятельность; </a:t>
            </a:r>
          </a:p>
          <a:p>
            <a:r>
              <a:rPr lang="ru-RU" dirty="0" smtClean="0"/>
              <a:t>С - сенсорное развитие; </a:t>
            </a:r>
          </a:p>
          <a:p>
            <a:r>
              <a:rPr lang="ru-RU" dirty="0" smtClean="0"/>
              <a:t>Н - навыки.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8891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3 до 7 лет мышление и речь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моторика; </a:t>
            </a:r>
          </a:p>
          <a:p>
            <a:r>
              <a:rPr lang="ru-RU" dirty="0" smtClean="0"/>
              <a:t>внимание и память; </a:t>
            </a:r>
          </a:p>
          <a:p>
            <a:r>
              <a:rPr lang="ru-RU" dirty="0" smtClean="0"/>
              <a:t>социальные контакты; </a:t>
            </a:r>
          </a:p>
          <a:p>
            <a:r>
              <a:rPr lang="ru-RU" dirty="0" smtClean="0"/>
              <a:t>психическое здоровье.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083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норма нервно-психического развития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648" y="1825624"/>
            <a:ext cx="11122152" cy="46605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 первом году жизни овладение умениями в пределах ±15 дней (</a:t>
            </a:r>
            <a:r>
              <a:rPr lang="ru-RU" dirty="0" err="1" smtClean="0"/>
              <a:t>эпикризный</a:t>
            </a:r>
            <a:r>
              <a:rPr lang="ru-RU" dirty="0" smtClean="0"/>
              <a:t> срок) от паспортного возраста. </a:t>
            </a:r>
          </a:p>
          <a:p>
            <a:pPr lvl="1"/>
            <a:r>
              <a:rPr lang="ru-RU" dirty="0" smtClean="0"/>
              <a:t>Ранним или ускоренным развитием считается, если ребенок овладел умениями в более ранние возрастные сроки (+15 дней). </a:t>
            </a:r>
          </a:p>
          <a:p>
            <a:pPr lvl="1"/>
            <a:r>
              <a:rPr lang="ru-RU" dirty="0" smtClean="0"/>
              <a:t>Замедленное развитие - овладение умениями в более поздние возрастные сроки (-15 дней).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На втором году жизни за нормальное развитие принимается формирование умений в пределах квартала.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На третьем году жизни - в пределах полугодия.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3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973904"/>
              </p:ext>
            </p:extLst>
          </p:nvPr>
        </p:nvGraphicFramePr>
        <p:xfrm>
          <a:off x="438912" y="1825624"/>
          <a:ext cx="10914888" cy="4892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влияющие на здоровье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89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1825624"/>
            <a:ext cx="11183112" cy="503237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dirty="0" smtClean="0"/>
              <a:t>Физическое здоровье</a:t>
            </a:r>
          </a:p>
          <a:p>
            <a:pPr marL="0" indent="0" algn="just">
              <a:buNone/>
            </a:pPr>
            <a:r>
              <a:rPr lang="ru-RU" sz="5100" dirty="0" smtClean="0"/>
              <a:t>это состояние организма человека, характеризующееся уровнем физического развития </a:t>
            </a:r>
          </a:p>
          <a:p>
            <a:pPr marL="457200" lvl="1" indent="0" algn="just">
              <a:buNone/>
            </a:pPr>
            <a:r>
              <a:rPr lang="ru-RU" sz="3800" dirty="0" smtClean="0"/>
              <a:t>длина тела, </a:t>
            </a:r>
          </a:p>
          <a:p>
            <a:pPr marL="457200" lvl="1" indent="0" algn="just">
              <a:buNone/>
            </a:pPr>
            <a:r>
              <a:rPr lang="ru-RU" sz="3800" dirty="0" smtClean="0"/>
              <a:t>масса, </a:t>
            </a:r>
          </a:p>
          <a:p>
            <a:pPr marL="457200" lvl="1" indent="0" algn="just">
              <a:buNone/>
            </a:pPr>
            <a:r>
              <a:rPr lang="ru-RU" sz="3800" dirty="0" smtClean="0"/>
              <a:t>окружность грудной клетки,</a:t>
            </a:r>
          </a:p>
          <a:p>
            <a:pPr marL="457200" lvl="1" indent="0" algn="just">
              <a:buNone/>
            </a:pPr>
            <a:r>
              <a:rPr lang="ru-RU" sz="3800" dirty="0" smtClean="0"/>
              <a:t>окружность головы,</a:t>
            </a:r>
          </a:p>
          <a:p>
            <a:pPr marL="0" indent="0" algn="just">
              <a:buNone/>
            </a:pPr>
            <a:r>
              <a:rPr lang="ru-RU" sz="5100" dirty="0" smtClean="0"/>
              <a:t>физической подготовленности</a:t>
            </a:r>
          </a:p>
          <a:p>
            <a:pPr marL="457200" lvl="1" indent="0" algn="just">
              <a:buNone/>
            </a:pPr>
            <a:r>
              <a:rPr lang="ru-RU" sz="3800" dirty="0" smtClean="0"/>
              <a:t>сила, </a:t>
            </a:r>
          </a:p>
          <a:p>
            <a:pPr marL="457200" lvl="1" indent="0" algn="just">
              <a:buNone/>
            </a:pPr>
            <a:r>
              <a:rPr lang="ru-RU" sz="3800" dirty="0" smtClean="0"/>
              <a:t>выносливость, </a:t>
            </a:r>
          </a:p>
          <a:p>
            <a:pPr marL="457200" lvl="1" indent="0" algn="just">
              <a:buNone/>
            </a:pPr>
            <a:r>
              <a:rPr lang="ru-RU" sz="3800" dirty="0" smtClean="0"/>
              <a:t>скоростно-силовые качества, </a:t>
            </a:r>
          </a:p>
          <a:p>
            <a:pPr marL="457200" lvl="1" indent="0" algn="just">
              <a:buNone/>
            </a:pPr>
            <a:r>
              <a:rPr lang="ru-RU" sz="3800" dirty="0" smtClean="0"/>
              <a:t>координация движения и ловкость.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4600" dirty="0" smtClean="0"/>
              <a:t>Самое главное – указанное состояние определяет возможность адаптироваться к различным факторам среды обитания.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val="274956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1825624"/>
            <a:ext cx="11183112" cy="50323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400" dirty="0" smtClean="0"/>
              <a:t>Психическое здоровье </a:t>
            </a:r>
          </a:p>
          <a:p>
            <a:pPr marL="0" indent="0">
              <a:buNone/>
            </a:pPr>
            <a:r>
              <a:rPr lang="ru-RU" sz="4300" dirty="0" smtClean="0"/>
              <a:t>состояние психической сферы,</a:t>
            </a:r>
          </a:p>
          <a:p>
            <a:pPr marL="0" indent="0">
              <a:buNone/>
            </a:pPr>
            <a:r>
              <a:rPr lang="ru-RU" sz="4300" dirty="0" smtClean="0"/>
              <a:t>полноценное развитие высших психических функций, психических процессов и механизмов.</a:t>
            </a:r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ru-RU" sz="4300" dirty="0" smtClean="0"/>
              <a:t>Самое главное – это состояние характеризуется  не только отсутствием признаков психических заболеваний, но и стрессоустойчивостью, а также успешностью социальной адаптацией.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53236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" y="1825624"/>
            <a:ext cx="11183112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Репродуктивное здоровье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это своевременное половое созревание при нормальном функционировании генеративной составляющей, также отсутствие органических расстройств, заболеваний, мешающих осуществлению сексуальных и детородных функций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776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2875</Words>
  <Application>Microsoft Office PowerPoint</Application>
  <PresentationFormat>Произвольный</PresentationFormat>
  <Paragraphs>455</Paragraphs>
  <Slides>52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Основы формирования здоровья детей. Критерии здоровья </vt:lpstr>
      <vt:lpstr>План</vt:lpstr>
      <vt:lpstr>Что такое здоровье?</vt:lpstr>
      <vt:lpstr>Что такое здоровье?</vt:lpstr>
      <vt:lpstr>Факторы, влияющие на здоровье</vt:lpstr>
      <vt:lpstr>Факторы, влияющие на здоровье</vt:lpstr>
      <vt:lpstr>компоненты здоровья</vt:lpstr>
      <vt:lpstr>компоненты здоровья</vt:lpstr>
      <vt:lpstr>компоненты здоровья</vt:lpstr>
      <vt:lpstr>комплексная оценка состояния здоровья</vt:lpstr>
      <vt:lpstr>комплексная оценка состояния здоровья</vt:lpstr>
      <vt:lpstr>комплексная оценка состояния здоровья</vt:lpstr>
      <vt:lpstr>комплексная оценка состояния здоровья</vt:lpstr>
      <vt:lpstr>комплексная оценка состояния здоровья</vt:lpstr>
      <vt:lpstr>группы состояния здоровья</vt:lpstr>
      <vt:lpstr>I группа состояния здоровья</vt:lpstr>
      <vt:lpstr>II группа состояния здоровья</vt:lpstr>
      <vt:lpstr>II группа состояния здоровья</vt:lpstr>
      <vt:lpstr>II группа состояния здоровья</vt:lpstr>
      <vt:lpstr>II группа состояния здоровья</vt:lpstr>
      <vt:lpstr>II группа состояния здоровья</vt:lpstr>
      <vt:lpstr>III группа состояния здоровья</vt:lpstr>
      <vt:lpstr>IV группа состояния здоровья</vt:lpstr>
      <vt:lpstr>V группа состояния здоровья </vt:lpstr>
      <vt:lpstr>Физическое развитие</vt:lpstr>
      <vt:lpstr>Углубленная оценка физического развития </vt:lpstr>
      <vt:lpstr>Оценка показателей морфофункционального развития центильным методом</vt:lpstr>
      <vt:lpstr>Что такое гармоничное состояние?</vt:lpstr>
      <vt:lpstr>Пример 1. Мальчик 13 лет</vt:lpstr>
      <vt:lpstr>Пример 1. Мальчик 13 лет</vt:lpstr>
      <vt:lpstr>Пример 1. Мальчик 13 лет</vt:lpstr>
      <vt:lpstr>Девочка 10 лет</vt:lpstr>
      <vt:lpstr>Непараметрический метод  (центильный метод)</vt:lpstr>
      <vt:lpstr>Отклонения в росте</vt:lpstr>
      <vt:lpstr>Масса-ростовой коэффициент (МРК)  для выявления пренатальной гипотрофии: </vt:lpstr>
      <vt:lpstr>Постнатальная гипотрофия -дефицит фактической массы тела по сравнению с должной у детей после 1 месяца жизни: </vt:lpstr>
      <vt:lpstr>Паратрофия – избыток массы тела у детей до 1 года по сравнению с должной для данного роста</vt:lpstr>
      <vt:lpstr>Презентация PowerPoint</vt:lpstr>
      <vt:lpstr>Уровень антропометрических показателей, соответствие возрасту</vt:lpstr>
      <vt:lpstr>Гармоничность антропометрических показателей</vt:lpstr>
      <vt:lpstr>Оценка соматотипа</vt:lpstr>
      <vt:lpstr>Ожирение – избыток массы тела у ребенка после года по сравнению с должной для данного роста:</vt:lpstr>
      <vt:lpstr>Печаль-печаль- печаль, вы педиатры и вам много учить </vt:lpstr>
      <vt:lpstr>Биологическая зрелость </vt:lpstr>
      <vt:lpstr>Развернутая бальная оценка по полной формуле полового созревания</vt:lpstr>
      <vt:lpstr>Нервно-психическое развитие </vt:lpstr>
      <vt:lpstr>Новорожденные</vt:lpstr>
      <vt:lpstr>Дети первого года </vt:lpstr>
      <vt:lpstr>Дети второго года </vt:lpstr>
      <vt:lpstr>Дети третьего года </vt:lpstr>
      <vt:lpstr>С 3 до 7 лет мышление и речь</vt:lpstr>
      <vt:lpstr>Что такое норма нервно-психического развития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формирования здоровья детей. Критерии здоровья</dc:title>
  <dc:creator>Рецензент 1</dc:creator>
  <cp:lastModifiedBy>Андрей В. Моргун</cp:lastModifiedBy>
  <cp:revision>15</cp:revision>
  <dcterms:created xsi:type="dcterms:W3CDTF">2022-02-09T12:13:57Z</dcterms:created>
  <dcterms:modified xsi:type="dcterms:W3CDTF">2023-03-30T00:26:03Z</dcterms:modified>
</cp:coreProperties>
</file>