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96162" y="1613154"/>
            <a:ext cx="9599675" cy="2268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77304" y="1963369"/>
            <a:ext cx="4648834" cy="3869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212" y="22351"/>
            <a:ext cx="11631574" cy="2268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33344" y="2584704"/>
            <a:ext cx="7804784" cy="276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304" y="2502230"/>
            <a:ext cx="10516870" cy="11855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689225" marR="5080" indent="-2677160">
              <a:lnSpc>
                <a:spcPts val="4320"/>
              </a:lnSpc>
              <a:spcBef>
                <a:spcPts val="655"/>
              </a:spcBef>
            </a:pP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Доказательная </a:t>
            </a:r>
            <a:r>
              <a:rPr sz="4000" b="1" spc="5" dirty="0">
                <a:solidFill>
                  <a:srgbClr val="001F5F"/>
                </a:solidFill>
                <a:latin typeface="Arial"/>
                <a:cs typeface="Arial"/>
              </a:rPr>
              <a:t>медицина в неврологии</a:t>
            </a:r>
            <a:r>
              <a:rPr sz="4000" b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b="1" spc="5" dirty="0">
                <a:solidFill>
                  <a:srgbClr val="001F5F"/>
                </a:solidFill>
                <a:latin typeface="Arial"/>
                <a:cs typeface="Arial"/>
              </a:rPr>
              <a:t>и  </a:t>
            </a:r>
            <a:r>
              <a:rPr sz="4000" b="1" dirty="0">
                <a:solidFill>
                  <a:srgbClr val="001F5F"/>
                </a:solidFill>
                <a:latin typeface="Arial"/>
                <a:cs typeface="Arial"/>
              </a:rPr>
              <a:t>нейрореабилитации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13847" y="347472"/>
            <a:ext cx="1667255" cy="1569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0190" rIns="0" bIns="0" rtlCol="0">
            <a:spAutoFit/>
          </a:bodyPr>
          <a:lstStyle/>
          <a:p>
            <a:pPr marL="3847465" marR="5080" indent="371475">
              <a:lnSpc>
                <a:spcPts val="4750"/>
              </a:lnSpc>
              <a:spcBef>
                <a:spcPts val="695"/>
              </a:spcBef>
            </a:pPr>
            <a:r>
              <a:rPr sz="4400" u="none" spc="-10" dirty="0">
                <a:solidFill>
                  <a:srgbClr val="000000"/>
                </a:solidFill>
                <a:latin typeface="Calibri"/>
                <a:cs typeface="Calibri"/>
              </a:rPr>
              <a:t>Мультидисциплинарный  принцип </a:t>
            </a:r>
            <a:r>
              <a:rPr sz="4400" u="none" spc="-5" dirty="0">
                <a:solidFill>
                  <a:srgbClr val="000000"/>
                </a:solidFill>
                <a:latin typeface="Calibri"/>
                <a:cs typeface="Calibri"/>
              </a:rPr>
              <a:t>в </a:t>
            </a:r>
            <a:r>
              <a:rPr sz="4400" u="none" spc="-10" dirty="0">
                <a:solidFill>
                  <a:srgbClr val="000000"/>
                </a:solidFill>
                <a:latin typeface="Calibri"/>
                <a:cs typeface="Calibri"/>
              </a:rPr>
              <a:t>реабилитации </a:t>
            </a:r>
            <a:r>
              <a:rPr sz="4400" u="none" spc="-5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u="none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u="none" spc="-5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7736" y="1513154"/>
            <a:ext cx="11689080" cy="52978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17830" marR="628650" indent="-405765">
              <a:lnSpc>
                <a:spcPts val="3030"/>
              </a:lnSpc>
              <a:spcBef>
                <a:spcPts val="484"/>
              </a:spcBef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spc="5" dirty="0">
                <a:latin typeface="Calibri"/>
                <a:cs typeface="Calibri"/>
              </a:rPr>
              <a:t>В </a:t>
            </a:r>
            <a:r>
              <a:rPr sz="2800" b="1" dirty="0">
                <a:latin typeface="Calibri"/>
                <a:cs typeface="Calibri"/>
              </a:rPr>
              <a:t>рекомендациях [William J. </a:t>
            </a:r>
            <a:r>
              <a:rPr sz="2800" b="1" spc="-5" dirty="0">
                <a:latin typeface="Calibri"/>
                <a:cs typeface="Calibri"/>
              </a:rPr>
              <a:t>2008] </a:t>
            </a:r>
            <a:r>
              <a:rPr sz="2800" b="1" spc="5" dirty="0">
                <a:latin typeface="Calibri"/>
                <a:cs typeface="Calibri"/>
              </a:rPr>
              <a:t>показывается, </a:t>
            </a:r>
            <a:r>
              <a:rPr sz="2800" b="1" dirty="0">
                <a:latin typeface="Calibri"/>
                <a:cs typeface="Calibri"/>
              </a:rPr>
              <a:t>что все </a:t>
            </a:r>
            <a:r>
              <a:rPr sz="2800" b="1" spc="5" dirty="0">
                <a:latin typeface="Calibri"/>
                <a:cs typeface="Calibri"/>
              </a:rPr>
              <a:t>пациенты</a:t>
            </a:r>
            <a:r>
              <a:rPr sz="2800" b="1" spc="-1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  </a:t>
            </a:r>
            <a:r>
              <a:rPr sz="2800" b="1" spc="5" dirty="0">
                <a:latin typeface="Calibri"/>
                <a:cs typeface="Calibri"/>
              </a:rPr>
              <a:t>инсультом </a:t>
            </a:r>
            <a:r>
              <a:rPr sz="2800" b="1" dirty="0">
                <a:latin typeface="Calibri"/>
                <a:cs typeface="Calibri"/>
              </a:rPr>
              <a:t>должны быть </a:t>
            </a:r>
            <a:r>
              <a:rPr sz="2800" b="1" spc="5" dirty="0">
                <a:latin typeface="Calibri"/>
                <a:cs typeface="Calibri"/>
              </a:rPr>
              <a:t>направлены </a:t>
            </a:r>
            <a:r>
              <a:rPr sz="2800" b="1" dirty="0">
                <a:latin typeface="Calibri"/>
                <a:cs typeface="Calibri"/>
              </a:rPr>
              <a:t>на</a:t>
            </a:r>
            <a:r>
              <a:rPr sz="2800" b="1" spc="-21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реабилитацию,</a:t>
            </a:r>
            <a:endParaRPr sz="2800">
              <a:latin typeface="Calibri"/>
              <a:cs typeface="Calibri"/>
            </a:endParaRPr>
          </a:p>
          <a:p>
            <a:pPr marL="417830">
              <a:lnSpc>
                <a:spcPts val="2805"/>
              </a:lnSpc>
            </a:pPr>
            <a:r>
              <a:rPr sz="2800" b="1" spc="5" dirty="0">
                <a:latin typeface="Calibri"/>
                <a:cs typeface="Calibri"/>
              </a:rPr>
              <a:t>реабилитация </a:t>
            </a:r>
            <a:r>
              <a:rPr sz="2800" b="1" dirty="0">
                <a:latin typeface="Calibri"/>
                <a:cs typeface="Calibri"/>
              </a:rPr>
              <a:t>должна начинаться </a:t>
            </a:r>
            <a:r>
              <a:rPr sz="2800" b="1" spc="5" dirty="0">
                <a:latin typeface="Calibri"/>
                <a:cs typeface="Calibri"/>
              </a:rPr>
              <a:t>рано, реабилитация </a:t>
            </a:r>
            <a:r>
              <a:rPr sz="2800" b="1" dirty="0">
                <a:latin typeface="Calibri"/>
                <a:cs typeface="Calibri"/>
              </a:rPr>
              <a:t>не</a:t>
            </a:r>
            <a:r>
              <a:rPr sz="2800" b="1" spc="-2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должна</a:t>
            </a:r>
            <a:endParaRPr sz="2800">
              <a:latin typeface="Calibri"/>
              <a:cs typeface="Calibri"/>
            </a:endParaRPr>
          </a:p>
          <a:p>
            <a:pPr marL="417830" marR="1367155">
              <a:lnSpc>
                <a:spcPts val="3030"/>
              </a:lnSpc>
              <a:spcBef>
                <a:spcPts val="210"/>
              </a:spcBef>
            </a:pPr>
            <a:r>
              <a:rPr sz="2800" b="1" dirty="0">
                <a:latin typeface="Calibri"/>
                <a:cs typeface="Calibri"/>
              </a:rPr>
              <a:t>быть прекращена </a:t>
            </a:r>
            <a:r>
              <a:rPr sz="2800" b="1" spc="5" dirty="0">
                <a:latin typeface="Calibri"/>
                <a:cs typeface="Calibri"/>
              </a:rPr>
              <a:t>после </a:t>
            </a:r>
            <a:r>
              <a:rPr sz="2800" b="1" dirty="0">
                <a:latin typeface="Calibri"/>
                <a:cs typeface="Calibri"/>
              </a:rPr>
              <a:t>острого периода – для ряда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пациентов  </a:t>
            </a:r>
            <a:r>
              <a:rPr sz="2800" b="1" spc="-5" dirty="0">
                <a:latin typeface="Calibri"/>
                <a:cs typeface="Calibri"/>
              </a:rPr>
              <a:t>необходимо </a:t>
            </a:r>
            <a:r>
              <a:rPr sz="2800" b="1" spc="5" dirty="0">
                <a:latin typeface="Calibri"/>
                <a:cs typeface="Calibri"/>
              </a:rPr>
              <a:t>продолжение в </a:t>
            </a:r>
            <a:r>
              <a:rPr sz="2800" b="1" dirty="0">
                <a:latin typeface="Calibri"/>
                <a:cs typeface="Calibri"/>
              </a:rPr>
              <a:t>течение первого года </a:t>
            </a:r>
            <a:r>
              <a:rPr sz="2800" b="1" spc="10" dirty="0">
                <a:latin typeface="Calibri"/>
                <a:cs typeface="Calibri"/>
              </a:rPr>
              <a:t>[Stroke </a:t>
            </a:r>
            <a:r>
              <a:rPr sz="2800" b="1" dirty="0">
                <a:latin typeface="Calibri"/>
                <a:cs typeface="Calibri"/>
              </a:rPr>
              <a:t>Unit  </a:t>
            </a:r>
            <a:r>
              <a:rPr sz="2800" b="1" spc="5" dirty="0">
                <a:latin typeface="Calibri"/>
                <a:cs typeface="Calibri"/>
              </a:rPr>
              <a:t>Trialists'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Collaboration].</a:t>
            </a:r>
            <a:endParaRPr sz="2800">
              <a:latin typeface="Calibri"/>
              <a:cs typeface="Calibri"/>
            </a:endParaRPr>
          </a:p>
          <a:p>
            <a:pPr marL="417830" marR="362585" indent="-405765">
              <a:lnSpc>
                <a:spcPts val="3020"/>
              </a:lnSpc>
              <a:spcBef>
                <a:spcPts val="1000"/>
              </a:spcBef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dirty="0">
                <a:latin typeface="Calibri"/>
                <a:cs typeface="Calibri"/>
              </a:rPr>
              <a:t>Метанализ </a:t>
            </a:r>
            <a:r>
              <a:rPr sz="2800" b="1" spc="5" dirty="0">
                <a:latin typeface="Calibri"/>
                <a:cs typeface="Calibri"/>
              </a:rPr>
              <a:t>показал, </a:t>
            </a:r>
            <a:r>
              <a:rPr sz="2800" b="1" dirty="0">
                <a:latin typeface="Calibri"/>
                <a:cs typeface="Calibri"/>
              </a:rPr>
              <a:t>что </a:t>
            </a:r>
            <a:r>
              <a:rPr sz="2800" b="1" spc="5" dirty="0">
                <a:latin typeface="Calibri"/>
                <a:cs typeface="Calibri"/>
              </a:rPr>
              <a:t>продолжение </a:t>
            </a:r>
            <a:r>
              <a:rPr sz="2800" b="1" dirty="0">
                <a:latin typeface="Calibri"/>
                <a:cs typeface="Calibri"/>
              </a:rPr>
              <a:t>реабилитации в течение 1</a:t>
            </a:r>
            <a:r>
              <a:rPr sz="2800" b="1" spc="-25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года  </a:t>
            </a:r>
            <a:r>
              <a:rPr sz="2800" b="1" spc="5" dirty="0">
                <a:latin typeface="Calibri"/>
                <a:cs typeface="Calibri"/>
              </a:rPr>
              <a:t>после </a:t>
            </a:r>
            <a:r>
              <a:rPr sz="2800" b="1" dirty="0">
                <a:latin typeface="Calibri"/>
                <a:cs typeface="Calibri"/>
              </a:rPr>
              <a:t>инсульта снижает </a:t>
            </a:r>
            <a:r>
              <a:rPr sz="2800" b="1" spc="5" dirty="0">
                <a:latin typeface="Calibri"/>
                <a:cs typeface="Calibri"/>
              </a:rPr>
              <a:t>риск </a:t>
            </a:r>
            <a:r>
              <a:rPr sz="2800" b="1" dirty="0">
                <a:latin typeface="Calibri"/>
                <a:cs typeface="Calibri"/>
              </a:rPr>
              <a:t>функциональных </a:t>
            </a:r>
            <a:r>
              <a:rPr sz="2800" b="1" spc="-5" dirty="0">
                <a:latin typeface="Calibri"/>
                <a:cs typeface="Calibri"/>
              </a:rPr>
              <a:t>ухудшений</a:t>
            </a:r>
            <a:r>
              <a:rPr sz="2800" b="1" spc="-21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417830">
              <a:lnSpc>
                <a:spcPts val="2985"/>
              </a:lnSpc>
            </a:pPr>
            <a:r>
              <a:rPr sz="2800" b="1" spc="-5" dirty="0">
                <a:latin typeface="Calibri"/>
                <a:cs typeface="Calibri"/>
              </a:rPr>
              <a:t>улучшает </a:t>
            </a:r>
            <a:r>
              <a:rPr sz="2800" b="1" spc="5" dirty="0">
                <a:latin typeface="Calibri"/>
                <a:cs typeface="Calibri"/>
              </a:rPr>
              <a:t>активность </a:t>
            </a:r>
            <a:r>
              <a:rPr sz="2800" b="1" dirty="0">
                <a:latin typeface="Calibri"/>
                <a:cs typeface="Calibri"/>
              </a:rPr>
              <a:t>повседневной жизни [Legg </a:t>
            </a:r>
            <a:r>
              <a:rPr sz="2800" b="1" spc="-5" dirty="0">
                <a:latin typeface="Calibri"/>
                <a:cs typeface="Calibri"/>
              </a:rPr>
              <a:t>L.A.</a:t>
            </a:r>
            <a:r>
              <a:rPr sz="2800" b="1" spc="-1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2017].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Calibri"/>
              <a:cs typeface="Calibri"/>
            </a:endParaRPr>
          </a:p>
          <a:p>
            <a:pPr marL="1824989" marR="5080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24989" algn="l"/>
                <a:tab pos="1825625" algn="l"/>
              </a:tabLst>
            </a:pPr>
            <a:r>
              <a:rPr sz="1400" b="1" spc="-10" dirty="0">
                <a:latin typeface="Arial"/>
                <a:cs typeface="Arial"/>
              </a:rPr>
              <a:t>William, J. </a:t>
            </a:r>
            <a:r>
              <a:rPr sz="1400" b="1" spc="-5" dirty="0">
                <a:latin typeface="Arial"/>
                <a:cs typeface="Arial"/>
              </a:rPr>
              <a:t>Guidelines for </a:t>
            </a:r>
            <a:r>
              <a:rPr sz="1400" b="1" spc="-10" dirty="0">
                <a:latin typeface="Arial"/>
                <a:cs typeface="Arial"/>
              </a:rPr>
              <a:t>management </a:t>
            </a:r>
            <a:r>
              <a:rPr sz="1400" b="1" spc="-15" dirty="0">
                <a:latin typeface="Arial"/>
                <a:cs typeface="Arial"/>
              </a:rPr>
              <a:t>of </a:t>
            </a:r>
            <a:r>
              <a:rPr sz="1400" b="1" spc="-5" dirty="0">
                <a:latin typeface="Arial"/>
                <a:cs typeface="Arial"/>
              </a:rPr>
              <a:t>ischemic stroke and </a:t>
            </a:r>
            <a:r>
              <a:rPr sz="1400" b="1" spc="-10" dirty="0">
                <a:latin typeface="Arial"/>
                <a:cs typeface="Arial"/>
              </a:rPr>
              <a:t>transient </a:t>
            </a:r>
            <a:r>
              <a:rPr sz="1400" b="1" spc="-5" dirty="0">
                <a:latin typeface="Arial"/>
                <a:cs typeface="Arial"/>
              </a:rPr>
              <a:t>ischemic attack </a:t>
            </a:r>
            <a:r>
              <a:rPr sz="1400" b="1" spc="-10" dirty="0">
                <a:latin typeface="Arial"/>
                <a:cs typeface="Arial"/>
              </a:rPr>
              <a:t>European </a:t>
            </a:r>
            <a:r>
              <a:rPr sz="1400" b="1" spc="-5" dirty="0">
                <a:latin typeface="Arial"/>
                <a:cs typeface="Arial"/>
              </a:rPr>
              <a:t>Stroke / </a:t>
            </a:r>
            <a:r>
              <a:rPr sz="1400" b="1" dirty="0">
                <a:latin typeface="Arial"/>
                <a:cs typeface="Arial"/>
              </a:rPr>
              <a:t>J.  </a:t>
            </a:r>
            <a:r>
              <a:rPr sz="1400" b="1" spc="-10" dirty="0">
                <a:latin typeface="Arial"/>
                <a:cs typeface="Arial"/>
              </a:rPr>
              <a:t>William, </a:t>
            </a:r>
            <a:r>
              <a:rPr sz="1400" b="1" spc="-20" dirty="0">
                <a:latin typeface="Arial"/>
                <a:cs typeface="Arial"/>
              </a:rPr>
              <a:t>A. A. </a:t>
            </a:r>
            <a:r>
              <a:rPr sz="1400" b="1" spc="-15" dirty="0">
                <a:latin typeface="Arial"/>
                <a:cs typeface="Arial"/>
              </a:rPr>
              <a:t>Rabinstein, T. Ackerson </a:t>
            </a:r>
            <a:r>
              <a:rPr sz="1400" b="1" spc="-10" dirty="0">
                <a:latin typeface="Arial"/>
                <a:cs typeface="Arial"/>
              </a:rPr>
              <a:t>[et al.] </a:t>
            </a:r>
            <a:r>
              <a:rPr sz="1400" b="1" spc="-5" dirty="0">
                <a:latin typeface="Arial"/>
                <a:cs typeface="Arial"/>
              </a:rPr>
              <a:t>// </a:t>
            </a:r>
            <a:r>
              <a:rPr sz="1400" b="1" spc="-15" dirty="0">
                <a:latin typeface="Arial"/>
                <a:cs typeface="Arial"/>
              </a:rPr>
              <a:t>Cerebrovasc. </a:t>
            </a:r>
            <a:r>
              <a:rPr sz="1400" b="1" spc="-10" dirty="0">
                <a:latin typeface="Arial"/>
                <a:cs typeface="Arial"/>
              </a:rPr>
              <a:t>Dis. </a:t>
            </a:r>
            <a:r>
              <a:rPr sz="1400" b="1" spc="-5" dirty="0">
                <a:latin typeface="Arial"/>
                <a:cs typeface="Arial"/>
              </a:rPr>
              <a:t>– </a:t>
            </a:r>
            <a:r>
              <a:rPr sz="1400" b="1" spc="-15" dirty="0">
                <a:latin typeface="Arial"/>
                <a:cs typeface="Arial"/>
              </a:rPr>
              <a:t>2008. </a:t>
            </a:r>
            <a:r>
              <a:rPr sz="1400" b="1" spc="-5" dirty="0">
                <a:latin typeface="Arial"/>
                <a:cs typeface="Arial"/>
              </a:rPr>
              <a:t>– </a:t>
            </a:r>
            <a:r>
              <a:rPr sz="1400" b="1" spc="-10" dirty="0">
                <a:latin typeface="Arial"/>
                <a:cs typeface="Arial"/>
              </a:rPr>
              <a:t>Vol. </a:t>
            </a:r>
            <a:r>
              <a:rPr sz="1400" b="1" spc="-15" dirty="0">
                <a:latin typeface="Arial"/>
                <a:cs typeface="Arial"/>
              </a:rPr>
              <a:t>25, </a:t>
            </a:r>
            <a:r>
              <a:rPr sz="1400" b="1" spc="-10" dirty="0">
                <a:latin typeface="Arial"/>
                <a:cs typeface="Arial"/>
              </a:rPr>
              <a:t>Iss. 5. </a:t>
            </a:r>
            <a:r>
              <a:rPr sz="1400" b="1" spc="-5" dirty="0">
                <a:latin typeface="Arial"/>
                <a:cs typeface="Arial"/>
              </a:rPr>
              <a:t>– P.</a:t>
            </a:r>
            <a:r>
              <a:rPr sz="1400" b="1" spc="28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457-507.</a:t>
            </a:r>
            <a:endParaRPr sz="1400">
              <a:latin typeface="Arial"/>
              <a:cs typeface="Arial"/>
            </a:endParaRPr>
          </a:p>
          <a:p>
            <a:pPr marL="1824989" marR="5080" lvl="1" indent="-287020">
              <a:lnSpc>
                <a:spcPct val="100000"/>
              </a:lnSpc>
              <a:buFont typeface="Arial"/>
              <a:buChar char="•"/>
              <a:tabLst>
                <a:tab pos="1824989" algn="l"/>
                <a:tab pos="1825625" algn="l"/>
              </a:tabLst>
            </a:pPr>
            <a:r>
              <a:rPr sz="1400" b="1" spc="-10" dirty="0">
                <a:latin typeface="Arial"/>
                <a:cs typeface="Arial"/>
              </a:rPr>
              <a:t>Stroke </a:t>
            </a:r>
            <a:r>
              <a:rPr sz="1400" b="1" spc="-5" dirty="0">
                <a:latin typeface="Arial"/>
                <a:cs typeface="Arial"/>
              </a:rPr>
              <a:t>Unit </a:t>
            </a:r>
            <a:r>
              <a:rPr sz="1400" b="1" spc="-10" dirty="0">
                <a:latin typeface="Arial"/>
                <a:cs typeface="Arial"/>
              </a:rPr>
              <a:t>Trialists' Collaboration. </a:t>
            </a:r>
            <a:r>
              <a:rPr sz="1400" b="1" spc="-5" dirty="0">
                <a:latin typeface="Arial"/>
                <a:cs typeface="Arial"/>
              </a:rPr>
              <a:t>Organised inpatient (stroke </a:t>
            </a:r>
            <a:r>
              <a:rPr sz="1400" b="1" spc="-10" dirty="0">
                <a:latin typeface="Arial"/>
                <a:cs typeface="Arial"/>
              </a:rPr>
              <a:t>unit) </a:t>
            </a:r>
            <a:r>
              <a:rPr sz="1400" b="1" spc="-5" dirty="0">
                <a:latin typeface="Arial"/>
                <a:cs typeface="Arial"/>
              </a:rPr>
              <a:t>care </a:t>
            </a:r>
            <a:r>
              <a:rPr sz="1400" b="1" spc="-15" dirty="0">
                <a:latin typeface="Arial"/>
                <a:cs typeface="Arial"/>
              </a:rPr>
              <a:t>for </a:t>
            </a:r>
            <a:r>
              <a:rPr sz="1400" b="1" spc="-10" dirty="0">
                <a:latin typeface="Arial"/>
                <a:cs typeface="Arial"/>
              </a:rPr>
              <a:t>stroke. Cochrane Database </a:t>
            </a:r>
            <a:r>
              <a:rPr sz="1400" b="1" spc="-5" dirty="0">
                <a:latin typeface="Arial"/>
                <a:cs typeface="Arial"/>
              </a:rPr>
              <a:t>Syst Rev.  </a:t>
            </a:r>
            <a:r>
              <a:rPr sz="1400" b="1" spc="-15" dirty="0">
                <a:latin typeface="Arial"/>
                <a:cs typeface="Arial"/>
              </a:rPr>
              <a:t>2013 </a:t>
            </a:r>
            <a:r>
              <a:rPr sz="1400" b="1" spc="-10" dirty="0">
                <a:latin typeface="Arial"/>
                <a:cs typeface="Arial"/>
              </a:rPr>
              <a:t>Sep </a:t>
            </a:r>
            <a:r>
              <a:rPr sz="1400" b="1" spc="-15" dirty="0">
                <a:latin typeface="Arial"/>
                <a:cs typeface="Arial"/>
              </a:rPr>
              <a:t>11. </a:t>
            </a:r>
            <a:r>
              <a:rPr sz="1400" b="1" spc="-5" dirty="0">
                <a:latin typeface="Arial"/>
                <a:cs typeface="Arial"/>
              </a:rPr>
              <a:t>–</a:t>
            </a:r>
            <a:r>
              <a:rPr sz="1400" b="1" spc="8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9:CD000197</a:t>
            </a:r>
            <a:endParaRPr sz="1400">
              <a:latin typeface="Arial"/>
              <a:cs typeface="Arial"/>
            </a:endParaRPr>
          </a:p>
          <a:p>
            <a:pPr marL="1824989" lvl="1" indent="-287020">
              <a:lnSpc>
                <a:spcPct val="100000"/>
              </a:lnSpc>
              <a:buFont typeface="Arial"/>
              <a:buChar char="•"/>
              <a:tabLst>
                <a:tab pos="1824989" algn="l"/>
                <a:tab pos="1825625" algn="l"/>
              </a:tabLst>
            </a:pPr>
            <a:r>
              <a:rPr sz="1400" b="1" spc="-10" dirty="0">
                <a:latin typeface="Arial"/>
                <a:cs typeface="Arial"/>
              </a:rPr>
              <a:t>Legg,</a:t>
            </a:r>
            <a:r>
              <a:rPr sz="1400" b="1" spc="1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L.A.</a:t>
            </a:r>
            <a:r>
              <a:rPr sz="1400" b="1" spc="1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Occupational</a:t>
            </a:r>
            <a:r>
              <a:rPr sz="1400" b="1" spc="1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therapy</a:t>
            </a:r>
            <a:r>
              <a:rPr sz="1400" b="1" spc="1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for</a:t>
            </a:r>
            <a:r>
              <a:rPr sz="1400" b="1" spc="204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adults</a:t>
            </a:r>
            <a:r>
              <a:rPr sz="1400" b="1" spc="1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with</a:t>
            </a:r>
            <a:r>
              <a:rPr sz="1400" b="1" spc="1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problems</a:t>
            </a:r>
            <a:r>
              <a:rPr sz="1400" b="1" spc="1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</a:t>
            </a:r>
            <a:r>
              <a:rPr sz="1400" b="1" spc="18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activities</a:t>
            </a:r>
            <a:r>
              <a:rPr sz="1400" b="1" spc="1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1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daily</a:t>
            </a:r>
            <a:r>
              <a:rPr sz="1400" b="1" spc="1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living</a:t>
            </a:r>
            <a:r>
              <a:rPr sz="1400" b="1" spc="1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after</a:t>
            </a:r>
            <a:r>
              <a:rPr sz="1400" b="1" spc="1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stroke.</a:t>
            </a:r>
            <a:r>
              <a:rPr sz="1400" b="1" spc="1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/</a:t>
            </a:r>
            <a:r>
              <a:rPr sz="1400" b="1" spc="1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L.A.</a:t>
            </a:r>
            <a:r>
              <a:rPr sz="1400" b="1" spc="1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Legg,</a:t>
            </a:r>
            <a:r>
              <a:rPr sz="1400" b="1" spc="1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S.R.</a:t>
            </a:r>
            <a:endParaRPr sz="1400">
              <a:latin typeface="Arial"/>
              <a:cs typeface="Arial"/>
            </a:endParaRPr>
          </a:p>
          <a:p>
            <a:pPr marL="1824989">
              <a:lnSpc>
                <a:spcPct val="100000"/>
              </a:lnSpc>
              <a:spcBef>
                <a:spcPts val="5"/>
              </a:spcBef>
            </a:pPr>
            <a:r>
              <a:rPr sz="1400" b="1" spc="-15" dirty="0">
                <a:latin typeface="Arial"/>
                <a:cs typeface="Arial"/>
              </a:rPr>
              <a:t>Lewis, </a:t>
            </a:r>
            <a:r>
              <a:rPr sz="1400" b="1" spc="-10" dirty="0">
                <a:latin typeface="Arial"/>
                <a:cs typeface="Arial"/>
              </a:rPr>
              <a:t>O.J. </a:t>
            </a:r>
            <a:r>
              <a:rPr sz="1400" b="1" spc="-15" dirty="0">
                <a:latin typeface="Arial"/>
                <a:cs typeface="Arial"/>
              </a:rPr>
              <a:t>Schofield-Robinson </a:t>
            </a:r>
            <a:r>
              <a:rPr sz="1400" b="1" spc="-10" dirty="0">
                <a:latin typeface="Arial"/>
                <a:cs typeface="Arial"/>
              </a:rPr>
              <a:t>[et al.] </a:t>
            </a:r>
            <a:r>
              <a:rPr sz="1400" b="1" spc="-5" dirty="0">
                <a:latin typeface="Arial"/>
                <a:cs typeface="Arial"/>
              </a:rPr>
              <a:t>// </a:t>
            </a:r>
            <a:r>
              <a:rPr sz="1400" b="1" spc="-15" dirty="0">
                <a:latin typeface="Arial"/>
                <a:cs typeface="Arial"/>
              </a:rPr>
              <a:t>Cochrane Database </a:t>
            </a:r>
            <a:r>
              <a:rPr sz="1400" b="1" spc="-20" dirty="0">
                <a:latin typeface="Arial"/>
                <a:cs typeface="Arial"/>
              </a:rPr>
              <a:t>Syst. </a:t>
            </a:r>
            <a:r>
              <a:rPr sz="1400" b="1" spc="-15" dirty="0">
                <a:latin typeface="Arial"/>
                <a:cs typeface="Arial"/>
              </a:rPr>
              <a:t>Rev. </a:t>
            </a:r>
            <a:r>
              <a:rPr sz="1400" b="1" spc="-5" dirty="0">
                <a:latin typeface="Arial"/>
                <a:cs typeface="Arial"/>
              </a:rPr>
              <a:t>– </a:t>
            </a:r>
            <a:r>
              <a:rPr sz="1400" b="1" spc="-15" dirty="0">
                <a:latin typeface="Arial"/>
                <a:cs typeface="Arial"/>
              </a:rPr>
              <a:t>2017 Jul 19. </a:t>
            </a:r>
            <a:r>
              <a:rPr sz="1400" b="1" spc="-5" dirty="0">
                <a:latin typeface="Arial"/>
                <a:cs typeface="Arial"/>
              </a:rPr>
              <a:t>-</a:t>
            </a:r>
            <a:r>
              <a:rPr sz="1400" b="1" spc="2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7:CD003585.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306" y="419936"/>
            <a:ext cx="2445334" cy="874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9060" y="1941956"/>
            <a:ext cx="11148060" cy="48768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417830" marR="1125855" indent="-405765">
              <a:lnSpc>
                <a:spcPts val="2160"/>
              </a:lnSpc>
              <a:spcBef>
                <a:spcPts val="365"/>
              </a:spcBef>
              <a:buSzPct val="1400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000" b="1" spc="-5" dirty="0">
                <a:latin typeface="Calibri"/>
                <a:cs typeface="Calibri"/>
              </a:rPr>
              <a:t>В Кохрейновском обзоре в 19 </a:t>
            </a:r>
            <a:r>
              <a:rPr sz="2000" b="1" spc="-10" dirty="0">
                <a:latin typeface="Calibri"/>
                <a:cs typeface="Calibri"/>
              </a:rPr>
              <a:t>исследованиях на </a:t>
            </a:r>
            <a:r>
              <a:rPr sz="2000" b="1" spc="-15" dirty="0">
                <a:latin typeface="Calibri"/>
                <a:cs typeface="Calibri"/>
              </a:rPr>
              <a:t>группе </a:t>
            </a:r>
            <a:r>
              <a:rPr sz="2000" b="1" spc="-5" dirty="0">
                <a:latin typeface="Calibri"/>
                <a:cs typeface="Calibri"/>
              </a:rPr>
              <a:t>3480 </a:t>
            </a:r>
            <a:r>
              <a:rPr sz="2000" b="1" spc="-10" dirty="0">
                <a:latin typeface="Calibri"/>
                <a:cs typeface="Calibri"/>
              </a:rPr>
              <a:t>пациентов </a:t>
            </a:r>
            <a:r>
              <a:rPr sz="2000" b="1" spc="-5" dirty="0">
                <a:latin typeface="Calibri"/>
                <a:cs typeface="Calibri"/>
              </a:rPr>
              <a:t>с </a:t>
            </a:r>
            <a:r>
              <a:rPr sz="2000" b="1" spc="-10" dirty="0">
                <a:latin typeface="Calibri"/>
                <a:cs typeface="Calibri"/>
              </a:rPr>
              <a:t>поражением  головного </a:t>
            </a:r>
            <a:r>
              <a:rPr sz="2000" b="1" spc="-15" dirty="0">
                <a:latin typeface="Calibri"/>
                <a:cs typeface="Calibri"/>
              </a:rPr>
              <a:t>мозга </a:t>
            </a:r>
            <a:r>
              <a:rPr sz="2000" b="1" spc="-10" dirty="0">
                <a:latin typeface="Calibri"/>
                <a:cs typeface="Calibri"/>
              </a:rPr>
              <a:t>различного генеза было показано, что </a:t>
            </a:r>
            <a:r>
              <a:rPr sz="2000" b="1" spc="-5" dirty="0">
                <a:latin typeface="Calibri"/>
                <a:cs typeface="Calibri"/>
              </a:rPr>
              <a:t>реабилитация </a:t>
            </a:r>
            <a:r>
              <a:rPr sz="2000" b="1" spc="-10" dirty="0">
                <a:latin typeface="Calibri"/>
                <a:cs typeface="Calibri"/>
              </a:rPr>
              <a:t>приводит </a:t>
            </a:r>
            <a:r>
              <a:rPr sz="2000" b="1" spc="-5" dirty="0">
                <a:latin typeface="Calibri"/>
                <a:cs typeface="Calibri"/>
              </a:rPr>
              <a:t>к  </a:t>
            </a:r>
            <a:r>
              <a:rPr sz="2000" b="1" spc="-10" dirty="0">
                <a:latin typeface="Calibri"/>
                <a:cs typeface="Calibri"/>
              </a:rPr>
              <a:t>улучшению.</a:t>
            </a:r>
            <a:endParaRPr sz="2000">
              <a:latin typeface="Calibri"/>
              <a:cs typeface="Calibri"/>
            </a:endParaRPr>
          </a:p>
          <a:p>
            <a:pPr marL="417830" marR="958850" indent="-405765">
              <a:lnSpc>
                <a:spcPts val="2160"/>
              </a:lnSpc>
              <a:spcBef>
                <a:spcPts val="985"/>
              </a:spcBef>
              <a:buSzPct val="1400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000" b="1" spc="-5" dirty="0">
                <a:latin typeface="Calibri"/>
                <a:cs typeface="Calibri"/>
              </a:rPr>
              <a:t>В качестве </a:t>
            </a:r>
            <a:r>
              <a:rPr sz="2000" b="1" spc="-10" dirty="0">
                <a:latin typeface="Calibri"/>
                <a:cs typeface="Calibri"/>
              </a:rPr>
              <a:t>интервенции авторы </a:t>
            </a:r>
            <a:r>
              <a:rPr sz="2000" b="1" spc="-5" dirty="0">
                <a:latin typeface="Calibri"/>
                <a:cs typeface="Calibri"/>
              </a:rPr>
              <a:t>рассматривали </a:t>
            </a:r>
            <a:r>
              <a:rPr sz="2000" b="1" spc="-10" dirty="0">
                <a:latin typeface="Calibri"/>
                <a:cs typeface="Calibri"/>
              </a:rPr>
              <a:t>мультидисциплинарную реабилитацию  </a:t>
            </a:r>
            <a:r>
              <a:rPr sz="2000" b="1" spc="-5" dirty="0">
                <a:latin typeface="Calibri"/>
                <a:cs typeface="Calibri"/>
              </a:rPr>
              <a:t>как в стационаре, </a:t>
            </a:r>
            <a:r>
              <a:rPr sz="2000" b="1" spc="-10" dirty="0">
                <a:latin typeface="Calibri"/>
                <a:cs typeface="Calibri"/>
              </a:rPr>
              <a:t>так </a:t>
            </a:r>
            <a:r>
              <a:rPr sz="2000" b="1" spc="-5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амбулаторно. Реабилитация </a:t>
            </a:r>
            <a:r>
              <a:rPr sz="2000" b="1" spc="-5" dirty="0">
                <a:latin typeface="Calibri"/>
                <a:cs typeface="Calibri"/>
              </a:rPr>
              <a:t>включала в себя </a:t>
            </a:r>
            <a:r>
              <a:rPr sz="2000" b="1" spc="-10" dirty="0">
                <a:latin typeface="Calibri"/>
                <a:cs typeface="Calibri"/>
              </a:rPr>
              <a:t>эрготерапию,  физическую терапию, когнитивно-поведенческую терапию, </a:t>
            </a:r>
            <a:r>
              <a:rPr sz="2000" b="1" spc="-5" dirty="0">
                <a:latin typeface="Calibri"/>
                <a:cs typeface="Calibri"/>
              </a:rPr>
              <a:t>и</a:t>
            </a:r>
            <a:r>
              <a:rPr sz="2000" b="1" spc="19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т.д.</a:t>
            </a:r>
            <a:endParaRPr sz="20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740"/>
              </a:spcBef>
              <a:buSzPct val="1400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000" b="1" spc="-10" dirty="0">
                <a:latin typeface="Calibri"/>
                <a:cs typeface="Calibri"/>
              </a:rPr>
              <a:t>Показано </a:t>
            </a:r>
            <a:r>
              <a:rPr sz="2000" b="1" spc="-5" dirty="0">
                <a:latin typeface="Calibri"/>
                <a:cs typeface="Calibri"/>
              </a:rPr>
              <a:t>что </a:t>
            </a:r>
            <a:r>
              <a:rPr sz="2000" b="1" spc="-10" dirty="0">
                <a:latin typeface="Calibri"/>
                <a:cs typeface="Calibri"/>
              </a:rPr>
              <a:t>реабилитацию следует проводить </a:t>
            </a:r>
            <a:r>
              <a:rPr sz="2000" b="1" spc="-5" dirty="0">
                <a:latin typeface="Calibri"/>
                <a:cs typeface="Calibri"/>
              </a:rPr>
              <a:t>как </a:t>
            </a:r>
            <a:r>
              <a:rPr sz="2000" b="1" spc="-10" dirty="0">
                <a:latin typeface="Calibri"/>
                <a:cs typeface="Calibri"/>
              </a:rPr>
              <a:t>можно</a:t>
            </a:r>
            <a:r>
              <a:rPr sz="2000" b="1" spc="1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раньше.</a:t>
            </a:r>
            <a:endParaRPr sz="2000">
              <a:latin typeface="Calibri"/>
              <a:cs typeface="Calibri"/>
            </a:endParaRPr>
          </a:p>
          <a:p>
            <a:pPr marL="417830" indent="-405765">
              <a:lnSpc>
                <a:spcPts val="2280"/>
              </a:lnSpc>
              <a:spcBef>
                <a:spcPts val="770"/>
              </a:spcBef>
              <a:buSzPct val="1400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000" b="1" spc="-15" dirty="0">
                <a:latin typeface="Calibri"/>
                <a:cs typeface="Calibri"/>
              </a:rPr>
              <a:t>Однако </a:t>
            </a:r>
            <a:r>
              <a:rPr sz="2000" b="1" spc="-10" dirty="0">
                <a:latin typeface="Calibri"/>
                <a:cs typeface="Calibri"/>
              </a:rPr>
              <a:t>авторы </a:t>
            </a:r>
            <a:r>
              <a:rPr sz="2000" b="1" spc="-5" dirty="0">
                <a:latin typeface="Calibri"/>
                <a:cs typeface="Calibri"/>
              </a:rPr>
              <a:t>отмечают, что </a:t>
            </a:r>
            <a:r>
              <a:rPr sz="2000" b="1" spc="-10" dirty="0">
                <a:latin typeface="Calibri"/>
                <a:cs typeface="Calibri"/>
              </a:rPr>
              <a:t>пациенты </a:t>
            </a:r>
            <a:r>
              <a:rPr sz="2000" b="1" spc="-5" dirty="0">
                <a:latin typeface="Calibri"/>
                <a:cs typeface="Calibri"/>
              </a:rPr>
              <a:t>очень </a:t>
            </a:r>
            <a:r>
              <a:rPr sz="2000" b="1" spc="-10" dirty="0">
                <a:latin typeface="Calibri"/>
                <a:cs typeface="Calibri"/>
              </a:rPr>
              <a:t>разные </a:t>
            </a:r>
            <a:r>
              <a:rPr sz="2000" b="1" spc="-5" dirty="0">
                <a:latin typeface="Calibri"/>
                <a:cs typeface="Calibri"/>
              </a:rPr>
              <a:t>и сильно отличаются</a:t>
            </a:r>
            <a:r>
              <a:rPr sz="2000" b="1" spc="1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по</a:t>
            </a:r>
            <a:endParaRPr sz="2000">
              <a:latin typeface="Calibri"/>
              <a:cs typeface="Calibri"/>
            </a:endParaRPr>
          </a:p>
          <a:p>
            <a:pPr marL="417830">
              <a:lnSpc>
                <a:spcPts val="2280"/>
              </a:lnSpc>
            </a:pPr>
            <a:r>
              <a:rPr sz="2000" b="1" spc="-10" dirty="0">
                <a:latin typeface="Calibri"/>
                <a:cs typeface="Calibri"/>
              </a:rPr>
              <a:t>потребностям.</a:t>
            </a:r>
            <a:endParaRPr sz="2000">
              <a:latin typeface="Calibri"/>
              <a:cs typeface="Calibri"/>
            </a:endParaRPr>
          </a:p>
          <a:p>
            <a:pPr marL="417830" indent="-405765">
              <a:lnSpc>
                <a:spcPts val="2280"/>
              </a:lnSpc>
              <a:spcBef>
                <a:spcPts val="745"/>
              </a:spcBef>
              <a:buSzPct val="1400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000" b="1" spc="-10" dirty="0">
                <a:latin typeface="Calibri"/>
                <a:cs typeface="Calibri"/>
              </a:rPr>
              <a:t>Авторы также подчеркивают, </a:t>
            </a:r>
            <a:r>
              <a:rPr sz="2000" b="1" spc="-5" dirty="0">
                <a:latin typeface="Calibri"/>
                <a:cs typeface="Calibri"/>
              </a:rPr>
              <a:t>что </a:t>
            </a:r>
            <a:r>
              <a:rPr sz="2000" b="1" spc="-10" dirty="0">
                <a:latin typeface="Calibri"/>
                <a:cs typeface="Calibri"/>
              </a:rPr>
              <a:t>не </a:t>
            </a:r>
            <a:r>
              <a:rPr sz="2000" b="1" spc="-5" dirty="0">
                <a:latin typeface="Calibri"/>
                <a:cs typeface="Calibri"/>
              </a:rPr>
              <a:t>все вопросы реабилитации </a:t>
            </a:r>
            <a:r>
              <a:rPr sz="2000" b="1" spc="-10" dirty="0">
                <a:latin typeface="Calibri"/>
                <a:cs typeface="Calibri"/>
              </a:rPr>
              <a:t>могут </a:t>
            </a:r>
            <a:r>
              <a:rPr sz="2000" b="1" spc="-15" dirty="0">
                <a:latin typeface="Calibri"/>
                <a:cs typeface="Calibri"/>
              </a:rPr>
              <a:t>быть </a:t>
            </a:r>
            <a:r>
              <a:rPr sz="2000" b="1" spc="-10" dirty="0">
                <a:latin typeface="Calibri"/>
                <a:cs typeface="Calibri"/>
              </a:rPr>
              <a:t>решены</a:t>
            </a:r>
            <a:r>
              <a:rPr sz="2000" b="1" spc="2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</a:t>
            </a:r>
            <a:endParaRPr sz="2000">
              <a:latin typeface="Calibri"/>
              <a:cs typeface="Calibri"/>
            </a:endParaRPr>
          </a:p>
          <a:p>
            <a:pPr marL="417830">
              <a:lnSpc>
                <a:spcPts val="2160"/>
              </a:lnSpc>
            </a:pPr>
            <a:r>
              <a:rPr sz="2000" b="1" spc="-5" dirty="0">
                <a:latin typeface="Calibri"/>
                <a:cs typeface="Calibri"/>
              </a:rPr>
              <a:t>помощью </a:t>
            </a:r>
            <a:r>
              <a:rPr sz="2000" b="1" spc="-10" dirty="0">
                <a:latin typeface="Calibri"/>
                <a:cs typeface="Calibri"/>
              </a:rPr>
              <a:t>рандомизированых контролируемых испытаний или</a:t>
            </a:r>
            <a:r>
              <a:rPr sz="2000" b="1" spc="18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других</a:t>
            </a:r>
            <a:endParaRPr sz="2000">
              <a:latin typeface="Calibri"/>
              <a:cs typeface="Calibri"/>
            </a:endParaRPr>
          </a:p>
          <a:p>
            <a:pPr marL="417830">
              <a:lnSpc>
                <a:spcPts val="2160"/>
              </a:lnSpc>
            </a:pPr>
            <a:r>
              <a:rPr sz="2000" b="1" spc="-10" dirty="0">
                <a:latin typeface="Calibri"/>
                <a:cs typeface="Calibri"/>
              </a:rPr>
              <a:t>экспериментальных подходов. </a:t>
            </a:r>
            <a:r>
              <a:rPr sz="2000" b="1" spc="-15" dirty="0">
                <a:latin typeface="Calibri"/>
                <a:cs typeface="Calibri"/>
              </a:rPr>
              <a:t>Нужны </a:t>
            </a:r>
            <a:r>
              <a:rPr sz="2000" b="1" spc="-10" dirty="0">
                <a:latin typeface="Calibri"/>
                <a:cs typeface="Calibri"/>
              </a:rPr>
              <a:t>когортные </a:t>
            </a:r>
            <a:r>
              <a:rPr sz="2000" b="1" spc="-5" dirty="0">
                <a:latin typeface="Calibri"/>
                <a:cs typeface="Calibri"/>
              </a:rPr>
              <a:t>исследования и исследования</a:t>
            </a:r>
            <a:r>
              <a:rPr sz="2000" b="1" spc="29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417830">
              <a:lnSpc>
                <a:spcPts val="2280"/>
              </a:lnSpc>
            </a:pPr>
            <a:r>
              <a:rPr sz="2000" b="1" spc="-10" dirty="0">
                <a:latin typeface="Calibri"/>
                <a:cs typeface="Calibri"/>
              </a:rPr>
              <a:t>практике.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Turner-Stokes,</a:t>
            </a:r>
            <a:r>
              <a:rPr sz="1400" b="1" spc="9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L.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Multi-disciplinary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rehabilitation</a:t>
            </a:r>
            <a:r>
              <a:rPr sz="1400" b="1" spc="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for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acquired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brain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injury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adults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of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working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age.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/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L.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Turner-Stokes,</a:t>
            </a:r>
            <a:r>
              <a:rPr sz="1400" b="1" spc="7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A.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Pick,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00" b="1" spc="-20" dirty="0">
                <a:latin typeface="Arial"/>
                <a:cs typeface="Arial"/>
              </a:rPr>
              <a:t>A. </a:t>
            </a:r>
            <a:r>
              <a:rPr sz="1400" b="1" spc="-10" dirty="0">
                <a:latin typeface="Arial"/>
                <a:cs typeface="Arial"/>
              </a:rPr>
              <a:t>Nair [et al.] </a:t>
            </a:r>
            <a:r>
              <a:rPr sz="1400" b="1" spc="-5" dirty="0">
                <a:latin typeface="Arial"/>
                <a:cs typeface="Arial"/>
              </a:rPr>
              <a:t>// </a:t>
            </a:r>
            <a:r>
              <a:rPr sz="1400" b="1" spc="-15" dirty="0">
                <a:latin typeface="Arial"/>
                <a:cs typeface="Arial"/>
              </a:rPr>
              <a:t>Cochrane Database </a:t>
            </a:r>
            <a:r>
              <a:rPr sz="1400" b="1" spc="-20" dirty="0">
                <a:latin typeface="Arial"/>
                <a:cs typeface="Arial"/>
              </a:rPr>
              <a:t>Syst. </a:t>
            </a:r>
            <a:r>
              <a:rPr sz="1400" b="1" spc="-15" dirty="0">
                <a:latin typeface="Arial"/>
                <a:cs typeface="Arial"/>
              </a:rPr>
              <a:t>Rev. </a:t>
            </a:r>
            <a:r>
              <a:rPr sz="1400" b="1" spc="-5" dirty="0">
                <a:latin typeface="Arial"/>
                <a:cs typeface="Arial"/>
              </a:rPr>
              <a:t>– </a:t>
            </a:r>
            <a:r>
              <a:rPr sz="1400" b="1" spc="9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2015 Dec 22. </a:t>
            </a:r>
            <a:r>
              <a:rPr sz="1400" b="1" spc="-5" dirty="0">
                <a:latin typeface="Arial"/>
                <a:cs typeface="Arial"/>
              </a:rPr>
              <a:t>- </a:t>
            </a:r>
            <a:r>
              <a:rPr sz="1400" b="1" spc="-10" dirty="0">
                <a:latin typeface="Arial"/>
                <a:cs typeface="Arial"/>
              </a:rPr>
              <a:t>12:CD004170.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3850" rIns="0" bIns="0" rtlCol="0">
            <a:spAutoFit/>
          </a:bodyPr>
          <a:lstStyle/>
          <a:p>
            <a:pPr marL="4578350" marR="5080" indent="-2305050">
              <a:lnSpc>
                <a:spcPts val="4750"/>
              </a:lnSpc>
              <a:spcBef>
                <a:spcPts val="695"/>
              </a:spcBef>
            </a:pPr>
            <a:r>
              <a:rPr sz="4400" u="none" spc="-10" dirty="0">
                <a:solidFill>
                  <a:srgbClr val="000000"/>
                </a:solidFill>
                <a:latin typeface="Calibri"/>
                <a:cs typeface="Calibri"/>
              </a:rPr>
              <a:t>Мультидисциплинарный принцип </a:t>
            </a:r>
            <a:r>
              <a:rPr sz="4400" u="none" spc="-5" dirty="0">
                <a:solidFill>
                  <a:srgbClr val="000000"/>
                </a:solidFill>
                <a:latin typeface="Calibri"/>
                <a:cs typeface="Calibri"/>
              </a:rPr>
              <a:t>в  </a:t>
            </a:r>
            <a:r>
              <a:rPr sz="4400" u="none" spc="-15" dirty="0">
                <a:solidFill>
                  <a:srgbClr val="000000"/>
                </a:solidFill>
                <a:latin typeface="Calibri"/>
                <a:cs typeface="Calibri"/>
              </a:rPr>
              <a:t>реабилитации </a:t>
            </a:r>
            <a:r>
              <a:rPr sz="4400" u="none" spc="-5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u="none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u="none" spc="-5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928" y="237743"/>
            <a:ext cx="1304544" cy="1307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9050" y="2066925"/>
            <a:ext cx="10287000" cy="40659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17830" marR="5080" indent="-405765">
              <a:lnSpc>
                <a:spcPts val="2590"/>
              </a:lnSpc>
              <a:spcBef>
                <a:spcPts val="425"/>
              </a:spcBef>
              <a:buSzPct val="116666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кохрейновском метанализе, </a:t>
            </a:r>
            <a:r>
              <a:rPr sz="2400" b="1" spc="-10" dirty="0">
                <a:latin typeface="Calibri"/>
                <a:cs typeface="Calibri"/>
              </a:rPr>
              <a:t>включающем </a:t>
            </a:r>
            <a:r>
              <a:rPr sz="2400" b="1" dirty="0">
                <a:latin typeface="Calibri"/>
                <a:cs typeface="Calibri"/>
              </a:rPr>
              <a:t>28 </a:t>
            </a:r>
            <a:r>
              <a:rPr sz="2400" b="1" spc="-5" dirty="0">
                <a:latin typeface="Calibri"/>
                <a:cs typeface="Calibri"/>
              </a:rPr>
              <a:t>клинических испытаний </a:t>
            </a:r>
            <a:r>
              <a:rPr sz="2400" b="1" dirty="0">
                <a:latin typeface="Calibri"/>
                <a:cs typeface="Calibri"/>
              </a:rPr>
              <a:t>и  в котором приняли </a:t>
            </a:r>
            <a:r>
              <a:rPr sz="2400" b="1" spc="-5" dirty="0">
                <a:latin typeface="Calibri"/>
                <a:cs typeface="Calibri"/>
              </a:rPr>
              <a:t>участие </a:t>
            </a:r>
            <a:r>
              <a:rPr sz="2400" b="1" spc="5" dirty="0">
                <a:latin typeface="Calibri"/>
                <a:cs typeface="Calibri"/>
              </a:rPr>
              <a:t>5855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пациентов,</a:t>
            </a:r>
            <a:endParaRPr sz="2400">
              <a:latin typeface="Calibri"/>
              <a:cs typeface="Calibri"/>
            </a:endParaRPr>
          </a:p>
          <a:p>
            <a:pPr marL="417830" indent="-405765">
              <a:lnSpc>
                <a:spcPts val="2735"/>
              </a:lnSpc>
              <a:spcBef>
                <a:spcPts val="690"/>
              </a:spcBef>
              <a:buSzPct val="116666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400" b="1" dirty="0">
                <a:latin typeface="Calibri"/>
                <a:cs typeface="Calibri"/>
              </a:rPr>
              <a:t>Было </a:t>
            </a:r>
            <a:r>
              <a:rPr sz="2400" b="1" spc="-5" dirty="0">
                <a:latin typeface="Calibri"/>
                <a:cs typeface="Calibri"/>
              </a:rPr>
              <a:t>показано, что пациенты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5" dirty="0">
                <a:latin typeface="Calibri"/>
                <a:cs typeface="Calibri"/>
              </a:rPr>
              <a:t>инсультом, </a:t>
            </a:r>
            <a:r>
              <a:rPr sz="2400" b="1" dirty="0">
                <a:latin typeface="Calibri"/>
                <a:cs typeface="Calibri"/>
              </a:rPr>
              <a:t>которые </a:t>
            </a:r>
            <a:r>
              <a:rPr sz="2400" b="1" spc="-5" dirty="0">
                <a:latin typeface="Calibri"/>
                <a:cs typeface="Calibri"/>
              </a:rPr>
              <a:t>получают</a:t>
            </a:r>
            <a:endParaRPr sz="2400">
              <a:latin typeface="Calibri"/>
              <a:cs typeface="Calibri"/>
            </a:endParaRPr>
          </a:p>
          <a:p>
            <a:pPr marL="417830" marR="440055">
              <a:lnSpc>
                <a:spcPts val="2590"/>
              </a:lnSpc>
              <a:spcBef>
                <a:spcPts val="185"/>
              </a:spcBef>
            </a:pPr>
            <a:r>
              <a:rPr sz="2400" b="1" dirty="0">
                <a:latin typeface="Calibri"/>
                <a:cs typeface="Calibri"/>
              </a:rPr>
              <a:t>организованную стационарную </a:t>
            </a:r>
            <a:r>
              <a:rPr sz="2400" b="1" spc="-5" dirty="0">
                <a:latin typeface="Calibri"/>
                <a:cs typeface="Calibri"/>
              </a:rPr>
              <a:t>помощь </a:t>
            </a:r>
            <a:r>
              <a:rPr sz="2400" b="1" dirty="0">
                <a:latin typeface="Calibri"/>
                <a:cs typeface="Calibri"/>
              </a:rPr>
              <a:t>в инсультном </a:t>
            </a:r>
            <a:r>
              <a:rPr sz="2400" b="1" spc="-5" dirty="0">
                <a:latin typeface="Calibri"/>
                <a:cs typeface="Calibri"/>
              </a:rPr>
              <a:t>блоке </a:t>
            </a:r>
            <a:r>
              <a:rPr sz="2400" b="1" spc="-10" dirty="0">
                <a:latin typeface="Calibri"/>
                <a:cs typeface="Calibri"/>
              </a:rPr>
              <a:t>(Stroke  </a:t>
            </a:r>
            <a:r>
              <a:rPr sz="2400" b="1" dirty="0">
                <a:latin typeface="Calibri"/>
                <a:cs typeface="Calibri"/>
              </a:rPr>
              <a:t>units), с </a:t>
            </a:r>
            <a:r>
              <a:rPr sz="2400" b="1" spc="-10" dirty="0">
                <a:latin typeface="Calibri"/>
                <a:cs typeface="Calibri"/>
              </a:rPr>
              <a:t>большей </a:t>
            </a:r>
            <a:r>
              <a:rPr sz="2400" b="1" spc="-5" dirty="0">
                <a:latin typeface="Calibri"/>
                <a:cs typeface="Calibri"/>
              </a:rPr>
              <a:t>вероятностью </a:t>
            </a:r>
            <a:r>
              <a:rPr sz="2400" b="1" spc="-10" dirty="0">
                <a:latin typeface="Calibri"/>
                <a:cs typeface="Calibri"/>
              </a:rPr>
              <a:t>будут </a:t>
            </a:r>
            <a:r>
              <a:rPr sz="2400" b="1" spc="-5" dirty="0">
                <a:latin typeface="Calibri"/>
                <a:cs typeface="Calibri"/>
              </a:rPr>
              <a:t>живы, независимы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будут </a:t>
            </a:r>
            <a:r>
              <a:rPr sz="2400" b="1" dirty="0">
                <a:latin typeface="Calibri"/>
                <a:cs typeface="Calibri"/>
              </a:rPr>
              <a:t>жить  </a:t>
            </a:r>
            <a:r>
              <a:rPr sz="2400" b="1" spc="-5" dirty="0">
                <a:latin typeface="Calibri"/>
                <a:cs typeface="Calibri"/>
              </a:rPr>
              <a:t>дома через год </a:t>
            </a:r>
            <a:r>
              <a:rPr sz="2400" b="1" dirty="0">
                <a:latin typeface="Calibri"/>
                <a:cs typeface="Calibri"/>
              </a:rPr>
              <a:t>после инсульта.</a:t>
            </a:r>
            <a:endParaRPr sz="2400">
              <a:latin typeface="Calibri"/>
              <a:cs typeface="Calibri"/>
            </a:endParaRPr>
          </a:p>
          <a:p>
            <a:pPr marL="417830" indent="-405765">
              <a:lnSpc>
                <a:spcPts val="2735"/>
              </a:lnSpc>
              <a:spcBef>
                <a:spcPts val="685"/>
              </a:spcBef>
              <a:buSzPct val="116666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400" b="1" dirty="0">
                <a:latin typeface="Calibri"/>
                <a:cs typeface="Calibri"/>
              </a:rPr>
              <a:t>Не </a:t>
            </a:r>
            <a:r>
              <a:rPr sz="2400" b="1" spc="-5" dirty="0">
                <a:latin typeface="Calibri"/>
                <a:cs typeface="Calibri"/>
              </a:rPr>
              <a:t>наблюдалось увеличения </a:t>
            </a:r>
            <a:r>
              <a:rPr sz="2400" b="1" dirty="0">
                <a:latin typeface="Calibri"/>
                <a:cs typeface="Calibri"/>
              </a:rPr>
              <a:t>продолжительности </a:t>
            </a:r>
            <a:r>
              <a:rPr sz="2400" b="1" spc="-5" dirty="0">
                <a:latin typeface="Calibri"/>
                <a:cs typeface="Calibri"/>
              </a:rPr>
              <a:t>пребывания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417830">
              <a:lnSpc>
                <a:spcPts val="2735"/>
              </a:lnSpc>
            </a:pPr>
            <a:r>
              <a:rPr sz="2400" b="1" dirty="0">
                <a:latin typeface="Calibri"/>
                <a:cs typeface="Calibri"/>
              </a:rPr>
              <a:t>стационаре.</a:t>
            </a:r>
            <a:endParaRPr sz="2400">
              <a:latin typeface="Calibri"/>
              <a:cs typeface="Calibri"/>
            </a:endParaRPr>
          </a:p>
          <a:p>
            <a:pPr marL="417830" marR="144780" indent="-405765">
              <a:lnSpc>
                <a:spcPct val="90000"/>
              </a:lnSpc>
              <a:spcBef>
                <a:spcPts val="985"/>
              </a:spcBef>
              <a:buSzPct val="116666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исследовании также было показано, что специализированная палата  </a:t>
            </a:r>
            <a:r>
              <a:rPr sz="2400" b="1" dirty="0">
                <a:latin typeface="Calibri"/>
                <a:cs typeface="Calibri"/>
              </a:rPr>
              <a:t>для </a:t>
            </a:r>
            <a:r>
              <a:rPr sz="2400" b="1" spc="-5" dirty="0">
                <a:latin typeface="Calibri"/>
                <a:cs typeface="Calibri"/>
              </a:rPr>
              <a:t>пациента </a:t>
            </a:r>
            <a:r>
              <a:rPr sz="2400" b="1" dirty="0">
                <a:latin typeface="Calibri"/>
                <a:cs typeface="Calibri"/>
              </a:rPr>
              <a:t>с инсультом </a:t>
            </a:r>
            <a:r>
              <a:rPr sz="2400" b="1" spc="-5" dirty="0">
                <a:latin typeface="Calibri"/>
                <a:cs typeface="Calibri"/>
              </a:rPr>
              <a:t>лучше, чем общее </a:t>
            </a:r>
            <a:r>
              <a:rPr sz="2400" b="1" dirty="0">
                <a:latin typeface="Calibri"/>
                <a:cs typeface="Calibri"/>
              </a:rPr>
              <a:t>отделение неврологии или  иные </a:t>
            </a:r>
            <a:r>
              <a:rPr sz="2400" b="1" spc="-5" dirty="0">
                <a:latin typeface="Calibri"/>
                <a:cs typeface="Calibri"/>
              </a:rPr>
              <a:t>варианты </a:t>
            </a:r>
            <a:r>
              <a:rPr sz="2400" b="1" dirty="0">
                <a:latin typeface="Calibri"/>
                <a:cs typeface="Calibri"/>
              </a:rPr>
              <a:t>неспециализированной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помощи.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1084" y="6573113"/>
            <a:ext cx="109537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latin typeface="Times New Roman"/>
                <a:cs typeface="Times New Roman"/>
              </a:rPr>
              <a:t>Stroke </a:t>
            </a:r>
            <a:r>
              <a:rPr sz="1400" b="1" spc="-15" dirty="0">
                <a:latin typeface="Times New Roman"/>
                <a:cs typeface="Times New Roman"/>
              </a:rPr>
              <a:t>Unit </a:t>
            </a:r>
            <a:r>
              <a:rPr sz="1400" b="1" spc="-5" dirty="0">
                <a:latin typeface="Times New Roman"/>
                <a:cs typeface="Times New Roman"/>
              </a:rPr>
              <a:t>Trialists' </a:t>
            </a:r>
            <a:r>
              <a:rPr sz="1400" b="1" spc="-15" dirty="0">
                <a:latin typeface="Times New Roman"/>
                <a:cs typeface="Times New Roman"/>
              </a:rPr>
              <a:t>Collaboration. </a:t>
            </a:r>
            <a:r>
              <a:rPr sz="1400" b="1" spc="-10" dirty="0">
                <a:latin typeface="Times New Roman"/>
                <a:cs typeface="Times New Roman"/>
              </a:rPr>
              <a:t>Organised </a:t>
            </a:r>
            <a:r>
              <a:rPr sz="1400" b="1" spc="-15" dirty="0">
                <a:latin typeface="Times New Roman"/>
                <a:cs typeface="Times New Roman"/>
              </a:rPr>
              <a:t>inpatient (stroke </a:t>
            </a:r>
            <a:r>
              <a:rPr sz="1400" b="1" spc="-25" dirty="0">
                <a:latin typeface="Times New Roman"/>
                <a:cs typeface="Times New Roman"/>
              </a:rPr>
              <a:t>unit) </a:t>
            </a:r>
            <a:r>
              <a:rPr sz="1400" b="1" spc="-5" dirty="0">
                <a:latin typeface="Times New Roman"/>
                <a:cs typeface="Times New Roman"/>
              </a:rPr>
              <a:t>care </a:t>
            </a:r>
            <a:r>
              <a:rPr sz="1400" b="1" spc="-10" dirty="0">
                <a:latin typeface="Times New Roman"/>
                <a:cs typeface="Times New Roman"/>
              </a:rPr>
              <a:t>for </a:t>
            </a:r>
            <a:r>
              <a:rPr sz="1400" b="1" spc="-15" dirty="0">
                <a:latin typeface="Times New Roman"/>
                <a:cs typeface="Times New Roman"/>
              </a:rPr>
              <a:t>stroke. </a:t>
            </a:r>
            <a:r>
              <a:rPr sz="1400" b="1" spc="-20" dirty="0">
                <a:latin typeface="Times New Roman"/>
                <a:cs typeface="Times New Roman"/>
              </a:rPr>
              <a:t>Cochrane </a:t>
            </a:r>
            <a:r>
              <a:rPr sz="1400" b="1" spc="-10" dirty="0">
                <a:latin typeface="Times New Roman"/>
                <a:cs typeface="Times New Roman"/>
              </a:rPr>
              <a:t>Database </a:t>
            </a:r>
            <a:r>
              <a:rPr sz="1400" b="1" spc="-5" dirty="0">
                <a:latin typeface="Times New Roman"/>
                <a:cs typeface="Times New Roman"/>
              </a:rPr>
              <a:t>Syst Rev. 2013 </a:t>
            </a:r>
            <a:r>
              <a:rPr sz="1400" b="1" spc="-10" dirty="0">
                <a:latin typeface="Times New Roman"/>
                <a:cs typeface="Times New Roman"/>
              </a:rPr>
              <a:t>Sep </a:t>
            </a:r>
            <a:r>
              <a:rPr sz="1400" b="1" spc="-5" dirty="0">
                <a:latin typeface="Times New Roman"/>
                <a:cs typeface="Times New Roman"/>
              </a:rPr>
              <a:t>11. –</a:t>
            </a:r>
            <a:r>
              <a:rPr sz="1400" b="1" spc="2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9:CD000197.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3850" rIns="0" bIns="0" rtlCol="0">
            <a:spAutoFit/>
          </a:bodyPr>
          <a:lstStyle/>
          <a:p>
            <a:pPr marL="4578350" marR="5080" indent="-2305050">
              <a:lnSpc>
                <a:spcPts val="4750"/>
              </a:lnSpc>
              <a:spcBef>
                <a:spcPts val="695"/>
              </a:spcBef>
            </a:pPr>
            <a:r>
              <a:rPr sz="4400" u="none" spc="-10" dirty="0">
                <a:solidFill>
                  <a:srgbClr val="000000"/>
                </a:solidFill>
                <a:latin typeface="Calibri"/>
                <a:cs typeface="Calibri"/>
              </a:rPr>
              <a:t>Мультидисциплинарный принцип </a:t>
            </a:r>
            <a:r>
              <a:rPr sz="4400" u="none" spc="-5" dirty="0">
                <a:solidFill>
                  <a:srgbClr val="000000"/>
                </a:solidFill>
                <a:latin typeface="Calibri"/>
                <a:cs typeface="Calibri"/>
              </a:rPr>
              <a:t>в  </a:t>
            </a:r>
            <a:r>
              <a:rPr sz="4400" u="none" spc="-15" dirty="0">
                <a:solidFill>
                  <a:srgbClr val="000000"/>
                </a:solidFill>
                <a:latin typeface="Calibri"/>
                <a:cs typeface="Calibri"/>
              </a:rPr>
              <a:t>реабилитации </a:t>
            </a:r>
            <a:r>
              <a:rPr sz="4400" u="none" spc="-5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u="none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u="none" spc="-5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5928" y="237743"/>
            <a:ext cx="1304544" cy="1307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036" y="1959101"/>
            <a:ext cx="11172190" cy="42926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417830" marR="50165" indent="-405765">
              <a:lnSpc>
                <a:spcPts val="3020"/>
              </a:lnSpc>
              <a:spcBef>
                <a:spcPts val="490"/>
              </a:spcBef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dirty="0">
                <a:latin typeface="Calibri"/>
                <a:cs typeface="Calibri"/>
              </a:rPr>
              <a:t>В </a:t>
            </a:r>
            <a:r>
              <a:rPr sz="2800" b="1" spc="-5" dirty="0">
                <a:latin typeface="Calibri"/>
                <a:cs typeface="Calibri"/>
              </a:rPr>
              <a:t>другом </a:t>
            </a:r>
            <a:r>
              <a:rPr sz="2800" b="1" spc="5" dirty="0">
                <a:latin typeface="Calibri"/>
                <a:cs typeface="Calibri"/>
              </a:rPr>
              <a:t>Кохрейновском </a:t>
            </a:r>
            <a:r>
              <a:rPr sz="2800" b="1" dirty="0">
                <a:latin typeface="Calibri"/>
                <a:cs typeface="Calibri"/>
              </a:rPr>
              <a:t>метанализе рассматривали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амбулаторную  мультидисциплинарную </a:t>
            </a:r>
            <a:r>
              <a:rPr sz="2800" b="1" spc="5" dirty="0">
                <a:latin typeface="Calibri"/>
                <a:cs typeface="Calibri"/>
              </a:rPr>
              <a:t>реабилитацию </a:t>
            </a:r>
            <a:r>
              <a:rPr sz="2800" b="1" dirty="0">
                <a:latin typeface="Calibri"/>
                <a:cs typeface="Calibri"/>
              </a:rPr>
              <a:t>для больных с</a:t>
            </a:r>
            <a:r>
              <a:rPr sz="2800" b="1" spc="-1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ОНМК.</a:t>
            </a:r>
            <a:endParaRPr sz="28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dirty="0">
                <a:latin typeface="Calibri"/>
                <a:cs typeface="Calibri"/>
              </a:rPr>
              <a:t>В метанализ были </a:t>
            </a:r>
            <a:r>
              <a:rPr sz="2800" b="1" spc="5" dirty="0">
                <a:latin typeface="Calibri"/>
                <a:cs typeface="Calibri"/>
              </a:rPr>
              <a:t>включены </a:t>
            </a:r>
            <a:r>
              <a:rPr sz="2800" b="1" dirty="0">
                <a:latin typeface="Calibri"/>
                <a:cs typeface="Calibri"/>
              </a:rPr>
              <a:t>1617 </a:t>
            </a:r>
            <a:r>
              <a:rPr sz="2800" b="1" spc="5" dirty="0">
                <a:latin typeface="Calibri"/>
                <a:cs typeface="Calibri"/>
              </a:rPr>
              <a:t>пациентов </a:t>
            </a:r>
            <a:r>
              <a:rPr sz="2800" b="1" dirty="0">
                <a:latin typeface="Calibri"/>
                <a:cs typeface="Calibri"/>
              </a:rPr>
              <a:t>из 14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статей.</a:t>
            </a:r>
            <a:endParaRPr sz="2800">
              <a:latin typeface="Calibri"/>
              <a:cs typeface="Calibri"/>
            </a:endParaRPr>
          </a:p>
          <a:p>
            <a:pPr marL="417830" indent="-405765">
              <a:lnSpc>
                <a:spcPts val="3190"/>
              </a:lnSpc>
              <a:spcBef>
                <a:spcPts val="650"/>
              </a:spcBef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dirty="0">
                <a:latin typeface="Calibri"/>
                <a:cs typeface="Calibri"/>
              </a:rPr>
              <a:t>Было </a:t>
            </a:r>
            <a:r>
              <a:rPr sz="2800" b="1" spc="5" dirty="0">
                <a:latin typeface="Calibri"/>
                <a:cs typeface="Calibri"/>
              </a:rPr>
              <a:t>показано, </a:t>
            </a:r>
            <a:r>
              <a:rPr sz="2800" b="1" dirty="0">
                <a:latin typeface="Calibri"/>
                <a:cs typeface="Calibri"/>
              </a:rPr>
              <a:t>что амбулаторная реабилитация приводит</a:t>
            </a:r>
            <a:r>
              <a:rPr sz="2800" b="1" spc="-2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к</a:t>
            </a:r>
            <a:endParaRPr sz="2800">
              <a:latin typeface="Calibri"/>
              <a:cs typeface="Calibri"/>
            </a:endParaRPr>
          </a:p>
          <a:p>
            <a:pPr marL="417830" marR="67310">
              <a:lnSpc>
                <a:spcPts val="3030"/>
              </a:lnSpc>
              <a:spcBef>
                <a:spcPts val="209"/>
              </a:spcBef>
            </a:pPr>
            <a:r>
              <a:rPr sz="2800" b="1" dirty="0">
                <a:latin typeface="Calibri"/>
                <a:cs typeface="Calibri"/>
              </a:rPr>
              <a:t>увеличению независимости </a:t>
            </a:r>
            <a:r>
              <a:rPr sz="2800" b="1" spc="5" dirty="0">
                <a:latin typeface="Calibri"/>
                <a:cs typeface="Calibri"/>
              </a:rPr>
              <a:t>пациентов в </a:t>
            </a:r>
            <a:r>
              <a:rPr sz="2800" b="1" dirty="0">
                <a:latin typeface="Calibri"/>
                <a:cs typeface="Calibri"/>
              </a:rPr>
              <a:t>собственной</a:t>
            </a:r>
            <a:r>
              <a:rPr sz="2800" b="1" spc="-1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повседневной  </a:t>
            </a:r>
            <a:r>
              <a:rPr sz="2800" b="1" spc="5" dirty="0">
                <a:latin typeface="Calibri"/>
                <a:cs typeface="Calibri"/>
              </a:rPr>
              <a:t>активности.</a:t>
            </a:r>
            <a:endParaRPr sz="2800">
              <a:latin typeface="Calibri"/>
              <a:cs typeface="Calibri"/>
            </a:endParaRPr>
          </a:p>
          <a:p>
            <a:pPr marL="417830" indent="-405765">
              <a:lnSpc>
                <a:spcPts val="3195"/>
              </a:lnSpc>
              <a:spcBef>
                <a:spcPts val="620"/>
              </a:spcBef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spc="5" dirty="0">
                <a:latin typeface="Calibri"/>
                <a:cs typeface="Calibri"/>
              </a:rPr>
              <a:t>В </a:t>
            </a:r>
            <a:r>
              <a:rPr sz="2800" b="1" dirty="0">
                <a:latin typeface="Calibri"/>
                <a:cs typeface="Calibri"/>
              </a:rPr>
              <a:t>данном </a:t>
            </a:r>
            <a:r>
              <a:rPr sz="2800" b="1" spc="5" dirty="0">
                <a:latin typeface="Calibri"/>
                <a:cs typeface="Calibri"/>
              </a:rPr>
              <a:t>метаанализе </a:t>
            </a:r>
            <a:r>
              <a:rPr sz="2800" b="1" dirty="0">
                <a:latin typeface="Calibri"/>
                <a:cs typeface="Calibri"/>
              </a:rPr>
              <a:t>не было стандартизации</a:t>
            </a:r>
            <a:r>
              <a:rPr sz="2800" b="1" spc="-20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по</a:t>
            </a:r>
            <a:endParaRPr sz="2800">
              <a:latin typeface="Calibri"/>
              <a:cs typeface="Calibri"/>
            </a:endParaRPr>
          </a:p>
          <a:p>
            <a:pPr marL="417830">
              <a:lnSpc>
                <a:spcPts val="3025"/>
              </a:lnSpc>
            </a:pPr>
            <a:r>
              <a:rPr sz="2800" b="1" dirty="0">
                <a:latin typeface="Calibri"/>
                <a:cs typeface="Calibri"/>
              </a:rPr>
              <a:t>реабилитационным технологиям </a:t>
            </a:r>
            <a:r>
              <a:rPr sz="2800" b="1" spc="5" dirty="0">
                <a:latin typeface="Calibri"/>
                <a:cs typeface="Calibri"/>
              </a:rPr>
              <a:t>и </a:t>
            </a:r>
            <a:r>
              <a:rPr sz="2800" b="1" dirty="0">
                <a:latin typeface="Calibri"/>
                <a:cs typeface="Calibri"/>
              </a:rPr>
              <a:t>невозможно </a:t>
            </a:r>
            <a:r>
              <a:rPr sz="2800" b="1" spc="5" dirty="0">
                <a:latin typeface="Calibri"/>
                <a:cs typeface="Calibri"/>
              </a:rPr>
              <a:t>оценить, в</a:t>
            </a:r>
            <a:r>
              <a:rPr sz="2800" b="1" spc="-24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каком</a:t>
            </a:r>
            <a:endParaRPr sz="2800">
              <a:latin typeface="Calibri"/>
              <a:cs typeface="Calibri"/>
            </a:endParaRPr>
          </a:p>
          <a:p>
            <a:pPr marL="417830" marR="5080">
              <a:lnSpc>
                <a:spcPts val="3020"/>
              </a:lnSpc>
              <a:spcBef>
                <a:spcPts val="219"/>
              </a:spcBef>
            </a:pPr>
            <a:r>
              <a:rPr sz="2800" b="1" dirty="0">
                <a:latin typeface="Calibri"/>
                <a:cs typeface="Calibri"/>
              </a:rPr>
              <a:t>объеме проводили реабилитацию. </a:t>
            </a:r>
            <a:r>
              <a:rPr sz="2800" b="1" spc="5" dirty="0">
                <a:latin typeface="Calibri"/>
                <a:cs typeface="Calibri"/>
              </a:rPr>
              <a:t>Авторы </a:t>
            </a:r>
            <a:r>
              <a:rPr sz="2800" b="1" dirty="0">
                <a:latin typeface="Calibri"/>
                <a:cs typeface="Calibri"/>
              </a:rPr>
              <a:t>обращают внимание,</a:t>
            </a:r>
            <a:r>
              <a:rPr sz="2800" b="1" spc="-18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что  необходимо </a:t>
            </a:r>
            <a:r>
              <a:rPr sz="2800" b="1" dirty="0">
                <a:latin typeface="Calibri"/>
                <a:cs typeface="Calibri"/>
              </a:rPr>
              <a:t>более четко </a:t>
            </a:r>
            <a:r>
              <a:rPr sz="2800" b="1" spc="5" dirty="0">
                <a:latin typeface="Calibri"/>
                <a:cs typeface="Calibri"/>
              </a:rPr>
              <a:t>анализировать </a:t>
            </a:r>
            <a:r>
              <a:rPr sz="2800" b="1" dirty="0">
                <a:latin typeface="Calibri"/>
                <a:cs typeface="Calibri"/>
              </a:rPr>
              <a:t>технологии</a:t>
            </a:r>
            <a:r>
              <a:rPr sz="2800" b="1" spc="-2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реабилитации.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684" y="6580123"/>
            <a:ext cx="113169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Times New Roman"/>
                <a:cs typeface="Times New Roman"/>
              </a:rPr>
              <a:t>Outpatient </a:t>
            </a:r>
            <a:r>
              <a:rPr sz="1400" b="1" spc="-5" dirty="0">
                <a:latin typeface="Times New Roman"/>
                <a:cs typeface="Times New Roman"/>
              </a:rPr>
              <a:t>Service Trialists. </a:t>
            </a:r>
            <a:r>
              <a:rPr sz="1400" b="1" spc="-10" dirty="0">
                <a:latin typeface="Times New Roman"/>
                <a:cs typeface="Times New Roman"/>
              </a:rPr>
              <a:t>Therapy-based </a:t>
            </a:r>
            <a:r>
              <a:rPr sz="1400" b="1" spc="-15" dirty="0">
                <a:latin typeface="Times New Roman"/>
                <a:cs typeface="Times New Roman"/>
              </a:rPr>
              <a:t>rehabilitation </a:t>
            </a:r>
            <a:r>
              <a:rPr sz="1400" b="1" spc="-5" dirty="0">
                <a:latin typeface="Times New Roman"/>
                <a:cs typeface="Times New Roman"/>
              </a:rPr>
              <a:t>services </a:t>
            </a:r>
            <a:r>
              <a:rPr sz="1400" b="1" spc="-10" dirty="0">
                <a:latin typeface="Times New Roman"/>
                <a:cs typeface="Times New Roman"/>
              </a:rPr>
              <a:t>for </a:t>
            </a:r>
            <a:r>
              <a:rPr sz="1400" b="1" spc="-15" dirty="0">
                <a:latin typeface="Times New Roman"/>
                <a:cs typeface="Times New Roman"/>
              </a:rPr>
              <a:t>stroke patients </a:t>
            </a:r>
            <a:r>
              <a:rPr sz="1400" b="1" spc="-5" dirty="0">
                <a:latin typeface="Times New Roman"/>
                <a:cs typeface="Times New Roman"/>
              </a:rPr>
              <a:t>at </a:t>
            </a:r>
            <a:r>
              <a:rPr sz="1400" b="1" spc="-20" dirty="0">
                <a:latin typeface="Times New Roman"/>
                <a:cs typeface="Times New Roman"/>
              </a:rPr>
              <a:t>home. Cochrane </a:t>
            </a:r>
            <a:r>
              <a:rPr sz="1400" b="1" spc="-10" dirty="0">
                <a:latin typeface="Times New Roman"/>
                <a:cs typeface="Times New Roman"/>
              </a:rPr>
              <a:t>Database Syst. </a:t>
            </a:r>
            <a:r>
              <a:rPr sz="1400" b="1" spc="-5" dirty="0">
                <a:latin typeface="Times New Roman"/>
                <a:cs typeface="Times New Roman"/>
              </a:rPr>
              <a:t>Rev. – 2003. -</a:t>
            </a:r>
            <a:r>
              <a:rPr sz="1400" b="1" spc="18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(1):CD002925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3850" rIns="0" bIns="0" rtlCol="0">
            <a:spAutoFit/>
          </a:bodyPr>
          <a:lstStyle/>
          <a:p>
            <a:pPr marL="4578350" marR="5080" indent="-2305050">
              <a:lnSpc>
                <a:spcPts val="4750"/>
              </a:lnSpc>
              <a:spcBef>
                <a:spcPts val="695"/>
              </a:spcBef>
            </a:pPr>
            <a:r>
              <a:rPr sz="4400" u="none" spc="-10" dirty="0">
                <a:solidFill>
                  <a:srgbClr val="000000"/>
                </a:solidFill>
                <a:latin typeface="Calibri"/>
                <a:cs typeface="Calibri"/>
              </a:rPr>
              <a:t>Мультидисциплинарный принцип </a:t>
            </a:r>
            <a:r>
              <a:rPr sz="4400" u="none" spc="-5" dirty="0">
                <a:solidFill>
                  <a:srgbClr val="000000"/>
                </a:solidFill>
                <a:latin typeface="Calibri"/>
                <a:cs typeface="Calibri"/>
              </a:rPr>
              <a:t>в  </a:t>
            </a:r>
            <a:r>
              <a:rPr sz="4400" u="none" spc="-15" dirty="0">
                <a:solidFill>
                  <a:srgbClr val="000000"/>
                </a:solidFill>
                <a:latin typeface="Calibri"/>
                <a:cs typeface="Calibri"/>
              </a:rPr>
              <a:t>реабилитации </a:t>
            </a:r>
            <a:r>
              <a:rPr sz="4400" u="none" spc="-5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u="none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u="none" spc="-5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5928" y="237743"/>
            <a:ext cx="1304544" cy="1307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607" y="1127074"/>
            <a:ext cx="7559440" cy="5045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4512" y="6352438"/>
            <a:ext cx="11444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solidFill>
                  <a:srgbClr val="414141"/>
                </a:solidFill>
                <a:latin typeface="Arial"/>
                <a:cs typeface="Arial"/>
              </a:rPr>
              <a:t>Levack</a:t>
            </a:r>
            <a:r>
              <a:rPr sz="1400" b="1" spc="6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14141"/>
                </a:solidFill>
                <a:latin typeface="Arial"/>
                <a:cs typeface="Arial"/>
              </a:rPr>
              <a:t>WMM,</a:t>
            </a:r>
            <a:r>
              <a:rPr sz="1400" b="1" spc="-2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14141"/>
                </a:solidFill>
                <a:latin typeface="Arial"/>
                <a:cs typeface="Arial"/>
              </a:rPr>
              <a:t>Weatherall</a:t>
            </a:r>
            <a:r>
              <a:rPr sz="1400" b="1" spc="6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14141"/>
                </a:solidFill>
                <a:latin typeface="Arial"/>
                <a:cs typeface="Arial"/>
              </a:rPr>
              <a:t>M,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Hay-Smith</a:t>
            </a:r>
            <a:r>
              <a:rPr sz="1400" b="1" spc="8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14141"/>
                </a:solidFill>
                <a:latin typeface="Arial"/>
                <a:cs typeface="Arial"/>
              </a:rPr>
              <a:t>EJC,</a:t>
            </a:r>
            <a:r>
              <a:rPr sz="1400" b="1" spc="2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14141"/>
                </a:solidFill>
                <a:latin typeface="Arial"/>
                <a:cs typeface="Arial"/>
              </a:rPr>
              <a:t>Dean</a:t>
            </a:r>
            <a:r>
              <a:rPr sz="1400" b="1" spc="1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14141"/>
                </a:solidFill>
                <a:latin typeface="Arial"/>
                <a:cs typeface="Arial"/>
              </a:rPr>
              <a:t>SG,</a:t>
            </a:r>
            <a:r>
              <a:rPr sz="1400" b="1" spc="2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14141"/>
                </a:solidFill>
                <a:latin typeface="Arial"/>
                <a:cs typeface="Arial"/>
              </a:rPr>
              <a:t>McPherson</a:t>
            </a:r>
            <a:r>
              <a:rPr sz="1400" b="1" spc="1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14141"/>
                </a:solidFill>
                <a:latin typeface="Arial"/>
                <a:cs typeface="Arial"/>
              </a:rPr>
              <a:t>K,</a:t>
            </a:r>
            <a:r>
              <a:rPr sz="1400" b="1" spc="5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14141"/>
                </a:solidFill>
                <a:latin typeface="Arial"/>
                <a:cs typeface="Arial"/>
              </a:rPr>
              <a:t>Siegert</a:t>
            </a:r>
            <a:r>
              <a:rPr sz="1400" b="1" spc="2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14141"/>
                </a:solidFill>
                <a:latin typeface="Arial"/>
                <a:cs typeface="Arial"/>
              </a:rPr>
              <a:t>RJ.</a:t>
            </a:r>
            <a:r>
              <a:rPr sz="1400" b="1" spc="2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Goal</a:t>
            </a:r>
            <a:r>
              <a:rPr sz="1400" b="1" spc="2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setting</a:t>
            </a:r>
            <a:r>
              <a:rPr sz="1400" b="1" spc="5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and</a:t>
            </a:r>
            <a:r>
              <a:rPr sz="1400" b="1" spc="1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strategies</a:t>
            </a:r>
            <a:r>
              <a:rPr sz="1400" b="1" spc="4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14141"/>
                </a:solidFill>
                <a:latin typeface="Arial"/>
                <a:cs typeface="Arial"/>
              </a:rPr>
              <a:t>to</a:t>
            </a:r>
            <a:r>
              <a:rPr sz="1400" b="1" spc="1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enhance</a:t>
            </a:r>
            <a:r>
              <a:rPr sz="1400" b="1" spc="6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goal</a:t>
            </a:r>
            <a:r>
              <a:rPr sz="1400" b="1" spc="1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14141"/>
                </a:solidFill>
                <a:latin typeface="Arial"/>
                <a:cs typeface="Arial"/>
              </a:rPr>
              <a:t>pursuit</a:t>
            </a:r>
            <a:r>
              <a:rPr sz="1400" b="1" spc="3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for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adults</a:t>
            </a:r>
            <a:r>
              <a:rPr sz="1400" b="1" spc="4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14141"/>
                </a:solidFill>
                <a:latin typeface="Arial"/>
                <a:cs typeface="Arial"/>
              </a:rPr>
              <a:t>with</a:t>
            </a:r>
            <a:r>
              <a:rPr sz="1400" b="1" spc="1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acquired</a:t>
            </a:r>
            <a:r>
              <a:rPr sz="1400" b="1" spc="6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disability</a:t>
            </a:r>
            <a:r>
              <a:rPr sz="1400" b="1" spc="4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participating</a:t>
            </a:r>
            <a:r>
              <a:rPr sz="1400" b="1" spc="8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14141"/>
                </a:solidFill>
                <a:latin typeface="Arial"/>
                <a:cs typeface="Arial"/>
              </a:rPr>
              <a:t>in</a:t>
            </a:r>
            <a:r>
              <a:rPr sz="1400" b="1" spc="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rehabilitation.</a:t>
            </a:r>
            <a:r>
              <a:rPr sz="1400" b="1" spc="9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Cochrane</a:t>
            </a:r>
            <a:r>
              <a:rPr sz="1400" b="1" spc="6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Database</a:t>
            </a:r>
            <a:r>
              <a:rPr sz="1400" b="1" spc="4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of</a:t>
            </a:r>
            <a:r>
              <a:rPr sz="1400" b="1" spc="1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Systematic</a:t>
            </a:r>
            <a:r>
              <a:rPr sz="1400" b="1" spc="11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Reviews</a:t>
            </a:r>
            <a:r>
              <a:rPr sz="1400" b="1" spc="6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2015,</a:t>
            </a:r>
            <a:r>
              <a:rPr sz="1400" b="1" spc="1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14141"/>
                </a:solidFill>
                <a:latin typeface="Arial"/>
                <a:cs typeface="Arial"/>
              </a:rPr>
              <a:t>Issue</a:t>
            </a:r>
            <a:r>
              <a:rPr sz="1400" b="1" spc="4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14141"/>
                </a:solidFill>
                <a:latin typeface="Arial"/>
                <a:cs typeface="Arial"/>
              </a:rPr>
              <a:t>7.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3371" y="959561"/>
            <a:ext cx="3740150" cy="483044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00" b="1" spc="5" dirty="0">
                <a:solidFill>
                  <a:srgbClr val="006FC0"/>
                </a:solidFill>
                <a:latin typeface="Arial"/>
                <a:cs typeface="Arial"/>
              </a:rPr>
              <a:t>Выводы:</a:t>
            </a:r>
            <a:endParaRPr sz="2100">
              <a:latin typeface="Arial"/>
              <a:cs typeface="Arial"/>
            </a:endParaRPr>
          </a:p>
          <a:p>
            <a:pPr marL="299085" marR="93345" indent="-2870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100" b="1" spc="-10" dirty="0">
                <a:solidFill>
                  <a:srgbClr val="006FC0"/>
                </a:solidFill>
                <a:latin typeface="Arial"/>
                <a:cs typeface="Arial"/>
              </a:rPr>
              <a:t>установка  </a:t>
            </a: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структурированной</a:t>
            </a:r>
            <a:r>
              <a:rPr sz="21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006FC0"/>
                </a:solidFill>
                <a:latin typeface="Arial"/>
                <a:cs typeface="Arial"/>
              </a:rPr>
              <a:t>цели 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реабилитации </a:t>
            </a:r>
            <a:r>
              <a:rPr sz="2100" b="1" spc="5" dirty="0">
                <a:solidFill>
                  <a:srgbClr val="006FC0"/>
                </a:solidFill>
                <a:latin typeface="Arial"/>
                <a:cs typeface="Arial"/>
              </a:rPr>
              <a:t>приводит  к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легкому  положительному  эффекту </a:t>
            </a:r>
            <a:r>
              <a:rPr sz="2100" b="1" spc="5" dirty="0">
                <a:solidFill>
                  <a:srgbClr val="006FC0"/>
                </a:solidFill>
                <a:latin typeface="Arial"/>
                <a:cs typeface="Arial"/>
              </a:rPr>
              <a:t>в 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реабилитации.</a:t>
            </a:r>
            <a:endParaRPr sz="21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100" b="1" spc="-10" dirty="0">
                <a:solidFill>
                  <a:srgbClr val="006FC0"/>
                </a:solidFill>
                <a:latin typeface="Arial"/>
                <a:cs typeface="Arial"/>
              </a:rPr>
              <a:t>Этот </a:t>
            </a:r>
            <a:r>
              <a:rPr sz="2100" b="1" spc="5" dirty="0">
                <a:solidFill>
                  <a:srgbClr val="006FC0"/>
                </a:solidFill>
                <a:latin typeface="Arial"/>
                <a:cs typeface="Arial"/>
              </a:rPr>
              <a:t>эффект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связан </a:t>
            </a:r>
            <a:r>
              <a:rPr sz="2100" b="1" spc="5" dirty="0">
                <a:solidFill>
                  <a:srgbClr val="006FC0"/>
                </a:solidFill>
                <a:latin typeface="Arial"/>
                <a:cs typeface="Arial"/>
              </a:rPr>
              <a:t>с  </a:t>
            </a: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усилением уверенности  </a:t>
            </a:r>
            <a:r>
              <a:rPr sz="2100" b="1" spc="5" dirty="0">
                <a:solidFill>
                  <a:srgbClr val="006FC0"/>
                </a:solidFill>
                <a:latin typeface="Arial"/>
                <a:cs typeface="Arial"/>
              </a:rPr>
              <a:t>в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себе, повышением  </a:t>
            </a: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качества </a:t>
            </a:r>
            <a:r>
              <a:rPr sz="2100" b="1" spc="5" dirty="0">
                <a:solidFill>
                  <a:srgbClr val="006FC0"/>
                </a:solidFill>
                <a:latin typeface="Arial"/>
                <a:cs typeface="Arial"/>
              </a:rPr>
              <a:t>жизни и</a:t>
            </a:r>
            <a:r>
              <a:rPr sz="2100" b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лучшим  </a:t>
            </a:r>
            <a:r>
              <a:rPr sz="2100" b="1" dirty="0">
                <a:solidFill>
                  <a:srgbClr val="006FC0"/>
                </a:solidFill>
                <a:latin typeface="Arial"/>
                <a:cs typeface="Arial"/>
              </a:rPr>
              <a:t>эмоциональным  </a:t>
            </a:r>
            <a:r>
              <a:rPr sz="2100" b="1" spc="-15" dirty="0">
                <a:solidFill>
                  <a:srgbClr val="006FC0"/>
                </a:solidFill>
                <a:latin typeface="Arial"/>
                <a:cs typeface="Arial"/>
              </a:rPr>
              <a:t>статусом, </a:t>
            </a:r>
            <a:r>
              <a:rPr sz="2100" b="1" spc="5" dirty="0">
                <a:solidFill>
                  <a:srgbClr val="006FC0"/>
                </a:solidFill>
                <a:latin typeface="Arial"/>
                <a:cs typeface="Arial"/>
              </a:rPr>
              <a:t>по оценке  </a:t>
            </a:r>
            <a:r>
              <a:rPr sz="2100" b="1" spc="-5" dirty="0">
                <a:solidFill>
                  <a:srgbClr val="006FC0"/>
                </a:solidFill>
                <a:latin typeface="Arial"/>
                <a:cs typeface="Arial"/>
              </a:rPr>
              <a:t>пациента.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85773" y="0"/>
            <a:ext cx="9727565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59125" marR="5080" indent="-3147060">
              <a:lnSpc>
                <a:spcPct val="100000"/>
              </a:lnSpc>
              <a:spcBef>
                <a:spcPts val="95"/>
              </a:spcBef>
            </a:pPr>
            <a:r>
              <a:rPr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Цель </a:t>
            </a:r>
            <a:r>
              <a:rPr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реабилитации </a:t>
            </a:r>
            <a:r>
              <a:rPr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и </a:t>
            </a:r>
            <a:r>
              <a:rPr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медицина, основанная </a:t>
            </a:r>
            <a:r>
              <a:rPr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на </a:t>
            </a:r>
            <a:r>
              <a:rPr u="none" spc="-5" dirty="0">
                <a:solidFill>
                  <a:srgbClr val="006FC0"/>
                </a:solidFill>
              </a:rPr>
              <a:t> </a:t>
            </a:r>
            <a:r>
              <a:rPr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доказательствах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59" y="0"/>
            <a:ext cx="11369040" cy="6394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96885" y="6583171"/>
            <a:ext cx="43510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https://rehabrus.ru/klinicheskie-rekomendaczii.html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9060" y="2423616"/>
            <a:ext cx="9324340" cy="345122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417830" marR="1147445" indent="-405765">
              <a:lnSpc>
                <a:spcPts val="3890"/>
              </a:lnSpc>
              <a:spcBef>
                <a:spcPts val="590"/>
              </a:spcBef>
              <a:buClr>
                <a:srgbClr val="000000"/>
              </a:buClr>
              <a:buSzPct val="77777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600" b="1" dirty="0">
                <a:solidFill>
                  <a:srgbClr val="0A4993"/>
                </a:solidFill>
                <a:latin typeface="Calibri"/>
                <a:cs typeface="Calibri"/>
              </a:rPr>
              <a:t>Вертикализация </a:t>
            </a:r>
            <a:r>
              <a:rPr sz="3600" b="1" spc="-5" dirty="0">
                <a:solidFill>
                  <a:srgbClr val="0A4993"/>
                </a:solidFill>
                <a:latin typeface="Calibri"/>
                <a:cs typeface="Calibri"/>
              </a:rPr>
              <a:t>пациентов </a:t>
            </a:r>
            <a:r>
              <a:rPr sz="3600" b="1" dirty="0">
                <a:solidFill>
                  <a:srgbClr val="0A4993"/>
                </a:solidFill>
                <a:latin typeface="Calibri"/>
                <a:cs typeface="Calibri"/>
              </a:rPr>
              <a:t>в</a:t>
            </a:r>
            <a:r>
              <a:rPr sz="3600" b="1" spc="-125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A4993"/>
                </a:solidFill>
                <a:latin typeface="Calibri"/>
                <a:cs typeface="Calibri"/>
              </a:rPr>
              <a:t>процессе  </a:t>
            </a:r>
            <a:r>
              <a:rPr sz="3600" b="1" dirty="0">
                <a:solidFill>
                  <a:srgbClr val="0A4993"/>
                </a:solidFill>
                <a:latin typeface="Calibri"/>
                <a:cs typeface="Calibri"/>
              </a:rPr>
              <a:t>реабилитации</a:t>
            </a:r>
            <a:endParaRPr sz="36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ct val="77777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600" b="1" dirty="0">
                <a:solidFill>
                  <a:srgbClr val="0A4993"/>
                </a:solidFill>
                <a:latin typeface="Calibri"/>
                <a:cs typeface="Calibri"/>
              </a:rPr>
              <a:t>Безопасное перемещение</a:t>
            </a:r>
            <a:r>
              <a:rPr sz="3600" b="1" spc="-110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A4993"/>
                </a:solidFill>
                <a:latin typeface="Calibri"/>
                <a:cs typeface="Calibri"/>
              </a:rPr>
              <a:t>пациентов</a:t>
            </a:r>
            <a:endParaRPr sz="36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555"/>
              </a:spcBef>
              <a:buClr>
                <a:srgbClr val="000000"/>
              </a:buClr>
              <a:buSzPct val="77777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600" b="1" dirty="0">
                <a:solidFill>
                  <a:srgbClr val="0A4993"/>
                </a:solidFill>
                <a:latin typeface="Calibri"/>
                <a:cs typeface="Calibri"/>
              </a:rPr>
              <a:t>Реабилитация в интенсивной</a:t>
            </a:r>
            <a:r>
              <a:rPr sz="3600" b="1" spc="-165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A4993"/>
                </a:solidFill>
                <a:latin typeface="Calibri"/>
                <a:cs typeface="Calibri"/>
              </a:rPr>
              <a:t>терапии</a:t>
            </a:r>
            <a:endParaRPr sz="36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SzPct val="77777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600" b="1" spc="-5" dirty="0">
                <a:solidFill>
                  <a:srgbClr val="0A4993"/>
                </a:solidFill>
                <a:latin typeface="Calibri"/>
                <a:cs typeface="Calibri"/>
              </a:rPr>
              <a:t>Объективная </a:t>
            </a:r>
            <a:r>
              <a:rPr sz="3600" b="1" dirty="0">
                <a:solidFill>
                  <a:srgbClr val="0A4993"/>
                </a:solidFill>
                <a:latin typeface="Calibri"/>
                <a:cs typeface="Calibri"/>
              </a:rPr>
              <a:t>оценка </a:t>
            </a:r>
            <a:r>
              <a:rPr sz="3600" b="1" spc="-5" dirty="0">
                <a:solidFill>
                  <a:srgbClr val="0A4993"/>
                </a:solidFill>
                <a:latin typeface="Calibri"/>
                <a:cs typeface="Calibri"/>
              </a:rPr>
              <a:t>постуральной</a:t>
            </a:r>
            <a:r>
              <a:rPr sz="3600" b="1" spc="-75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A4993"/>
                </a:solidFill>
                <a:latin typeface="Calibri"/>
                <a:cs typeface="Calibri"/>
              </a:rPr>
              <a:t>функции</a:t>
            </a:r>
            <a:endParaRPr sz="36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730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spc="5" dirty="0">
                <a:solidFill>
                  <a:srgbClr val="0A4993"/>
                </a:solidFill>
                <a:latin typeface="Calibri"/>
                <a:cs typeface="Calibri"/>
              </a:rPr>
              <a:t>и </a:t>
            </a:r>
            <a:r>
              <a:rPr sz="2800" b="1" dirty="0">
                <a:solidFill>
                  <a:srgbClr val="0A4993"/>
                </a:solidFill>
                <a:latin typeface="Calibri"/>
                <a:cs typeface="Calibri"/>
              </a:rPr>
              <a:t>др. </a:t>
            </a:r>
            <a:r>
              <a:rPr sz="2800" b="1" spc="5" dirty="0">
                <a:solidFill>
                  <a:srgbClr val="0A4993"/>
                </a:solidFill>
                <a:latin typeface="Calibri"/>
                <a:cs typeface="Calibri"/>
              </a:rPr>
              <a:t>по профилям</a:t>
            </a:r>
            <a:r>
              <a:rPr sz="2800" b="1" spc="-110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0A4993"/>
                </a:solidFill>
                <a:latin typeface="Calibri"/>
                <a:cs typeface="Calibri"/>
              </a:rPr>
              <a:t>патологии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5397" y="435686"/>
            <a:ext cx="8156575" cy="11855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indent="521334">
              <a:lnSpc>
                <a:spcPts val="4320"/>
              </a:lnSpc>
              <a:spcBef>
                <a:spcPts val="655"/>
              </a:spcBef>
            </a:pPr>
            <a:r>
              <a:rPr sz="4000" u="none" dirty="0">
                <a:solidFill>
                  <a:srgbClr val="0A4993"/>
                </a:solidFill>
              </a:rPr>
              <a:t>Клинические рекомендации  </a:t>
            </a:r>
            <a:r>
              <a:rPr sz="4000" u="none" spc="5" dirty="0">
                <a:solidFill>
                  <a:srgbClr val="0A4993"/>
                </a:solidFill>
              </a:rPr>
              <a:t>Союза </a:t>
            </a:r>
            <a:r>
              <a:rPr sz="4000" u="none" dirty="0">
                <a:solidFill>
                  <a:srgbClr val="0A4993"/>
                </a:solidFill>
              </a:rPr>
              <a:t>Реабилитологов</a:t>
            </a:r>
            <a:r>
              <a:rPr sz="4000" u="none" spc="-155" dirty="0">
                <a:solidFill>
                  <a:srgbClr val="0A4993"/>
                </a:solidFill>
              </a:rPr>
              <a:t> </a:t>
            </a:r>
            <a:r>
              <a:rPr sz="4000" u="none" dirty="0">
                <a:solidFill>
                  <a:srgbClr val="0A4993"/>
                </a:solidFill>
              </a:rPr>
              <a:t>России: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9954768" y="420623"/>
            <a:ext cx="1399031" cy="1316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96885" y="6583171"/>
            <a:ext cx="43510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0A4993"/>
                </a:solidFill>
                <a:latin typeface="Arial"/>
                <a:cs typeface="Arial"/>
              </a:rPr>
              <a:t>https://rehabrus.ru/klinicheskie-rekomendaczii.html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3218" y="189738"/>
            <a:ext cx="10013315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065" marR="5080" indent="1905" algn="ctr">
              <a:lnSpc>
                <a:spcPts val="3890"/>
              </a:lnSpc>
              <a:spcBef>
                <a:spcPts val="585"/>
              </a:spcBef>
            </a:pPr>
            <a:r>
              <a:rPr sz="3600" b="0" u="none" dirty="0">
                <a:solidFill>
                  <a:srgbClr val="006FC0"/>
                </a:solidFill>
                <a:latin typeface="Arial Black"/>
                <a:cs typeface="Arial Black"/>
              </a:rPr>
              <a:t>Доказательная </a:t>
            </a:r>
            <a:r>
              <a:rPr sz="3600" b="0" u="none" spc="-5" dirty="0">
                <a:solidFill>
                  <a:srgbClr val="006FC0"/>
                </a:solidFill>
                <a:latin typeface="Arial Black"/>
                <a:cs typeface="Arial Black"/>
              </a:rPr>
              <a:t>медицина для </a:t>
            </a:r>
            <a:r>
              <a:rPr sz="3600" b="0" u="none" dirty="0">
                <a:solidFill>
                  <a:srgbClr val="006FC0"/>
                </a:solidFill>
                <a:latin typeface="Arial Black"/>
                <a:cs typeface="Arial Black"/>
              </a:rPr>
              <a:t>оценки  </a:t>
            </a:r>
            <a:r>
              <a:rPr sz="3600" b="0" u="none" spc="-5" dirty="0">
                <a:solidFill>
                  <a:srgbClr val="006FC0"/>
                </a:solidFill>
                <a:latin typeface="Arial Black"/>
                <a:cs typeface="Arial Black"/>
              </a:rPr>
              <a:t>эффективности </a:t>
            </a:r>
            <a:r>
              <a:rPr sz="3600" b="0" u="none" dirty="0">
                <a:solidFill>
                  <a:srgbClr val="006FC0"/>
                </a:solidFill>
                <a:latin typeface="Arial Black"/>
                <a:cs typeface="Arial Black"/>
              </a:rPr>
              <a:t>и </a:t>
            </a:r>
            <a:r>
              <a:rPr sz="3600" b="0" u="none" spc="-5" dirty="0">
                <a:solidFill>
                  <a:srgbClr val="006FC0"/>
                </a:solidFill>
                <a:latin typeface="Arial Black"/>
                <a:cs typeface="Arial Black"/>
              </a:rPr>
              <a:t>воспроизводимости  тестов </a:t>
            </a:r>
            <a:r>
              <a:rPr sz="3600" b="0" u="none" dirty="0">
                <a:solidFill>
                  <a:srgbClr val="006FC0"/>
                </a:solidFill>
                <a:latin typeface="Arial Black"/>
                <a:cs typeface="Arial Black"/>
              </a:rPr>
              <a:t>и </a:t>
            </a:r>
            <a:r>
              <a:rPr sz="3600" b="0" u="none" spc="-5" dirty="0">
                <a:solidFill>
                  <a:srgbClr val="006FC0"/>
                </a:solidFill>
                <a:latin typeface="Arial Black"/>
                <a:cs typeface="Arial Black"/>
              </a:rPr>
              <a:t>методов</a:t>
            </a:r>
            <a:r>
              <a:rPr sz="3600" b="0" u="none" spc="-35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3600" b="0" u="none" spc="-5" dirty="0">
                <a:solidFill>
                  <a:srgbClr val="006FC0"/>
                </a:solidFill>
                <a:latin typeface="Arial Black"/>
                <a:cs typeface="Arial Black"/>
              </a:rPr>
              <a:t>диагностики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9060" y="2554681"/>
            <a:ext cx="10314940" cy="352869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417830" marR="758190" indent="-405765">
              <a:lnSpc>
                <a:spcPts val="3460"/>
              </a:lnSpc>
              <a:spcBef>
                <a:spcPts val="525"/>
              </a:spcBef>
              <a:buClr>
                <a:srgbClr val="000000"/>
              </a:buClr>
              <a:buSzPct val="875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Оценка чувствительности –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часто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тест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выявляет  патологию,</a:t>
            </a:r>
            <a:endParaRPr sz="3200">
              <a:latin typeface="Calibri"/>
              <a:cs typeface="Calibri"/>
            </a:endParaRPr>
          </a:p>
          <a:p>
            <a:pPr marL="417830" indent="-405765">
              <a:lnSpc>
                <a:spcPts val="3650"/>
              </a:lnSpc>
              <a:spcBef>
                <a:spcPts val="570"/>
              </a:spcBef>
              <a:buClr>
                <a:srgbClr val="000000"/>
              </a:buClr>
              <a:buSzPct val="875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Оценка специфичности – какое количество</a:t>
            </a:r>
            <a:r>
              <a:rPr sz="3200" b="1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ошибок</a:t>
            </a:r>
            <a:endParaRPr sz="3200">
              <a:latin typeface="Calibri"/>
              <a:cs typeface="Calibri"/>
            </a:endParaRPr>
          </a:p>
          <a:p>
            <a:pPr marL="417830">
              <a:lnSpc>
                <a:spcPts val="3650"/>
              </a:lnSpc>
            </a:pP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выдает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тест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и как часто точно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определяет</a:t>
            </a:r>
            <a:r>
              <a:rPr sz="32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заболевание,</a:t>
            </a:r>
            <a:endParaRPr sz="3200">
              <a:latin typeface="Calibri"/>
              <a:cs typeface="Calibri"/>
            </a:endParaRPr>
          </a:p>
          <a:p>
            <a:pPr marL="417830" marR="1510030" indent="-405765">
              <a:lnSpc>
                <a:spcPts val="3460"/>
              </a:lnSpc>
              <a:spcBef>
                <a:spcPts val="1060"/>
              </a:spcBef>
              <a:buClr>
                <a:srgbClr val="000000"/>
              </a:buClr>
              <a:buSzPct val="875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Оценка воспроизводимости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метода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в у разных  исследователей</a:t>
            </a:r>
            <a:endParaRPr sz="32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SzPct val="875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Оценка эффективности теста в</a:t>
            </a:r>
            <a:r>
              <a:rPr sz="3200" b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целом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0307" y="6428638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78787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9060" y="830656"/>
            <a:ext cx="10163175" cy="441388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417830" marR="648970" indent="-405765">
              <a:lnSpc>
                <a:spcPts val="3890"/>
              </a:lnSpc>
              <a:spcBef>
                <a:spcPts val="590"/>
              </a:spcBef>
              <a:buClr>
                <a:srgbClr val="000000"/>
              </a:buClr>
              <a:buSzPct val="77777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Высокая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чувствительность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методика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может 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быть использована для</a:t>
            </a:r>
            <a:r>
              <a:rPr sz="36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скрининга.</a:t>
            </a:r>
            <a:endParaRPr sz="3600">
              <a:latin typeface="Calibri"/>
              <a:cs typeface="Calibri"/>
            </a:endParaRPr>
          </a:p>
          <a:p>
            <a:pPr marL="417830" marR="5080" indent="-405765">
              <a:lnSpc>
                <a:spcPts val="3890"/>
              </a:lnSpc>
              <a:spcBef>
                <a:spcPts val="1010"/>
              </a:spcBef>
              <a:buClr>
                <a:srgbClr val="000000"/>
              </a:buClr>
              <a:buSzPct val="77777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Высокая специфичность –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методика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может</a:t>
            </a:r>
            <a:r>
              <a:rPr sz="3600" b="1" spc="-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быть  использована для</a:t>
            </a:r>
            <a:r>
              <a:rPr sz="3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подтверждения.</a:t>
            </a:r>
            <a:endParaRPr sz="3600">
              <a:latin typeface="Calibri"/>
              <a:cs typeface="Calibri"/>
            </a:endParaRPr>
          </a:p>
          <a:p>
            <a:pPr marL="417830" marR="1879600" indent="-405765">
              <a:lnSpc>
                <a:spcPts val="3890"/>
              </a:lnSpc>
              <a:spcBef>
                <a:spcPts val="980"/>
              </a:spcBef>
              <a:buClr>
                <a:srgbClr val="000000"/>
              </a:buClr>
              <a:buSzPct val="77777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Сочетание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высокой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чувствительности</a:t>
            </a:r>
            <a:r>
              <a:rPr sz="3600" b="1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  специфичности – идеальный</a:t>
            </a:r>
            <a:r>
              <a:rPr sz="36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тест.</a:t>
            </a:r>
            <a:endParaRPr sz="3600">
              <a:latin typeface="Calibri"/>
              <a:cs typeface="Calibri"/>
            </a:endParaRPr>
          </a:p>
          <a:p>
            <a:pPr marL="417830" marR="2297430" indent="-405765">
              <a:lnSpc>
                <a:spcPts val="3890"/>
              </a:lnSpc>
              <a:spcBef>
                <a:spcPts val="1010"/>
              </a:spcBef>
              <a:buClr>
                <a:srgbClr val="000000"/>
              </a:buClr>
              <a:buSzPct val="77777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Комбинация тестов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 разы</a:t>
            </a:r>
            <a:r>
              <a:rPr sz="36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повышает  эффективность</a:t>
            </a:r>
            <a:r>
              <a:rPr sz="3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диагностики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864"/>
            <a:ext cx="4642103" cy="5126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35661" y="1780030"/>
            <a:ext cx="2666500" cy="4976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31026" y="24130"/>
            <a:ext cx="54908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2400" u="none" spc="-5" dirty="0">
                <a:solidFill>
                  <a:srgbClr val="000000"/>
                </a:solidFill>
              </a:rPr>
              <a:t>Надежность </a:t>
            </a:r>
            <a:r>
              <a:rPr sz="2400" u="none" dirty="0">
                <a:solidFill>
                  <a:srgbClr val="000000"/>
                </a:solidFill>
              </a:rPr>
              <a:t>и </a:t>
            </a:r>
            <a:r>
              <a:rPr sz="2400" u="none" spc="-5" dirty="0">
                <a:solidFill>
                  <a:srgbClr val="000000"/>
                </a:solidFill>
              </a:rPr>
              <a:t>диагностическая  </a:t>
            </a:r>
            <a:r>
              <a:rPr sz="2400" u="none" spc="-10" dirty="0">
                <a:solidFill>
                  <a:srgbClr val="000000"/>
                </a:solidFill>
              </a:rPr>
              <a:t>точность </a:t>
            </a:r>
            <a:r>
              <a:rPr sz="2400" u="none" spc="-15" dirty="0">
                <a:solidFill>
                  <a:srgbClr val="000000"/>
                </a:solidFill>
              </a:rPr>
              <a:t>симптома </a:t>
            </a:r>
            <a:r>
              <a:rPr sz="2400" u="none" spc="-5" dirty="0">
                <a:solidFill>
                  <a:srgbClr val="000000"/>
                </a:solidFill>
              </a:rPr>
              <a:t>Бабинского при  поражении </a:t>
            </a:r>
            <a:r>
              <a:rPr sz="2400" u="none" spc="-10" dirty="0">
                <a:solidFill>
                  <a:srgbClr val="000000"/>
                </a:solidFill>
              </a:rPr>
              <a:t>пирамидной системы  </a:t>
            </a:r>
            <a:r>
              <a:rPr sz="2400" u="none" spc="-5" dirty="0">
                <a:solidFill>
                  <a:srgbClr val="000000"/>
                </a:solidFill>
              </a:rPr>
              <a:t>мозга</a:t>
            </a:r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0" y="1780032"/>
            <a:ext cx="9165590" cy="5078095"/>
            <a:chOff x="0" y="1780032"/>
            <a:chExt cx="9165590" cy="5078095"/>
          </a:xfrm>
        </p:grpSpPr>
        <p:sp>
          <p:nvSpPr>
            <p:cNvPr id="6" name="object 6"/>
            <p:cNvSpPr/>
            <p:nvPr/>
          </p:nvSpPr>
          <p:spPr>
            <a:xfrm>
              <a:off x="0" y="1780032"/>
              <a:ext cx="6044183" cy="49438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3035" y="4582667"/>
              <a:ext cx="3136900" cy="512445"/>
            </a:xfrm>
            <a:custGeom>
              <a:avLst/>
              <a:gdLst/>
              <a:ahLst/>
              <a:cxnLst/>
              <a:rect l="l" t="t" r="r" b="b"/>
              <a:pathLst>
                <a:path w="3136900" h="512445">
                  <a:moveTo>
                    <a:pt x="3136391" y="0"/>
                  </a:moveTo>
                  <a:lnTo>
                    <a:pt x="3134871" y="68045"/>
                  </a:lnTo>
                  <a:lnTo>
                    <a:pt x="3130578" y="129201"/>
                  </a:lnTo>
                  <a:lnTo>
                    <a:pt x="3123914" y="181022"/>
                  </a:lnTo>
                  <a:lnTo>
                    <a:pt x="3115281" y="221064"/>
                  </a:lnTo>
                  <a:lnTo>
                    <a:pt x="3093719" y="256031"/>
                  </a:lnTo>
                  <a:lnTo>
                    <a:pt x="1610867" y="256031"/>
                  </a:lnTo>
                  <a:lnTo>
                    <a:pt x="1599505" y="265181"/>
                  </a:lnTo>
                  <a:lnTo>
                    <a:pt x="1580673" y="331041"/>
                  </a:lnTo>
                  <a:lnTo>
                    <a:pt x="1574009" y="382862"/>
                  </a:lnTo>
                  <a:lnTo>
                    <a:pt x="1569716" y="444018"/>
                  </a:lnTo>
                  <a:lnTo>
                    <a:pt x="1568195" y="512063"/>
                  </a:lnTo>
                  <a:lnTo>
                    <a:pt x="1566675" y="444018"/>
                  </a:lnTo>
                  <a:lnTo>
                    <a:pt x="1562382" y="382862"/>
                  </a:lnTo>
                  <a:lnTo>
                    <a:pt x="1555718" y="331041"/>
                  </a:lnTo>
                  <a:lnTo>
                    <a:pt x="1547085" y="290999"/>
                  </a:lnTo>
                  <a:lnTo>
                    <a:pt x="1525523" y="256031"/>
                  </a:lnTo>
                  <a:lnTo>
                    <a:pt x="42672" y="256031"/>
                  </a:lnTo>
                  <a:lnTo>
                    <a:pt x="31309" y="246882"/>
                  </a:lnTo>
                  <a:lnTo>
                    <a:pt x="21110" y="221064"/>
                  </a:lnTo>
                  <a:lnTo>
                    <a:pt x="12477" y="181022"/>
                  </a:lnTo>
                  <a:lnTo>
                    <a:pt x="5813" y="129201"/>
                  </a:lnTo>
                  <a:lnTo>
                    <a:pt x="1520" y="68045"/>
                  </a:lnTo>
                  <a:lnTo>
                    <a:pt x="0" y="0"/>
                  </a:lnTo>
                </a:path>
              </a:pathLst>
            </a:custGeom>
            <a:ln w="5181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34895" y="4581142"/>
              <a:ext cx="4166615" cy="2276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15888" y="1810257"/>
            <a:ext cx="2760980" cy="2600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2270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latin typeface="Arial"/>
                <a:cs typeface="Arial"/>
              </a:rPr>
              <a:t>Симптом</a:t>
            </a:r>
            <a:r>
              <a:rPr sz="1400" b="1" spc="8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Бабинского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Cook C.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2009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Специфичность: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92%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Чувствительность: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33%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Jaramillo I.</a:t>
            </a:r>
            <a:r>
              <a:rPr sz="18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2014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Специфичность: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99%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Чувствительность: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51%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5888" y="5208523"/>
            <a:ext cx="346582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Согласно исследованиям  </a:t>
            </a:r>
            <a:r>
              <a:rPr sz="1800" b="1" spc="-10" dirty="0">
                <a:latin typeface="Arial"/>
                <a:cs typeface="Arial"/>
              </a:rPr>
              <a:t>методика </a:t>
            </a:r>
            <a:r>
              <a:rPr sz="1800" b="1" dirty="0">
                <a:latin typeface="Arial"/>
                <a:cs typeface="Arial"/>
              </a:rPr>
              <a:t>подходит для  </a:t>
            </a:r>
            <a:r>
              <a:rPr sz="1800" b="1" spc="-5" dirty="0">
                <a:latin typeface="Arial"/>
                <a:cs typeface="Arial"/>
              </a:rPr>
              <a:t>подтверждения патологии, </a:t>
            </a:r>
            <a:r>
              <a:rPr sz="1800" b="1" dirty="0">
                <a:latin typeface="Arial"/>
                <a:cs typeface="Arial"/>
              </a:rPr>
              <a:t>но  </a:t>
            </a:r>
            <a:r>
              <a:rPr sz="1800" b="1" spc="-5" dirty="0">
                <a:latin typeface="Arial"/>
                <a:cs typeface="Arial"/>
              </a:rPr>
              <a:t>не </a:t>
            </a:r>
            <a:r>
              <a:rPr sz="1800" b="1" dirty="0">
                <a:latin typeface="Arial"/>
                <a:cs typeface="Arial"/>
              </a:rPr>
              <a:t>подходит для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скрининга.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266" rIns="0" bIns="0" rtlCol="0">
            <a:spAutoFit/>
          </a:bodyPr>
          <a:lstStyle/>
          <a:p>
            <a:pPr marL="4241165" marR="5080" indent="-2771140">
              <a:lnSpc>
                <a:spcPts val="4750"/>
              </a:lnSpc>
              <a:spcBef>
                <a:spcPts val="695"/>
              </a:spcBef>
            </a:pPr>
            <a:r>
              <a:rPr sz="4400" b="0" u="none" spc="-10" dirty="0">
                <a:latin typeface="Arial Black"/>
                <a:cs typeface="Arial Black"/>
              </a:rPr>
              <a:t>Врач </a:t>
            </a:r>
            <a:r>
              <a:rPr sz="4400" b="0" u="none" spc="-5" dirty="0">
                <a:latin typeface="Arial Black"/>
                <a:cs typeface="Arial Black"/>
              </a:rPr>
              <a:t>ФРМ и </a:t>
            </a:r>
            <a:r>
              <a:rPr sz="4400" b="0" u="none" spc="-10" dirty="0">
                <a:latin typeface="Arial Black"/>
                <a:cs typeface="Arial Black"/>
              </a:rPr>
              <a:t>доказательная  </a:t>
            </a:r>
            <a:r>
              <a:rPr sz="4400" b="0" u="none" spc="-15" dirty="0">
                <a:latin typeface="Arial Black"/>
                <a:cs typeface="Arial Black"/>
              </a:rPr>
              <a:t>медицина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5786" y="1786773"/>
            <a:ext cx="9916160" cy="43745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17830" indent="-40576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Где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прочитать 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о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доказательной</a:t>
            </a:r>
            <a:r>
              <a:rPr sz="2800" b="1" spc="-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медицине?</a:t>
            </a:r>
            <a:endParaRPr sz="28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Эффективна ли реабилитация</a:t>
            </a:r>
            <a:r>
              <a:rPr sz="2800" b="1" spc="-1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вообще?</a:t>
            </a:r>
            <a:endParaRPr sz="28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Что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лучше 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реабилитация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или ее</a:t>
            </a:r>
            <a:r>
              <a:rPr sz="2800" b="1" spc="-1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отсутствие?</a:t>
            </a:r>
            <a:endParaRPr sz="2800">
              <a:latin typeface="Calibri"/>
              <a:cs typeface="Calibri"/>
            </a:endParaRPr>
          </a:p>
          <a:p>
            <a:pPr marL="417830" marR="5080" indent="-405765">
              <a:lnSpc>
                <a:spcPts val="3030"/>
              </a:lnSpc>
              <a:spcBef>
                <a:spcPts val="1050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На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что влияет реабилитация? Увеличивается 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качество</a:t>
            </a:r>
            <a:r>
              <a:rPr sz="2800" b="1" spc="-1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жизни  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или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ее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продолжительность?</a:t>
            </a:r>
            <a:endParaRPr sz="2800">
              <a:latin typeface="Calibri"/>
              <a:cs typeface="Calibri"/>
            </a:endParaRPr>
          </a:p>
          <a:p>
            <a:pPr marL="417830" marR="728980" indent="-405765">
              <a:lnSpc>
                <a:spcPts val="3020"/>
              </a:lnSpc>
              <a:spcBef>
                <a:spcPts val="1010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Какие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технологии реабилитации эффективны с</a:t>
            </a:r>
            <a:r>
              <a:rPr sz="2800" b="1" spc="-1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позиции 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доказательной</a:t>
            </a:r>
            <a:r>
              <a:rPr sz="28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медицины?</a:t>
            </a:r>
            <a:endParaRPr sz="28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10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Какие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существуют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мифы 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о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доказательной</a:t>
            </a:r>
            <a:r>
              <a:rPr sz="2800" b="1" spc="-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медицине?</a:t>
            </a:r>
            <a:endParaRPr sz="28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Эффективна ли</a:t>
            </a:r>
            <a:r>
              <a:rPr sz="2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физиотерапия?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6507" y="642863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8467" y="254584"/>
            <a:ext cx="83712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u="none" spc="-5" dirty="0">
                <a:latin typeface="Calibri"/>
                <a:cs typeface="Calibri"/>
              </a:rPr>
              <a:t>Какие тесты </a:t>
            </a:r>
            <a:r>
              <a:rPr sz="4400" u="none" spc="-10" dirty="0">
                <a:latin typeface="Calibri"/>
                <a:cs typeface="Calibri"/>
              </a:rPr>
              <a:t>есть </a:t>
            </a:r>
            <a:r>
              <a:rPr sz="4400" u="none" spc="-5" dirty="0">
                <a:latin typeface="Calibri"/>
                <a:cs typeface="Calibri"/>
              </a:rPr>
              <a:t>в</a:t>
            </a:r>
            <a:r>
              <a:rPr sz="4400" u="none" spc="40" dirty="0">
                <a:latin typeface="Calibri"/>
                <a:cs typeface="Calibri"/>
              </a:rPr>
              <a:t> </a:t>
            </a:r>
            <a:r>
              <a:rPr sz="4400" u="none" spc="-15" dirty="0">
                <a:latin typeface="Calibri"/>
                <a:cs typeface="Calibri"/>
              </a:rPr>
              <a:t>реабилитации?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744" y="1557604"/>
            <a:ext cx="10307320" cy="31407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17830" marR="5080" indent="-405765">
              <a:lnSpc>
                <a:spcPts val="3030"/>
              </a:lnSpc>
              <a:spcBef>
                <a:spcPts val="484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Неврологические 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тесты – тесты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для выявления 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поражения</a:t>
            </a:r>
            <a:r>
              <a:rPr sz="2800" b="1" spc="-2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ЦНС 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и ПНС,</a:t>
            </a:r>
            <a:endParaRPr sz="2800">
              <a:latin typeface="Calibri"/>
              <a:cs typeface="Calibri"/>
            </a:endParaRPr>
          </a:p>
          <a:p>
            <a:pPr marL="417830" marR="783590" indent="-405765">
              <a:lnSpc>
                <a:spcPts val="3030"/>
              </a:lnSpc>
              <a:spcBef>
                <a:spcPts val="1000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Ортопедические тесты 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– тесты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для выявления</a:t>
            </a:r>
            <a:r>
              <a:rPr sz="2800" b="1" spc="-1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переломов,  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повреждения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связок, сухожилий 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800" b="1" spc="-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мышц,</a:t>
            </a:r>
            <a:endParaRPr sz="28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Мануальное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мышечное</a:t>
            </a:r>
            <a:r>
              <a:rPr sz="28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тестирование,</a:t>
            </a:r>
            <a:endParaRPr sz="2800">
              <a:latin typeface="Calibri"/>
              <a:cs typeface="Calibri"/>
            </a:endParaRPr>
          </a:p>
          <a:p>
            <a:pPr marL="417830" marR="1245235" indent="-405765">
              <a:lnSpc>
                <a:spcPts val="3020"/>
              </a:lnSpc>
              <a:spcBef>
                <a:spcPts val="1060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Нейродинамические тесты (компрессия и</a:t>
            </a:r>
            <a:r>
              <a:rPr sz="2800" b="1" spc="-1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локализация 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нервов),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744" y="4675378"/>
            <a:ext cx="6343015" cy="15563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17830" indent="-405765">
              <a:lnSpc>
                <a:spcPct val="100000"/>
              </a:lnSpc>
              <a:spcBef>
                <a:spcPts val="745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Нейропсихологическое</a:t>
            </a:r>
            <a:r>
              <a:rPr sz="2800" b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тестирование,</a:t>
            </a:r>
            <a:endParaRPr sz="28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55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Биомеханическое</a:t>
            </a:r>
            <a:r>
              <a:rPr sz="2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тестирование,</a:t>
            </a:r>
            <a:endParaRPr sz="28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Анализ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деятельности.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8707" y="5216652"/>
            <a:ext cx="4535805" cy="1201420"/>
          </a:xfrm>
          <a:prstGeom prst="rect">
            <a:avLst/>
          </a:prstGeom>
          <a:solidFill>
            <a:srgbClr val="FFC000"/>
          </a:solidFill>
          <a:ln w="64007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latin typeface="Arial"/>
                <a:cs typeface="Arial"/>
              </a:rPr>
              <a:t>А </a:t>
            </a:r>
            <a:r>
              <a:rPr sz="1800" b="1" spc="-5" dirty="0">
                <a:latin typeface="Arial"/>
                <a:cs typeface="Arial"/>
              </a:rPr>
              <a:t>Вы </a:t>
            </a:r>
            <a:r>
              <a:rPr sz="1800" b="1" spc="-15" dirty="0">
                <a:latin typeface="Arial"/>
                <a:cs typeface="Arial"/>
              </a:rPr>
              <a:t>знаете </a:t>
            </a:r>
            <a:r>
              <a:rPr sz="1800" b="1" spc="-10" dirty="0">
                <a:latin typeface="Arial"/>
                <a:cs typeface="Arial"/>
              </a:rPr>
              <a:t>характеристики</a:t>
            </a:r>
            <a:r>
              <a:rPr sz="1800" b="1" spc="204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тестов,</a:t>
            </a:r>
            <a:endParaRPr sz="18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которые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используйте?</a:t>
            </a:r>
            <a:endParaRPr sz="1800">
              <a:latin typeface="Arial"/>
              <a:cs typeface="Arial"/>
            </a:endParaRPr>
          </a:p>
          <a:p>
            <a:pPr marL="37655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6555" algn="l"/>
                <a:tab pos="377190" algn="l"/>
              </a:tabLst>
            </a:pPr>
            <a:r>
              <a:rPr sz="1800" b="1" spc="-10" dirty="0">
                <a:latin typeface="Arial"/>
                <a:cs typeface="Arial"/>
              </a:rPr>
              <a:t>Специфичность</a:t>
            </a:r>
            <a:endParaRPr sz="1800">
              <a:latin typeface="Arial"/>
              <a:cs typeface="Arial"/>
            </a:endParaRPr>
          </a:p>
          <a:p>
            <a:pPr marL="376555" indent="-287020">
              <a:lnSpc>
                <a:spcPct val="100000"/>
              </a:lnSpc>
              <a:buFont typeface="Arial"/>
              <a:buChar char="•"/>
              <a:tabLst>
                <a:tab pos="376555" algn="l"/>
                <a:tab pos="377190" algn="l"/>
              </a:tabLst>
            </a:pPr>
            <a:r>
              <a:rPr sz="1800" b="1" spc="-10" dirty="0">
                <a:latin typeface="Arial"/>
                <a:cs typeface="Arial"/>
              </a:rPr>
              <a:t>Чувствительность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9850" marR="5080" algn="ctr">
              <a:lnSpc>
                <a:spcPct val="90000"/>
              </a:lnSpc>
              <a:spcBef>
                <a:spcPts val="475"/>
              </a:spcBef>
            </a:pPr>
            <a:r>
              <a:rPr spc="-10" dirty="0"/>
              <a:t>Исследование эффективности использования  МКФ </a:t>
            </a:r>
            <a:r>
              <a:rPr spc="-5" dirty="0"/>
              <a:t>и </a:t>
            </a:r>
            <a:r>
              <a:rPr spc="-15" dirty="0"/>
              <a:t>программы </a:t>
            </a:r>
            <a:r>
              <a:rPr spc="-10" dirty="0"/>
              <a:t>ICF-reader при  </a:t>
            </a:r>
            <a:r>
              <a:rPr spc="-15" dirty="0"/>
              <a:t>мультидисципдинарной </a:t>
            </a:r>
            <a:r>
              <a:rPr spc="-10" dirty="0"/>
              <a:t>реабилитации </a:t>
            </a:r>
            <a:r>
              <a:rPr spc="-5" dirty="0"/>
              <a:t>у  </a:t>
            </a:r>
            <a:r>
              <a:rPr spc="-10" dirty="0"/>
              <a:t>пациентов </a:t>
            </a:r>
            <a:r>
              <a:rPr spc="-5" dirty="0"/>
              <a:t>в </a:t>
            </a:r>
            <a:r>
              <a:rPr spc="-25" dirty="0"/>
              <a:t>острую </a:t>
            </a:r>
            <a:r>
              <a:rPr spc="-10" dirty="0"/>
              <a:t>фазу церебрального  </a:t>
            </a:r>
            <a:r>
              <a:rPr spc="-20" dirty="0"/>
              <a:t>инсульта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6759" y="4503496"/>
            <a:ext cx="567436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001F5F"/>
                </a:solidFill>
                <a:latin typeface="Arial"/>
                <a:cs typeface="Arial"/>
              </a:rPr>
              <a:t>Собственное</a:t>
            </a:r>
            <a:r>
              <a:rPr sz="32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исследование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4315" y="181432"/>
            <a:ext cx="52057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/>
              <a:t>Дизайн</a:t>
            </a:r>
            <a:r>
              <a:rPr sz="3600" u="none" spc="-15" dirty="0"/>
              <a:t> </a:t>
            </a:r>
            <a:r>
              <a:rPr sz="3600" u="none" spc="-10" dirty="0"/>
              <a:t>исследования: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3339" y="1028698"/>
            <a:ext cx="4194175" cy="5736590"/>
          </a:xfrm>
          <a:custGeom>
            <a:avLst/>
            <a:gdLst/>
            <a:ahLst/>
            <a:cxnLst/>
            <a:rect l="l" t="t" r="r" b="b"/>
            <a:pathLst>
              <a:path w="4194175" h="5736590">
                <a:moveTo>
                  <a:pt x="0" y="5736336"/>
                </a:moveTo>
                <a:lnTo>
                  <a:pt x="4194048" y="5736336"/>
                </a:lnTo>
                <a:lnTo>
                  <a:pt x="4194048" y="0"/>
                </a:lnTo>
                <a:lnTo>
                  <a:pt x="0" y="0"/>
                </a:lnTo>
                <a:lnTo>
                  <a:pt x="0" y="5736336"/>
                </a:lnTo>
                <a:close/>
              </a:path>
            </a:pathLst>
          </a:custGeom>
          <a:ln w="3962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4475" y="1069974"/>
            <a:ext cx="3855720" cy="1207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0"/>
              </a:lnSpc>
              <a:tabLst>
                <a:tab pos="457200" algn="l"/>
              </a:tabLst>
            </a:pPr>
            <a:r>
              <a:rPr sz="2800" b="1" spc="-5" dirty="0">
                <a:latin typeface="Calibri"/>
                <a:cs typeface="Calibri"/>
              </a:rPr>
              <a:t>1)	</a:t>
            </a:r>
            <a:r>
              <a:rPr sz="2500" b="1" spc="-5" dirty="0">
                <a:solidFill>
                  <a:srgbClr val="001F5F"/>
                </a:solidFill>
                <a:latin typeface="Calibri"/>
                <a:cs typeface="Calibri"/>
              </a:rPr>
              <a:t>Группа 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1.</a:t>
            </a:r>
            <a:r>
              <a:rPr sz="25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Работа</a:t>
            </a:r>
            <a:endParaRPr sz="2500">
              <a:latin typeface="Calibri"/>
              <a:cs typeface="Calibri"/>
            </a:endParaRPr>
          </a:p>
          <a:p>
            <a:pPr marL="457200" marR="5080">
              <a:lnSpc>
                <a:spcPct val="70000"/>
              </a:lnSpc>
              <a:spcBef>
                <a:spcPts val="425"/>
              </a:spcBef>
            </a:pPr>
            <a:r>
              <a:rPr sz="2500" b="1" spc="-5" dirty="0">
                <a:solidFill>
                  <a:srgbClr val="001F5F"/>
                </a:solidFill>
                <a:latin typeface="Calibri"/>
                <a:cs typeface="Calibri"/>
              </a:rPr>
              <a:t>мультидисциплинарной  бригады 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без </a:t>
            </a:r>
            <a:r>
              <a:rPr sz="2500" b="1" spc="-5" dirty="0">
                <a:solidFill>
                  <a:srgbClr val="001F5F"/>
                </a:solidFill>
                <a:latin typeface="Calibri"/>
                <a:cs typeface="Calibri"/>
              </a:rPr>
              <a:t>МКФ  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(n=130)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291" y="2289124"/>
            <a:ext cx="3830954" cy="3613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130" indent="-405765">
              <a:lnSpc>
                <a:spcPts val="2039"/>
              </a:lnSpc>
              <a:spcBef>
                <a:spcPts val="95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pos="405130" algn="l"/>
                <a:tab pos="4057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Каждый специалист</a:t>
            </a:r>
            <a:r>
              <a:rPr sz="20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выполнял</a:t>
            </a:r>
            <a:endParaRPr sz="2000">
              <a:latin typeface="Calibri"/>
              <a:cs typeface="Calibri"/>
            </a:endParaRPr>
          </a:p>
          <a:p>
            <a:pPr marL="405130" marR="280670">
              <a:lnSpc>
                <a:spcPct val="70000"/>
              </a:lnSpc>
              <a:spcBef>
                <a:spcPts val="360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свои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функциональные  обязанности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 рамках своей 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специальности.</a:t>
            </a:r>
            <a:endParaRPr sz="2000">
              <a:latin typeface="Calibri"/>
              <a:cs typeface="Calibri"/>
            </a:endParaRPr>
          </a:p>
          <a:p>
            <a:pPr marL="405130" indent="-405765">
              <a:lnSpc>
                <a:spcPts val="2039"/>
              </a:lnSpc>
              <a:spcBef>
                <a:spcPts val="290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pos="405130" algn="l"/>
                <a:tab pos="405765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Цель реабилитации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endParaRPr sz="2000">
              <a:latin typeface="Calibri"/>
              <a:cs typeface="Calibri"/>
            </a:endParaRPr>
          </a:p>
          <a:p>
            <a:pPr marL="405130">
              <a:lnSpc>
                <a:spcPts val="2039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обсуждалась</a:t>
            </a:r>
            <a:r>
              <a:rPr sz="20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командой.</a:t>
            </a:r>
            <a:endParaRPr sz="2000">
              <a:latin typeface="Calibri"/>
              <a:cs typeface="Calibri"/>
            </a:endParaRPr>
          </a:p>
          <a:p>
            <a:pPr marL="405130" indent="-405765">
              <a:lnSpc>
                <a:spcPct val="100000"/>
              </a:lnSpc>
              <a:spcBef>
                <a:spcPts val="265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pos="405130" algn="l"/>
                <a:tab pos="405765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МКФ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не была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использована.</a:t>
            </a:r>
            <a:endParaRPr sz="2000">
              <a:latin typeface="Calibri"/>
              <a:cs typeface="Calibri"/>
            </a:endParaRPr>
          </a:p>
          <a:p>
            <a:pPr marL="405130" marR="5080" indent="-405765">
              <a:lnSpc>
                <a:spcPct val="70000"/>
              </a:lnSpc>
              <a:spcBef>
                <a:spcPts val="1010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pos="405130" algn="l"/>
                <a:tab pos="4057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Каждый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 отмечал в 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истории болезни выявленные 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нарушения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ограничения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 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рамках принятых</a:t>
            </a:r>
            <a:r>
              <a:rPr sz="2000" b="1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405130">
              <a:lnSpc>
                <a:spcPts val="1680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специальности</a:t>
            </a:r>
            <a:r>
              <a:rPr sz="20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концепций.</a:t>
            </a:r>
            <a:endParaRPr sz="2000">
              <a:latin typeface="Calibri"/>
              <a:cs typeface="Calibri"/>
            </a:endParaRPr>
          </a:p>
          <a:p>
            <a:pPr marL="405130" indent="-405765">
              <a:lnSpc>
                <a:spcPts val="2039"/>
              </a:lnSpc>
              <a:spcBef>
                <a:spcPts val="290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pos="405130" algn="l"/>
                <a:tab pos="405765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Лечащим врачом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был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врач</a:t>
            </a:r>
            <a:endParaRPr sz="2000">
              <a:latin typeface="Calibri"/>
              <a:cs typeface="Calibri"/>
            </a:endParaRPr>
          </a:p>
          <a:p>
            <a:pPr marL="405130">
              <a:lnSpc>
                <a:spcPts val="2039"/>
              </a:lnSpc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невролог.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4067" y="1028698"/>
            <a:ext cx="4178935" cy="5736590"/>
          </a:xfrm>
          <a:prstGeom prst="rect">
            <a:avLst/>
          </a:prstGeom>
          <a:ln w="39623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1789"/>
              </a:lnSpc>
            </a:pP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2) </a:t>
            </a:r>
            <a:r>
              <a:rPr sz="2200" b="1" spc="-25" dirty="0">
                <a:solidFill>
                  <a:srgbClr val="001F5F"/>
                </a:solidFill>
                <a:latin typeface="Arial"/>
                <a:cs typeface="Arial"/>
              </a:rPr>
              <a:t>Группа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2. </a:t>
            </a:r>
            <a:r>
              <a:rPr sz="2200" b="1" spc="-15" dirty="0">
                <a:solidFill>
                  <a:srgbClr val="001F5F"/>
                </a:solidFill>
                <a:latin typeface="Arial"/>
                <a:cs typeface="Arial"/>
              </a:rPr>
              <a:t>Работа </a:t>
            </a:r>
            <a:r>
              <a:rPr sz="2200" b="1" spc="5" dirty="0">
                <a:solidFill>
                  <a:srgbClr val="001F5F"/>
                </a:solidFill>
                <a:latin typeface="Arial"/>
                <a:cs typeface="Arial"/>
              </a:rPr>
              <a:t>МДБ</a:t>
            </a:r>
            <a:r>
              <a:rPr sz="22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endParaRPr sz="2200">
              <a:latin typeface="Arial"/>
              <a:cs typeface="Arial"/>
            </a:endParaRPr>
          </a:p>
          <a:p>
            <a:pPr marL="90170">
              <a:lnSpc>
                <a:spcPts val="1850"/>
              </a:lnSpc>
            </a:pPr>
            <a:r>
              <a:rPr sz="2200" b="1" spc="-10" dirty="0">
                <a:solidFill>
                  <a:srgbClr val="001F5F"/>
                </a:solidFill>
                <a:latin typeface="Arial"/>
                <a:cs typeface="Arial"/>
              </a:rPr>
              <a:t>использованием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МКФ</a:t>
            </a:r>
            <a:r>
              <a:rPr sz="22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endParaRPr sz="2200">
              <a:latin typeface="Arial"/>
              <a:cs typeface="Arial"/>
            </a:endParaRPr>
          </a:p>
          <a:p>
            <a:pPr marL="90170">
              <a:lnSpc>
                <a:spcPts val="2245"/>
              </a:lnSpc>
            </a:pPr>
            <a:r>
              <a:rPr sz="2200" b="1" spc="-15" dirty="0">
                <a:solidFill>
                  <a:srgbClr val="001F5F"/>
                </a:solidFill>
                <a:latin typeface="Arial"/>
                <a:cs typeface="Arial"/>
              </a:rPr>
              <a:t>«бумажной </a:t>
            </a:r>
            <a:r>
              <a:rPr sz="2200" b="1" spc="-10" dirty="0">
                <a:solidFill>
                  <a:srgbClr val="001F5F"/>
                </a:solidFill>
                <a:latin typeface="Arial"/>
                <a:cs typeface="Arial"/>
              </a:rPr>
              <a:t>форме»</a:t>
            </a:r>
            <a:r>
              <a:rPr sz="22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1F5F"/>
                </a:solidFill>
                <a:latin typeface="Arial"/>
                <a:cs typeface="Arial"/>
              </a:rPr>
              <a:t>(n=130)</a:t>
            </a:r>
            <a:endParaRPr sz="2200">
              <a:latin typeface="Arial"/>
              <a:cs typeface="Arial"/>
            </a:endParaRPr>
          </a:p>
          <a:p>
            <a:pPr marL="318770" indent="-228600">
              <a:lnSpc>
                <a:spcPts val="1835"/>
              </a:lnSpc>
              <a:spcBef>
                <a:spcPts val="355"/>
              </a:spcBef>
              <a:buClr>
                <a:srgbClr val="000000"/>
              </a:buClr>
              <a:buFont typeface="Arial"/>
              <a:buChar char="•"/>
              <a:tabLst>
                <a:tab pos="318135" algn="l"/>
                <a:tab pos="31877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Специалисты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 МДБ</a:t>
            </a:r>
            <a:r>
              <a:rPr sz="18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работают</a:t>
            </a:r>
            <a:endParaRPr sz="1800">
              <a:latin typeface="Arial"/>
              <a:cs typeface="Arial"/>
            </a:endParaRPr>
          </a:p>
          <a:p>
            <a:pPr marL="318770">
              <a:lnSpc>
                <a:spcPts val="1510"/>
              </a:lnSpc>
            </a:pP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самостоятельно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строго</a:t>
            </a:r>
            <a:r>
              <a:rPr sz="1800" b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endParaRPr sz="1800">
              <a:latin typeface="Arial"/>
              <a:cs typeface="Arial"/>
            </a:endParaRPr>
          </a:p>
          <a:p>
            <a:pPr marL="318770">
              <a:lnSpc>
                <a:spcPts val="1835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рамках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своих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компетенций.</a:t>
            </a:r>
            <a:endParaRPr sz="1800">
              <a:latin typeface="Arial"/>
              <a:cs typeface="Arial"/>
            </a:endParaRPr>
          </a:p>
          <a:p>
            <a:pPr marL="318770" indent="-228600">
              <a:lnSpc>
                <a:spcPts val="1835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pos="318135" algn="l"/>
                <a:tab pos="318770" algn="l"/>
              </a:tabLst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заполняется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специальная</a:t>
            </a:r>
            <a:endParaRPr sz="1800">
              <a:latin typeface="Arial"/>
              <a:cs typeface="Arial"/>
            </a:endParaRPr>
          </a:p>
          <a:p>
            <a:pPr marL="318770">
              <a:lnSpc>
                <a:spcPts val="1510"/>
              </a:lnSpc>
            </a:pP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форма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содержащая</a:t>
            </a:r>
            <a:endParaRPr sz="1800">
              <a:latin typeface="Arial"/>
              <a:cs typeface="Arial"/>
            </a:endParaRPr>
          </a:p>
          <a:p>
            <a:pPr marL="318770">
              <a:lnSpc>
                <a:spcPts val="1515"/>
              </a:lnSpc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реабилитационный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диагноз</a:t>
            </a:r>
            <a:r>
              <a:rPr sz="1800" b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endParaRPr sz="1800">
              <a:latin typeface="Arial"/>
              <a:cs typeface="Arial"/>
            </a:endParaRPr>
          </a:p>
          <a:p>
            <a:pPr marL="318770">
              <a:lnSpc>
                <a:spcPts val="1835"/>
              </a:lnSpc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категориях</a:t>
            </a:r>
            <a:r>
              <a:rPr sz="18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МКФ.</a:t>
            </a:r>
            <a:endParaRPr sz="1800">
              <a:latin typeface="Arial"/>
              <a:cs typeface="Arial"/>
            </a:endParaRPr>
          </a:p>
          <a:p>
            <a:pPr marL="318770" indent="-228600">
              <a:lnSpc>
                <a:spcPts val="1835"/>
              </a:lnSpc>
              <a:spcBef>
                <a:spcPts val="335"/>
              </a:spcBef>
              <a:buClr>
                <a:srgbClr val="000000"/>
              </a:buClr>
              <a:buFont typeface="Arial"/>
              <a:buChar char="•"/>
              <a:tabLst>
                <a:tab pos="318135" algn="l"/>
                <a:tab pos="318770" algn="l"/>
              </a:tabLst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Мультидисциплинарное</a:t>
            </a:r>
            <a:endParaRPr sz="1800">
              <a:latin typeface="Arial"/>
              <a:cs typeface="Arial"/>
            </a:endParaRPr>
          </a:p>
          <a:p>
            <a:pPr marL="318770">
              <a:lnSpc>
                <a:spcPts val="1835"/>
              </a:lnSpc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обсуждение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пациента</a:t>
            </a:r>
            <a:r>
              <a:rPr sz="1800" b="1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МДБ.</a:t>
            </a:r>
            <a:endParaRPr sz="1800">
              <a:latin typeface="Arial"/>
              <a:cs typeface="Arial"/>
            </a:endParaRPr>
          </a:p>
          <a:p>
            <a:pPr marL="318770" indent="-228600">
              <a:lnSpc>
                <a:spcPts val="1835"/>
              </a:lnSpc>
              <a:spcBef>
                <a:spcPts val="365"/>
              </a:spcBef>
              <a:buClr>
                <a:srgbClr val="000000"/>
              </a:buClr>
              <a:buFont typeface="Arial"/>
              <a:buChar char="•"/>
              <a:tabLst>
                <a:tab pos="318135" algn="l"/>
                <a:tab pos="318770" algn="l"/>
              </a:tabLst>
            </a:pP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Обязательно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всех</a:t>
            </a:r>
            <a:endParaRPr sz="1800">
              <a:latin typeface="Arial"/>
              <a:cs typeface="Arial"/>
            </a:endParaRPr>
          </a:p>
          <a:p>
            <a:pPr marL="318770">
              <a:lnSpc>
                <a:spcPts val="1510"/>
              </a:lnSpc>
            </a:pP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формулировалась</a:t>
            </a:r>
            <a:endParaRPr sz="1800">
              <a:latin typeface="Arial"/>
              <a:cs typeface="Arial"/>
            </a:endParaRPr>
          </a:p>
          <a:p>
            <a:pPr marL="318770">
              <a:lnSpc>
                <a:spcPts val="1515"/>
              </a:lnSpc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мультидисциплинарная</a:t>
            </a:r>
            <a:endParaRPr sz="1800">
              <a:latin typeface="Arial"/>
              <a:cs typeface="Arial"/>
            </a:endParaRPr>
          </a:p>
          <a:p>
            <a:pPr marL="318770">
              <a:lnSpc>
                <a:spcPts val="1835"/>
              </a:lnSpc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реабилитационная</a:t>
            </a:r>
            <a:r>
              <a:rPr sz="1800" b="1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цель.</a:t>
            </a:r>
            <a:endParaRPr sz="1800">
              <a:latin typeface="Arial"/>
              <a:cs typeface="Arial"/>
            </a:endParaRPr>
          </a:p>
          <a:p>
            <a:pPr marL="318770" indent="-228600">
              <a:lnSpc>
                <a:spcPts val="1835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pos="318135" algn="l"/>
                <a:tab pos="318770" algn="l"/>
              </a:tabLst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Мультидисциплинарная</a:t>
            </a:r>
            <a:r>
              <a:rPr sz="18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бригада</a:t>
            </a:r>
            <a:endParaRPr sz="1800">
              <a:latin typeface="Arial"/>
              <a:cs typeface="Arial"/>
            </a:endParaRPr>
          </a:p>
          <a:p>
            <a:pPr marL="318770">
              <a:lnSpc>
                <a:spcPts val="1835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собиралась 1 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раз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неделю.</a:t>
            </a:r>
            <a:endParaRPr sz="1800">
              <a:latin typeface="Arial"/>
              <a:cs typeface="Arial"/>
            </a:endParaRPr>
          </a:p>
          <a:p>
            <a:pPr marL="318770" marR="757555" indent="-228600">
              <a:lnSpc>
                <a:spcPct val="70000"/>
              </a:lnSpc>
              <a:spcBef>
                <a:spcPts val="985"/>
              </a:spcBef>
              <a:buClr>
                <a:srgbClr val="000000"/>
              </a:buClr>
              <a:buFont typeface="Arial"/>
              <a:buChar char="•"/>
              <a:tabLst>
                <a:tab pos="318135" algn="l"/>
                <a:tab pos="31877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Лечащим врачом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был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врач 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невролог.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36507" y="1028698"/>
            <a:ext cx="3453765" cy="5736590"/>
          </a:xfrm>
          <a:prstGeom prst="rect">
            <a:avLst/>
          </a:prstGeom>
          <a:ln w="39623">
            <a:solidFill>
              <a:srgbClr val="001F5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07695" marR="90170" indent="-515620">
              <a:lnSpc>
                <a:spcPct val="90000"/>
              </a:lnSpc>
              <a:spcBef>
                <a:spcPts val="290"/>
              </a:spcBef>
              <a:tabLst>
                <a:tab pos="607695" algn="l"/>
              </a:tabLst>
            </a:pPr>
            <a:r>
              <a:rPr sz="2500" b="1" spc="-5" dirty="0">
                <a:latin typeface="Arial"/>
                <a:cs typeface="Arial"/>
              </a:rPr>
              <a:t>3)	</a:t>
            </a:r>
            <a:r>
              <a:rPr sz="2500" b="1" spc="-35" dirty="0">
                <a:solidFill>
                  <a:srgbClr val="001F5F"/>
                </a:solidFill>
                <a:latin typeface="Arial"/>
                <a:cs typeface="Arial"/>
              </a:rPr>
              <a:t>Группа </a:t>
            </a:r>
            <a:r>
              <a:rPr sz="2500" b="1" spc="-10" dirty="0">
                <a:solidFill>
                  <a:srgbClr val="001F5F"/>
                </a:solidFill>
                <a:latin typeface="Arial"/>
                <a:cs typeface="Arial"/>
              </a:rPr>
              <a:t>3.  </a:t>
            </a:r>
            <a:r>
              <a:rPr sz="2500" b="1" spc="-15" dirty="0">
                <a:solidFill>
                  <a:srgbClr val="001F5F"/>
                </a:solidFill>
                <a:latin typeface="Arial"/>
                <a:cs typeface="Arial"/>
              </a:rPr>
              <a:t>Использование 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программы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«ICF- 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reader» для  применения</a:t>
            </a:r>
            <a:r>
              <a:rPr sz="25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001F5F"/>
                </a:solidFill>
                <a:latin typeface="Arial"/>
                <a:cs typeface="Arial"/>
              </a:rPr>
              <a:t>МКФ 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(n=54).</a:t>
            </a:r>
            <a:endParaRPr sz="2500">
              <a:latin typeface="Arial"/>
              <a:cs typeface="Arial"/>
            </a:endParaRPr>
          </a:p>
          <a:p>
            <a:pPr marL="321310" indent="-228600">
              <a:lnSpc>
                <a:spcPts val="2039"/>
              </a:lnSpc>
              <a:spcBef>
                <a:spcPts val="330"/>
              </a:spcBef>
              <a:buClr>
                <a:srgbClr val="000000"/>
              </a:buClr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Тоже,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что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группе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2,</a:t>
            </a:r>
            <a:r>
              <a:rPr sz="20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  <a:p>
            <a:pPr marL="321310">
              <a:lnSpc>
                <a:spcPts val="1680"/>
              </a:lnSpc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все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специалисты</a:t>
            </a:r>
            <a:endParaRPr sz="2000">
              <a:latin typeface="Arial"/>
              <a:cs typeface="Arial"/>
            </a:endParaRPr>
          </a:p>
          <a:p>
            <a:pPr marL="321310">
              <a:lnSpc>
                <a:spcPts val="1680"/>
              </a:lnSpc>
            </a:pP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использовали</a:t>
            </a:r>
            <a:endParaRPr sz="2000">
              <a:latin typeface="Arial"/>
              <a:cs typeface="Arial"/>
            </a:endParaRPr>
          </a:p>
          <a:p>
            <a:pPr marL="321310">
              <a:lnSpc>
                <a:spcPts val="168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программу</a:t>
            </a:r>
            <a:r>
              <a:rPr sz="20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«ICF-reader»</a:t>
            </a:r>
            <a:endParaRPr sz="2000">
              <a:latin typeface="Arial"/>
              <a:cs typeface="Arial"/>
            </a:endParaRPr>
          </a:p>
          <a:p>
            <a:pPr marL="321310">
              <a:lnSpc>
                <a:spcPts val="2039"/>
              </a:lnSpc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27592" y="4437888"/>
            <a:ext cx="2865120" cy="1865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3401" y="947927"/>
            <a:ext cx="5033010" cy="5053965"/>
            <a:chOff x="3593401" y="947927"/>
            <a:chExt cx="5033010" cy="5053965"/>
          </a:xfrm>
        </p:grpSpPr>
        <p:sp>
          <p:nvSpPr>
            <p:cNvPr id="3" name="object 3"/>
            <p:cNvSpPr/>
            <p:nvPr/>
          </p:nvSpPr>
          <p:spPr>
            <a:xfrm>
              <a:off x="4072128" y="947927"/>
              <a:ext cx="3621024" cy="50535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91812" y="1653540"/>
              <a:ext cx="1256030" cy="3035935"/>
            </a:xfrm>
            <a:custGeom>
              <a:avLst/>
              <a:gdLst/>
              <a:ahLst/>
              <a:cxnLst/>
              <a:rect l="l" t="t" r="r" b="b"/>
              <a:pathLst>
                <a:path w="1256029" h="3035935">
                  <a:moveTo>
                    <a:pt x="0" y="3035807"/>
                  </a:moveTo>
                  <a:lnTo>
                    <a:pt x="1255776" y="3035807"/>
                  </a:lnTo>
                  <a:lnTo>
                    <a:pt x="1255776" y="0"/>
                  </a:lnTo>
                  <a:lnTo>
                    <a:pt x="0" y="0"/>
                  </a:lnTo>
                  <a:lnTo>
                    <a:pt x="0" y="3035807"/>
                  </a:lnTo>
                  <a:close/>
                </a:path>
              </a:pathLst>
            </a:custGeom>
            <a:ln w="3962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5784" y="2127503"/>
              <a:ext cx="935990" cy="375285"/>
            </a:xfrm>
            <a:custGeom>
              <a:avLst/>
              <a:gdLst/>
              <a:ahLst/>
              <a:cxnLst/>
              <a:rect l="l" t="t" r="r" b="b"/>
              <a:pathLst>
                <a:path w="935989" h="375285">
                  <a:moveTo>
                    <a:pt x="187451" y="0"/>
                  </a:moveTo>
                  <a:lnTo>
                    <a:pt x="0" y="187451"/>
                  </a:lnTo>
                  <a:lnTo>
                    <a:pt x="187451" y="374904"/>
                  </a:lnTo>
                  <a:lnTo>
                    <a:pt x="187451" y="281178"/>
                  </a:lnTo>
                  <a:lnTo>
                    <a:pt x="935736" y="281178"/>
                  </a:lnTo>
                  <a:lnTo>
                    <a:pt x="935736" y="93725"/>
                  </a:lnTo>
                  <a:lnTo>
                    <a:pt x="187451" y="93725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05784" y="2127503"/>
              <a:ext cx="935990" cy="375285"/>
            </a:xfrm>
            <a:custGeom>
              <a:avLst/>
              <a:gdLst/>
              <a:ahLst/>
              <a:cxnLst/>
              <a:rect l="l" t="t" r="r" b="b"/>
              <a:pathLst>
                <a:path w="935989" h="375285">
                  <a:moveTo>
                    <a:pt x="935736" y="281178"/>
                  </a:moveTo>
                  <a:lnTo>
                    <a:pt x="187451" y="281178"/>
                  </a:lnTo>
                  <a:lnTo>
                    <a:pt x="187451" y="374904"/>
                  </a:lnTo>
                  <a:lnTo>
                    <a:pt x="0" y="187451"/>
                  </a:lnTo>
                  <a:lnTo>
                    <a:pt x="187451" y="0"/>
                  </a:lnTo>
                  <a:lnTo>
                    <a:pt x="187451" y="93725"/>
                  </a:lnTo>
                  <a:lnTo>
                    <a:pt x="935736" y="93725"/>
                  </a:lnTo>
                  <a:lnTo>
                    <a:pt x="935736" y="281178"/>
                  </a:lnTo>
                  <a:close/>
                </a:path>
              </a:pathLst>
            </a:custGeom>
            <a:ln w="24384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96356" y="1677923"/>
              <a:ext cx="1518285" cy="3011805"/>
            </a:xfrm>
            <a:custGeom>
              <a:avLst/>
              <a:gdLst/>
              <a:ahLst/>
              <a:cxnLst/>
              <a:rect l="l" t="t" r="r" b="b"/>
              <a:pathLst>
                <a:path w="1518284" h="3011804">
                  <a:moveTo>
                    <a:pt x="0" y="3011424"/>
                  </a:moveTo>
                  <a:lnTo>
                    <a:pt x="1517903" y="3011424"/>
                  </a:lnTo>
                  <a:lnTo>
                    <a:pt x="1517903" y="0"/>
                  </a:lnTo>
                  <a:lnTo>
                    <a:pt x="0" y="0"/>
                  </a:lnTo>
                  <a:lnTo>
                    <a:pt x="0" y="3011424"/>
                  </a:lnTo>
                  <a:close/>
                </a:path>
              </a:pathLst>
            </a:custGeom>
            <a:ln w="39623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61504" y="2127503"/>
              <a:ext cx="1152525" cy="375285"/>
            </a:xfrm>
            <a:custGeom>
              <a:avLst/>
              <a:gdLst/>
              <a:ahLst/>
              <a:cxnLst/>
              <a:rect l="l" t="t" r="r" b="b"/>
              <a:pathLst>
                <a:path w="1152525" h="375285">
                  <a:moveTo>
                    <a:pt x="964692" y="0"/>
                  </a:moveTo>
                  <a:lnTo>
                    <a:pt x="964692" y="93725"/>
                  </a:lnTo>
                  <a:lnTo>
                    <a:pt x="0" y="93725"/>
                  </a:lnTo>
                  <a:lnTo>
                    <a:pt x="0" y="281178"/>
                  </a:lnTo>
                  <a:lnTo>
                    <a:pt x="964692" y="281178"/>
                  </a:lnTo>
                  <a:lnTo>
                    <a:pt x="964692" y="374904"/>
                  </a:lnTo>
                  <a:lnTo>
                    <a:pt x="1152144" y="187451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61504" y="2127503"/>
              <a:ext cx="1152525" cy="375285"/>
            </a:xfrm>
            <a:custGeom>
              <a:avLst/>
              <a:gdLst/>
              <a:ahLst/>
              <a:cxnLst/>
              <a:rect l="l" t="t" r="r" b="b"/>
              <a:pathLst>
                <a:path w="1152525" h="375285">
                  <a:moveTo>
                    <a:pt x="0" y="93725"/>
                  </a:moveTo>
                  <a:lnTo>
                    <a:pt x="964692" y="93725"/>
                  </a:lnTo>
                  <a:lnTo>
                    <a:pt x="964692" y="0"/>
                  </a:lnTo>
                  <a:lnTo>
                    <a:pt x="1152144" y="187451"/>
                  </a:lnTo>
                  <a:lnTo>
                    <a:pt x="964692" y="374904"/>
                  </a:lnTo>
                  <a:lnTo>
                    <a:pt x="964692" y="281178"/>
                  </a:lnTo>
                  <a:lnTo>
                    <a:pt x="0" y="281178"/>
                  </a:lnTo>
                  <a:lnTo>
                    <a:pt x="0" y="93725"/>
                  </a:lnTo>
                  <a:close/>
                </a:path>
              </a:pathLst>
            </a:custGeom>
            <a:ln w="24383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96973" y="1885950"/>
            <a:ext cx="176974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99900"/>
              </a:lnSpc>
              <a:spcBef>
                <a:spcPts val="95"/>
              </a:spcBef>
            </a:pPr>
            <a:r>
              <a:rPr sz="1350" b="1" spc="-15" dirty="0">
                <a:solidFill>
                  <a:srgbClr val="FF0000"/>
                </a:solidFill>
                <a:latin typeface="Arial"/>
                <a:cs typeface="Arial"/>
              </a:rPr>
              <a:t>Реабилитационный  </a:t>
            </a:r>
            <a:r>
              <a:rPr sz="1350" b="1" spc="-10" dirty="0">
                <a:solidFill>
                  <a:srgbClr val="FF0000"/>
                </a:solidFill>
                <a:latin typeface="Arial"/>
                <a:cs typeface="Arial"/>
              </a:rPr>
              <a:t>диагноз </a:t>
            </a:r>
            <a:r>
              <a:rPr sz="1350" b="1" spc="-5" dirty="0">
                <a:solidFill>
                  <a:srgbClr val="FF0000"/>
                </a:solidFill>
                <a:latin typeface="Arial"/>
                <a:cs typeface="Arial"/>
              </a:rPr>
              <a:t>в  </a:t>
            </a:r>
            <a:r>
              <a:rPr sz="1350" b="1" spc="-15" dirty="0">
                <a:solidFill>
                  <a:srgbClr val="FF0000"/>
                </a:solidFill>
                <a:latin typeface="Arial"/>
                <a:cs typeface="Arial"/>
              </a:rPr>
              <a:t>категориях </a:t>
            </a:r>
            <a:r>
              <a:rPr sz="1350" b="1" spc="-5" dirty="0">
                <a:solidFill>
                  <a:srgbClr val="FF0000"/>
                </a:solidFill>
                <a:latin typeface="Arial"/>
                <a:cs typeface="Arial"/>
              </a:rPr>
              <a:t>МКФ без  </a:t>
            </a:r>
            <a:r>
              <a:rPr sz="1350" b="1" spc="-10" dirty="0">
                <a:solidFill>
                  <a:srgbClr val="FF0000"/>
                </a:solidFill>
                <a:latin typeface="Arial"/>
                <a:cs typeface="Arial"/>
              </a:rPr>
              <a:t>кодов    с</a:t>
            </a:r>
            <a:r>
              <a:rPr sz="1350" b="1" spc="-40" dirty="0">
                <a:solidFill>
                  <a:srgbClr val="FF0000"/>
                </a:solidFill>
                <a:latin typeface="Arial"/>
                <a:cs typeface="Arial"/>
              </a:rPr>
              <a:t>ф</a:t>
            </a:r>
            <a:r>
              <a:rPr sz="1350" b="1" spc="-15" dirty="0">
                <a:solidFill>
                  <a:srgbClr val="FF0000"/>
                </a:solidFill>
                <a:latin typeface="Arial"/>
                <a:cs typeface="Arial"/>
              </a:rPr>
              <a:t>ор</a:t>
            </a:r>
            <a:r>
              <a:rPr sz="1350" b="1" spc="-2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1350" b="1" spc="-35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350" b="1" spc="-2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350" b="1" spc="-1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350" b="1" spc="1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350" b="1" spc="-2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350" b="1" spc="-10" dirty="0">
                <a:solidFill>
                  <a:srgbClr val="FF0000"/>
                </a:solidFill>
                <a:latin typeface="Arial"/>
                <a:cs typeface="Arial"/>
              </a:rPr>
              <a:t>ан</a:t>
            </a:r>
            <a:r>
              <a:rPr sz="1350" b="1" spc="-5" dirty="0">
                <a:solidFill>
                  <a:srgbClr val="FF0000"/>
                </a:solidFill>
                <a:latin typeface="Arial"/>
                <a:cs typeface="Arial"/>
              </a:rPr>
              <a:t>ный  </a:t>
            </a:r>
            <a:r>
              <a:rPr sz="1350" b="1" spc="-15" dirty="0">
                <a:solidFill>
                  <a:srgbClr val="FF0000"/>
                </a:solidFill>
                <a:latin typeface="Arial"/>
                <a:cs typeface="Arial"/>
              </a:rPr>
              <a:t>своими</a:t>
            </a:r>
            <a:r>
              <a:rPr sz="135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spc="-15" dirty="0">
                <a:solidFill>
                  <a:srgbClr val="FF0000"/>
                </a:solidFill>
                <a:latin typeface="Arial"/>
                <a:cs typeface="Arial"/>
              </a:rPr>
              <a:t>словами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12505" y="1799666"/>
            <a:ext cx="1478915" cy="84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99800"/>
              </a:lnSpc>
              <a:spcBef>
                <a:spcPts val="100"/>
              </a:spcBef>
            </a:pPr>
            <a:r>
              <a:rPr sz="1350" b="1" spc="-15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350" b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350" b="1" spc="5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350" b="1" spc="-20" dirty="0">
                <a:solidFill>
                  <a:srgbClr val="001F5F"/>
                </a:solidFill>
                <a:latin typeface="Arial"/>
                <a:cs typeface="Arial"/>
              </a:rPr>
              <a:t>иви</a:t>
            </a:r>
            <a:r>
              <a:rPr sz="1350" b="1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350" b="1" spc="-35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350" b="1" spc="-1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35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350" b="1" spc="-20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350" b="1" spc="-5" dirty="0">
                <a:solidFill>
                  <a:srgbClr val="001F5F"/>
                </a:solidFill>
                <a:latin typeface="Arial"/>
                <a:cs typeface="Arial"/>
              </a:rPr>
              <a:t>ная  </a:t>
            </a:r>
            <a:r>
              <a:rPr sz="1350" b="1" spc="-15" dirty="0">
                <a:solidFill>
                  <a:srgbClr val="001F5F"/>
                </a:solidFill>
                <a:latin typeface="Arial"/>
                <a:cs typeface="Arial"/>
              </a:rPr>
              <a:t>программа  медицинской  реабилитации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159240" y="2782823"/>
            <a:ext cx="365760" cy="695325"/>
            <a:chOff x="9159240" y="2782823"/>
            <a:chExt cx="365760" cy="695325"/>
          </a:xfrm>
        </p:grpSpPr>
        <p:sp>
          <p:nvSpPr>
            <p:cNvPr id="13" name="object 13"/>
            <p:cNvSpPr/>
            <p:nvPr/>
          </p:nvSpPr>
          <p:spPr>
            <a:xfrm>
              <a:off x="9171432" y="2795015"/>
              <a:ext cx="341630" cy="670560"/>
            </a:xfrm>
            <a:custGeom>
              <a:avLst/>
              <a:gdLst/>
              <a:ahLst/>
              <a:cxnLst/>
              <a:rect l="l" t="t" r="r" b="b"/>
              <a:pathLst>
                <a:path w="341629" h="670560">
                  <a:moveTo>
                    <a:pt x="256032" y="0"/>
                  </a:moveTo>
                  <a:lnTo>
                    <a:pt x="85344" y="0"/>
                  </a:lnTo>
                  <a:lnTo>
                    <a:pt x="85344" y="499872"/>
                  </a:lnTo>
                  <a:lnTo>
                    <a:pt x="0" y="499872"/>
                  </a:lnTo>
                  <a:lnTo>
                    <a:pt x="170688" y="670560"/>
                  </a:lnTo>
                  <a:lnTo>
                    <a:pt x="341375" y="499872"/>
                  </a:lnTo>
                  <a:lnTo>
                    <a:pt x="256032" y="499872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71432" y="2795015"/>
              <a:ext cx="341630" cy="670560"/>
            </a:xfrm>
            <a:custGeom>
              <a:avLst/>
              <a:gdLst/>
              <a:ahLst/>
              <a:cxnLst/>
              <a:rect l="l" t="t" r="r" b="b"/>
              <a:pathLst>
                <a:path w="341629" h="670560">
                  <a:moveTo>
                    <a:pt x="0" y="499872"/>
                  </a:moveTo>
                  <a:lnTo>
                    <a:pt x="85344" y="499872"/>
                  </a:lnTo>
                  <a:lnTo>
                    <a:pt x="85344" y="0"/>
                  </a:lnTo>
                  <a:lnTo>
                    <a:pt x="256032" y="0"/>
                  </a:lnTo>
                  <a:lnTo>
                    <a:pt x="256032" y="499872"/>
                  </a:lnTo>
                  <a:lnTo>
                    <a:pt x="341375" y="499872"/>
                  </a:lnTo>
                  <a:lnTo>
                    <a:pt x="170688" y="670560"/>
                  </a:lnTo>
                  <a:lnTo>
                    <a:pt x="0" y="499872"/>
                  </a:lnTo>
                  <a:close/>
                </a:path>
              </a:pathLst>
            </a:custGeom>
            <a:ln w="24384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02651" y="3670554"/>
            <a:ext cx="2319655" cy="846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99800"/>
              </a:lnSpc>
              <a:spcBef>
                <a:spcPts val="95"/>
              </a:spcBef>
            </a:pPr>
            <a:r>
              <a:rPr sz="1350" b="1" spc="-15" dirty="0">
                <a:solidFill>
                  <a:srgbClr val="001F5F"/>
                </a:solidFill>
                <a:latin typeface="Arial"/>
                <a:cs typeface="Arial"/>
              </a:rPr>
              <a:t>Имеется </a:t>
            </a:r>
            <a:r>
              <a:rPr sz="1350" b="1" spc="-10" dirty="0">
                <a:solidFill>
                  <a:srgbClr val="001F5F"/>
                </a:solidFill>
                <a:latin typeface="Arial"/>
                <a:cs typeface="Arial"/>
              </a:rPr>
              <a:t>связь </a:t>
            </a:r>
            <a:r>
              <a:rPr sz="1350" b="1" spc="-10" dirty="0">
                <a:solidFill>
                  <a:srgbClr val="FF0000"/>
                </a:solidFill>
                <a:latin typeface="Arial"/>
                <a:cs typeface="Arial"/>
              </a:rPr>
              <a:t>доменов  </a:t>
            </a:r>
            <a:r>
              <a:rPr sz="1350" b="1" spc="-5" dirty="0">
                <a:solidFill>
                  <a:srgbClr val="FF0000"/>
                </a:solidFill>
                <a:latin typeface="Arial"/>
                <a:cs typeface="Arial"/>
              </a:rPr>
              <a:t>МКФ (проблем </a:t>
            </a:r>
            <a:r>
              <a:rPr sz="1350" b="1" spc="-15" dirty="0">
                <a:solidFill>
                  <a:srgbClr val="FF0000"/>
                </a:solidFill>
                <a:latin typeface="Arial"/>
                <a:cs typeface="Arial"/>
              </a:rPr>
              <a:t>пациента) </a:t>
            </a:r>
            <a:r>
              <a:rPr sz="1350" b="1" spc="-5" dirty="0">
                <a:solidFill>
                  <a:srgbClr val="001F5F"/>
                </a:solidFill>
                <a:latin typeface="Arial"/>
                <a:cs typeface="Arial"/>
              </a:rPr>
              <a:t>и  </a:t>
            </a:r>
            <a:r>
              <a:rPr sz="1350" b="1" spc="-10" dirty="0">
                <a:solidFill>
                  <a:srgbClr val="001F5F"/>
                </a:solidFill>
                <a:latin typeface="Arial"/>
                <a:cs typeface="Arial"/>
              </a:rPr>
              <a:t>реабилитационных  </a:t>
            </a:r>
            <a:r>
              <a:rPr sz="1350" b="1" spc="-15" dirty="0">
                <a:solidFill>
                  <a:srgbClr val="001F5F"/>
                </a:solidFill>
                <a:latin typeface="Arial"/>
                <a:cs typeface="Arial"/>
              </a:rPr>
              <a:t>интервенций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91128" y="4669535"/>
            <a:ext cx="3837940" cy="1066800"/>
            <a:chOff x="3691128" y="4669535"/>
            <a:chExt cx="3837940" cy="1066800"/>
          </a:xfrm>
        </p:grpSpPr>
        <p:sp>
          <p:nvSpPr>
            <p:cNvPr id="17" name="object 17"/>
            <p:cNvSpPr/>
            <p:nvPr/>
          </p:nvSpPr>
          <p:spPr>
            <a:xfrm>
              <a:off x="4591812" y="4689347"/>
              <a:ext cx="2917190" cy="567055"/>
            </a:xfrm>
            <a:custGeom>
              <a:avLst/>
              <a:gdLst/>
              <a:ahLst/>
              <a:cxnLst/>
              <a:rect l="l" t="t" r="r" b="b"/>
              <a:pathLst>
                <a:path w="2917190" h="567054">
                  <a:moveTo>
                    <a:pt x="0" y="566927"/>
                  </a:moveTo>
                  <a:lnTo>
                    <a:pt x="2916936" y="566927"/>
                  </a:lnTo>
                  <a:lnTo>
                    <a:pt x="2916936" y="0"/>
                  </a:lnTo>
                  <a:lnTo>
                    <a:pt x="0" y="0"/>
                  </a:lnTo>
                  <a:lnTo>
                    <a:pt x="0" y="566927"/>
                  </a:lnTo>
                  <a:close/>
                </a:path>
              </a:pathLst>
            </a:custGeom>
            <a:ln w="3962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03320" y="4718303"/>
              <a:ext cx="820419" cy="283845"/>
            </a:xfrm>
            <a:custGeom>
              <a:avLst/>
              <a:gdLst/>
              <a:ahLst/>
              <a:cxnLst/>
              <a:rect l="l" t="t" r="r" b="b"/>
              <a:pathLst>
                <a:path w="820420" h="283845">
                  <a:moveTo>
                    <a:pt x="141731" y="0"/>
                  </a:moveTo>
                  <a:lnTo>
                    <a:pt x="0" y="141732"/>
                  </a:lnTo>
                  <a:lnTo>
                    <a:pt x="141731" y="283464"/>
                  </a:lnTo>
                  <a:lnTo>
                    <a:pt x="141731" y="212598"/>
                  </a:lnTo>
                  <a:lnTo>
                    <a:pt x="819912" y="212598"/>
                  </a:lnTo>
                  <a:lnTo>
                    <a:pt x="819912" y="70866"/>
                  </a:lnTo>
                  <a:lnTo>
                    <a:pt x="141731" y="70866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03320" y="4718303"/>
              <a:ext cx="820419" cy="283845"/>
            </a:xfrm>
            <a:custGeom>
              <a:avLst/>
              <a:gdLst/>
              <a:ahLst/>
              <a:cxnLst/>
              <a:rect l="l" t="t" r="r" b="b"/>
              <a:pathLst>
                <a:path w="820420" h="283845">
                  <a:moveTo>
                    <a:pt x="0" y="141732"/>
                  </a:moveTo>
                  <a:lnTo>
                    <a:pt x="141731" y="0"/>
                  </a:lnTo>
                  <a:lnTo>
                    <a:pt x="141731" y="70866"/>
                  </a:lnTo>
                  <a:lnTo>
                    <a:pt x="819912" y="70866"/>
                  </a:lnTo>
                  <a:lnTo>
                    <a:pt x="819912" y="212598"/>
                  </a:lnTo>
                  <a:lnTo>
                    <a:pt x="141731" y="212598"/>
                  </a:lnTo>
                  <a:lnTo>
                    <a:pt x="141731" y="283464"/>
                  </a:lnTo>
                  <a:lnTo>
                    <a:pt x="0" y="141732"/>
                  </a:lnTo>
                  <a:close/>
                </a:path>
              </a:pathLst>
            </a:custGeom>
            <a:ln w="24384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89248" y="5452871"/>
              <a:ext cx="634365" cy="271780"/>
            </a:xfrm>
            <a:custGeom>
              <a:avLst/>
              <a:gdLst/>
              <a:ahLst/>
              <a:cxnLst/>
              <a:rect l="l" t="t" r="r" b="b"/>
              <a:pathLst>
                <a:path w="634364" h="271779">
                  <a:moveTo>
                    <a:pt x="135636" y="0"/>
                  </a:moveTo>
                  <a:lnTo>
                    <a:pt x="0" y="135635"/>
                  </a:lnTo>
                  <a:lnTo>
                    <a:pt x="135636" y="271271"/>
                  </a:lnTo>
                  <a:lnTo>
                    <a:pt x="135636" y="203453"/>
                  </a:lnTo>
                  <a:lnTo>
                    <a:pt x="633984" y="203453"/>
                  </a:lnTo>
                  <a:lnTo>
                    <a:pt x="633984" y="67817"/>
                  </a:lnTo>
                  <a:lnTo>
                    <a:pt x="135636" y="67817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89248" y="5452871"/>
              <a:ext cx="634365" cy="271780"/>
            </a:xfrm>
            <a:custGeom>
              <a:avLst/>
              <a:gdLst/>
              <a:ahLst/>
              <a:cxnLst/>
              <a:rect l="l" t="t" r="r" b="b"/>
              <a:pathLst>
                <a:path w="634364" h="271779">
                  <a:moveTo>
                    <a:pt x="0" y="135635"/>
                  </a:moveTo>
                  <a:lnTo>
                    <a:pt x="135636" y="0"/>
                  </a:lnTo>
                  <a:lnTo>
                    <a:pt x="135636" y="67817"/>
                  </a:lnTo>
                  <a:lnTo>
                    <a:pt x="633984" y="67817"/>
                  </a:lnTo>
                  <a:lnTo>
                    <a:pt x="633984" y="203453"/>
                  </a:lnTo>
                  <a:lnTo>
                    <a:pt x="135636" y="203453"/>
                  </a:lnTo>
                  <a:lnTo>
                    <a:pt x="135636" y="271271"/>
                  </a:lnTo>
                  <a:lnTo>
                    <a:pt x="0" y="135635"/>
                  </a:lnTo>
                  <a:close/>
                </a:path>
              </a:pathLst>
            </a:custGeom>
            <a:ln w="24383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44595" marR="5080" indent="-1497330">
              <a:lnSpc>
                <a:spcPct val="100000"/>
              </a:lnSpc>
              <a:spcBef>
                <a:spcPts val="95"/>
              </a:spcBef>
            </a:pPr>
            <a:r>
              <a:rPr u="none" spc="-25" dirty="0"/>
              <a:t>Группа </a:t>
            </a:r>
            <a:r>
              <a:rPr u="none" spc="-5" dirty="0"/>
              <a:t>2. </a:t>
            </a:r>
            <a:r>
              <a:rPr u="none" spc="-10" dirty="0"/>
              <a:t>Простая </a:t>
            </a:r>
            <a:r>
              <a:rPr u="none" spc="-15" dirty="0"/>
              <a:t>форма для работы </a:t>
            </a:r>
            <a:r>
              <a:rPr u="none" spc="-5" dirty="0"/>
              <a:t>с МКФ  на </a:t>
            </a:r>
            <a:r>
              <a:rPr u="none" spc="-10" dirty="0"/>
              <a:t>основе рекомендаций</a:t>
            </a:r>
            <a:r>
              <a:rPr u="none" spc="45" dirty="0"/>
              <a:t> </a:t>
            </a:r>
            <a:r>
              <a:rPr u="none" spc="-15" dirty="0"/>
              <a:t>ВОЗ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0588" y="4432249"/>
            <a:ext cx="9263380" cy="2341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6560" marR="5837555" algn="ctr">
              <a:lnSpc>
                <a:spcPct val="100099"/>
              </a:lnSpc>
              <a:spcBef>
                <a:spcPts val="95"/>
              </a:spcBef>
            </a:pPr>
            <a:r>
              <a:rPr sz="1350" b="1" spc="-5" dirty="0">
                <a:solidFill>
                  <a:srgbClr val="385622"/>
                </a:solidFill>
                <a:latin typeface="Arial"/>
                <a:cs typeface="Arial"/>
              </a:rPr>
              <a:t>Цели</a:t>
            </a:r>
            <a:r>
              <a:rPr sz="1350" b="1" spc="-6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350" b="1" spc="-15" dirty="0">
                <a:solidFill>
                  <a:srgbClr val="385622"/>
                </a:solidFill>
                <a:latin typeface="Arial"/>
                <a:cs typeface="Arial"/>
              </a:rPr>
              <a:t>реабилитации,  </a:t>
            </a:r>
            <a:r>
              <a:rPr sz="1350" b="1" spc="-10" dirty="0">
                <a:solidFill>
                  <a:srgbClr val="385622"/>
                </a:solidFill>
                <a:latin typeface="Arial"/>
                <a:cs typeface="Arial"/>
              </a:rPr>
              <a:t>Заключение </a:t>
            </a:r>
            <a:r>
              <a:rPr sz="1350" b="1" spc="-5" dirty="0">
                <a:solidFill>
                  <a:srgbClr val="385622"/>
                </a:solidFill>
                <a:latin typeface="Arial"/>
                <a:cs typeface="Arial"/>
              </a:rPr>
              <a:t>о  </a:t>
            </a:r>
            <a:r>
              <a:rPr sz="1350" b="1" spc="-15" dirty="0">
                <a:solidFill>
                  <a:srgbClr val="385622"/>
                </a:solidFill>
                <a:latin typeface="Arial"/>
                <a:cs typeface="Arial"/>
              </a:rPr>
              <a:t>маршрутизации,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2270125" marR="5744210" indent="-857250">
              <a:lnSpc>
                <a:spcPct val="100000"/>
              </a:lnSpc>
              <a:spcBef>
                <a:spcPts val="5"/>
              </a:spcBef>
            </a:pPr>
            <a:r>
              <a:rPr sz="1350" b="1" spc="-10" dirty="0">
                <a:latin typeface="Arial"/>
                <a:cs typeface="Arial"/>
              </a:rPr>
              <a:t>Подписи </a:t>
            </a:r>
            <a:r>
              <a:rPr sz="1350" b="1" spc="-15" dirty="0">
                <a:latin typeface="Arial"/>
                <a:cs typeface="Arial"/>
              </a:rPr>
              <a:t>все участников  </a:t>
            </a:r>
            <a:r>
              <a:rPr sz="1350" b="1" spc="-10" dirty="0">
                <a:latin typeface="Arial"/>
                <a:cs typeface="Arial"/>
              </a:rPr>
              <a:t>МДБ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Шмонин А.А.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соавт. Вестник восстановительной медицины. №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2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(78) 2017.</a:t>
            </a:r>
            <a:r>
              <a:rPr sz="1400" b="1" i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C.16-22.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Шмонин А.А.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соавт.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Регионарное кровообращение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микроциркуляция, 2017. №2(62) Том. 16.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С.17-24. 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Мельникова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Е.В.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И соавт. Вестник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Восстановительной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медицины, №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6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(82)</a:t>
            </a:r>
            <a:r>
              <a:rPr sz="1400" b="1" i="1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2017.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061" y="29972"/>
            <a:ext cx="6323330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90"/>
              </a:spcBef>
            </a:pPr>
            <a:r>
              <a:rPr sz="2000" spc="-15" dirty="0"/>
              <a:t>Группа </a:t>
            </a:r>
            <a:r>
              <a:rPr sz="2000" spc="-10" dirty="0"/>
              <a:t>3. Использовала программу </a:t>
            </a:r>
            <a:r>
              <a:rPr sz="2000" spc="-5" dirty="0"/>
              <a:t>для </a:t>
            </a:r>
            <a:r>
              <a:rPr sz="2000" spc="-10" dirty="0"/>
              <a:t>работы</a:t>
            </a:r>
            <a:r>
              <a:rPr sz="2000" spc="254" dirty="0"/>
              <a:t> </a:t>
            </a:r>
            <a:r>
              <a:rPr sz="2000" spc="-5" dirty="0"/>
              <a:t>с</a:t>
            </a:r>
            <a:endParaRPr sz="2000"/>
          </a:p>
          <a:p>
            <a:pPr marL="7620" algn="ctr">
              <a:lnSpc>
                <a:spcPts val="2280"/>
              </a:lnSpc>
            </a:pPr>
            <a:r>
              <a:rPr sz="2000" spc="-10" dirty="0"/>
              <a:t>реабилитационным </a:t>
            </a:r>
            <a:r>
              <a:rPr sz="2000" spc="-5" dirty="0"/>
              <a:t>диагнозом</a:t>
            </a:r>
            <a:r>
              <a:rPr sz="2000" spc="120" dirty="0"/>
              <a:t> </a:t>
            </a:r>
            <a:r>
              <a:rPr sz="2000" spc="-10" dirty="0"/>
              <a:t>«ICF-reader»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57911" y="664463"/>
            <a:ext cx="8921750" cy="6160770"/>
            <a:chOff x="57911" y="664463"/>
            <a:chExt cx="8921750" cy="6160770"/>
          </a:xfrm>
        </p:grpSpPr>
        <p:sp>
          <p:nvSpPr>
            <p:cNvPr id="4" name="object 4"/>
            <p:cNvSpPr/>
            <p:nvPr/>
          </p:nvSpPr>
          <p:spPr>
            <a:xfrm>
              <a:off x="57911" y="664463"/>
              <a:ext cx="6751320" cy="4401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7551" y="1420368"/>
              <a:ext cx="7065264" cy="45872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5087" y="1767839"/>
              <a:ext cx="3587750" cy="192405"/>
            </a:xfrm>
            <a:custGeom>
              <a:avLst/>
              <a:gdLst/>
              <a:ahLst/>
              <a:cxnLst/>
              <a:rect l="l" t="t" r="r" b="b"/>
              <a:pathLst>
                <a:path w="3587750" h="192405">
                  <a:moveTo>
                    <a:pt x="3587496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3587496" y="192024"/>
                  </a:lnTo>
                  <a:lnTo>
                    <a:pt x="35874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59151" y="2304287"/>
              <a:ext cx="6394704" cy="4294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3600" y="2078989"/>
              <a:ext cx="6845934" cy="4745990"/>
            </a:xfrm>
            <a:custGeom>
              <a:avLst/>
              <a:gdLst/>
              <a:ahLst/>
              <a:cxnLst/>
              <a:rect l="l" t="t" r="r" b="b"/>
              <a:pathLst>
                <a:path w="6845934" h="4745990">
                  <a:moveTo>
                    <a:pt x="6662928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4517390"/>
                  </a:lnTo>
                  <a:lnTo>
                    <a:pt x="182880" y="4563110"/>
                  </a:lnTo>
                  <a:lnTo>
                    <a:pt x="6662928" y="4563110"/>
                  </a:lnTo>
                  <a:lnTo>
                    <a:pt x="6662928" y="4517390"/>
                  </a:lnTo>
                  <a:lnTo>
                    <a:pt x="228600" y="4517390"/>
                  </a:lnTo>
                  <a:lnTo>
                    <a:pt x="228600" y="228600"/>
                  </a:lnTo>
                  <a:lnTo>
                    <a:pt x="6617208" y="228600"/>
                  </a:lnTo>
                  <a:lnTo>
                    <a:pt x="6617208" y="4516882"/>
                  </a:lnTo>
                  <a:lnTo>
                    <a:pt x="6662928" y="4516894"/>
                  </a:lnTo>
                  <a:lnTo>
                    <a:pt x="6662928" y="228600"/>
                  </a:lnTo>
                  <a:lnTo>
                    <a:pt x="6662928" y="228346"/>
                  </a:lnTo>
                  <a:lnTo>
                    <a:pt x="6662928" y="182880"/>
                  </a:lnTo>
                  <a:close/>
                </a:path>
                <a:path w="6845934" h="4745990">
                  <a:moveTo>
                    <a:pt x="6845808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4608830"/>
                  </a:lnTo>
                  <a:lnTo>
                    <a:pt x="0" y="4745990"/>
                  </a:lnTo>
                  <a:lnTo>
                    <a:pt x="6845808" y="4745990"/>
                  </a:lnTo>
                  <a:lnTo>
                    <a:pt x="6845808" y="4608830"/>
                  </a:lnTo>
                  <a:lnTo>
                    <a:pt x="137160" y="4608830"/>
                  </a:lnTo>
                  <a:lnTo>
                    <a:pt x="137160" y="137160"/>
                  </a:lnTo>
                  <a:lnTo>
                    <a:pt x="6708648" y="137160"/>
                  </a:lnTo>
                  <a:lnTo>
                    <a:pt x="6708648" y="4608322"/>
                  </a:lnTo>
                  <a:lnTo>
                    <a:pt x="6845808" y="4608322"/>
                  </a:lnTo>
                  <a:lnTo>
                    <a:pt x="6845808" y="137160"/>
                  </a:lnTo>
                  <a:lnTo>
                    <a:pt x="6845808" y="136906"/>
                  </a:lnTo>
                  <a:lnTo>
                    <a:pt x="68458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50591" y="2493263"/>
              <a:ext cx="3569335" cy="128270"/>
            </a:xfrm>
            <a:custGeom>
              <a:avLst/>
              <a:gdLst/>
              <a:ahLst/>
              <a:cxnLst/>
              <a:rect l="l" t="t" r="r" b="b"/>
              <a:pathLst>
                <a:path w="3569335" h="128269">
                  <a:moveTo>
                    <a:pt x="3569207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3569207" y="128015"/>
                  </a:lnTo>
                  <a:lnTo>
                    <a:pt x="3569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215119" y="2087625"/>
            <a:ext cx="2867660" cy="3226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Что</a:t>
            </a:r>
            <a:r>
              <a:rPr sz="14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делает?</a:t>
            </a:r>
            <a:endParaRPr sz="1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Использует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дерево МКФ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для 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поиска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доменов,</a:t>
            </a:r>
            <a:endParaRPr sz="1400">
              <a:latin typeface="Arial"/>
              <a:cs typeface="Arial"/>
            </a:endParaRPr>
          </a:p>
          <a:p>
            <a:pPr marL="299085" marR="384175" indent="-2870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Подсказки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для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специалистов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основе  компетенций,</a:t>
            </a:r>
            <a:endParaRPr sz="1400">
              <a:latin typeface="Arial"/>
              <a:cs typeface="Arial"/>
            </a:endParaRPr>
          </a:p>
          <a:p>
            <a:pPr marL="299085" marR="118110" indent="-2870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Перевод шкал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домены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по  МКФ,</a:t>
            </a:r>
            <a:endParaRPr sz="1400">
              <a:latin typeface="Arial"/>
              <a:cs typeface="Arial"/>
            </a:endParaRPr>
          </a:p>
          <a:p>
            <a:pPr marL="299085" marR="177165" indent="-2870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Помощь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составлении  прогноза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и 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реабилитационного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плана,</a:t>
            </a:r>
            <a:endParaRPr sz="1400">
              <a:latin typeface="Arial"/>
              <a:cs typeface="Arial"/>
            </a:endParaRPr>
          </a:p>
          <a:p>
            <a:pPr marL="299085" marR="210820" indent="-2870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Использование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ключевых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слов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лучшего 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понимания смысла  доменов.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22080" y="219456"/>
            <a:ext cx="3069335" cy="1648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8017" y="0"/>
            <a:ext cx="8854440" cy="11855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655445" marR="5080" indent="-1643380">
              <a:lnSpc>
                <a:spcPts val="4320"/>
              </a:lnSpc>
              <a:spcBef>
                <a:spcPts val="655"/>
              </a:spcBef>
            </a:pPr>
            <a:r>
              <a:rPr sz="4000" u="none" spc="-5" dirty="0">
                <a:solidFill>
                  <a:srgbClr val="000000"/>
                </a:solidFill>
              </a:rPr>
              <a:t>Характеристика </a:t>
            </a:r>
            <a:r>
              <a:rPr sz="4000" u="none" spc="-10" dirty="0">
                <a:solidFill>
                  <a:srgbClr val="000000"/>
                </a:solidFill>
              </a:rPr>
              <a:t>групп </a:t>
            </a:r>
            <a:r>
              <a:rPr sz="4000" u="none" spc="-5" dirty="0">
                <a:solidFill>
                  <a:srgbClr val="000000"/>
                </a:solidFill>
              </a:rPr>
              <a:t>пациентов </a:t>
            </a:r>
            <a:r>
              <a:rPr sz="4000" u="none" spc="5" dirty="0">
                <a:solidFill>
                  <a:srgbClr val="000000"/>
                </a:solidFill>
              </a:rPr>
              <a:t>в  начале</a:t>
            </a:r>
            <a:r>
              <a:rPr sz="4000" u="none" spc="-35" dirty="0">
                <a:solidFill>
                  <a:srgbClr val="000000"/>
                </a:solidFill>
              </a:rPr>
              <a:t> </a:t>
            </a:r>
            <a:r>
              <a:rPr sz="4000" u="none" dirty="0">
                <a:solidFill>
                  <a:srgbClr val="000000"/>
                </a:solidFill>
              </a:rPr>
              <a:t>исследования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9010" y="1323339"/>
          <a:ext cx="11060430" cy="5495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1410"/>
                <a:gridCol w="2233294"/>
                <a:gridCol w="2233295"/>
                <a:gridCol w="2233295"/>
                <a:gridCol w="1950720"/>
              </a:tblGrid>
              <a:tr h="1803273">
                <a:tc>
                  <a:txBody>
                    <a:bodyPr/>
                    <a:lstStyle/>
                    <a:p>
                      <a:pPr marL="175895">
                        <a:lnSpc>
                          <a:spcPts val="3254"/>
                        </a:lnSpc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Показатель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ts val="3254"/>
                        </a:lnSpc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Группа</a:t>
                      </a:r>
                      <a:r>
                        <a:rPr sz="28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(Без</a:t>
                      </a:r>
                      <a:r>
                        <a:rPr sz="2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МКФ)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3254"/>
                        </a:lnSpc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Группа</a:t>
                      </a:r>
                      <a:r>
                        <a:rPr sz="28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167640" marR="159385" algn="ctr">
                        <a:lnSpc>
                          <a:spcPct val="10720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(Б</a:t>
                      </a:r>
                      <a:r>
                        <a:rPr sz="2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ажная  форма  </a:t>
                      </a:r>
                      <a:r>
                        <a:rPr sz="2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МКФ)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3254"/>
                        </a:lnSpc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Группа</a:t>
                      </a:r>
                      <a:r>
                        <a:rPr sz="28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8900" marR="74295" algn="ctr">
                        <a:lnSpc>
                          <a:spcPct val="10710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гра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мм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  ICF-reader)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3254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Уровень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504190" marR="116205" indent="-375285">
                        <a:lnSpc>
                          <a:spcPct val="107100"/>
                        </a:lnSpc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значи</a:t>
                      </a:r>
                      <a:r>
                        <a:rPr sz="2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 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ти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(p)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68580">
                        <a:lnSpc>
                          <a:spcPts val="326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326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54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3260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54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3260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54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326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-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68580">
                        <a:lnSpc>
                          <a:spcPts val="326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Пол 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(ж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28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3260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2.5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260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:1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326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2.4 :</a:t>
                      </a:r>
                      <a:r>
                        <a:rPr sz="2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26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&gt;0.05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68580">
                        <a:lnSpc>
                          <a:spcPts val="3265"/>
                        </a:lnSpc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Возраст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6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66 [58;</a:t>
                      </a:r>
                      <a:r>
                        <a:rPr sz="2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76]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65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70 [63;</a:t>
                      </a:r>
                      <a:r>
                        <a:rPr sz="2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77]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3265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66 [44;</a:t>
                      </a:r>
                      <a:r>
                        <a:rPr sz="2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76]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26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&gt;0.05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59836">
                <a:tc>
                  <a:txBody>
                    <a:bodyPr/>
                    <a:lstStyle/>
                    <a:p>
                      <a:pPr algn="ctr">
                        <a:lnSpc>
                          <a:spcPts val="3265"/>
                        </a:lnSpc>
                      </a:pPr>
                      <a:r>
                        <a:rPr sz="2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Оценка</a:t>
                      </a:r>
                      <a:r>
                        <a:rPr sz="28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151765" marR="146685" algn="ctr">
                        <a:lnSpc>
                          <a:spcPct val="107200"/>
                        </a:lnSpc>
                      </a:pPr>
                      <a:r>
                        <a:rPr sz="2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mRS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  начале 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еа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или</a:t>
                      </a:r>
                      <a:r>
                        <a:rPr sz="2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ац 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ии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65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3.5 [4;</a:t>
                      </a:r>
                      <a:r>
                        <a:rPr sz="2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5]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65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4.5 [4;</a:t>
                      </a:r>
                      <a:r>
                        <a:rPr sz="2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5]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265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4 [4;</a:t>
                      </a:r>
                      <a:r>
                        <a:rPr sz="2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5]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26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&gt;0.05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3295" y="294259"/>
            <a:ext cx="10273665" cy="16059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6985" algn="ctr">
              <a:lnSpc>
                <a:spcPct val="90000"/>
              </a:lnSpc>
              <a:spcBef>
                <a:spcPts val="445"/>
              </a:spcBef>
            </a:pPr>
            <a:r>
              <a:rPr sz="2800" u="none" dirty="0"/>
              <a:t>Сравнение по </a:t>
            </a:r>
            <a:r>
              <a:rPr sz="2800" u="none" spc="5" dirty="0"/>
              <a:t>первичным конечным </a:t>
            </a:r>
            <a:r>
              <a:rPr sz="2800" u="none" spc="-5" dirty="0"/>
              <a:t>точкам </a:t>
            </a:r>
            <a:r>
              <a:rPr sz="2800" u="none" dirty="0"/>
              <a:t>по </a:t>
            </a:r>
            <a:r>
              <a:rPr sz="2800" u="none" spc="-5" dirty="0"/>
              <a:t>mRS </a:t>
            </a:r>
            <a:r>
              <a:rPr sz="2800" u="none" dirty="0"/>
              <a:t>в  конце </a:t>
            </a:r>
            <a:r>
              <a:rPr sz="2800" u="none" spc="-20" dirty="0"/>
              <a:t>курса </a:t>
            </a:r>
            <a:r>
              <a:rPr sz="2800" u="none" spc="-5" dirty="0"/>
              <a:t>реабилитации </a:t>
            </a:r>
            <a:r>
              <a:rPr sz="2800" u="none" spc="5" dirty="0"/>
              <a:t>у </a:t>
            </a:r>
            <a:r>
              <a:rPr sz="2800" u="none" dirty="0"/>
              <a:t>пациентов без </a:t>
            </a:r>
            <a:r>
              <a:rPr sz="2800" u="none" spc="10" dirty="0"/>
              <a:t>МКФ, </a:t>
            </a:r>
            <a:r>
              <a:rPr sz="2800" u="none" spc="5" dirty="0"/>
              <a:t>с </a:t>
            </a:r>
            <a:r>
              <a:rPr sz="2800" u="none" spc="10" dirty="0"/>
              <a:t>МКФ</a:t>
            </a:r>
            <a:r>
              <a:rPr sz="2800" u="none" spc="-50" dirty="0"/>
              <a:t> </a:t>
            </a:r>
            <a:r>
              <a:rPr sz="2800" u="none" spc="5" dirty="0"/>
              <a:t>в  </a:t>
            </a:r>
            <a:r>
              <a:rPr sz="2800" u="none" spc="-10" dirty="0"/>
              <a:t>бумажной форме </a:t>
            </a:r>
            <a:r>
              <a:rPr sz="2800" u="none" dirty="0"/>
              <a:t>и с использованием программы «ICF-  reader»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222247" y="2313432"/>
            <a:ext cx="4342130" cy="3286125"/>
            <a:chOff x="1222247" y="2313432"/>
            <a:chExt cx="4342130" cy="3286125"/>
          </a:xfrm>
        </p:grpSpPr>
        <p:sp>
          <p:nvSpPr>
            <p:cNvPr id="4" name="object 4"/>
            <p:cNvSpPr/>
            <p:nvPr/>
          </p:nvSpPr>
          <p:spPr>
            <a:xfrm>
              <a:off x="1226819" y="5049011"/>
              <a:ext cx="4337685" cy="0"/>
            </a:xfrm>
            <a:custGeom>
              <a:avLst/>
              <a:gdLst/>
              <a:ahLst/>
              <a:cxnLst/>
              <a:rect l="l" t="t" r="r" b="b"/>
              <a:pathLst>
                <a:path w="4337685">
                  <a:moveTo>
                    <a:pt x="0" y="0"/>
                  </a:moveTo>
                  <a:lnTo>
                    <a:pt x="1880616" y="0"/>
                  </a:lnTo>
                </a:path>
                <a:path w="4337685">
                  <a:moveTo>
                    <a:pt x="2456688" y="0"/>
                  </a:moveTo>
                  <a:lnTo>
                    <a:pt x="433730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07436" y="5494020"/>
              <a:ext cx="576580" cy="100965"/>
            </a:xfrm>
            <a:custGeom>
              <a:avLst/>
              <a:gdLst/>
              <a:ahLst/>
              <a:cxnLst/>
              <a:rect l="l" t="t" r="r" b="b"/>
              <a:pathLst>
                <a:path w="576579" h="100964">
                  <a:moveTo>
                    <a:pt x="0" y="100583"/>
                  </a:moveTo>
                  <a:lnTo>
                    <a:pt x="576072" y="100583"/>
                  </a:lnTo>
                  <a:lnTo>
                    <a:pt x="576072" y="0"/>
                  </a:lnTo>
                  <a:lnTo>
                    <a:pt x="0" y="0"/>
                  </a:lnTo>
                  <a:lnTo>
                    <a:pt x="0" y="10058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7436" y="4887467"/>
              <a:ext cx="576580" cy="607060"/>
            </a:xfrm>
            <a:custGeom>
              <a:avLst/>
              <a:gdLst/>
              <a:ahLst/>
              <a:cxnLst/>
              <a:rect l="l" t="t" r="r" b="b"/>
              <a:pathLst>
                <a:path w="576579" h="607060">
                  <a:moveTo>
                    <a:pt x="576072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576072" y="606551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07436" y="4887467"/>
              <a:ext cx="576580" cy="607060"/>
            </a:xfrm>
            <a:custGeom>
              <a:avLst/>
              <a:gdLst/>
              <a:ahLst/>
              <a:cxnLst/>
              <a:rect l="l" t="t" r="r" b="b"/>
              <a:pathLst>
                <a:path w="576579" h="607060">
                  <a:moveTo>
                    <a:pt x="0" y="606551"/>
                  </a:moveTo>
                  <a:lnTo>
                    <a:pt x="576072" y="606551"/>
                  </a:lnTo>
                  <a:lnTo>
                    <a:pt x="576072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52188" y="5292852"/>
              <a:ext cx="579120" cy="302260"/>
            </a:xfrm>
            <a:custGeom>
              <a:avLst/>
              <a:gdLst/>
              <a:ahLst/>
              <a:cxnLst/>
              <a:rect l="l" t="t" r="r" b="b"/>
              <a:pathLst>
                <a:path w="579120" h="302260">
                  <a:moveTo>
                    <a:pt x="579120" y="0"/>
                  </a:moveTo>
                  <a:lnTo>
                    <a:pt x="0" y="0"/>
                  </a:lnTo>
                  <a:lnTo>
                    <a:pt x="0" y="301752"/>
                  </a:lnTo>
                  <a:lnTo>
                    <a:pt x="579120" y="301752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52188" y="5292852"/>
              <a:ext cx="579120" cy="302260"/>
            </a:xfrm>
            <a:custGeom>
              <a:avLst/>
              <a:gdLst/>
              <a:ahLst/>
              <a:cxnLst/>
              <a:rect l="l" t="t" r="r" b="b"/>
              <a:pathLst>
                <a:path w="579120" h="302260">
                  <a:moveTo>
                    <a:pt x="0" y="301752"/>
                  </a:moveTo>
                  <a:lnTo>
                    <a:pt x="579120" y="301752"/>
                  </a:lnTo>
                  <a:lnTo>
                    <a:pt x="579120" y="0"/>
                  </a:lnTo>
                  <a:lnTo>
                    <a:pt x="0" y="0"/>
                  </a:lnTo>
                  <a:lnTo>
                    <a:pt x="0" y="3017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9635" y="5292852"/>
              <a:ext cx="579120" cy="302260"/>
            </a:xfrm>
            <a:custGeom>
              <a:avLst/>
              <a:gdLst/>
              <a:ahLst/>
              <a:cxnLst/>
              <a:rect l="l" t="t" r="r" b="b"/>
              <a:pathLst>
                <a:path w="579119" h="302260">
                  <a:moveTo>
                    <a:pt x="579119" y="0"/>
                  </a:moveTo>
                  <a:lnTo>
                    <a:pt x="0" y="0"/>
                  </a:lnTo>
                  <a:lnTo>
                    <a:pt x="0" y="301752"/>
                  </a:lnTo>
                  <a:lnTo>
                    <a:pt x="579119" y="301752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59635" y="5292852"/>
              <a:ext cx="579120" cy="302260"/>
            </a:xfrm>
            <a:custGeom>
              <a:avLst/>
              <a:gdLst/>
              <a:ahLst/>
              <a:cxnLst/>
              <a:rect l="l" t="t" r="r" b="b"/>
              <a:pathLst>
                <a:path w="579119" h="302260">
                  <a:moveTo>
                    <a:pt x="0" y="301752"/>
                  </a:moveTo>
                  <a:lnTo>
                    <a:pt x="579119" y="301752"/>
                  </a:lnTo>
                  <a:lnTo>
                    <a:pt x="579119" y="0"/>
                  </a:lnTo>
                  <a:lnTo>
                    <a:pt x="0" y="0"/>
                  </a:lnTo>
                  <a:lnTo>
                    <a:pt x="0" y="3017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59635" y="4887467"/>
              <a:ext cx="579120" cy="405765"/>
            </a:xfrm>
            <a:custGeom>
              <a:avLst/>
              <a:gdLst/>
              <a:ahLst/>
              <a:cxnLst/>
              <a:rect l="l" t="t" r="r" b="b"/>
              <a:pathLst>
                <a:path w="579119" h="405764">
                  <a:moveTo>
                    <a:pt x="579119" y="0"/>
                  </a:moveTo>
                  <a:lnTo>
                    <a:pt x="0" y="0"/>
                  </a:lnTo>
                  <a:lnTo>
                    <a:pt x="0" y="405383"/>
                  </a:lnTo>
                  <a:lnTo>
                    <a:pt x="579119" y="405383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59635" y="4887467"/>
              <a:ext cx="579120" cy="405765"/>
            </a:xfrm>
            <a:custGeom>
              <a:avLst/>
              <a:gdLst/>
              <a:ahLst/>
              <a:cxnLst/>
              <a:rect l="l" t="t" r="r" b="b"/>
              <a:pathLst>
                <a:path w="579119" h="405764">
                  <a:moveTo>
                    <a:pt x="0" y="405383"/>
                  </a:moveTo>
                  <a:lnTo>
                    <a:pt x="579119" y="405383"/>
                  </a:lnTo>
                  <a:lnTo>
                    <a:pt x="579119" y="0"/>
                  </a:lnTo>
                  <a:lnTo>
                    <a:pt x="0" y="0"/>
                  </a:lnTo>
                  <a:lnTo>
                    <a:pt x="0" y="40538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07436" y="4634483"/>
              <a:ext cx="576580" cy="253365"/>
            </a:xfrm>
            <a:custGeom>
              <a:avLst/>
              <a:gdLst/>
              <a:ahLst/>
              <a:cxnLst/>
              <a:rect l="l" t="t" r="r" b="b"/>
              <a:pathLst>
                <a:path w="576579" h="253364">
                  <a:moveTo>
                    <a:pt x="576072" y="0"/>
                  </a:moveTo>
                  <a:lnTo>
                    <a:pt x="0" y="0"/>
                  </a:lnTo>
                  <a:lnTo>
                    <a:pt x="0" y="252983"/>
                  </a:lnTo>
                  <a:lnTo>
                    <a:pt x="576072" y="252983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07436" y="4634483"/>
              <a:ext cx="576580" cy="253365"/>
            </a:xfrm>
            <a:custGeom>
              <a:avLst/>
              <a:gdLst/>
              <a:ahLst/>
              <a:cxnLst/>
              <a:rect l="l" t="t" r="r" b="b"/>
              <a:pathLst>
                <a:path w="576579" h="253364">
                  <a:moveTo>
                    <a:pt x="0" y="252983"/>
                  </a:moveTo>
                  <a:lnTo>
                    <a:pt x="576072" y="252983"/>
                  </a:lnTo>
                  <a:lnTo>
                    <a:pt x="576072" y="0"/>
                  </a:lnTo>
                  <a:lnTo>
                    <a:pt x="0" y="0"/>
                  </a:lnTo>
                  <a:lnTo>
                    <a:pt x="0" y="25298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83508" y="4503420"/>
              <a:ext cx="1880870" cy="0"/>
            </a:xfrm>
            <a:custGeom>
              <a:avLst/>
              <a:gdLst/>
              <a:ahLst/>
              <a:cxnLst/>
              <a:rect l="l" t="t" r="r" b="b"/>
              <a:pathLst>
                <a:path w="1880870">
                  <a:moveTo>
                    <a:pt x="0" y="0"/>
                  </a:moveTo>
                  <a:lnTo>
                    <a:pt x="1880615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52188" y="4433316"/>
              <a:ext cx="579120" cy="859790"/>
            </a:xfrm>
            <a:custGeom>
              <a:avLst/>
              <a:gdLst/>
              <a:ahLst/>
              <a:cxnLst/>
              <a:rect l="l" t="t" r="r" b="b"/>
              <a:pathLst>
                <a:path w="579120" h="859789">
                  <a:moveTo>
                    <a:pt x="579120" y="0"/>
                  </a:moveTo>
                  <a:lnTo>
                    <a:pt x="0" y="0"/>
                  </a:lnTo>
                  <a:lnTo>
                    <a:pt x="0" y="859536"/>
                  </a:lnTo>
                  <a:lnTo>
                    <a:pt x="579120" y="859536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52188" y="4433316"/>
              <a:ext cx="579120" cy="859790"/>
            </a:xfrm>
            <a:custGeom>
              <a:avLst/>
              <a:gdLst/>
              <a:ahLst/>
              <a:cxnLst/>
              <a:rect l="l" t="t" r="r" b="b"/>
              <a:pathLst>
                <a:path w="579120" h="859789">
                  <a:moveTo>
                    <a:pt x="0" y="859536"/>
                  </a:moveTo>
                  <a:lnTo>
                    <a:pt x="579120" y="859536"/>
                  </a:lnTo>
                  <a:lnTo>
                    <a:pt x="579120" y="0"/>
                  </a:lnTo>
                  <a:lnTo>
                    <a:pt x="0" y="0"/>
                  </a:lnTo>
                  <a:lnTo>
                    <a:pt x="0" y="859536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26819" y="4503420"/>
              <a:ext cx="1880870" cy="0"/>
            </a:xfrm>
            <a:custGeom>
              <a:avLst/>
              <a:gdLst/>
              <a:ahLst/>
              <a:cxnLst/>
              <a:rect l="l" t="t" r="r" b="b"/>
              <a:pathLst>
                <a:path w="1880870">
                  <a:moveTo>
                    <a:pt x="0" y="0"/>
                  </a:moveTo>
                  <a:lnTo>
                    <a:pt x="432816" y="0"/>
                  </a:lnTo>
                </a:path>
                <a:path w="1880870">
                  <a:moveTo>
                    <a:pt x="1011936" y="0"/>
                  </a:moveTo>
                  <a:lnTo>
                    <a:pt x="188061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59635" y="4128516"/>
              <a:ext cx="579120" cy="759460"/>
            </a:xfrm>
            <a:custGeom>
              <a:avLst/>
              <a:gdLst/>
              <a:ahLst/>
              <a:cxnLst/>
              <a:rect l="l" t="t" r="r" b="b"/>
              <a:pathLst>
                <a:path w="579119" h="759460">
                  <a:moveTo>
                    <a:pt x="579119" y="0"/>
                  </a:moveTo>
                  <a:lnTo>
                    <a:pt x="0" y="0"/>
                  </a:lnTo>
                  <a:lnTo>
                    <a:pt x="0" y="758951"/>
                  </a:lnTo>
                  <a:lnTo>
                    <a:pt x="579119" y="758951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59635" y="4128516"/>
              <a:ext cx="579120" cy="759460"/>
            </a:xfrm>
            <a:custGeom>
              <a:avLst/>
              <a:gdLst/>
              <a:ahLst/>
              <a:cxnLst/>
              <a:rect l="l" t="t" r="r" b="b"/>
              <a:pathLst>
                <a:path w="579119" h="759460">
                  <a:moveTo>
                    <a:pt x="0" y="758951"/>
                  </a:moveTo>
                  <a:lnTo>
                    <a:pt x="579119" y="758951"/>
                  </a:lnTo>
                  <a:lnTo>
                    <a:pt x="579119" y="0"/>
                  </a:lnTo>
                  <a:lnTo>
                    <a:pt x="0" y="0"/>
                  </a:lnTo>
                  <a:lnTo>
                    <a:pt x="0" y="75895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07436" y="4180332"/>
              <a:ext cx="576580" cy="454659"/>
            </a:xfrm>
            <a:custGeom>
              <a:avLst/>
              <a:gdLst/>
              <a:ahLst/>
              <a:cxnLst/>
              <a:rect l="l" t="t" r="r" b="b"/>
              <a:pathLst>
                <a:path w="576579" h="454660">
                  <a:moveTo>
                    <a:pt x="576072" y="0"/>
                  </a:moveTo>
                  <a:lnTo>
                    <a:pt x="0" y="0"/>
                  </a:lnTo>
                  <a:lnTo>
                    <a:pt x="0" y="454152"/>
                  </a:lnTo>
                  <a:lnTo>
                    <a:pt x="576072" y="454152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07436" y="4180332"/>
              <a:ext cx="576580" cy="454659"/>
            </a:xfrm>
            <a:custGeom>
              <a:avLst/>
              <a:gdLst/>
              <a:ahLst/>
              <a:cxnLst/>
              <a:rect l="l" t="t" r="r" b="b"/>
              <a:pathLst>
                <a:path w="576579" h="454660">
                  <a:moveTo>
                    <a:pt x="0" y="454152"/>
                  </a:moveTo>
                  <a:lnTo>
                    <a:pt x="576072" y="454152"/>
                  </a:lnTo>
                  <a:lnTo>
                    <a:pt x="576072" y="0"/>
                  </a:lnTo>
                  <a:lnTo>
                    <a:pt x="0" y="0"/>
                  </a:lnTo>
                  <a:lnTo>
                    <a:pt x="0" y="4541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83508" y="3957827"/>
              <a:ext cx="1880870" cy="0"/>
            </a:xfrm>
            <a:custGeom>
              <a:avLst/>
              <a:gdLst/>
              <a:ahLst/>
              <a:cxnLst/>
              <a:rect l="l" t="t" r="r" b="b"/>
              <a:pathLst>
                <a:path w="1880870">
                  <a:moveTo>
                    <a:pt x="0" y="0"/>
                  </a:moveTo>
                  <a:lnTo>
                    <a:pt x="868679" y="0"/>
                  </a:lnTo>
                </a:path>
                <a:path w="1880870">
                  <a:moveTo>
                    <a:pt x="1447800" y="0"/>
                  </a:moveTo>
                  <a:lnTo>
                    <a:pt x="1880615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52188" y="3774948"/>
              <a:ext cx="579120" cy="658495"/>
            </a:xfrm>
            <a:custGeom>
              <a:avLst/>
              <a:gdLst/>
              <a:ahLst/>
              <a:cxnLst/>
              <a:rect l="l" t="t" r="r" b="b"/>
              <a:pathLst>
                <a:path w="579120" h="658495">
                  <a:moveTo>
                    <a:pt x="57912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579120" y="658368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52188" y="3774948"/>
              <a:ext cx="579120" cy="658495"/>
            </a:xfrm>
            <a:custGeom>
              <a:avLst/>
              <a:gdLst/>
              <a:ahLst/>
              <a:cxnLst/>
              <a:rect l="l" t="t" r="r" b="b"/>
              <a:pathLst>
                <a:path w="579120" h="658495">
                  <a:moveTo>
                    <a:pt x="0" y="658368"/>
                  </a:moveTo>
                  <a:lnTo>
                    <a:pt x="579120" y="658368"/>
                  </a:lnTo>
                  <a:lnTo>
                    <a:pt x="579120" y="0"/>
                  </a:lnTo>
                  <a:lnTo>
                    <a:pt x="0" y="0"/>
                  </a:lnTo>
                  <a:lnTo>
                    <a:pt x="0" y="6583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26819" y="3409188"/>
              <a:ext cx="1880870" cy="548640"/>
            </a:xfrm>
            <a:custGeom>
              <a:avLst/>
              <a:gdLst/>
              <a:ahLst/>
              <a:cxnLst/>
              <a:rect l="l" t="t" r="r" b="b"/>
              <a:pathLst>
                <a:path w="1880870" h="548639">
                  <a:moveTo>
                    <a:pt x="0" y="548639"/>
                  </a:moveTo>
                  <a:lnTo>
                    <a:pt x="432816" y="548639"/>
                  </a:lnTo>
                </a:path>
                <a:path w="1880870" h="548639">
                  <a:moveTo>
                    <a:pt x="1011936" y="548639"/>
                  </a:moveTo>
                  <a:lnTo>
                    <a:pt x="1880616" y="548639"/>
                  </a:lnTo>
                </a:path>
                <a:path w="1880870" h="548639">
                  <a:moveTo>
                    <a:pt x="0" y="0"/>
                  </a:moveTo>
                  <a:lnTo>
                    <a:pt x="432816" y="0"/>
                  </a:lnTo>
                </a:path>
                <a:path w="1880870" h="548639">
                  <a:moveTo>
                    <a:pt x="1011936" y="0"/>
                  </a:moveTo>
                  <a:lnTo>
                    <a:pt x="188061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59635" y="2967228"/>
              <a:ext cx="579120" cy="1161415"/>
            </a:xfrm>
            <a:custGeom>
              <a:avLst/>
              <a:gdLst/>
              <a:ahLst/>
              <a:cxnLst/>
              <a:rect l="l" t="t" r="r" b="b"/>
              <a:pathLst>
                <a:path w="579119" h="1161414">
                  <a:moveTo>
                    <a:pt x="579119" y="0"/>
                  </a:moveTo>
                  <a:lnTo>
                    <a:pt x="0" y="0"/>
                  </a:lnTo>
                  <a:lnTo>
                    <a:pt x="0" y="1161288"/>
                  </a:lnTo>
                  <a:lnTo>
                    <a:pt x="579119" y="1161288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59635" y="2967228"/>
              <a:ext cx="579120" cy="1161415"/>
            </a:xfrm>
            <a:custGeom>
              <a:avLst/>
              <a:gdLst/>
              <a:ahLst/>
              <a:cxnLst/>
              <a:rect l="l" t="t" r="r" b="b"/>
              <a:pathLst>
                <a:path w="579119" h="1161414">
                  <a:moveTo>
                    <a:pt x="0" y="1161288"/>
                  </a:moveTo>
                  <a:lnTo>
                    <a:pt x="579119" y="1161288"/>
                  </a:lnTo>
                  <a:lnTo>
                    <a:pt x="579119" y="0"/>
                  </a:lnTo>
                  <a:lnTo>
                    <a:pt x="0" y="0"/>
                  </a:lnTo>
                  <a:lnTo>
                    <a:pt x="0" y="116128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83508" y="3409188"/>
              <a:ext cx="868680" cy="0"/>
            </a:xfrm>
            <a:custGeom>
              <a:avLst/>
              <a:gdLst/>
              <a:ahLst/>
              <a:cxnLst/>
              <a:rect l="l" t="t" r="r" b="b"/>
              <a:pathLst>
                <a:path w="868679">
                  <a:moveTo>
                    <a:pt x="0" y="0"/>
                  </a:moveTo>
                  <a:lnTo>
                    <a:pt x="86867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07436" y="2915412"/>
              <a:ext cx="576580" cy="1264920"/>
            </a:xfrm>
            <a:custGeom>
              <a:avLst/>
              <a:gdLst/>
              <a:ahLst/>
              <a:cxnLst/>
              <a:rect l="l" t="t" r="r" b="b"/>
              <a:pathLst>
                <a:path w="576579" h="1264920">
                  <a:moveTo>
                    <a:pt x="576072" y="0"/>
                  </a:moveTo>
                  <a:lnTo>
                    <a:pt x="0" y="0"/>
                  </a:lnTo>
                  <a:lnTo>
                    <a:pt x="0" y="1264920"/>
                  </a:lnTo>
                  <a:lnTo>
                    <a:pt x="576072" y="1264920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26819" y="2865882"/>
              <a:ext cx="4337685" cy="0"/>
            </a:xfrm>
            <a:custGeom>
              <a:avLst/>
              <a:gdLst/>
              <a:ahLst/>
              <a:cxnLst/>
              <a:rect l="l" t="t" r="r" b="b"/>
              <a:pathLst>
                <a:path w="4337685">
                  <a:moveTo>
                    <a:pt x="0" y="0"/>
                  </a:moveTo>
                  <a:lnTo>
                    <a:pt x="1880616" y="0"/>
                  </a:lnTo>
                </a:path>
                <a:path w="4337685">
                  <a:moveTo>
                    <a:pt x="2456688" y="0"/>
                  </a:moveTo>
                  <a:lnTo>
                    <a:pt x="3325368" y="0"/>
                  </a:lnTo>
                </a:path>
                <a:path w="4337685">
                  <a:moveTo>
                    <a:pt x="3904488" y="0"/>
                  </a:moveTo>
                  <a:lnTo>
                    <a:pt x="4337304" y="0"/>
                  </a:lnTo>
                </a:path>
              </a:pathLst>
            </a:custGeom>
            <a:ln w="457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26819" y="2861310"/>
              <a:ext cx="4337685" cy="0"/>
            </a:xfrm>
            <a:custGeom>
              <a:avLst/>
              <a:gdLst/>
              <a:ahLst/>
              <a:cxnLst/>
              <a:rect l="l" t="t" r="r" b="b"/>
              <a:pathLst>
                <a:path w="4337685">
                  <a:moveTo>
                    <a:pt x="0" y="0"/>
                  </a:moveTo>
                  <a:lnTo>
                    <a:pt x="4337304" y="0"/>
                  </a:lnTo>
                </a:path>
              </a:pathLst>
            </a:custGeom>
            <a:ln w="457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07436" y="2915412"/>
              <a:ext cx="576580" cy="1264920"/>
            </a:xfrm>
            <a:custGeom>
              <a:avLst/>
              <a:gdLst/>
              <a:ahLst/>
              <a:cxnLst/>
              <a:rect l="l" t="t" r="r" b="b"/>
              <a:pathLst>
                <a:path w="576579" h="1264920">
                  <a:moveTo>
                    <a:pt x="0" y="1264920"/>
                  </a:moveTo>
                  <a:lnTo>
                    <a:pt x="576072" y="1264920"/>
                  </a:lnTo>
                  <a:lnTo>
                    <a:pt x="576072" y="0"/>
                  </a:lnTo>
                  <a:lnTo>
                    <a:pt x="0" y="0"/>
                  </a:lnTo>
                  <a:lnTo>
                    <a:pt x="0" y="12649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31307" y="3409188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70">
                  <a:moveTo>
                    <a:pt x="0" y="0"/>
                  </a:moveTo>
                  <a:lnTo>
                    <a:pt x="432815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52188" y="3116580"/>
              <a:ext cx="579120" cy="658495"/>
            </a:xfrm>
            <a:custGeom>
              <a:avLst/>
              <a:gdLst/>
              <a:ahLst/>
              <a:cxnLst/>
              <a:rect l="l" t="t" r="r" b="b"/>
              <a:pathLst>
                <a:path w="579120" h="658495">
                  <a:moveTo>
                    <a:pt x="57912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579120" y="658368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52188" y="3116580"/>
              <a:ext cx="579120" cy="658495"/>
            </a:xfrm>
            <a:custGeom>
              <a:avLst/>
              <a:gdLst/>
              <a:ahLst/>
              <a:cxnLst/>
              <a:rect l="l" t="t" r="r" b="b"/>
              <a:pathLst>
                <a:path w="579120" h="658495">
                  <a:moveTo>
                    <a:pt x="0" y="658368"/>
                  </a:moveTo>
                  <a:lnTo>
                    <a:pt x="579120" y="658368"/>
                  </a:lnTo>
                  <a:lnTo>
                    <a:pt x="579120" y="0"/>
                  </a:lnTo>
                  <a:lnTo>
                    <a:pt x="0" y="0"/>
                  </a:lnTo>
                  <a:lnTo>
                    <a:pt x="0" y="6583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59635" y="2863596"/>
              <a:ext cx="579120" cy="104139"/>
            </a:xfrm>
            <a:custGeom>
              <a:avLst/>
              <a:gdLst/>
              <a:ahLst/>
              <a:cxnLst/>
              <a:rect l="l" t="t" r="r" b="b"/>
              <a:pathLst>
                <a:path w="579119" h="104139">
                  <a:moveTo>
                    <a:pt x="579119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579119" y="103632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59635" y="2863596"/>
              <a:ext cx="579120" cy="104139"/>
            </a:xfrm>
            <a:custGeom>
              <a:avLst/>
              <a:gdLst/>
              <a:ahLst/>
              <a:cxnLst/>
              <a:rect l="l" t="t" r="r" b="b"/>
              <a:pathLst>
                <a:path w="579119" h="104139">
                  <a:moveTo>
                    <a:pt x="0" y="103632"/>
                  </a:moveTo>
                  <a:lnTo>
                    <a:pt x="579119" y="103632"/>
                  </a:lnTo>
                  <a:lnTo>
                    <a:pt x="579119" y="0"/>
                  </a:lnTo>
                  <a:lnTo>
                    <a:pt x="0" y="0"/>
                  </a:lnTo>
                  <a:lnTo>
                    <a:pt x="0" y="1036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07436" y="2863596"/>
              <a:ext cx="576580" cy="52069"/>
            </a:xfrm>
            <a:custGeom>
              <a:avLst/>
              <a:gdLst/>
              <a:ahLst/>
              <a:cxnLst/>
              <a:rect l="l" t="t" r="r" b="b"/>
              <a:pathLst>
                <a:path w="576579" h="52069">
                  <a:moveTo>
                    <a:pt x="576072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576072" y="51815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07436" y="2863596"/>
              <a:ext cx="576580" cy="52069"/>
            </a:xfrm>
            <a:custGeom>
              <a:avLst/>
              <a:gdLst/>
              <a:ahLst/>
              <a:cxnLst/>
              <a:rect l="l" t="t" r="r" b="b"/>
              <a:pathLst>
                <a:path w="576579" h="52069">
                  <a:moveTo>
                    <a:pt x="0" y="51815"/>
                  </a:moveTo>
                  <a:lnTo>
                    <a:pt x="576072" y="51815"/>
                  </a:lnTo>
                  <a:lnTo>
                    <a:pt x="576072" y="0"/>
                  </a:lnTo>
                  <a:lnTo>
                    <a:pt x="0" y="0"/>
                  </a:lnTo>
                  <a:lnTo>
                    <a:pt x="0" y="5181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52188" y="2863596"/>
              <a:ext cx="579120" cy="253365"/>
            </a:xfrm>
            <a:custGeom>
              <a:avLst/>
              <a:gdLst/>
              <a:ahLst/>
              <a:cxnLst/>
              <a:rect l="l" t="t" r="r" b="b"/>
              <a:pathLst>
                <a:path w="579120" h="253364">
                  <a:moveTo>
                    <a:pt x="579120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579120" y="252984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52188" y="2863596"/>
              <a:ext cx="579120" cy="253365"/>
            </a:xfrm>
            <a:custGeom>
              <a:avLst/>
              <a:gdLst/>
              <a:ahLst/>
              <a:cxnLst/>
              <a:rect l="l" t="t" r="r" b="b"/>
              <a:pathLst>
                <a:path w="579120" h="253364">
                  <a:moveTo>
                    <a:pt x="0" y="252984"/>
                  </a:moveTo>
                  <a:lnTo>
                    <a:pt x="579120" y="252984"/>
                  </a:lnTo>
                  <a:lnTo>
                    <a:pt x="579120" y="0"/>
                  </a:lnTo>
                  <a:lnTo>
                    <a:pt x="0" y="0"/>
                  </a:lnTo>
                  <a:lnTo>
                    <a:pt x="0" y="252984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26819" y="2318004"/>
              <a:ext cx="4337685" cy="0"/>
            </a:xfrm>
            <a:custGeom>
              <a:avLst/>
              <a:gdLst/>
              <a:ahLst/>
              <a:cxnLst/>
              <a:rect l="l" t="t" r="r" b="b"/>
              <a:pathLst>
                <a:path w="4337685">
                  <a:moveTo>
                    <a:pt x="0" y="0"/>
                  </a:moveTo>
                  <a:lnTo>
                    <a:pt x="433730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26819" y="2318004"/>
              <a:ext cx="4337685" cy="3276600"/>
            </a:xfrm>
            <a:custGeom>
              <a:avLst/>
              <a:gdLst/>
              <a:ahLst/>
              <a:cxnLst/>
              <a:rect l="l" t="t" r="r" b="b"/>
              <a:pathLst>
                <a:path w="4337685" h="3276600">
                  <a:moveTo>
                    <a:pt x="0" y="3276600"/>
                  </a:moveTo>
                  <a:lnTo>
                    <a:pt x="0" y="0"/>
                  </a:lnTo>
                </a:path>
                <a:path w="4337685" h="3276600">
                  <a:moveTo>
                    <a:pt x="0" y="3276600"/>
                  </a:moveTo>
                  <a:lnTo>
                    <a:pt x="4337304" y="3276600"/>
                  </a:lnTo>
                </a:path>
                <a:path w="4337685" h="3276600">
                  <a:moveTo>
                    <a:pt x="999744" y="2953512"/>
                  </a:moveTo>
                  <a:lnTo>
                    <a:pt x="3328162" y="2972308"/>
                  </a:lnTo>
                </a:path>
                <a:path w="4337685" h="3276600">
                  <a:moveTo>
                    <a:pt x="1018032" y="2576322"/>
                  </a:moveTo>
                  <a:lnTo>
                    <a:pt x="3337052" y="2142744"/>
                  </a:lnTo>
                </a:path>
                <a:path w="4337685" h="3276600">
                  <a:moveTo>
                    <a:pt x="999744" y="1802638"/>
                  </a:moveTo>
                  <a:lnTo>
                    <a:pt x="3328162" y="1453896"/>
                  </a:lnTo>
                </a:path>
                <a:path w="4337685" h="3276600">
                  <a:moveTo>
                    <a:pt x="999744" y="661416"/>
                  </a:moveTo>
                  <a:lnTo>
                    <a:pt x="3328162" y="802767"/>
                  </a:lnTo>
                </a:path>
                <a:path w="4337685" h="3276600">
                  <a:moveTo>
                    <a:pt x="999744" y="539496"/>
                  </a:moveTo>
                  <a:lnTo>
                    <a:pt x="3469513" y="53949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913891" y="5494426"/>
            <a:ext cx="2101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5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1050" b="1" spc="-1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39520" y="4948173"/>
            <a:ext cx="2857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5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1050" b="1" spc="10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1050" b="1" spc="-1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39520" y="4401692"/>
            <a:ext cx="2857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5" dirty="0">
                <a:solidFill>
                  <a:srgbClr val="001F5F"/>
                </a:solidFill>
                <a:latin typeface="Arial"/>
                <a:cs typeface="Arial"/>
              </a:rPr>
              <a:t>4</a:t>
            </a:r>
            <a:r>
              <a:rPr sz="1050" b="1" spc="10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1050" b="1" spc="-1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39520" y="3855211"/>
            <a:ext cx="2857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5" dirty="0">
                <a:solidFill>
                  <a:srgbClr val="001F5F"/>
                </a:solidFill>
                <a:latin typeface="Arial"/>
                <a:cs typeface="Arial"/>
              </a:rPr>
              <a:t>6</a:t>
            </a:r>
            <a:r>
              <a:rPr sz="1050" b="1" spc="10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1050" b="1" spc="-1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39520" y="3308984"/>
            <a:ext cx="2857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5" dirty="0">
                <a:solidFill>
                  <a:srgbClr val="001F5F"/>
                </a:solidFill>
                <a:latin typeface="Arial"/>
                <a:cs typeface="Arial"/>
              </a:rPr>
              <a:t>8</a:t>
            </a:r>
            <a:r>
              <a:rPr sz="1050" b="1" spc="10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1050" b="1" spc="-1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65454" y="2762503"/>
            <a:ext cx="3594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5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050" b="1" spc="10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1050" b="1" spc="-15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1050" b="1" spc="-1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5454" y="2216022"/>
            <a:ext cx="3594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5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050" b="1" spc="10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1050" b="1" spc="-15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1050" b="1" spc="-1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90319" y="5656579"/>
            <a:ext cx="4250690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30"/>
              </a:lnSpc>
              <a:spcBef>
                <a:spcPts val="105"/>
              </a:spcBef>
              <a:tabLst>
                <a:tab pos="1434465" algn="l"/>
              </a:tabLst>
            </a:pP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Группа 1</a:t>
            </a:r>
            <a:r>
              <a:rPr sz="105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(Без</a:t>
            </a:r>
            <a:r>
              <a:rPr sz="105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001F5F"/>
                </a:solidFill>
                <a:latin typeface="Arial"/>
                <a:cs typeface="Arial"/>
              </a:rPr>
              <a:t>МКФ)	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Группа 2 (Бумажная Группа 3</a:t>
            </a:r>
            <a:r>
              <a:rPr sz="105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(Программа</a:t>
            </a:r>
            <a:endParaRPr sz="1050">
              <a:latin typeface="Arial"/>
              <a:cs typeface="Arial"/>
            </a:endParaRPr>
          </a:p>
          <a:p>
            <a:pPr marL="1681480">
              <a:lnSpc>
                <a:spcPts val="1230"/>
              </a:lnSpc>
              <a:tabLst>
                <a:tab pos="3176270" algn="l"/>
              </a:tabLst>
            </a:pP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форма</a:t>
            </a:r>
            <a:r>
              <a:rPr sz="105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001F5F"/>
                </a:solidFill>
                <a:latin typeface="Arial"/>
                <a:cs typeface="Arial"/>
              </a:rPr>
              <a:t>МКФ)	</a:t>
            </a:r>
            <a:r>
              <a:rPr sz="1050" b="1" spc="-5" dirty="0">
                <a:solidFill>
                  <a:srgbClr val="001F5F"/>
                </a:solidFill>
                <a:latin typeface="Arial"/>
                <a:cs typeface="Arial"/>
              </a:rPr>
              <a:t>ICF-reader)</a:t>
            </a:r>
            <a:endParaRPr sz="105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859779" y="243687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1"/>
                </a:moveTo>
                <a:lnTo>
                  <a:pt x="88391" y="88391"/>
                </a:lnTo>
                <a:lnTo>
                  <a:pt x="88391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976620" y="2348560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855208" y="2941320"/>
            <a:ext cx="97790" cy="97790"/>
            <a:chOff x="5855208" y="2941320"/>
            <a:chExt cx="97790" cy="97790"/>
          </a:xfrm>
        </p:grpSpPr>
        <p:sp>
          <p:nvSpPr>
            <p:cNvPr id="57" name="object 57"/>
            <p:cNvSpPr/>
            <p:nvPr/>
          </p:nvSpPr>
          <p:spPr>
            <a:xfrm>
              <a:off x="5859780" y="2945892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88391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88391" y="88391"/>
                  </a:lnTo>
                  <a:lnTo>
                    <a:pt x="8839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59780" y="2945892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88391"/>
                  </a:moveTo>
                  <a:lnTo>
                    <a:pt x="88391" y="88391"/>
                  </a:lnTo>
                  <a:lnTo>
                    <a:pt x="88391" y="0"/>
                  </a:lnTo>
                  <a:lnTo>
                    <a:pt x="0" y="0"/>
                  </a:lnTo>
                  <a:lnTo>
                    <a:pt x="0" y="8839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976620" y="2858769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5855208" y="3450335"/>
            <a:ext cx="97790" cy="97790"/>
            <a:chOff x="5855208" y="3450335"/>
            <a:chExt cx="97790" cy="97790"/>
          </a:xfrm>
        </p:grpSpPr>
        <p:sp>
          <p:nvSpPr>
            <p:cNvPr id="61" name="object 61"/>
            <p:cNvSpPr/>
            <p:nvPr/>
          </p:nvSpPr>
          <p:spPr>
            <a:xfrm>
              <a:off x="5859780" y="3454907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88391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88391" y="88391"/>
                  </a:lnTo>
                  <a:lnTo>
                    <a:pt x="883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59780" y="3454907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88391"/>
                  </a:moveTo>
                  <a:lnTo>
                    <a:pt x="88391" y="88391"/>
                  </a:lnTo>
                  <a:lnTo>
                    <a:pt x="88391" y="0"/>
                  </a:lnTo>
                  <a:lnTo>
                    <a:pt x="0" y="0"/>
                  </a:lnTo>
                  <a:lnTo>
                    <a:pt x="0" y="8839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976620" y="336842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855208" y="3959352"/>
            <a:ext cx="97790" cy="97790"/>
            <a:chOff x="5855208" y="3959352"/>
            <a:chExt cx="97790" cy="97790"/>
          </a:xfrm>
        </p:grpSpPr>
        <p:sp>
          <p:nvSpPr>
            <p:cNvPr id="65" name="object 65"/>
            <p:cNvSpPr/>
            <p:nvPr/>
          </p:nvSpPr>
          <p:spPr>
            <a:xfrm>
              <a:off x="5859780" y="3963924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88391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88391" y="88392"/>
                  </a:lnTo>
                  <a:lnTo>
                    <a:pt x="8839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59780" y="3963924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88392"/>
                  </a:moveTo>
                  <a:lnTo>
                    <a:pt x="88391" y="88392"/>
                  </a:lnTo>
                  <a:lnTo>
                    <a:pt x="88391" y="0"/>
                  </a:lnTo>
                  <a:lnTo>
                    <a:pt x="0" y="0"/>
                  </a:lnTo>
                  <a:lnTo>
                    <a:pt x="0" y="883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976620" y="387776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5855208" y="4468367"/>
            <a:ext cx="97790" cy="100965"/>
            <a:chOff x="5855208" y="4468367"/>
            <a:chExt cx="97790" cy="100965"/>
          </a:xfrm>
        </p:grpSpPr>
        <p:sp>
          <p:nvSpPr>
            <p:cNvPr id="69" name="object 69"/>
            <p:cNvSpPr/>
            <p:nvPr/>
          </p:nvSpPr>
          <p:spPr>
            <a:xfrm>
              <a:off x="5859780" y="4472939"/>
              <a:ext cx="88900" cy="91440"/>
            </a:xfrm>
            <a:custGeom>
              <a:avLst/>
              <a:gdLst/>
              <a:ahLst/>
              <a:cxnLst/>
              <a:rect l="l" t="t" r="r" b="b"/>
              <a:pathLst>
                <a:path w="88900" h="91439">
                  <a:moveTo>
                    <a:pt x="88391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88391" y="91439"/>
                  </a:lnTo>
                  <a:lnTo>
                    <a:pt x="88391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859780" y="4472939"/>
              <a:ext cx="88900" cy="91440"/>
            </a:xfrm>
            <a:custGeom>
              <a:avLst/>
              <a:gdLst/>
              <a:ahLst/>
              <a:cxnLst/>
              <a:rect l="l" t="t" r="r" b="b"/>
              <a:pathLst>
                <a:path w="88900" h="91439">
                  <a:moveTo>
                    <a:pt x="0" y="91439"/>
                  </a:moveTo>
                  <a:lnTo>
                    <a:pt x="88391" y="91439"/>
                  </a:lnTo>
                  <a:lnTo>
                    <a:pt x="88391" y="0"/>
                  </a:lnTo>
                  <a:lnTo>
                    <a:pt x="0" y="0"/>
                  </a:lnTo>
                  <a:lnTo>
                    <a:pt x="0" y="9143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5976620" y="4387976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855208" y="4977384"/>
            <a:ext cx="97790" cy="100965"/>
            <a:chOff x="5855208" y="4977384"/>
            <a:chExt cx="97790" cy="100965"/>
          </a:xfrm>
        </p:grpSpPr>
        <p:sp>
          <p:nvSpPr>
            <p:cNvPr id="73" name="object 73"/>
            <p:cNvSpPr/>
            <p:nvPr/>
          </p:nvSpPr>
          <p:spPr>
            <a:xfrm>
              <a:off x="5859780" y="4981956"/>
              <a:ext cx="88900" cy="91440"/>
            </a:xfrm>
            <a:custGeom>
              <a:avLst/>
              <a:gdLst/>
              <a:ahLst/>
              <a:cxnLst/>
              <a:rect l="l" t="t" r="r" b="b"/>
              <a:pathLst>
                <a:path w="88900" h="91439">
                  <a:moveTo>
                    <a:pt x="88391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88391" y="91440"/>
                  </a:lnTo>
                  <a:lnTo>
                    <a:pt x="883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859780" y="4981956"/>
              <a:ext cx="88900" cy="91440"/>
            </a:xfrm>
            <a:custGeom>
              <a:avLst/>
              <a:gdLst/>
              <a:ahLst/>
              <a:cxnLst/>
              <a:rect l="l" t="t" r="r" b="b"/>
              <a:pathLst>
                <a:path w="88900" h="91439">
                  <a:moveTo>
                    <a:pt x="0" y="91440"/>
                  </a:moveTo>
                  <a:lnTo>
                    <a:pt x="88391" y="91440"/>
                  </a:lnTo>
                  <a:lnTo>
                    <a:pt x="88391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5976620" y="4897627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Заключение:</a:t>
            </a:r>
          </a:p>
          <a:p>
            <a:pPr marL="12700" marR="508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Использование </a:t>
            </a:r>
            <a:r>
              <a:rPr b="0" spc="-5" dirty="0">
                <a:latin typeface="Arial"/>
                <a:cs typeface="Arial"/>
              </a:rPr>
              <a:t>программы  </a:t>
            </a:r>
            <a:r>
              <a:rPr b="0" dirty="0">
                <a:latin typeface="Arial"/>
                <a:cs typeface="Arial"/>
              </a:rPr>
              <a:t>“ICF-reader” </a:t>
            </a:r>
            <a:r>
              <a:rPr b="0" spc="-5" dirty="0">
                <a:latin typeface="Arial"/>
                <a:cs typeface="Arial"/>
              </a:rPr>
              <a:t>способствует  </a:t>
            </a:r>
            <a:r>
              <a:rPr b="0" dirty="0">
                <a:latin typeface="Arial"/>
                <a:cs typeface="Arial"/>
              </a:rPr>
              <a:t>снижению инвалидности </a:t>
            </a:r>
            <a:r>
              <a:rPr b="0" spc="5" dirty="0">
                <a:latin typeface="Arial"/>
                <a:cs typeface="Arial"/>
              </a:rPr>
              <a:t>и  </a:t>
            </a:r>
            <a:r>
              <a:rPr b="0" spc="-5" dirty="0">
                <a:latin typeface="Arial"/>
                <a:cs typeface="Arial"/>
              </a:rPr>
              <a:t>увеличению </a:t>
            </a:r>
            <a:r>
              <a:rPr b="0" dirty="0">
                <a:latin typeface="Arial"/>
                <a:cs typeface="Arial"/>
              </a:rPr>
              <a:t>независимости  пациентов с </a:t>
            </a:r>
            <a:r>
              <a:rPr b="0" spc="-5" dirty="0">
                <a:latin typeface="Arial"/>
                <a:cs typeface="Arial"/>
              </a:rPr>
              <a:t>инсультом </a:t>
            </a:r>
            <a:r>
              <a:rPr b="0" dirty="0">
                <a:latin typeface="Arial"/>
                <a:cs typeface="Arial"/>
              </a:rPr>
              <a:t>при  </a:t>
            </a:r>
            <a:r>
              <a:rPr b="0" spc="-5" dirty="0">
                <a:latin typeface="Arial"/>
                <a:cs typeface="Arial"/>
              </a:rPr>
              <a:t>мультидисциплинарной  реабилитации </a:t>
            </a:r>
            <a:r>
              <a:rPr b="0" spc="5" dirty="0">
                <a:latin typeface="Arial"/>
                <a:cs typeface="Arial"/>
              </a:rPr>
              <a:t>на </a:t>
            </a:r>
            <a:r>
              <a:rPr b="0" spc="-5" dirty="0">
                <a:latin typeface="Arial"/>
                <a:cs typeface="Arial"/>
              </a:rPr>
              <a:t>первом  </a:t>
            </a:r>
            <a:r>
              <a:rPr b="0" dirty="0">
                <a:latin typeface="Arial"/>
                <a:cs typeface="Arial"/>
              </a:rPr>
              <a:t>этапе.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10243819" y="6378955"/>
            <a:ext cx="16141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Шмонин А.А.</a:t>
            </a:r>
            <a:r>
              <a:rPr sz="1400" b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4071" y="1998980"/>
            <a:ext cx="4298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463288" y="2381504"/>
            <a:ext cx="5911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Р&lt;0.05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1125" y="1377518"/>
            <a:ext cx="9490075" cy="384238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635" algn="ctr">
              <a:lnSpc>
                <a:spcPct val="90000"/>
              </a:lnSpc>
              <a:spcBef>
                <a:spcPts val="475"/>
              </a:spcBef>
            </a:pP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Многоцентровое </a:t>
            </a:r>
            <a:r>
              <a:rPr sz="3200" b="1" spc="-15" dirty="0">
                <a:solidFill>
                  <a:srgbClr val="001F5F"/>
                </a:solidFill>
                <a:latin typeface="Arial"/>
                <a:cs typeface="Arial"/>
              </a:rPr>
              <a:t>большое открытое  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исследование пациент-центрированной,  проблемно-ориентированной  мультидисциплинарной </a:t>
            </a:r>
            <a:r>
              <a:rPr sz="3200" b="1" spc="-15" dirty="0">
                <a:solidFill>
                  <a:srgbClr val="001F5F"/>
                </a:solidFill>
                <a:latin typeface="Arial"/>
                <a:cs typeface="Arial"/>
              </a:rPr>
              <a:t>трехэтапной 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системы  реабилитации пациентов </a:t>
            </a:r>
            <a:r>
              <a:rPr sz="3200" b="1" spc="-5" dirty="0">
                <a:solidFill>
                  <a:srgbClr val="001F5F"/>
                </a:solidFill>
                <a:latin typeface="Arial"/>
                <a:cs typeface="Arial"/>
              </a:rPr>
              <a:t>с </a:t>
            </a:r>
            <a:r>
              <a:rPr sz="3200" b="1" spc="-15" dirty="0">
                <a:solidFill>
                  <a:srgbClr val="001F5F"/>
                </a:solidFill>
                <a:latin typeface="Arial"/>
                <a:cs typeface="Arial"/>
              </a:rPr>
              <a:t>инсультом </a:t>
            </a:r>
            <a:r>
              <a:rPr sz="3200" b="1" spc="-5" dirty="0">
                <a:solidFill>
                  <a:srgbClr val="001F5F"/>
                </a:solidFill>
                <a:latin typeface="Arial"/>
                <a:cs typeface="Arial"/>
              </a:rPr>
              <a:t>с  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последовательным</a:t>
            </a:r>
            <a:r>
              <a:rPr sz="32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дизайном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solidFill>
                  <a:srgbClr val="001F5F"/>
                </a:solidFill>
                <a:latin typeface="Arial"/>
                <a:cs typeface="Arial"/>
              </a:rPr>
              <a:t>Российское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 исследование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212" y="22351"/>
            <a:ext cx="11414760" cy="22682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065" marR="5080" indent="5715" algn="ctr">
              <a:lnSpc>
                <a:spcPct val="90000"/>
              </a:lnSpc>
              <a:spcBef>
                <a:spcPts val="475"/>
              </a:spcBef>
            </a:pPr>
            <a:r>
              <a:rPr spc="-10" dirty="0"/>
              <a:t>Многоцентровое </a:t>
            </a:r>
            <a:r>
              <a:rPr spc="-20" dirty="0"/>
              <a:t>большое </a:t>
            </a:r>
            <a:r>
              <a:rPr spc="-10" dirty="0"/>
              <a:t>открытое исследование </a:t>
            </a:r>
            <a:r>
              <a:rPr u="none" spc="-10" dirty="0"/>
              <a:t> </a:t>
            </a:r>
            <a:r>
              <a:rPr spc="-10" dirty="0"/>
              <a:t>пациент-центрированной, </a:t>
            </a:r>
            <a:r>
              <a:rPr spc="-15" dirty="0"/>
              <a:t>проблемно-ориентированной </a:t>
            </a:r>
            <a:r>
              <a:rPr u="none" spc="-15" dirty="0"/>
              <a:t> </a:t>
            </a:r>
            <a:r>
              <a:rPr spc="-15" dirty="0"/>
              <a:t>мультидисциплинарной трехэтапной системы </a:t>
            </a:r>
            <a:r>
              <a:rPr u="none" spc="-15" dirty="0"/>
              <a:t> </a:t>
            </a:r>
            <a:r>
              <a:rPr spc="-10" dirty="0"/>
              <a:t>реабилитации пациентов </a:t>
            </a:r>
            <a:r>
              <a:rPr spc="-5" dirty="0"/>
              <a:t>с </a:t>
            </a:r>
            <a:r>
              <a:rPr spc="-20" dirty="0"/>
              <a:t>инсультом </a:t>
            </a:r>
            <a:r>
              <a:rPr spc="-5" dirty="0"/>
              <a:t>с </a:t>
            </a:r>
            <a:r>
              <a:rPr u="none" spc="-5" dirty="0"/>
              <a:t> </a:t>
            </a:r>
            <a:r>
              <a:rPr spc="-10" dirty="0"/>
              <a:t>последовательным</a:t>
            </a:r>
            <a:r>
              <a:rPr spc="100" dirty="0"/>
              <a:t> </a:t>
            </a:r>
            <a:r>
              <a:rPr spc="-10" dirty="0"/>
              <a:t>дизайном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8307" y="2455544"/>
            <a:ext cx="11171555" cy="3854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650"/>
              </a:lnSpc>
              <a:spcBef>
                <a:spcPts val="90"/>
              </a:spcBef>
            </a:pP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Цель: изучить эффективность пациент-центрированной,</a:t>
            </a:r>
            <a:r>
              <a:rPr sz="2600" b="1" spc="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проблемно-</a:t>
            </a:r>
            <a:endParaRPr sz="2600">
              <a:latin typeface="Calibri"/>
              <a:cs typeface="Calibri"/>
            </a:endParaRPr>
          </a:p>
          <a:p>
            <a:pPr marL="12700" marR="1809750">
              <a:lnSpc>
                <a:spcPct val="70100"/>
              </a:lnSpc>
              <a:spcBef>
                <a:spcPts val="465"/>
              </a:spcBef>
            </a:pP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ориентированной мультидисциплинарной трехэтапной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системы 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медицинской реабилитации пациентов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600" b="1" spc="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инсультом.</a:t>
            </a:r>
            <a:endParaRPr sz="2600">
              <a:latin typeface="Calibri"/>
              <a:cs typeface="Calibri"/>
            </a:endParaRPr>
          </a:p>
          <a:p>
            <a:pPr marL="12700" marR="388620">
              <a:lnSpc>
                <a:spcPct val="70100"/>
              </a:lnSpc>
              <a:spcBef>
                <a:spcPts val="1005"/>
              </a:spcBef>
            </a:pP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Дизайн исследования был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сравнительным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последовательным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имел две  фазы.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55"/>
              </a:lnSpc>
              <a:spcBef>
                <a:spcPts val="50"/>
              </a:spcBef>
            </a:pP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исследовании приняли участие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22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клиник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1, 2 и 3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этапов реабилитации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600" b="1" spc="40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8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регионах России: Санкт-Петербург,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Республика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Татарстан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Тверская</a:t>
            </a:r>
            <a:r>
              <a:rPr sz="26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область,</a:t>
            </a:r>
            <a:endParaRPr sz="2600">
              <a:latin typeface="Calibri"/>
              <a:cs typeface="Calibri"/>
            </a:endParaRPr>
          </a:p>
          <a:p>
            <a:pPr marL="12700" marR="13970">
              <a:lnSpc>
                <a:spcPct val="70000"/>
              </a:lnSpc>
              <a:spcBef>
                <a:spcPts val="465"/>
              </a:spcBef>
            </a:pP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Свердловская область, Красноярский край,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Республика Чувашия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Пермский  край.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50"/>
              </a:lnSpc>
              <a:spcBef>
                <a:spcPts val="75"/>
              </a:spcBef>
            </a:pP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Все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центры имели штатное расписание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оснащение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соответствии</a:t>
            </a:r>
            <a:r>
              <a:rPr sz="2600" b="1" spc="3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70100"/>
              </a:lnSpc>
              <a:spcBef>
                <a:spcPts val="465"/>
              </a:spcBef>
            </a:pP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Порядком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организации медицинской реабилитации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(Приказ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МЗ РФ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№1705н 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Порядком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инсульту (Приказ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МЗ РФ</a:t>
            </a:r>
            <a:r>
              <a:rPr sz="2600" b="1" spc="2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№928н).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5448" y="192481"/>
            <a:ext cx="96405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10" dirty="0"/>
              <a:t>Сравнение «привычной» </a:t>
            </a:r>
            <a:r>
              <a:rPr sz="2400" u="none" dirty="0"/>
              <a:t>и </a:t>
            </a:r>
            <a:r>
              <a:rPr sz="2400" u="none" spc="-10" dirty="0"/>
              <a:t>«новой» </a:t>
            </a:r>
            <a:r>
              <a:rPr sz="2400" u="none" spc="-5" dirty="0"/>
              <a:t>моделей реабилитации </a:t>
            </a:r>
            <a:r>
              <a:rPr sz="2400" u="none" dirty="0"/>
              <a:t>–</a:t>
            </a:r>
            <a:r>
              <a:rPr sz="2400" u="none" spc="200" dirty="0"/>
              <a:t> </a:t>
            </a:r>
            <a:r>
              <a:rPr sz="2400" u="none" dirty="0"/>
              <a:t>1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0185" y="879728"/>
          <a:ext cx="11934825" cy="559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2135"/>
                <a:gridCol w="3524885"/>
                <a:gridCol w="5279389"/>
              </a:tblGrid>
              <a:tr h="326390"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5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Параметр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1905"/>
                        </a:lnSpc>
                        <a:spcBef>
                          <a:spcPts val="56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«Биомедицинская» -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привычная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905"/>
                        </a:lnSpc>
                        <a:spcBef>
                          <a:spcPts val="5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«Биопсихосоциальная»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Новая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445007">
                <a:tc>
                  <a:txBody>
                    <a:bodyPr/>
                    <a:lstStyle/>
                    <a:p>
                      <a:pPr marL="31115">
                        <a:lnSpc>
                          <a:spcPts val="163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Отношения</a:t>
                      </a:r>
                      <a:r>
                        <a:rPr sz="1400" b="1" spc="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врач/пациент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Пациент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пассивный</a:t>
                      </a:r>
                      <a:r>
                        <a:rPr sz="14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получатель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2384">
                        <a:lnSpc>
                          <a:spcPts val="1655"/>
                        </a:lnSpc>
                        <a:spcBef>
                          <a:spcPts val="120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услуги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63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Пациент-ориентированный</a:t>
                      </a:r>
                      <a:r>
                        <a:rPr sz="1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подход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 marL="31115">
                        <a:lnSpc>
                          <a:spcPts val="163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Диагноз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международной</a:t>
                      </a:r>
                      <a:r>
                        <a:rPr sz="1400" b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классификации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2384">
                        <a:lnSpc>
                          <a:spcPts val="1655"/>
                        </a:lnSpc>
                        <a:spcBef>
                          <a:spcPts val="1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болезней</a:t>
                      </a:r>
                      <a:r>
                        <a:rPr sz="14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(МКБ-10)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63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МКБ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по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МКФ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814702">
                <a:tc>
                  <a:txBody>
                    <a:bodyPr/>
                    <a:lstStyle/>
                    <a:p>
                      <a:pPr marL="31115">
                        <a:lnSpc>
                          <a:spcPts val="163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Задачи врача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–специалиста</a:t>
                      </a:r>
                      <a:r>
                        <a:rPr sz="1400" b="1" spc="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профилю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оказываемой</a:t>
                      </a:r>
                      <a:r>
                        <a:rPr sz="1400" b="1" spc="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помощи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(лечащего</a:t>
                      </a:r>
                      <a:r>
                        <a:rPr sz="1400" b="1" spc="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врача)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635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назначить</a:t>
                      </a:r>
                      <a:r>
                        <a:rPr sz="140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консультации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2384" marR="368935">
                        <a:lnSpc>
                          <a:spcPct val="1072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необходимых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специалистов,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проводящих реабилитационные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мероприятия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соответствии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со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стандартом оказания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медицинской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помощи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635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организовать своевременное обсуждение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проблем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3020" marR="90805">
                        <a:lnSpc>
                          <a:spcPct val="107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пациента, добиться формулирования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цели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реабилитации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краткосрочных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долговременных задач,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критериев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оценки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эффективности реабилитационного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лечения,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организовать эффективное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использование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рабочего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времени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оборудования,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необходимого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для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реабилитации, адекватных решаемым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задачам 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технологий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358265">
                <a:tc>
                  <a:txBody>
                    <a:bodyPr/>
                    <a:lstStyle/>
                    <a:p>
                      <a:pPr marL="31115">
                        <a:lnSpc>
                          <a:spcPts val="1639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Образование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639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Подготовка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4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отдельным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2384" marR="111760">
                        <a:lnSpc>
                          <a:spcPct val="1072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специальностям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лечебная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физкультура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(ЛФК),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физиотерапия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(ФТЛ),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рефлексотерапия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(РТ), массаж,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мануальная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терапия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т.д.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Единая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система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обучения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всех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специалистов</a:t>
                      </a:r>
                      <a:r>
                        <a:rPr sz="1400" b="1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с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3020" marR="250825">
                        <a:lnSpc>
                          <a:spcPct val="107200"/>
                        </a:lnSpc>
                        <a:tabLst>
                          <a:tab pos="3006090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высшим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медицинским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образованием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медицинской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реабилитации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соответствии</a:t>
                      </a:r>
                      <a:r>
                        <a:rPr sz="1400" b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с	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Европейской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программой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подготовки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врача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физической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реабилитационной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медицине,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модульный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принцип, 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сетевая форма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реализации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образовательных</a:t>
                      </a:r>
                      <a:r>
                        <a:rPr sz="1400" b="1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программ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195755">
                <a:tc>
                  <a:txBody>
                    <a:bodyPr/>
                    <a:lstStyle/>
                    <a:p>
                      <a:pPr marL="31115">
                        <a:lnSpc>
                          <a:spcPts val="1639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Организация</a:t>
                      </a:r>
                      <a:r>
                        <a:rPr sz="14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639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Каждый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работает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соответствии</a:t>
                      </a:r>
                      <a:r>
                        <a:rPr sz="1400" b="1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с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2384" marR="34290">
                        <a:lnSpc>
                          <a:spcPct val="1072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должностными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обязанностями,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каждый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специалист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самостоятельно 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решает,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какое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лечение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нужно пациенту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его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профилю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(ФТЛ, ЛФК,</a:t>
                      </a:r>
                      <a:r>
                        <a:rPr sz="1400" b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…)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639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Мультидисциплинарный подход.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Специалисты</a:t>
                      </a:r>
                      <a:r>
                        <a:rPr sz="1400" b="1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при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3020" marR="132715">
                        <a:lnSpc>
                          <a:spcPct val="1072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совместном обсуждении устанавливают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цель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реабилитации,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задачи, время решения,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исполнителей,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исходя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из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потребности пациента.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Все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координирует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врач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профилю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оказания медицинской</a:t>
                      </a:r>
                      <a:r>
                        <a:rPr sz="1400" b="1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помощи.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2816" rIns="0" bIns="0" rtlCol="0">
            <a:spAutoFit/>
          </a:bodyPr>
          <a:lstStyle/>
          <a:p>
            <a:pPr marL="649605" marR="5080">
              <a:lnSpc>
                <a:spcPts val="4320"/>
              </a:lnSpc>
              <a:spcBef>
                <a:spcPts val="650"/>
              </a:spcBef>
            </a:pPr>
            <a:r>
              <a:rPr sz="4000" b="0" u="none" dirty="0">
                <a:solidFill>
                  <a:srgbClr val="006FC0"/>
                </a:solidFill>
                <a:latin typeface="Arial Black"/>
                <a:cs typeface="Arial Black"/>
              </a:rPr>
              <a:t>Некоторые </a:t>
            </a:r>
            <a:r>
              <a:rPr sz="4000" b="0" u="none" spc="-5" dirty="0">
                <a:solidFill>
                  <a:srgbClr val="006FC0"/>
                </a:solidFill>
                <a:latin typeface="Arial Black"/>
                <a:cs typeface="Arial Black"/>
              </a:rPr>
              <a:t>принципы, </a:t>
            </a:r>
            <a:r>
              <a:rPr sz="4000" b="0" u="none" dirty="0">
                <a:solidFill>
                  <a:srgbClr val="006FC0"/>
                </a:solidFill>
                <a:latin typeface="Arial Black"/>
                <a:cs typeface="Arial Black"/>
              </a:rPr>
              <a:t>правила</a:t>
            </a:r>
            <a:r>
              <a:rPr sz="4000" b="0" u="none" spc="-135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4000" b="0" u="none" spc="5" dirty="0">
                <a:solidFill>
                  <a:srgbClr val="006FC0"/>
                </a:solidFill>
                <a:latin typeface="Arial Black"/>
                <a:cs typeface="Arial Black"/>
              </a:rPr>
              <a:t>и  </a:t>
            </a:r>
            <a:r>
              <a:rPr sz="4000" b="0" u="none" dirty="0">
                <a:solidFill>
                  <a:srgbClr val="006FC0"/>
                </a:solidFill>
                <a:latin typeface="Arial Black"/>
                <a:cs typeface="Arial Black"/>
              </a:rPr>
              <a:t>технологические </a:t>
            </a:r>
            <a:r>
              <a:rPr sz="4000" b="0" u="none" spc="-5" dirty="0">
                <a:solidFill>
                  <a:srgbClr val="006FC0"/>
                </a:solidFill>
                <a:latin typeface="Arial Black"/>
                <a:cs typeface="Arial Black"/>
              </a:rPr>
              <a:t>приемы </a:t>
            </a:r>
            <a:r>
              <a:rPr sz="4000" b="0" u="none" spc="5" dirty="0">
                <a:solidFill>
                  <a:srgbClr val="006FC0"/>
                </a:solidFill>
                <a:latin typeface="Arial Black"/>
                <a:cs typeface="Arial Black"/>
              </a:rPr>
              <a:t>в</a:t>
            </a:r>
            <a:r>
              <a:rPr sz="4000" b="0" u="none" spc="-114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4000" b="0" u="none" spc="-5" dirty="0">
                <a:solidFill>
                  <a:srgbClr val="006FC0"/>
                </a:solidFill>
                <a:latin typeface="Arial Black"/>
                <a:cs typeface="Arial Black"/>
              </a:rPr>
              <a:t>ФРМ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9060" y="1836115"/>
            <a:ext cx="7940040" cy="360552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17830" indent="-40576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Мультидисциплинарность</a:t>
            </a:r>
            <a:endParaRPr sz="28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Оценка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(в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т.ч. шкалы и</a:t>
            </a:r>
            <a:r>
              <a:rPr sz="2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тесты)</a:t>
            </a:r>
            <a:endParaRPr sz="28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Реабилитационный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диагноз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(в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категориях</a:t>
            </a:r>
            <a:r>
              <a:rPr sz="28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МКФ)</a:t>
            </a:r>
            <a:endParaRPr sz="28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Выбор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цели</a:t>
            </a:r>
            <a:endParaRPr sz="28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План/программа</a:t>
            </a:r>
            <a:r>
              <a:rPr sz="2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</a:t>
            </a:r>
            <a:endParaRPr sz="28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45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Реабилитационный</a:t>
            </a:r>
            <a:r>
              <a:rPr sz="28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потенциал</a:t>
            </a:r>
            <a:endParaRPr sz="28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Оценка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результата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6507" y="642863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4909" y="984250"/>
          <a:ext cx="11774805" cy="5511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0225"/>
                <a:gridCol w="3477259"/>
                <a:gridCol w="5208270"/>
              </a:tblGrid>
              <a:tr h="865251">
                <a:tc>
                  <a:txBody>
                    <a:bodyPr/>
                    <a:lstStyle/>
                    <a:p>
                      <a:pPr marL="922019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Параметр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«Биомедицинская»</a:t>
                      </a:r>
                      <a:r>
                        <a:rPr sz="20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ts val="2395"/>
                        </a:lnSpc>
                        <a:spcBef>
                          <a:spcPts val="120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привычная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58547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«Биопсихосоциальная»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000" b="1" spc="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Новая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1552321">
                <a:tc>
                  <a:txBody>
                    <a:bodyPr/>
                    <a:lstStyle/>
                    <a:p>
                      <a:pPr marL="66040">
                        <a:lnSpc>
                          <a:spcPts val="1864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Состав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реабилитационной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команды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64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Инструктор-методист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врач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6675" marR="187960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ЛФК, врач и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медсестра по ФТЛ,  РТ,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инструктор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ЛФК,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м.с.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по 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массажу,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логопед, клинический  психолог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(психотерапевт), 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медицинская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сестра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64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Врач-клиницист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профилю</a:t>
                      </a:r>
                      <a:r>
                        <a:rPr sz="16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оказываемой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7945" marR="218440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помощи,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инструктор-методист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и врач ЛФК, врач 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медсестра по ФТЛ, специалист РТ, 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эрготерапевт,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инструктор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ЛФК,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медсестра по 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массажу,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логопед, клинический психолог 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(психотерапевт),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медицинская</a:t>
                      </a:r>
                      <a:r>
                        <a:rPr sz="16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сестра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291335">
                <a:tc>
                  <a:txBody>
                    <a:bodyPr/>
                    <a:lstStyle/>
                    <a:p>
                      <a:pPr marL="66040">
                        <a:lnSpc>
                          <a:spcPts val="187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госпитализации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7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Фиксированные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(14, 21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30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6675" marR="196215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дней исходя из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этапа)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соответствии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со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стандартом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оказания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медицинской</a:t>
                      </a:r>
                      <a:r>
                        <a:rPr sz="16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помощи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70"/>
                        </a:lnSpc>
                      </a:pPr>
                      <a:r>
                        <a:rPr sz="1600" b="1" spc="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зависимости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от целей и задач.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При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достижении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7945" marR="149860">
                        <a:lnSpc>
                          <a:spcPct val="1071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целей, выполнении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задач или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достижении 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определенных клинических /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инструментальных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параметров пациент переводится на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следующий 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этап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16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выписывается.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08635">
                <a:tc>
                  <a:txBody>
                    <a:bodyPr/>
                    <a:lstStyle/>
                    <a:p>
                      <a:pPr marL="66040">
                        <a:lnSpc>
                          <a:spcPts val="1875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Оплата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случая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75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Фиксированная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по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ts val="1885"/>
                        </a:lnSpc>
                        <a:spcBef>
                          <a:spcPts val="14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законченному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случаю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75"/>
                        </a:lnSpc>
                      </a:pPr>
                      <a:r>
                        <a:rPr sz="1600" b="1" spc="5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клинико-статистической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группе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(КСГ)</a:t>
                      </a:r>
                      <a:r>
                        <a:rPr sz="16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на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ts val="1885"/>
                        </a:lnSpc>
                        <a:spcBef>
                          <a:spcPts val="14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каждом из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трех этапов</a:t>
                      </a:r>
                      <a:r>
                        <a:rPr sz="16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реабилитации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508698">
                <a:tc>
                  <a:txBody>
                    <a:bodyPr/>
                    <a:lstStyle/>
                    <a:p>
                      <a:pPr marL="66040">
                        <a:lnSpc>
                          <a:spcPts val="187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выполненной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6040">
                        <a:lnSpc>
                          <a:spcPts val="1885"/>
                        </a:lnSpc>
                        <a:spcBef>
                          <a:spcPts val="1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75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соответствии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со</a:t>
                      </a:r>
                      <a:r>
                        <a:rPr sz="1600" b="1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стандартом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ts val="1885"/>
                        </a:lnSpc>
                        <a:spcBef>
                          <a:spcPts val="14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лечения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75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Необходимый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достижения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целей в</a:t>
                      </a:r>
                      <a:r>
                        <a:rPr sz="16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каждом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ts val="1885"/>
                        </a:lnSpc>
                        <a:spcBef>
                          <a:spcPts val="14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конкретном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случае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772223">
                <a:tc>
                  <a:txBody>
                    <a:bodyPr/>
                    <a:lstStyle/>
                    <a:p>
                      <a:pPr marL="66040">
                        <a:lnSpc>
                          <a:spcPts val="1880"/>
                        </a:lnSpc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Аудит</a:t>
                      </a:r>
                      <a:r>
                        <a:rPr sz="1600" b="1" spc="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проведения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реабилитационных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мероприятий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8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Нет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80"/>
                        </a:lnSpc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Внутренний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b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внешний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0579" y="255523"/>
            <a:ext cx="9640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10" dirty="0"/>
              <a:t>Сравнение «привычной» </a:t>
            </a:r>
            <a:r>
              <a:rPr sz="2400" u="none" dirty="0"/>
              <a:t>и </a:t>
            </a:r>
            <a:r>
              <a:rPr sz="2400" u="none" spc="-5" dirty="0"/>
              <a:t>«новой» моделей реабилитации </a:t>
            </a:r>
            <a:r>
              <a:rPr sz="2400" u="none" dirty="0"/>
              <a:t>–</a:t>
            </a:r>
            <a:r>
              <a:rPr sz="2400" u="none" spc="185" dirty="0"/>
              <a:t> </a:t>
            </a:r>
            <a:r>
              <a:rPr sz="2400" u="none" spc="-5" dirty="0"/>
              <a:t>2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01" y="447243"/>
            <a:ext cx="552323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470" dirty="0">
                <a:latin typeface="Calibri"/>
                <a:cs typeface="Calibri"/>
              </a:rPr>
              <a:t>К</a:t>
            </a:r>
            <a:r>
              <a:rPr sz="2600" u="none" spc="90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ритерии </a:t>
            </a:r>
            <a:r>
              <a:rPr sz="2600" spc="-10" dirty="0">
                <a:latin typeface="Calibri"/>
                <a:cs typeface="Calibri"/>
              </a:rPr>
              <a:t>включения </a:t>
            </a:r>
            <a:r>
              <a:rPr sz="2600" spc="-5" dirty="0">
                <a:latin typeface="Calibri"/>
                <a:cs typeface="Calibri"/>
              </a:rPr>
              <a:t>в</a:t>
            </a:r>
            <a:r>
              <a:rPr sz="2600" spc="1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исследование: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201" y="932129"/>
            <a:ext cx="11233785" cy="4525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06400">
              <a:lnSpc>
                <a:spcPts val="2965"/>
              </a:lnSpc>
              <a:spcBef>
                <a:spcPts val="95"/>
              </a:spcBef>
              <a:buClr>
                <a:srgbClr val="000000"/>
              </a:buClr>
              <a:buSzPct val="107692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Острый период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(в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течение первых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21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дня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от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начала</a:t>
            </a:r>
            <a:r>
              <a:rPr sz="2600" b="1" spc="2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заболевания)</a:t>
            </a:r>
            <a:endParaRPr sz="2600">
              <a:latin typeface="Calibri"/>
              <a:cs typeface="Calibri"/>
            </a:endParaRPr>
          </a:p>
          <a:p>
            <a:pPr marL="469900" marR="168910">
              <a:lnSpc>
                <a:spcPts val="2810"/>
              </a:lnSpc>
              <a:spcBef>
                <a:spcPts val="195"/>
              </a:spcBef>
            </a:pP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ишемического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геморрагического инсульта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(по типу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внутримозгового  кровоизлияния), не требующее оперативного</a:t>
            </a:r>
            <a:r>
              <a:rPr sz="2600" b="1" spc="3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вмешательства,</a:t>
            </a:r>
            <a:endParaRPr sz="2600">
              <a:latin typeface="Calibri"/>
              <a:cs typeface="Calibri"/>
            </a:endParaRPr>
          </a:p>
          <a:p>
            <a:pPr marL="12700" marR="7504430" indent="51435">
              <a:lnSpc>
                <a:spcPts val="3820"/>
              </a:lnSpc>
              <a:spcBef>
                <a:spcPts val="175"/>
              </a:spcBef>
              <a:buClr>
                <a:srgbClr val="000000"/>
              </a:buClr>
              <a:buSzPct val="107692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Возраст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старше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18 лет. </a:t>
            </a:r>
            <a:r>
              <a:rPr sz="2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14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К</a:t>
            </a:r>
            <a:r>
              <a:rPr sz="2600" b="1" spc="8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ритерии</a:t>
            </a:r>
            <a:r>
              <a:rPr sz="2600" b="1" u="heavy" spc="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невключения:</a:t>
            </a:r>
            <a:endParaRPr sz="2600">
              <a:latin typeface="Calibri"/>
              <a:cs typeface="Calibri"/>
            </a:endParaRPr>
          </a:p>
          <a:p>
            <a:pPr marL="469900" indent="-406400">
              <a:lnSpc>
                <a:spcPct val="100000"/>
              </a:lnSpc>
              <a:spcBef>
                <a:spcPts val="450"/>
              </a:spcBef>
              <a:buClr>
                <a:srgbClr val="000000"/>
              </a:buClr>
              <a:buSzPct val="107692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Проведение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планирование оперативного</a:t>
            </a:r>
            <a:r>
              <a:rPr sz="2600" b="1" spc="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вмешательства,</a:t>
            </a:r>
            <a:endParaRPr sz="2600">
              <a:latin typeface="Calibri"/>
              <a:cs typeface="Calibri"/>
            </a:endParaRPr>
          </a:p>
          <a:p>
            <a:pPr marL="469900" indent="-4064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107692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Транзиторная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ишемическая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атака</a:t>
            </a:r>
            <a:r>
              <a:rPr sz="2600" b="1" spc="2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(ТИА),</a:t>
            </a:r>
            <a:endParaRPr sz="2600">
              <a:latin typeface="Calibri"/>
              <a:cs typeface="Calibri"/>
            </a:endParaRPr>
          </a:p>
          <a:p>
            <a:pPr marL="469900" indent="-406400">
              <a:lnSpc>
                <a:spcPct val="100000"/>
              </a:lnSpc>
              <a:spcBef>
                <a:spcPts val="695"/>
              </a:spcBef>
              <a:buClr>
                <a:srgbClr val="000000"/>
              </a:buClr>
              <a:buSzPct val="107692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Изолированная форма субарахноидального кровоизлияния</a:t>
            </a:r>
            <a:r>
              <a:rPr sz="2600" b="1" spc="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(САК),</a:t>
            </a:r>
            <a:endParaRPr sz="2600">
              <a:latin typeface="Calibri"/>
              <a:cs typeface="Calibri"/>
            </a:endParaRPr>
          </a:p>
          <a:p>
            <a:pPr marL="469900" indent="-406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7692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оценка более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балла по модифицированной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шкале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Рэнкина до</a:t>
            </a:r>
            <a:r>
              <a:rPr sz="2600" b="1" spc="4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инсульта,</a:t>
            </a:r>
            <a:endParaRPr sz="2600">
              <a:latin typeface="Calibri"/>
              <a:cs typeface="Calibri"/>
            </a:endParaRPr>
          </a:p>
          <a:p>
            <a:pPr marL="469900" indent="-4064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107692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нарушение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сознания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поступлении на уровне кома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степени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600" b="1" spc="40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более.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201" y="5700166"/>
            <a:ext cx="1104138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Проект зарегистрирован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международном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регистре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клинических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исследований ClinicalTrials.gov под названием: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«The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Pilot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Project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Development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MEdical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Rehabilitation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System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Russian Federation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(DOME)»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с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идентификационным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номером: 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NCT02793934.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01" y="0"/>
            <a:ext cx="1118171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u="none" spc="-5" dirty="0"/>
              <a:t>Сравнение показателей </a:t>
            </a:r>
            <a:r>
              <a:rPr sz="2900" u="none" spc="-15" dirty="0"/>
              <a:t>двух групп </a:t>
            </a:r>
            <a:r>
              <a:rPr sz="2900" u="none" dirty="0"/>
              <a:t>до </a:t>
            </a:r>
            <a:r>
              <a:rPr sz="2900" u="none" spc="-5" dirty="0"/>
              <a:t>начала</a:t>
            </a:r>
            <a:r>
              <a:rPr sz="2900" u="none" spc="90" dirty="0"/>
              <a:t> </a:t>
            </a:r>
            <a:r>
              <a:rPr sz="2900" u="none" spc="-5" dirty="0"/>
              <a:t>исследования</a:t>
            </a:r>
            <a:endParaRPr sz="29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9867" y="659511"/>
          <a:ext cx="11513185" cy="6144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6565"/>
                <a:gridCol w="2402840"/>
                <a:gridCol w="1621154"/>
                <a:gridCol w="1933575"/>
              </a:tblGrid>
              <a:tr h="880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Показатель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216535" algn="ctr">
                        <a:lnSpc>
                          <a:spcPct val="107100"/>
                        </a:lnSpc>
                        <a:spcBef>
                          <a:spcPts val="64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Фаза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(«Привычная» 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модель)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N=336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7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Фаза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(«Новая»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модель)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ts val="1380"/>
                        </a:lnSpc>
                        <a:spcBef>
                          <a:spcPts val="1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N=418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Уровень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значимости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228346">
                <a:tc>
                  <a:txBody>
                    <a:bodyPr/>
                    <a:lstStyle/>
                    <a:p>
                      <a:pPr marL="635" algn="ctr">
                        <a:lnSpc>
                          <a:spcPts val="168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Количество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пациентов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498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8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523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8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82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Пол (ж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м)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 :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1.5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 :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1.2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68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0.06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28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Возраст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68±12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68±14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0.32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8219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Курение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28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Ишемический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инсульт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91,2%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92,7%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0,21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82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Геморрагический</a:t>
                      </a:r>
                      <a:r>
                        <a:rPr sz="14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инсульт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8,8%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7,3%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8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Алкоголизм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4,5%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3,2%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821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Ишемический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инсульт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анамнезе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28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Геморрагический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инсульт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анамнезе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8218">
                <a:tc gridSpan="4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Предшествующая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инвалидизация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8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mRS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до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инсульта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баллов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81,8%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84,0%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0.33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82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mRS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до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инсульта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балл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18,0%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16,0%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8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mRS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до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инсульта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балла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0,2%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0,0%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8219">
                <a:tc gridSpan="4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Реперфузионная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терапия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83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Внутривенная тромболитическая</a:t>
                      </a:r>
                      <a:r>
                        <a:rPr sz="14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терапия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3,5%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1,5%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82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Тромбэкстракция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0,6%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0,6%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55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2834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Патогенетический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вариант ишемического</a:t>
                      </a:r>
                      <a:r>
                        <a:rPr sz="1400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инсульта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8244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установленный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11,7%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8,0%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&lt;0,05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282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атеротромботический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56,9%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51,4%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282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кардиоэмболический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13,3%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19,2%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282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лакунарный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7,8%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13,2%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28282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редкие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причины</a:t>
                      </a:r>
                      <a:r>
                        <a:rPr sz="14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инсульта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0,2%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0,2%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28282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другое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1,2%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0,7%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989" y="0"/>
            <a:ext cx="117100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none" dirty="0"/>
              <a:t>Исходные показатели </a:t>
            </a:r>
            <a:r>
              <a:rPr sz="2800" u="none" spc="5" dirty="0"/>
              <a:t>оценки по </a:t>
            </a:r>
            <a:r>
              <a:rPr sz="2800" u="none" dirty="0"/>
              <a:t>шкалам. Сравнение</a:t>
            </a:r>
            <a:r>
              <a:rPr sz="2800" u="none" spc="-114" dirty="0"/>
              <a:t> </a:t>
            </a:r>
            <a:r>
              <a:rPr sz="2800" u="none" dirty="0"/>
              <a:t>показателей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856992" y="297002"/>
            <a:ext cx="64801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25" dirty="0">
                <a:solidFill>
                  <a:srgbClr val="001F5F"/>
                </a:solidFill>
                <a:latin typeface="Arial"/>
                <a:cs typeface="Arial"/>
              </a:rPr>
              <a:t>двух </a:t>
            </a: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групп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до 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начала</a:t>
            </a:r>
            <a:r>
              <a:rPr sz="2800" b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исследования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1500" y="722883"/>
          <a:ext cx="11755755" cy="6135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6750"/>
                <a:gridCol w="3206750"/>
                <a:gridCol w="1557020"/>
                <a:gridCol w="1883410"/>
                <a:gridCol w="1883409"/>
              </a:tblGrid>
              <a:tr h="161416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Шкалы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0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опросники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фаза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27000" marR="116205" algn="ctr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«П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ивычн 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ая    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модель»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5295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фаза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838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«Новая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956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модель»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325"/>
                        </a:lnSpc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Уровень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40335" marR="130810" indent="1905" algn="ctr">
                        <a:lnSpc>
                          <a:spcPct val="107000"/>
                        </a:lnSpc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значимости 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20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критерию 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Тьюке-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Крамера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635888">
                <a:tc gridSpan="2">
                  <a:txBody>
                    <a:bodyPr/>
                    <a:lstStyle/>
                    <a:p>
                      <a:pPr marL="57785">
                        <a:lnSpc>
                          <a:spcPts val="2330"/>
                        </a:lnSpc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Шкала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тяжести 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инсульта</a:t>
                      </a:r>
                      <a:r>
                        <a:rPr sz="2000" b="1" spc="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Национального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института здоровья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США</a:t>
                      </a:r>
                      <a:r>
                        <a:rPr sz="2000" b="1" spc="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(NIHSS)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[4;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10]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[3;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9]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&gt;0.05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635762">
                <a:tc gridSpan="2">
                  <a:txBody>
                    <a:bodyPr/>
                    <a:lstStyle/>
                    <a:p>
                      <a:pPr marL="57785">
                        <a:lnSpc>
                          <a:spcPts val="233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Монреальская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шкала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когнитивного</a:t>
                      </a:r>
                      <a:r>
                        <a:rPr sz="20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(MoCa)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17.5 [8;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21]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18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[9;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23]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0,3287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09752">
                <a:tc gridSpan="2">
                  <a:txBody>
                    <a:bodyPr/>
                    <a:lstStyle/>
                    <a:p>
                      <a:pPr marL="57785">
                        <a:lnSpc>
                          <a:spcPts val="2335"/>
                        </a:lnSpc>
                      </a:pPr>
                      <a:r>
                        <a:rPr sz="20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Тест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Френчай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233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[0;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4]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33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3 [0;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5]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335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0,0765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09625">
                <a:tc gridSpan="2">
                  <a:txBody>
                    <a:bodyPr/>
                    <a:lstStyle/>
                    <a:p>
                      <a:pPr marL="57785">
                        <a:lnSpc>
                          <a:spcPts val="2335"/>
                        </a:lnSpc>
                        <a:tabLst>
                          <a:tab pos="5109210" algn="l"/>
                        </a:tabLst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Мера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функциональной</a:t>
                      </a:r>
                      <a:r>
                        <a:rPr sz="2000" b="1" spc="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независимости	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(FIM)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233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81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[56;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97]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33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76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[52;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95]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335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0,8394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09753">
                <a:tc gridSpan="2">
                  <a:txBody>
                    <a:bodyPr/>
                    <a:lstStyle/>
                    <a:p>
                      <a:pPr marL="57785">
                        <a:lnSpc>
                          <a:spcPts val="2335"/>
                        </a:lnSpc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Шкала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баланса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Берга</a:t>
                      </a:r>
                      <a:r>
                        <a:rPr sz="2000" b="1" spc="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(BBS)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ts val="233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25 [5;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38]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233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16 [0;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37]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335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0,1582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635762">
                <a:tc gridSpan="2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Оценка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способности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глотания</a:t>
                      </a:r>
                      <a:r>
                        <a:rPr sz="2000" b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(MASA)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335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179 [169;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180]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180 [177;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180]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0,5601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961999">
                <a:tc gridSpan="2">
                  <a:txBody>
                    <a:bodyPr/>
                    <a:lstStyle/>
                    <a:p>
                      <a:pPr marL="57785">
                        <a:lnSpc>
                          <a:spcPts val="2340"/>
                        </a:lnSpc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Шкала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Вассерман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Л.И.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для оценки</a:t>
                      </a:r>
                      <a:r>
                        <a:rPr sz="2000" b="1" spc="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степени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выраженности речевых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нарушений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больных</a:t>
                      </a:r>
                      <a:r>
                        <a:rPr sz="2000" b="1" spc="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7785">
                        <a:lnSpc>
                          <a:spcPts val="2400"/>
                        </a:lnSpc>
                        <a:spcBef>
                          <a:spcPts val="16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локальными поражениями</a:t>
                      </a:r>
                      <a:r>
                        <a:rPr sz="20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мозга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[0;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25]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[0;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24]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0,6027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09689">
                <a:tc gridSpan="2">
                  <a:txBody>
                    <a:bodyPr/>
                    <a:lstStyle/>
                    <a:p>
                      <a:pPr marL="57785">
                        <a:lnSpc>
                          <a:spcPts val="2340"/>
                        </a:lnSpc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Шкала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качества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жизни</a:t>
                      </a:r>
                      <a:r>
                        <a:rPr sz="20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(EuroQ-5D)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10 [8;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13]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2340"/>
                        </a:lnSpc>
                      </a:pPr>
                      <a:r>
                        <a:rPr sz="2000" spc="-80" dirty="0">
                          <a:latin typeface="Arial"/>
                          <a:cs typeface="Arial"/>
                        </a:rPr>
                        <a:t>11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[10;</a:t>
                      </a:r>
                      <a:r>
                        <a:rPr sz="20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15]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340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0,3648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06358">
                <a:tc>
                  <a:txBody>
                    <a:bodyPr/>
                    <a:lstStyle/>
                    <a:p>
                      <a:pPr marL="57785">
                        <a:lnSpc>
                          <a:spcPts val="234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Госпитальная</a:t>
                      </a:r>
                      <a:r>
                        <a:rPr sz="20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шкала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2345"/>
                        </a:lnSpc>
                        <a:spcBef>
                          <a:spcPts val="75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Депрессия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ts val="2345"/>
                        </a:lnSpc>
                        <a:spcBef>
                          <a:spcPts val="7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[3;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12]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345"/>
                        </a:lnSpc>
                        <a:spcBef>
                          <a:spcPts val="7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8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[4;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11]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2345"/>
                        </a:lnSpc>
                        <a:spcBef>
                          <a:spcPts val="75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0,427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5172" y="5497067"/>
            <a:ext cx="608330" cy="0"/>
          </a:xfrm>
          <a:custGeom>
            <a:avLst/>
            <a:gdLst/>
            <a:ahLst/>
            <a:cxnLst/>
            <a:rect l="l" t="t" r="r" b="b"/>
            <a:pathLst>
              <a:path w="608330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10967" y="5497067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152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34840" y="5497067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5172" y="5000244"/>
            <a:ext cx="608330" cy="0"/>
          </a:xfrm>
          <a:custGeom>
            <a:avLst/>
            <a:gdLst/>
            <a:ahLst/>
            <a:cxnLst/>
            <a:rect l="l" t="t" r="r" b="b"/>
            <a:pathLst>
              <a:path w="608330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0967" y="5000244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1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5172" y="4506467"/>
            <a:ext cx="608330" cy="0"/>
          </a:xfrm>
          <a:custGeom>
            <a:avLst/>
            <a:gdLst/>
            <a:ahLst/>
            <a:cxnLst/>
            <a:rect l="l" t="t" r="r" b="b"/>
            <a:pathLst>
              <a:path w="608330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0967" y="4506467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1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5172" y="4009644"/>
            <a:ext cx="608330" cy="0"/>
          </a:xfrm>
          <a:custGeom>
            <a:avLst/>
            <a:gdLst/>
            <a:ahLst/>
            <a:cxnLst/>
            <a:rect l="l" t="t" r="r" b="b"/>
            <a:pathLst>
              <a:path w="608330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10967" y="4009644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1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4840" y="4009644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5172" y="3515867"/>
            <a:ext cx="608330" cy="0"/>
          </a:xfrm>
          <a:custGeom>
            <a:avLst/>
            <a:gdLst/>
            <a:ahLst/>
            <a:cxnLst/>
            <a:rect l="l" t="t" r="r" b="b"/>
            <a:pathLst>
              <a:path w="608330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10967" y="3515867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1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5172" y="3022092"/>
            <a:ext cx="608330" cy="0"/>
          </a:xfrm>
          <a:custGeom>
            <a:avLst/>
            <a:gdLst/>
            <a:ahLst/>
            <a:cxnLst/>
            <a:rect l="l" t="t" r="r" b="b"/>
            <a:pathLst>
              <a:path w="608330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0967" y="3022092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1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34840" y="3022092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5172" y="2525267"/>
            <a:ext cx="608330" cy="0"/>
          </a:xfrm>
          <a:custGeom>
            <a:avLst/>
            <a:gdLst/>
            <a:ahLst/>
            <a:cxnLst/>
            <a:rect l="l" t="t" r="r" b="b"/>
            <a:pathLst>
              <a:path w="608330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5172" y="2031492"/>
            <a:ext cx="608330" cy="0"/>
          </a:xfrm>
          <a:custGeom>
            <a:avLst/>
            <a:gdLst/>
            <a:ahLst/>
            <a:cxnLst/>
            <a:rect l="l" t="t" r="r" b="b"/>
            <a:pathLst>
              <a:path w="608330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10967" y="2031492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1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34840" y="2031492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5172" y="1534667"/>
            <a:ext cx="608330" cy="0"/>
          </a:xfrm>
          <a:custGeom>
            <a:avLst/>
            <a:gdLst/>
            <a:ahLst/>
            <a:cxnLst/>
            <a:rect l="l" t="t" r="r" b="b"/>
            <a:pathLst>
              <a:path w="608330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10967" y="1534667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1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34840" y="1534667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5172" y="1042416"/>
            <a:ext cx="2632075" cy="0"/>
          </a:xfrm>
          <a:custGeom>
            <a:avLst/>
            <a:gdLst/>
            <a:ahLst/>
            <a:cxnLst/>
            <a:rect l="l" t="t" r="r" b="b"/>
            <a:pathLst>
              <a:path w="2632075">
                <a:moveTo>
                  <a:pt x="0" y="0"/>
                </a:moveTo>
                <a:lnTo>
                  <a:pt x="2631948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995172" y="1036319"/>
            <a:ext cx="4048125" cy="9525"/>
            <a:chOff x="995172" y="1036319"/>
            <a:chExt cx="4048125" cy="9525"/>
          </a:xfrm>
        </p:grpSpPr>
        <p:sp>
          <p:nvSpPr>
            <p:cNvPr id="26" name="object 26"/>
            <p:cNvSpPr/>
            <p:nvPr/>
          </p:nvSpPr>
          <p:spPr>
            <a:xfrm>
              <a:off x="4434839" y="1042415"/>
              <a:ext cx="608330" cy="0"/>
            </a:xfrm>
            <a:custGeom>
              <a:avLst/>
              <a:gdLst/>
              <a:ahLst/>
              <a:cxnLst/>
              <a:rect l="l" t="t" r="r" b="b"/>
              <a:pathLst>
                <a:path w="608329">
                  <a:moveTo>
                    <a:pt x="0" y="0"/>
                  </a:moveTo>
                  <a:lnTo>
                    <a:pt x="608076" y="0"/>
                  </a:lnTo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95172" y="1037081"/>
              <a:ext cx="4048125" cy="3175"/>
            </a:xfrm>
            <a:custGeom>
              <a:avLst/>
              <a:gdLst/>
              <a:ahLst/>
              <a:cxnLst/>
              <a:rect l="l" t="t" r="r" b="b"/>
              <a:pathLst>
                <a:path w="4048125" h="3175">
                  <a:moveTo>
                    <a:pt x="0" y="3048"/>
                  </a:moveTo>
                  <a:lnTo>
                    <a:pt x="4047743" y="3048"/>
                  </a:lnTo>
                </a:path>
                <a:path w="4048125" h="3175">
                  <a:moveTo>
                    <a:pt x="0" y="0"/>
                  </a:moveTo>
                  <a:lnTo>
                    <a:pt x="4047743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03247" y="5650991"/>
            <a:ext cx="807720" cy="341630"/>
          </a:xfrm>
          <a:custGeom>
            <a:avLst/>
            <a:gdLst/>
            <a:ahLst/>
            <a:cxnLst/>
            <a:rect l="l" t="t" r="r" b="b"/>
            <a:pathLst>
              <a:path w="807719" h="341629">
                <a:moveTo>
                  <a:pt x="807720" y="0"/>
                </a:moveTo>
                <a:lnTo>
                  <a:pt x="0" y="0"/>
                </a:lnTo>
                <a:lnTo>
                  <a:pt x="0" y="341376"/>
                </a:lnTo>
                <a:lnTo>
                  <a:pt x="807720" y="341376"/>
                </a:lnTo>
                <a:lnTo>
                  <a:pt x="80772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27120" y="5812535"/>
            <a:ext cx="807720" cy="180340"/>
          </a:xfrm>
          <a:custGeom>
            <a:avLst/>
            <a:gdLst/>
            <a:ahLst/>
            <a:cxnLst/>
            <a:rect l="l" t="t" r="r" b="b"/>
            <a:pathLst>
              <a:path w="807720" h="180339">
                <a:moveTo>
                  <a:pt x="807719" y="0"/>
                </a:moveTo>
                <a:lnTo>
                  <a:pt x="0" y="0"/>
                </a:lnTo>
                <a:lnTo>
                  <a:pt x="0" y="179831"/>
                </a:lnTo>
                <a:lnTo>
                  <a:pt x="807719" y="179831"/>
                </a:lnTo>
                <a:lnTo>
                  <a:pt x="807719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03247" y="4782311"/>
            <a:ext cx="807720" cy="868680"/>
          </a:xfrm>
          <a:custGeom>
            <a:avLst/>
            <a:gdLst/>
            <a:ahLst/>
            <a:cxnLst/>
            <a:rect l="l" t="t" r="r" b="b"/>
            <a:pathLst>
              <a:path w="807719" h="868679">
                <a:moveTo>
                  <a:pt x="807720" y="0"/>
                </a:moveTo>
                <a:lnTo>
                  <a:pt x="0" y="0"/>
                </a:lnTo>
                <a:lnTo>
                  <a:pt x="0" y="868679"/>
                </a:lnTo>
                <a:lnTo>
                  <a:pt x="807720" y="868679"/>
                </a:lnTo>
                <a:lnTo>
                  <a:pt x="80772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27120" y="3965447"/>
            <a:ext cx="807720" cy="1847214"/>
          </a:xfrm>
          <a:custGeom>
            <a:avLst/>
            <a:gdLst/>
            <a:ahLst/>
            <a:cxnLst/>
            <a:rect l="l" t="t" r="r" b="b"/>
            <a:pathLst>
              <a:path w="807720" h="1847214">
                <a:moveTo>
                  <a:pt x="807719" y="0"/>
                </a:moveTo>
                <a:lnTo>
                  <a:pt x="0" y="0"/>
                </a:lnTo>
                <a:lnTo>
                  <a:pt x="0" y="1847088"/>
                </a:lnTo>
                <a:lnTo>
                  <a:pt x="807719" y="1847088"/>
                </a:lnTo>
                <a:lnTo>
                  <a:pt x="807719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03247" y="3752088"/>
            <a:ext cx="807720" cy="1030605"/>
          </a:xfrm>
          <a:custGeom>
            <a:avLst/>
            <a:gdLst/>
            <a:ahLst/>
            <a:cxnLst/>
            <a:rect l="l" t="t" r="r" b="b"/>
            <a:pathLst>
              <a:path w="807719" h="1030604">
                <a:moveTo>
                  <a:pt x="807720" y="0"/>
                </a:moveTo>
                <a:lnTo>
                  <a:pt x="0" y="0"/>
                </a:lnTo>
                <a:lnTo>
                  <a:pt x="0" y="1030224"/>
                </a:lnTo>
                <a:lnTo>
                  <a:pt x="807720" y="1030224"/>
                </a:lnTo>
                <a:lnTo>
                  <a:pt x="807720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27120" y="2865120"/>
            <a:ext cx="807720" cy="1100455"/>
          </a:xfrm>
          <a:custGeom>
            <a:avLst/>
            <a:gdLst/>
            <a:ahLst/>
            <a:cxnLst/>
            <a:rect l="l" t="t" r="r" b="b"/>
            <a:pathLst>
              <a:path w="807720" h="1100454">
                <a:moveTo>
                  <a:pt x="807719" y="0"/>
                </a:moveTo>
                <a:lnTo>
                  <a:pt x="0" y="0"/>
                </a:lnTo>
                <a:lnTo>
                  <a:pt x="0" y="1100327"/>
                </a:lnTo>
                <a:lnTo>
                  <a:pt x="807719" y="1100327"/>
                </a:lnTo>
                <a:lnTo>
                  <a:pt x="807719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3247" y="2337816"/>
            <a:ext cx="807720" cy="1414780"/>
          </a:xfrm>
          <a:custGeom>
            <a:avLst/>
            <a:gdLst/>
            <a:ahLst/>
            <a:cxnLst/>
            <a:rect l="l" t="t" r="r" b="b"/>
            <a:pathLst>
              <a:path w="807719" h="1414779">
                <a:moveTo>
                  <a:pt x="807720" y="0"/>
                </a:moveTo>
                <a:lnTo>
                  <a:pt x="0" y="0"/>
                </a:lnTo>
                <a:lnTo>
                  <a:pt x="0" y="1414272"/>
                </a:lnTo>
                <a:lnTo>
                  <a:pt x="807720" y="1414272"/>
                </a:lnTo>
                <a:lnTo>
                  <a:pt x="807720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27120" y="2023872"/>
            <a:ext cx="807720" cy="841375"/>
          </a:xfrm>
          <a:custGeom>
            <a:avLst/>
            <a:gdLst/>
            <a:ahLst/>
            <a:cxnLst/>
            <a:rect l="l" t="t" r="r" b="b"/>
            <a:pathLst>
              <a:path w="807720" h="841375">
                <a:moveTo>
                  <a:pt x="807719" y="0"/>
                </a:moveTo>
                <a:lnTo>
                  <a:pt x="0" y="0"/>
                </a:lnTo>
                <a:lnTo>
                  <a:pt x="0" y="841248"/>
                </a:lnTo>
                <a:lnTo>
                  <a:pt x="807719" y="841248"/>
                </a:lnTo>
                <a:lnTo>
                  <a:pt x="807719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03247" y="1100327"/>
            <a:ext cx="807720" cy="1237615"/>
          </a:xfrm>
          <a:custGeom>
            <a:avLst/>
            <a:gdLst/>
            <a:ahLst/>
            <a:cxnLst/>
            <a:rect l="l" t="t" r="r" b="b"/>
            <a:pathLst>
              <a:path w="807719" h="1237614">
                <a:moveTo>
                  <a:pt x="807720" y="0"/>
                </a:moveTo>
                <a:lnTo>
                  <a:pt x="0" y="0"/>
                </a:lnTo>
                <a:lnTo>
                  <a:pt x="0" y="1237488"/>
                </a:lnTo>
                <a:lnTo>
                  <a:pt x="807720" y="1237488"/>
                </a:lnTo>
                <a:lnTo>
                  <a:pt x="80772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27120" y="1100327"/>
            <a:ext cx="807720" cy="923925"/>
          </a:xfrm>
          <a:custGeom>
            <a:avLst/>
            <a:gdLst/>
            <a:ahLst/>
            <a:cxnLst/>
            <a:rect l="l" t="t" r="r" b="b"/>
            <a:pathLst>
              <a:path w="807720" h="923925">
                <a:moveTo>
                  <a:pt x="807719" y="0"/>
                </a:moveTo>
                <a:lnTo>
                  <a:pt x="0" y="0"/>
                </a:lnTo>
                <a:lnTo>
                  <a:pt x="0" y="923544"/>
                </a:lnTo>
                <a:lnTo>
                  <a:pt x="807719" y="923544"/>
                </a:lnTo>
                <a:lnTo>
                  <a:pt x="80771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3247" y="1039367"/>
            <a:ext cx="807720" cy="60960"/>
          </a:xfrm>
          <a:custGeom>
            <a:avLst/>
            <a:gdLst/>
            <a:ahLst/>
            <a:cxnLst/>
            <a:rect l="l" t="t" r="r" b="b"/>
            <a:pathLst>
              <a:path w="807719" h="60959">
                <a:moveTo>
                  <a:pt x="807720" y="0"/>
                </a:moveTo>
                <a:lnTo>
                  <a:pt x="0" y="0"/>
                </a:lnTo>
                <a:lnTo>
                  <a:pt x="0" y="60960"/>
                </a:lnTo>
                <a:lnTo>
                  <a:pt x="807720" y="60960"/>
                </a:lnTo>
                <a:lnTo>
                  <a:pt x="807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27120" y="1039367"/>
            <a:ext cx="807720" cy="60960"/>
          </a:xfrm>
          <a:custGeom>
            <a:avLst/>
            <a:gdLst/>
            <a:ahLst/>
            <a:cxnLst/>
            <a:rect l="l" t="t" r="r" b="b"/>
            <a:pathLst>
              <a:path w="807720" h="60959">
                <a:moveTo>
                  <a:pt x="807719" y="0"/>
                </a:moveTo>
                <a:lnTo>
                  <a:pt x="0" y="0"/>
                </a:lnTo>
                <a:lnTo>
                  <a:pt x="0" y="60960"/>
                </a:lnTo>
                <a:lnTo>
                  <a:pt x="807719" y="60960"/>
                </a:lnTo>
                <a:lnTo>
                  <a:pt x="807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839848" y="5696813"/>
            <a:ext cx="3378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Calibri"/>
                <a:cs typeface="Calibri"/>
              </a:rPr>
              <a:t>6</a:t>
            </a:r>
            <a:r>
              <a:rPr sz="1400" b="1" spc="-5" dirty="0">
                <a:latin typeface="Calibri"/>
                <a:cs typeface="Calibri"/>
              </a:rPr>
              <a:t>,</a:t>
            </a:r>
            <a:r>
              <a:rPr sz="1400" b="1" spc="-15" dirty="0">
                <a:latin typeface="Calibri"/>
                <a:cs typeface="Calibri"/>
              </a:rPr>
              <a:t>8</a:t>
            </a:r>
            <a:r>
              <a:rPr sz="1400" b="1" spc="-5" dirty="0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82472" y="5777585"/>
            <a:ext cx="40735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893695" algn="l"/>
                <a:tab pos="4060190" algn="l"/>
              </a:tabLst>
            </a:pPr>
            <a:r>
              <a:rPr sz="1400" b="1" u="sng" spc="-5" dirty="0"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 	</a:t>
            </a:r>
            <a:r>
              <a:rPr sz="1400" b="1" u="sng" spc="-10" dirty="0"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3,59	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94129" y="5092446"/>
            <a:ext cx="426084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Calibri"/>
                <a:cs typeface="Calibri"/>
              </a:rPr>
              <a:t>17</a:t>
            </a:r>
            <a:r>
              <a:rPr sz="1400" b="1" spc="-5" dirty="0">
                <a:latin typeface="Calibri"/>
                <a:cs typeface="Calibri"/>
              </a:rPr>
              <a:t>,</a:t>
            </a:r>
            <a:r>
              <a:rPr sz="1400" b="1" spc="-15" dirty="0">
                <a:latin typeface="Calibri"/>
                <a:cs typeface="Calibri"/>
              </a:rPr>
              <a:t>5</a:t>
            </a:r>
            <a:r>
              <a:rPr sz="1400" b="1" spc="-5" dirty="0"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18001" y="4764100"/>
            <a:ext cx="127508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6585" algn="l"/>
                <a:tab pos="1261745" algn="l"/>
              </a:tabLst>
            </a:pPr>
            <a:r>
              <a:rPr sz="1400" b="1" spc="-15" dirty="0">
                <a:latin typeface="Calibri"/>
                <a:cs typeface="Calibri"/>
              </a:rPr>
              <a:t>37,32	</a:t>
            </a:r>
            <a:r>
              <a:rPr sz="1400" b="1" u="sng" spc="-20" dirty="0"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15" dirty="0"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94129" y="4141165"/>
            <a:ext cx="426084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latin typeface="Calibri"/>
                <a:cs typeface="Calibri"/>
              </a:rPr>
              <a:t>20</a:t>
            </a:r>
            <a:r>
              <a:rPr sz="1400" b="1" spc="-5" dirty="0">
                <a:latin typeface="Calibri"/>
                <a:cs typeface="Calibri"/>
              </a:rPr>
              <a:t>,</a:t>
            </a:r>
            <a:r>
              <a:rPr sz="1400" b="1" spc="-20" dirty="0">
                <a:latin typeface="Calibri"/>
                <a:cs typeface="Calibri"/>
              </a:rPr>
              <a:t>8</a:t>
            </a:r>
            <a:r>
              <a:rPr sz="1400" b="1" spc="-5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22140" y="4141165"/>
            <a:ext cx="67119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7860" algn="l"/>
              </a:tabLst>
            </a:pPr>
            <a:r>
              <a:rPr sz="1400" b="1" u="sng" spc="-5" dirty="0"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 	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18001" y="3289553"/>
            <a:ext cx="12750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16585" algn="l"/>
                <a:tab pos="1261745" algn="l"/>
              </a:tabLst>
            </a:pPr>
            <a:r>
              <a:rPr sz="1400" b="1" spc="-10" dirty="0">
                <a:latin typeface="Calibri"/>
                <a:cs typeface="Calibri"/>
              </a:rPr>
              <a:t>22,25	</a:t>
            </a:r>
            <a:r>
              <a:rPr sz="1400" b="1" u="sng" spc="-15" dirty="0"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10" dirty="0"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94129" y="2918206"/>
            <a:ext cx="426084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398267" y="2317750"/>
            <a:ext cx="26949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65555" algn="l"/>
                <a:tab pos="1431925" algn="l"/>
                <a:tab pos="2036445" algn="l"/>
                <a:tab pos="2681605" algn="l"/>
              </a:tabLst>
            </a:pP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 	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16,99	</a:t>
            </a:r>
            <a:r>
              <a:rPr sz="1400" b="1" u="sng" spc="-15" dirty="0">
                <a:solidFill>
                  <a:srgbClr val="FFFFFF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10" dirty="0">
                <a:solidFill>
                  <a:srgbClr val="FFFFFF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919097" y="1607058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45433" y="1450035"/>
            <a:ext cx="3714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98423" y="5856223"/>
            <a:ext cx="24765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5" dirty="0">
                <a:latin typeface="Calibri"/>
                <a:cs typeface="Calibri"/>
              </a:rPr>
              <a:t>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8203" y="5360873"/>
            <a:ext cx="3346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5" dirty="0">
                <a:latin typeface="Calibri"/>
                <a:cs typeface="Calibri"/>
              </a:rPr>
              <a:t>1</a:t>
            </a:r>
            <a:r>
              <a:rPr sz="1400" b="1" spc="-20" dirty="0">
                <a:latin typeface="Calibri"/>
                <a:cs typeface="Calibri"/>
              </a:rPr>
              <a:t>0</a:t>
            </a:r>
            <a:r>
              <a:rPr sz="1400" b="1" spc="-5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8203" y="4865573"/>
            <a:ext cx="3346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5" dirty="0">
                <a:latin typeface="Calibri"/>
                <a:cs typeface="Calibri"/>
              </a:rPr>
              <a:t>2</a:t>
            </a:r>
            <a:r>
              <a:rPr sz="1400" b="1" spc="-20" dirty="0">
                <a:latin typeface="Calibri"/>
                <a:cs typeface="Calibri"/>
              </a:rPr>
              <a:t>0</a:t>
            </a:r>
            <a:r>
              <a:rPr sz="1400" b="1" spc="-5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8203" y="4370273"/>
            <a:ext cx="3346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5" dirty="0">
                <a:latin typeface="Calibri"/>
                <a:cs typeface="Calibri"/>
              </a:rPr>
              <a:t>3</a:t>
            </a:r>
            <a:r>
              <a:rPr sz="1400" b="1" spc="-20" dirty="0">
                <a:latin typeface="Calibri"/>
                <a:cs typeface="Calibri"/>
              </a:rPr>
              <a:t>0</a:t>
            </a:r>
            <a:r>
              <a:rPr sz="1400" b="1" spc="-5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8203" y="3874973"/>
            <a:ext cx="3346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5" dirty="0">
                <a:latin typeface="Calibri"/>
                <a:cs typeface="Calibri"/>
              </a:rPr>
              <a:t>4</a:t>
            </a:r>
            <a:r>
              <a:rPr sz="1400" b="1" spc="-20" dirty="0">
                <a:latin typeface="Calibri"/>
                <a:cs typeface="Calibri"/>
              </a:rPr>
              <a:t>0</a:t>
            </a:r>
            <a:r>
              <a:rPr sz="1400" b="1" spc="-5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08203" y="3379673"/>
            <a:ext cx="3346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5" dirty="0">
                <a:latin typeface="Calibri"/>
                <a:cs typeface="Calibri"/>
              </a:rPr>
              <a:t>5</a:t>
            </a:r>
            <a:r>
              <a:rPr sz="1400" b="1" spc="-20" dirty="0">
                <a:latin typeface="Calibri"/>
                <a:cs typeface="Calibri"/>
              </a:rPr>
              <a:t>0</a:t>
            </a:r>
            <a:r>
              <a:rPr sz="1400" b="1" spc="-5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08203" y="2884373"/>
            <a:ext cx="3346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5" dirty="0">
                <a:latin typeface="Calibri"/>
                <a:cs typeface="Calibri"/>
              </a:rPr>
              <a:t>6</a:t>
            </a:r>
            <a:r>
              <a:rPr sz="1400" b="1" spc="-20" dirty="0">
                <a:latin typeface="Calibri"/>
                <a:cs typeface="Calibri"/>
              </a:rPr>
              <a:t>0</a:t>
            </a:r>
            <a:r>
              <a:rPr sz="1400" b="1" spc="-5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8203" y="2389073"/>
            <a:ext cx="3346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5" dirty="0">
                <a:latin typeface="Calibri"/>
                <a:cs typeface="Calibri"/>
              </a:rPr>
              <a:t>7</a:t>
            </a:r>
            <a:r>
              <a:rPr sz="1400" b="1" spc="-20" dirty="0">
                <a:latin typeface="Calibri"/>
                <a:cs typeface="Calibri"/>
              </a:rPr>
              <a:t>0</a:t>
            </a:r>
            <a:r>
              <a:rPr sz="1400" b="1" spc="-5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08203" y="1893773"/>
            <a:ext cx="3346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5" dirty="0">
                <a:latin typeface="Calibri"/>
                <a:cs typeface="Calibri"/>
              </a:rPr>
              <a:t>8</a:t>
            </a:r>
            <a:r>
              <a:rPr sz="1400" b="1" spc="-20" dirty="0">
                <a:latin typeface="Calibri"/>
                <a:cs typeface="Calibri"/>
              </a:rPr>
              <a:t>0</a:t>
            </a:r>
            <a:r>
              <a:rPr sz="1400" b="1" spc="-5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08203" y="1398473"/>
            <a:ext cx="3346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5" dirty="0">
                <a:latin typeface="Calibri"/>
                <a:cs typeface="Calibri"/>
              </a:rPr>
              <a:t>9</a:t>
            </a:r>
            <a:r>
              <a:rPr sz="1400" b="1" spc="-20" dirty="0">
                <a:latin typeface="Calibri"/>
                <a:cs typeface="Calibri"/>
              </a:rPr>
              <a:t>0</a:t>
            </a:r>
            <a:r>
              <a:rPr sz="1400" b="1" spc="-5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8287" y="903173"/>
            <a:ext cx="42545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5" dirty="0">
                <a:latin typeface="Calibri"/>
                <a:cs typeface="Calibri"/>
              </a:rPr>
              <a:t>1</a:t>
            </a:r>
            <a:r>
              <a:rPr sz="1400" b="1" spc="-20" dirty="0">
                <a:latin typeface="Calibri"/>
                <a:cs typeface="Calibri"/>
              </a:rPr>
              <a:t>0</a:t>
            </a:r>
            <a:r>
              <a:rPr sz="1400" b="1" spc="5" dirty="0">
                <a:latin typeface="Calibri"/>
                <a:cs typeface="Calibri"/>
              </a:rPr>
              <a:t>0</a:t>
            </a:r>
            <a:r>
              <a:rPr sz="1400" b="1" spc="-5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90448" y="6087871"/>
            <a:ext cx="4126865" cy="671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90"/>
              </a:spcBef>
              <a:tabLst>
                <a:tab pos="2363470" algn="l"/>
              </a:tabLst>
            </a:pPr>
            <a:r>
              <a:rPr sz="1400" b="1" spc="-5" dirty="0">
                <a:latin typeface="Calibri"/>
                <a:cs typeface="Calibri"/>
              </a:rPr>
              <a:t>1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Фаза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(Привычная	</a:t>
            </a:r>
            <a:r>
              <a:rPr sz="1400" b="1" spc="-5" dirty="0">
                <a:latin typeface="Calibri"/>
                <a:cs typeface="Calibri"/>
              </a:rPr>
              <a:t>2 </a:t>
            </a:r>
            <a:r>
              <a:rPr sz="1400" b="1" spc="-10" dirty="0">
                <a:latin typeface="Calibri"/>
                <a:cs typeface="Calibri"/>
              </a:rPr>
              <a:t>фаза </a:t>
            </a:r>
            <a:r>
              <a:rPr sz="1400" b="1" spc="-5" dirty="0">
                <a:latin typeface="Calibri"/>
                <a:cs typeface="Calibri"/>
              </a:rPr>
              <a:t>(Новая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модель)</a:t>
            </a:r>
            <a:endParaRPr sz="1400">
              <a:latin typeface="Calibri"/>
              <a:cs typeface="Calibri"/>
            </a:endParaRPr>
          </a:p>
          <a:p>
            <a:pPr marL="894080">
              <a:lnSpc>
                <a:spcPct val="100000"/>
              </a:lnSpc>
              <a:spcBef>
                <a:spcPts val="25"/>
              </a:spcBef>
            </a:pPr>
            <a:r>
              <a:rPr sz="1400" b="1" spc="-15" dirty="0">
                <a:latin typeface="Calibri"/>
                <a:cs typeface="Calibri"/>
              </a:rPr>
              <a:t>модель)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Метод 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статистики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Хи-квадрат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4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р&lt;0.0001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20726" y="2412226"/>
            <a:ext cx="278765" cy="22110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95"/>
              </a:lnSpc>
            </a:pPr>
            <a:r>
              <a:rPr sz="2000" b="1" spc="-10" dirty="0">
                <a:latin typeface="Calibri"/>
                <a:cs typeface="Calibri"/>
              </a:rPr>
              <a:t>Доля </a:t>
            </a:r>
            <a:r>
              <a:rPr sz="2000" b="1" dirty="0">
                <a:latin typeface="Calibri"/>
                <a:cs typeface="Calibri"/>
              </a:rPr>
              <a:t>(%)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пациентов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559934" y="1060195"/>
            <a:ext cx="1196975" cy="454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Calibri"/>
                <a:cs typeface="Calibri"/>
              </a:rPr>
              <a:t>Оценка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по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b="1" spc="-10" dirty="0">
                <a:latin typeface="Calibri"/>
                <a:cs typeface="Calibri"/>
              </a:rPr>
              <a:t>шкале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Рэнкина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321808" y="2255520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4">
                <a:moveTo>
                  <a:pt x="124967" y="0"/>
                </a:moveTo>
                <a:lnTo>
                  <a:pt x="0" y="0"/>
                </a:lnTo>
                <a:lnTo>
                  <a:pt x="0" y="124967"/>
                </a:lnTo>
                <a:lnTo>
                  <a:pt x="124967" y="124967"/>
                </a:lnTo>
                <a:lnTo>
                  <a:pt x="1249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494782" y="214096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321808" y="2935223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4">
                <a:moveTo>
                  <a:pt x="124967" y="0"/>
                </a:moveTo>
                <a:lnTo>
                  <a:pt x="0" y="0"/>
                </a:lnTo>
                <a:lnTo>
                  <a:pt x="0" y="124967"/>
                </a:lnTo>
                <a:lnTo>
                  <a:pt x="124967" y="124967"/>
                </a:lnTo>
                <a:lnTo>
                  <a:pt x="12496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494782" y="2821635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321808" y="3614928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70">
                <a:moveTo>
                  <a:pt x="124967" y="0"/>
                </a:moveTo>
                <a:lnTo>
                  <a:pt x="0" y="0"/>
                </a:lnTo>
                <a:lnTo>
                  <a:pt x="0" y="128016"/>
                </a:lnTo>
                <a:lnTo>
                  <a:pt x="124967" y="128016"/>
                </a:lnTo>
                <a:lnTo>
                  <a:pt x="124967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494782" y="3502863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321808" y="4297679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124967" y="0"/>
                </a:moveTo>
                <a:lnTo>
                  <a:pt x="0" y="0"/>
                </a:lnTo>
                <a:lnTo>
                  <a:pt x="0" y="124968"/>
                </a:lnTo>
                <a:lnTo>
                  <a:pt x="124967" y="124968"/>
                </a:lnTo>
                <a:lnTo>
                  <a:pt x="124967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494782" y="4184091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321808" y="4977384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124967" y="0"/>
                </a:moveTo>
                <a:lnTo>
                  <a:pt x="0" y="0"/>
                </a:lnTo>
                <a:lnTo>
                  <a:pt x="0" y="124968"/>
                </a:lnTo>
                <a:lnTo>
                  <a:pt x="124967" y="124968"/>
                </a:lnTo>
                <a:lnTo>
                  <a:pt x="124967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5494782" y="4865319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321808" y="5660135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124967" y="0"/>
                </a:moveTo>
                <a:lnTo>
                  <a:pt x="0" y="0"/>
                </a:lnTo>
                <a:lnTo>
                  <a:pt x="0" y="124967"/>
                </a:lnTo>
                <a:lnTo>
                  <a:pt x="124967" y="124967"/>
                </a:lnTo>
                <a:lnTo>
                  <a:pt x="124967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494782" y="5546547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678168" y="873252"/>
            <a:ext cx="4163695" cy="2764790"/>
            <a:chOff x="6678168" y="873252"/>
            <a:chExt cx="4163695" cy="2764790"/>
          </a:xfrm>
        </p:grpSpPr>
        <p:sp>
          <p:nvSpPr>
            <p:cNvPr id="78" name="object 78"/>
            <p:cNvSpPr/>
            <p:nvPr/>
          </p:nvSpPr>
          <p:spPr>
            <a:xfrm>
              <a:off x="7552944" y="2953512"/>
              <a:ext cx="871855" cy="683260"/>
            </a:xfrm>
            <a:custGeom>
              <a:avLst/>
              <a:gdLst/>
              <a:ahLst/>
              <a:cxnLst/>
              <a:rect l="l" t="t" r="r" b="b"/>
              <a:pathLst>
                <a:path w="871854" h="683260">
                  <a:moveTo>
                    <a:pt x="0" y="551688"/>
                  </a:moveTo>
                  <a:lnTo>
                    <a:pt x="0" y="682751"/>
                  </a:lnTo>
                </a:path>
                <a:path w="871854" h="683260">
                  <a:moveTo>
                    <a:pt x="871727" y="0"/>
                  </a:moveTo>
                  <a:lnTo>
                    <a:pt x="871727" y="682751"/>
                  </a:lnTo>
                </a:path>
              </a:pathLst>
            </a:custGeom>
            <a:ln w="24384">
              <a:solidFill>
                <a:srgbClr val="D0CEC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681216" y="3358895"/>
              <a:ext cx="1743710" cy="146685"/>
            </a:xfrm>
            <a:custGeom>
              <a:avLst/>
              <a:gdLst/>
              <a:ahLst/>
              <a:cxnLst/>
              <a:rect l="l" t="t" r="r" b="b"/>
              <a:pathLst>
                <a:path w="1743709" h="146685">
                  <a:moveTo>
                    <a:pt x="174345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146304"/>
                  </a:lnTo>
                  <a:lnTo>
                    <a:pt x="1743456" y="146304"/>
                  </a:lnTo>
                  <a:lnTo>
                    <a:pt x="1743456" y="1524"/>
                  </a:lnTo>
                  <a:lnTo>
                    <a:pt x="17434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552944" y="2953512"/>
              <a:ext cx="1743710" cy="683260"/>
            </a:xfrm>
            <a:custGeom>
              <a:avLst/>
              <a:gdLst/>
              <a:ahLst/>
              <a:cxnLst/>
              <a:rect l="l" t="t" r="r" b="b"/>
              <a:pathLst>
                <a:path w="1743709" h="683260">
                  <a:moveTo>
                    <a:pt x="0" y="0"/>
                  </a:moveTo>
                  <a:lnTo>
                    <a:pt x="0" y="263652"/>
                  </a:lnTo>
                </a:path>
                <a:path w="1743709" h="683260">
                  <a:moveTo>
                    <a:pt x="1743455" y="0"/>
                  </a:moveTo>
                  <a:lnTo>
                    <a:pt x="1743455" y="682751"/>
                  </a:lnTo>
                </a:path>
              </a:pathLst>
            </a:custGeom>
            <a:ln w="24384">
              <a:solidFill>
                <a:srgbClr val="D0CEC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81216" y="2808731"/>
              <a:ext cx="2688590" cy="144780"/>
            </a:xfrm>
            <a:custGeom>
              <a:avLst/>
              <a:gdLst/>
              <a:ahLst/>
              <a:cxnLst/>
              <a:rect l="l" t="t" r="r" b="b"/>
              <a:pathLst>
                <a:path w="2688590" h="144780">
                  <a:moveTo>
                    <a:pt x="0" y="144779"/>
                  </a:moveTo>
                  <a:lnTo>
                    <a:pt x="2688335" y="144779"/>
                  </a:lnTo>
                  <a:lnTo>
                    <a:pt x="2688335" y="0"/>
                  </a:lnTo>
                  <a:lnTo>
                    <a:pt x="0" y="0"/>
                  </a:lnTo>
                  <a:lnTo>
                    <a:pt x="0" y="1447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82740" y="3217163"/>
              <a:ext cx="944880" cy="143510"/>
            </a:xfrm>
            <a:custGeom>
              <a:avLst/>
              <a:gdLst/>
              <a:ahLst/>
              <a:cxnLst/>
              <a:rect l="l" t="t" r="r" b="b"/>
              <a:pathLst>
                <a:path w="944879" h="143510">
                  <a:moveTo>
                    <a:pt x="0" y="143255"/>
                  </a:moveTo>
                  <a:lnTo>
                    <a:pt x="944879" y="143255"/>
                  </a:lnTo>
                  <a:lnTo>
                    <a:pt x="944879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552944" y="2398776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0"/>
                  </a:moveTo>
                  <a:lnTo>
                    <a:pt x="0" y="263652"/>
                  </a:lnTo>
                </a:path>
              </a:pathLst>
            </a:custGeom>
            <a:ln w="24384">
              <a:solidFill>
                <a:srgbClr val="D0CEC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540752" y="2254758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3175">
              <a:solidFill>
                <a:srgbClr val="D0CEC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24672" y="2398776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0"/>
                  </a:moveTo>
                  <a:lnTo>
                    <a:pt x="0" y="263652"/>
                  </a:lnTo>
                </a:path>
              </a:pathLst>
            </a:custGeom>
            <a:ln w="24384">
              <a:solidFill>
                <a:srgbClr val="D0CEC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12480" y="2254758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3175">
              <a:solidFill>
                <a:srgbClr val="D0CEC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296400" y="2398776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0"/>
                  </a:moveTo>
                  <a:lnTo>
                    <a:pt x="0" y="263652"/>
                  </a:lnTo>
                </a:path>
              </a:pathLst>
            </a:custGeom>
            <a:ln w="24384">
              <a:solidFill>
                <a:srgbClr val="D0CEC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284208" y="2254758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3175">
              <a:solidFill>
                <a:srgbClr val="D0CEC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681216" y="2255519"/>
              <a:ext cx="2966085" cy="143510"/>
            </a:xfrm>
            <a:custGeom>
              <a:avLst/>
              <a:gdLst/>
              <a:ahLst/>
              <a:cxnLst/>
              <a:rect l="l" t="t" r="r" b="b"/>
              <a:pathLst>
                <a:path w="2966084" h="143510">
                  <a:moveTo>
                    <a:pt x="2965704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2965704" y="143255"/>
                  </a:lnTo>
                  <a:lnTo>
                    <a:pt x="29657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168128" y="2253996"/>
              <a:ext cx="0" cy="1382395"/>
            </a:xfrm>
            <a:custGeom>
              <a:avLst/>
              <a:gdLst/>
              <a:ahLst/>
              <a:cxnLst/>
              <a:rect l="l" t="t" r="r" b="b"/>
              <a:pathLst>
                <a:path h="1382395">
                  <a:moveTo>
                    <a:pt x="0" y="554736"/>
                  </a:moveTo>
                  <a:lnTo>
                    <a:pt x="0" y="1382267"/>
                  </a:lnTo>
                </a:path>
                <a:path h="1382395">
                  <a:moveTo>
                    <a:pt x="0" y="0"/>
                  </a:moveTo>
                  <a:lnTo>
                    <a:pt x="0" y="408432"/>
                  </a:lnTo>
                </a:path>
              </a:pathLst>
            </a:custGeom>
            <a:ln w="24384">
              <a:solidFill>
                <a:srgbClr val="D0CEC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682740" y="2662428"/>
              <a:ext cx="3914140" cy="146685"/>
            </a:xfrm>
            <a:custGeom>
              <a:avLst/>
              <a:gdLst/>
              <a:ahLst/>
              <a:cxnLst/>
              <a:rect l="l" t="t" r="r" b="b"/>
              <a:pathLst>
                <a:path w="3914140" h="146685">
                  <a:moveTo>
                    <a:pt x="0" y="146303"/>
                  </a:moveTo>
                  <a:lnTo>
                    <a:pt x="3913632" y="146303"/>
                  </a:lnTo>
                  <a:lnTo>
                    <a:pt x="3913632" y="0"/>
                  </a:lnTo>
                  <a:lnTo>
                    <a:pt x="0" y="0"/>
                  </a:lnTo>
                  <a:lnTo>
                    <a:pt x="0" y="14630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540752" y="1703069"/>
              <a:ext cx="1767839" cy="407670"/>
            </a:xfrm>
            <a:custGeom>
              <a:avLst/>
              <a:gdLst/>
              <a:ahLst/>
              <a:cxnLst/>
              <a:rect l="l" t="t" r="r" b="b"/>
              <a:pathLst>
                <a:path w="1767840" h="407669">
                  <a:moveTo>
                    <a:pt x="12192" y="144017"/>
                  </a:moveTo>
                  <a:lnTo>
                    <a:pt x="12192" y="407670"/>
                  </a:lnTo>
                </a:path>
                <a:path w="1767840" h="407669">
                  <a:moveTo>
                    <a:pt x="0" y="0"/>
                  </a:moveTo>
                  <a:lnTo>
                    <a:pt x="24384" y="0"/>
                  </a:lnTo>
                </a:path>
                <a:path w="1767840" h="407669">
                  <a:moveTo>
                    <a:pt x="883920" y="144017"/>
                  </a:moveTo>
                  <a:lnTo>
                    <a:pt x="883920" y="407670"/>
                  </a:lnTo>
                </a:path>
                <a:path w="1767840" h="407669">
                  <a:moveTo>
                    <a:pt x="871727" y="0"/>
                  </a:moveTo>
                  <a:lnTo>
                    <a:pt x="896112" y="0"/>
                  </a:lnTo>
                </a:path>
                <a:path w="1767840" h="407669">
                  <a:moveTo>
                    <a:pt x="1755648" y="144017"/>
                  </a:moveTo>
                  <a:lnTo>
                    <a:pt x="1755648" y="407670"/>
                  </a:lnTo>
                </a:path>
                <a:path w="1767840" h="407669">
                  <a:moveTo>
                    <a:pt x="1743455" y="0"/>
                  </a:moveTo>
                  <a:lnTo>
                    <a:pt x="1767840" y="0"/>
                  </a:lnTo>
                </a:path>
              </a:pathLst>
            </a:custGeom>
            <a:ln w="3175">
              <a:solidFill>
                <a:srgbClr val="D0CEC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681216" y="1703832"/>
              <a:ext cx="2670175" cy="143510"/>
            </a:xfrm>
            <a:custGeom>
              <a:avLst/>
              <a:gdLst/>
              <a:ahLst/>
              <a:cxnLst/>
              <a:rect l="l" t="t" r="r" b="b"/>
              <a:pathLst>
                <a:path w="2670175" h="143510">
                  <a:moveTo>
                    <a:pt x="2670048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2670048" y="143255"/>
                  </a:lnTo>
                  <a:lnTo>
                    <a:pt x="2670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552944" y="1295400"/>
              <a:ext cx="1743710" cy="264160"/>
            </a:xfrm>
            <a:custGeom>
              <a:avLst/>
              <a:gdLst/>
              <a:ahLst/>
              <a:cxnLst/>
              <a:rect l="l" t="t" r="r" b="b"/>
              <a:pathLst>
                <a:path w="1743709" h="264159">
                  <a:moveTo>
                    <a:pt x="0" y="0"/>
                  </a:moveTo>
                  <a:lnTo>
                    <a:pt x="0" y="263652"/>
                  </a:lnTo>
                </a:path>
                <a:path w="1743709" h="264159">
                  <a:moveTo>
                    <a:pt x="871727" y="0"/>
                  </a:moveTo>
                  <a:lnTo>
                    <a:pt x="871727" y="263652"/>
                  </a:lnTo>
                </a:path>
                <a:path w="1743709" h="264159">
                  <a:moveTo>
                    <a:pt x="1743455" y="0"/>
                  </a:moveTo>
                  <a:lnTo>
                    <a:pt x="1743455" y="263652"/>
                  </a:lnTo>
                </a:path>
              </a:pathLst>
            </a:custGeom>
            <a:ln w="3175">
              <a:solidFill>
                <a:srgbClr val="D0CEC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168128" y="1295400"/>
              <a:ext cx="0" cy="815340"/>
            </a:xfrm>
            <a:custGeom>
              <a:avLst/>
              <a:gdLst/>
              <a:ahLst/>
              <a:cxnLst/>
              <a:rect l="l" t="t" r="r" b="b"/>
              <a:pathLst>
                <a:path h="815339">
                  <a:moveTo>
                    <a:pt x="0" y="0"/>
                  </a:moveTo>
                  <a:lnTo>
                    <a:pt x="0" y="815340"/>
                  </a:lnTo>
                </a:path>
              </a:pathLst>
            </a:custGeom>
            <a:ln w="24384">
              <a:solidFill>
                <a:srgbClr val="D0CEC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681216" y="1150620"/>
              <a:ext cx="4057015" cy="144780"/>
            </a:xfrm>
            <a:custGeom>
              <a:avLst/>
              <a:gdLst/>
              <a:ahLst/>
              <a:cxnLst/>
              <a:rect l="l" t="t" r="r" b="b"/>
              <a:pathLst>
                <a:path w="4057015" h="144780">
                  <a:moveTo>
                    <a:pt x="0" y="144779"/>
                  </a:moveTo>
                  <a:lnTo>
                    <a:pt x="4056887" y="144779"/>
                  </a:lnTo>
                  <a:lnTo>
                    <a:pt x="4056887" y="0"/>
                  </a:lnTo>
                  <a:lnTo>
                    <a:pt x="0" y="0"/>
                  </a:lnTo>
                  <a:lnTo>
                    <a:pt x="0" y="1447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682740" y="1559052"/>
              <a:ext cx="3743325" cy="695325"/>
            </a:xfrm>
            <a:custGeom>
              <a:avLst/>
              <a:gdLst/>
              <a:ahLst/>
              <a:cxnLst/>
              <a:rect l="l" t="t" r="r" b="b"/>
              <a:pathLst>
                <a:path w="3743325" h="695325">
                  <a:moveTo>
                    <a:pt x="0" y="694943"/>
                  </a:moveTo>
                  <a:lnTo>
                    <a:pt x="3742944" y="694943"/>
                  </a:lnTo>
                  <a:lnTo>
                    <a:pt x="3742944" y="551688"/>
                  </a:lnTo>
                  <a:lnTo>
                    <a:pt x="0" y="551688"/>
                  </a:lnTo>
                  <a:lnTo>
                    <a:pt x="0" y="694943"/>
                  </a:lnTo>
                  <a:close/>
                </a:path>
                <a:path w="3743325" h="695325">
                  <a:moveTo>
                    <a:pt x="0" y="143255"/>
                  </a:moveTo>
                  <a:lnTo>
                    <a:pt x="3471672" y="143255"/>
                  </a:lnTo>
                  <a:lnTo>
                    <a:pt x="3471672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552944" y="874776"/>
              <a:ext cx="2615565" cy="132715"/>
            </a:xfrm>
            <a:custGeom>
              <a:avLst/>
              <a:gdLst/>
              <a:ahLst/>
              <a:cxnLst/>
              <a:rect l="l" t="t" r="r" b="b"/>
              <a:pathLst>
                <a:path w="2615565" h="132715">
                  <a:moveTo>
                    <a:pt x="0" y="0"/>
                  </a:moveTo>
                  <a:lnTo>
                    <a:pt x="0" y="132588"/>
                  </a:lnTo>
                </a:path>
                <a:path w="2615565" h="132715">
                  <a:moveTo>
                    <a:pt x="871727" y="0"/>
                  </a:moveTo>
                  <a:lnTo>
                    <a:pt x="871727" y="132588"/>
                  </a:lnTo>
                </a:path>
                <a:path w="2615565" h="132715">
                  <a:moveTo>
                    <a:pt x="1743455" y="0"/>
                  </a:moveTo>
                  <a:lnTo>
                    <a:pt x="1743455" y="132588"/>
                  </a:lnTo>
                </a:path>
                <a:path w="2615565" h="132715">
                  <a:moveTo>
                    <a:pt x="2615183" y="0"/>
                  </a:moveTo>
                  <a:lnTo>
                    <a:pt x="2615183" y="132588"/>
                  </a:lnTo>
                </a:path>
              </a:pathLst>
            </a:custGeom>
            <a:ln w="24384">
              <a:solidFill>
                <a:srgbClr val="D0CEC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682740" y="1007364"/>
              <a:ext cx="4154804" cy="143510"/>
            </a:xfrm>
            <a:custGeom>
              <a:avLst/>
              <a:gdLst/>
              <a:ahLst/>
              <a:cxnLst/>
              <a:rect l="l" t="t" r="r" b="b"/>
              <a:pathLst>
                <a:path w="4154804" h="143509">
                  <a:moveTo>
                    <a:pt x="0" y="143255"/>
                  </a:moveTo>
                  <a:lnTo>
                    <a:pt x="4154424" y="143255"/>
                  </a:lnTo>
                  <a:lnTo>
                    <a:pt x="4154424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682740" y="873252"/>
              <a:ext cx="0" cy="2764790"/>
            </a:xfrm>
            <a:custGeom>
              <a:avLst/>
              <a:gdLst/>
              <a:ahLst/>
              <a:cxnLst/>
              <a:rect l="l" t="t" r="r" b="b"/>
              <a:pathLst>
                <a:path h="2764790">
                  <a:moveTo>
                    <a:pt x="0" y="2764536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/>
          <p:nvPr/>
        </p:nvSpPr>
        <p:spPr>
          <a:xfrm>
            <a:off x="11036807" y="874775"/>
            <a:ext cx="0" cy="2761615"/>
          </a:xfrm>
          <a:custGeom>
            <a:avLst/>
            <a:gdLst/>
            <a:ahLst/>
            <a:cxnLst/>
            <a:rect l="l" t="t" r="r" b="b"/>
            <a:pathLst>
              <a:path h="2761615">
                <a:moveTo>
                  <a:pt x="0" y="0"/>
                </a:moveTo>
                <a:lnTo>
                  <a:pt x="0" y="2761488"/>
                </a:lnTo>
              </a:path>
            </a:pathLst>
          </a:custGeom>
          <a:ln w="24384">
            <a:solidFill>
              <a:srgbClr val="D0CEC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908535" y="874775"/>
            <a:ext cx="0" cy="2761615"/>
          </a:xfrm>
          <a:custGeom>
            <a:avLst/>
            <a:gdLst/>
            <a:ahLst/>
            <a:cxnLst/>
            <a:rect l="l" t="t" r="r" b="b"/>
            <a:pathLst>
              <a:path h="2761615">
                <a:moveTo>
                  <a:pt x="0" y="0"/>
                </a:moveTo>
                <a:lnTo>
                  <a:pt x="0" y="2761488"/>
                </a:lnTo>
              </a:path>
            </a:pathLst>
          </a:custGeom>
          <a:ln w="24384">
            <a:solidFill>
              <a:srgbClr val="D0CEC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8490584" y="3322446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436734" y="2769870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61</a:t>
            </a:r>
            <a:r>
              <a:rPr sz="1200" b="1" dirty="0">
                <a:latin typeface="Calibri"/>
                <a:cs typeface="Calibri"/>
              </a:rPr>
              <a:t>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711943" y="2216911"/>
            <a:ext cx="371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68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-10" dirty="0">
                <a:latin typeface="Calibri"/>
                <a:cs typeface="Calibri"/>
              </a:rPr>
              <a:t>0</a:t>
            </a:r>
            <a:r>
              <a:rPr sz="1200" b="1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416922" y="1664334"/>
            <a:ext cx="371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61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-10" dirty="0">
                <a:latin typeface="Calibri"/>
                <a:cs typeface="Calibri"/>
              </a:rPr>
              <a:t>2</a:t>
            </a:r>
            <a:r>
              <a:rPr sz="1200" b="1" dirty="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804906" y="1111758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93</a:t>
            </a:r>
            <a:r>
              <a:rPr sz="1200" b="1" dirty="0">
                <a:latin typeface="Calibri"/>
                <a:cs typeface="Calibri"/>
              </a:rPr>
              <a:t>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694168" y="3177666"/>
            <a:ext cx="371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21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-10" dirty="0">
                <a:latin typeface="Calibri"/>
                <a:cs typeface="Calibri"/>
              </a:rPr>
              <a:t>7</a:t>
            </a:r>
            <a:r>
              <a:rPr sz="1200" b="1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661650" y="2625090"/>
            <a:ext cx="371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89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-10" dirty="0">
                <a:latin typeface="Calibri"/>
                <a:cs typeface="Calibri"/>
              </a:rPr>
              <a:t>8</a:t>
            </a:r>
            <a:r>
              <a:rPr sz="1200" b="1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0491596" y="2072385"/>
            <a:ext cx="371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85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-10" dirty="0">
                <a:latin typeface="Calibri"/>
                <a:cs typeface="Calibri"/>
              </a:rPr>
              <a:t>9</a:t>
            </a:r>
            <a:r>
              <a:rPr sz="1200" b="1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221214" y="1519554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79</a:t>
            </a:r>
            <a:r>
              <a:rPr sz="1200" b="1" dirty="0">
                <a:latin typeface="Calibri"/>
                <a:cs typeface="Calibri"/>
              </a:rPr>
              <a:t>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0903457" y="966978"/>
            <a:ext cx="371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95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-10" dirty="0">
                <a:latin typeface="Calibri"/>
                <a:cs typeface="Calibri"/>
              </a:rPr>
              <a:t>3</a:t>
            </a:r>
            <a:r>
              <a:rPr sz="1200" b="1" dirty="0"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632320" y="3822065"/>
            <a:ext cx="98425" cy="141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456423" y="3822065"/>
            <a:ext cx="197866" cy="141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321167" y="3822065"/>
            <a:ext cx="204470" cy="141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198482" y="3822065"/>
            <a:ext cx="198500" cy="1419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067290" y="3822065"/>
            <a:ext cx="201041" cy="1419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896345" y="3822065"/>
            <a:ext cx="295528" cy="141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767693" y="3822065"/>
            <a:ext cx="295528" cy="1419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6342379" y="318490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342379" y="2631770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342379" y="207949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342379" y="152679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342379" y="973658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993381" y="4034789"/>
            <a:ext cx="4602480" cy="454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Calibri"/>
                <a:cs typeface="Calibri"/>
              </a:rPr>
              <a:t>Количество </a:t>
            </a:r>
            <a:r>
              <a:rPr sz="1400" b="1" spc="-5" dirty="0">
                <a:latin typeface="Calibri"/>
                <a:cs typeface="Calibri"/>
              </a:rPr>
              <a:t>пациентов </a:t>
            </a:r>
            <a:r>
              <a:rPr sz="1400" b="1" spc="-10" dirty="0">
                <a:latin typeface="Calibri"/>
                <a:cs typeface="Calibri"/>
              </a:rPr>
              <a:t>(%) </a:t>
            </a:r>
            <a:r>
              <a:rPr sz="1400" b="1" spc="-5" dirty="0">
                <a:latin typeface="Calibri"/>
                <a:cs typeface="Calibri"/>
              </a:rPr>
              <a:t>с ОНМК, у </a:t>
            </a:r>
            <a:r>
              <a:rPr sz="1400" b="1" spc="-10" dirty="0">
                <a:latin typeface="Calibri"/>
                <a:cs typeface="Calibri"/>
              </a:rPr>
              <a:t>которых</a:t>
            </a:r>
            <a:r>
              <a:rPr sz="1400" b="1" spc="9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наблюдается</a:t>
            </a:r>
            <a:endParaRPr sz="1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25"/>
              </a:spcBef>
            </a:pPr>
            <a:r>
              <a:rPr sz="1400" b="1" spc="-20" dirty="0">
                <a:latin typeface="Calibri"/>
                <a:cs typeface="Calibri"/>
              </a:rPr>
              <a:t>улучшение </a:t>
            </a:r>
            <a:r>
              <a:rPr sz="1400" b="1" spc="-5" dirty="0">
                <a:latin typeface="Calibri"/>
                <a:cs typeface="Calibri"/>
              </a:rPr>
              <a:t>на 1 и </a:t>
            </a:r>
            <a:r>
              <a:rPr sz="1400" b="1" spc="-15" dirty="0">
                <a:latin typeface="Calibri"/>
                <a:cs typeface="Calibri"/>
              </a:rPr>
              <a:t>более</a:t>
            </a:r>
            <a:r>
              <a:rPr sz="1400" b="1" spc="8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баллов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908039" y="904192"/>
            <a:ext cx="419100" cy="27565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425"/>
              </a:lnSpc>
            </a:pPr>
            <a:r>
              <a:rPr sz="1400" spc="-20" dirty="0">
                <a:latin typeface="Calibri"/>
                <a:cs typeface="Calibri"/>
              </a:rPr>
              <a:t>Оценка </a:t>
            </a:r>
            <a:r>
              <a:rPr sz="1400" spc="-10" dirty="0">
                <a:latin typeface="Calibri"/>
                <a:cs typeface="Calibri"/>
              </a:rPr>
              <a:t>по </a:t>
            </a:r>
            <a:r>
              <a:rPr sz="1400" spc="-15" dirty="0">
                <a:latin typeface="Calibri"/>
                <a:cs typeface="Calibri"/>
              </a:rPr>
              <a:t>шкале </a:t>
            </a:r>
            <a:r>
              <a:rPr sz="1400" spc="-5" dirty="0">
                <a:latin typeface="Calibri"/>
                <a:cs typeface="Calibri"/>
              </a:rPr>
              <a:t>Рэнкиа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при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spc="-10" dirty="0">
                <a:latin typeface="Calibri"/>
                <a:cs typeface="Calibri"/>
              </a:rPr>
              <a:t>поступлении </a:t>
            </a:r>
            <a:r>
              <a:rPr sz="1400" spc="-5" dirty="0">
                <a:latin typeface="Calibri"/>
                <a:cs typeface="Calibri"/>
              </a:rPr>
              <a:t>на </a:t>
            </a:r>
            <a:r>
              <a:rPr sz="1400" spc="-10" dirty="0">
                <a:latin typeface="Calibri"/>
                <a:cs typeface="Calibri"/>
              </a:rPr>
              <a:t>первый </a:t>
            </a:r>
            <a:r>
              <a:rPr sz="1400" spc="-5" dirty="0">
                <a:latin typeface="Calibri"/>
                <a:cs typeface="Calibri"/>
              </a:rPr>
              <a:t>этап,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баллы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869051" y="4761052"/>
            <a:ext cx="6094730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latin typeface="Arial"/>
                <a:cs typeface="Arial"/>
              </a:rPr>
              <a:t>При </a:t>
            </a:r>
            <a:r>
              <a:rPr sz="1400" b="1" spc="-15" dirty="0">
                <a:latin typeface="Arial"/>
                <a:cs typeface="Arial"/>
              </a:rPr>
              <a:t>попарном </a:t>
            </a:r>
            <a:r>
              <a:rPr sz="1400" b="1" spc="-10" dirty="0">
                <a:latin typeface="Arial"/>
                <a:cs typeface="Arial"/>
              </a:rPr>
              <a:t>сравнении </a:t>
            </a:r>
            <a:r>
              <a:rPr sz="1400" b="1" spc="-5" dirty="0">
                <a:latin typeface="Arial"/>
                <a:cs typeface="Arial"/>
              </a:rPr>
              <a:t>по </a:t>
            </a:r>
            <a:r>
              <a:rPr sz="1400" b="1" spc="-20" dirty="0">
                <a:latin typeface="Arial"/>
                <a:cs typeface="Arial"/>
              </a:rPr>
              <a:t>критерию </a:t>
            </a:r>
            <a:r>
              <a:rPr sz="1400" b="1" spc="-15" dirty="0">
                <a:latin typeface="Arial"/>
                <a:cs typeface="Arial"/>
              </a:rPr>
              <a:t>Манна-Уитни </a:t>
            </a:r>
            <a:r>
              <a:rPr sz="1400" b="1" spc="-5" dirty="0">
                <a:latin typeface="Arial"/>
                <a:cs typeface="Arial"/>
              </a:rPr>
              <a:t>было </a:t>
            </a:r>
            <a:r>
              <a:rPr sz="1400" b="1" spc="-15" dirty="0">
                <a:latin typeface="Arial"/>
                <a:cs typeface="Arial"/>
              </a:rPr>
              <a:t>показано,  </a:t>
            </a:r>
            <a:r>
              <a:rPr sz="1400" b="1" spc="-25" dirty="0">
                <a:latin typeface="Arial"/>
                <a:cs typeface="Arial"/>
              </a:rPr>
              <a:t>что </a:t>
            </a:r>
            <a:r>
              <a:rPr sz="1400" b="1" spc="-15" dirty="0">
                <a:latin typeface="Arial"/>
                <a:cs typeface="Arial"/>
              </a:rPr>
              <a:t>продолжительность госпитализации </a:t>
            </a:r>
            <a:r>
              <a:rPr sz="1400" b="1" spc="-5" dirty="0">
                <a:latin typeface="Arial"/>
                <a:cs typeface="Arial"/>
              </a:rPr>
              <a:t>была </a:t>
            </a:r>
            <a:r>
              <a:rPr sz="1400" b="1" spc="-10" dirty="0">
                <a:latin typeface="Arial"/>
                <a:cs typeface="Arial"/>
              </a:rPr>
              <a:t>меньше </a:t>
            </a:r>
            <a:r>
              <a:rPr sz="1400" b="1" spc="-5" dirty="0">
                <a:latin typeface="Arial"/>
                <a:cs typeface="Arial"/>
              </a:rPr>
              <a:t>во </a:t>
            </a:r>
            <a:r>
              <a:rPr sz="1400" b="1" spc="-25" dirty="0">
                <a:latin typeface="Arial"/>
                <a:cs typeface="Arial"/>
              </a:rPr>
              <a:t>вторую  </a:t>
            </a:r>
            <a:r>
              <a:rPr sz="1400" b="1" spc="-15" dirty="0">
                <a:latin typeface="Arial"/>
                <a:cs typeface="Arial"/>
              </a:rPr>
              <a:t>фазу </a:t>
            </a:r>
            <a:r>
              <a:rPr sz="1400" b="1" spc="-10" dirty="0">
                <a:latin typeface="Arial"/>
                <a:cs typeface="Arial"/>
              </a:rPr>
              <a:t>исследования 14 </a:t>
            </a:r>
            <a:r>
              <a:rPr sz="1400" b="1" spc="-15" dirty="0">
                <a:latin typeface="Arial"/>
                <a:cs typeface="Arial"/>
              </a:rPr>
              <a:t>[12: 19] </a:t>
            </a:r>
            <a:r>
              <a:rPr sz="1400" b="1" spc="-10" dirty="0">
                <a:latin typeface="Arial"/>
                <a:cs typeface="Arial"/>
              </a:rPr>
              <a:t>койко/дней </a:t>
            </a:r>
            <a:r>
              <a:rPr sz="1400" b="1" spc="-5" dirty="0">
                <a:latin typeface="Arial"/>
                <a:cs typeface="Arial"/>
              </a:rPr>
              <a:t>по </a:t>
            </a:r>
            <a:r>
              <a:rPr sz="1400" b="1" spc="-10" dirty="0">
                <a:latin typeface="Arial"/>
                <a:cs typeface="Arial"/>
              </a:rPr>
              <a:t>сравнению </a:t>
            </a:r>
            <a:r>
              <a:rPr sz="1400" b="1" spc="-5" dirty="0">
                <a:latin typeface="Arial"/>
                <a:cs typeface="Arial"/>
              </a:rPr>
              <a:t>с </a:t>
            </a:r>
            <a:r>
              <a:rPr sz="1400" b="1" spc="-15" dirty="0">
                <a:latin typeface="Arial"/>
                <a:cs typeface="Arial"/>
              </a:rPr>
              <a:t>первой  фазой </a:t>
            </a:r>
            <a:r>
              <a:rPr sz="1400" b="1" spc="-10" dirty="0">
                <a:latin typeface="Arial"/>
                <a:cs typeface="Arial"/>
              </a:rPr>
              <a:t>16 [14: </a:t>
            </a:r>
            <a:r>
              <a:rPr sz="1400" b="1" spc="-15" dirty="0">
                <a:latin typeface="Arial"/>
                <a:cs typeface="Arial"/>
              </a:rPr>
              <a:t>20] </a:t>
            </a:r>
            <a:r>
              <a:rPr sz="1400" b="1" spc="-10" dirty="0">
                <a:latin typeface="Arial"/>
                <a:cs typeface="Arial"/>
              </a:rPr>
              <a:t>койко/дней </a:t>
            </a:r>
            <a:r>
              <a:rPr sz="1400" b="1" spc="-15" dirty="0">
                <a:latin typeface="Arial"/>
                <a:cs typeface="Arial"/>
              </a:rPr>
              <a:t>(p&lt;0.001). </a:t>
            </a:r>
            <a:r>
              <a:rPr sz="1400" b="1" spc="-10" dirty="0">
                <a:latin typeface="Arial"/>
                <a:cs typeface="Arial"/>
              </a:rPr>
              <a:t>Во </a:t>
            </a:r>
            <a:r>
              <a:rPr sz="1400" b="1" spc="-25" dirty="0">
                <a:latin typeface="Arial"/>
                <a:cs typeface="Arial"/>
              </a:rPr>
              <a:t>вторую </a:t>
            </a:r>
            <a:r>
              <a:rPr sz="1400" b="1" spc="-15" dirty="0">
                <a:latin typeface="Arial"/>
                <a:cs typeface="Arial"/>
              </a:rPr>
              <a:t>фазу  </a:t>
            </a:r>
            <a:r>
              <a:rPr sz="1400" b="1" spc="-10" dirty="0">
                <a:latin typeface="Arial"/>
                <a:cs typeface="Arial"/>
              </a:rPr>
              <a:t>исследования происходит экономия </a:t>
            </a:r>
            <a:r>
              <a:rPr sz="1400" b="1" spc="-15" dirty="0">
                <a:latin typeface="Arial"/>
                <a:cs typeface="Arial"/>
              </a:rPr>
              <a:t>(сокращение)  продолжительности госпитализации </a:t>
            </a:r>
            <a:r>
              <a:rPr sz="1400" b="1" spc="-5" dirty="0">
                <a:latin typeface="Arial"/>
                <a:cs typeface="Arial"/>
              </a:rPr>
              <a:t>на </a:t>
            </a:r>
            <a:r>
              <a:rPr sz="1400" b="1" spc="-15" dirty="0">
                <a:latin typeface="Arial"/>
                <a:cs typeface="Arial"/>
              </a:rPr>
              <a:t>38% </a:t>
            </a:r>
            <a:r>
              <a:rPr sz="1400" b="1" spc="-10" dirty="0">
                <a:latin typeface="Arial"/>
                <a:cs typeface="Arial"/>
              </a:rPr>
              <a:t>койко/дней </a:t>
            </a:r>
            <a:r>
              <a:rPr sz="1400" b="1" spc="-5" dirty="0">
                <a:latin typeface="Arial"/>
                <a:cs typeface="Arial"/>
              </a:rPr>
              <a:t>по  </a:t>
            </a:r>
            <a:r>
              <a:rPr sz="1400" b="1" spc="-10" dirty="0">
                <a:latin typeface="Arial"/>
                <a:cs typeface="Arial"/>
              </a:rPr>
              <a:t>сравнению </a:t>
            </a:r>
            <a:r>
              <a:rPr sz="1400" b="1" spc="-5" dirty="0">
                <a:latin typeface="Arial"/>
                <a:cs typeface="Arial"/>
              </a:rPr>
              <a:t>с </a:t>
            </a:r>
            <a:r>
              <a:rPr sz="1400" b="1" spc="-15" dirty="0">
                <a:latin typeface="Arial"/>
                <a:cs typeface="Arial"/>
              </a:rPr>
              <a:t>первой</a:t>
            </a:r>
            <a:r>
              <a:rPr sz="1400" b="1" spc="9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фазой.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8" name="object 128"/>
          <p:cNvSpPr txBox="1">
            <a:spLocks noGrp="1"/>
          </p:cNvSpPr>
          <p:nvPr>
            <p:ph type="title"/>
          </p:nvPr>
        </p:nvSpPr>
        <p:spPr>
          <a:xfrm>
            <a:off x="587755" y="119634"/>
            <a:ext cx="10664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Сравнение </a:t>
            </a:r>
            <a:r>
              <a:rPr sz="2400" u="none" dirty="0">
                <a:solidFill>
                  <a:srgbClr val="000000"/>
                </a:solidFill>
                <a:latin typeface="Times New Roman"/>
                <a:cs typeface="Times New Roman"/>
              </a:rPr>
              <a:t>результата реабилитации пациентов с инсультом в конце 1</a:t>
            </a:r>
            <a:r>
              <a:rPr sz="2400" u="none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u="none" dirty="0">
                <a:solidFill>
                  <a:srgbClr val="000000"/>
                </a:solidFill>
                <a:latin typeface="Times New Roman"/>
                <a:cs typeface="Times New Roman"/>
              </a:rPr>
              <a:t>этапа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1204829" y="1581657"/>
            <a:ext cx="946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1575795" y="2106294"/>
            <a:ext cx="946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1694921" y="2630805"/>
            <a:ext cx="946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7941" y="0"/>
            <a:ext cx="9213215" cy="8382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01420" marR="5080" indent="-1189355">
              <a:lnSpc>
                <a:spcPts val="3030"/>
              </a:lnSpc>
              <a:spcBef>
                <a:spcPts val="484"/>
              </a:spcBef>
            </a:pPr>
            <a:r>
              <a:rPr sz="2800" u="none" spc="-15" dirty="0"/>
              <a:t>Результат </a:t>
            </a:r>
            <a:r>
              <a:rPr sz="2800" u="none" spc="5" dirty="0"/>
              <a:t>оценки по </a:t>
            </a:r>
            <a:r>
              <a:rPr sz="2800" u="none" spc="-5" dirty="0"/>
              <a:t>шкалам </a:t>
            </a:r>
            <a:r>
              <a:rPr sz="2800" u="none" spc="5" dirty="0"/>
              <a:t>в </a:t>
            </a:r>
            <a:r>
              <a:rPr sz="2800" u="none" dirty="0"/>
              <a:t>конце первого </a:t>
            </a:r>
            <a:r>
              <a:rPr sz="2800" u="none" spc="-5" dirty="0"/>
              <a:t>этапа  реабилитации пациентов </a:t>
            </a:r>
            <a:r>
              <a:rPr sz="2800" u="none" dirty="0"/>
              <a:t>с</a:t>
            </a:r>
            <a:r>
              <a:rPr sz="2800" u="none" spc="35" dirty="0"/>
              <a:t> </a:t>
            </a:r>
            <a:r>
              <a:rPr sz="2800" u="none" spc="-15" dirty="0"/>
              <a:t>инсультом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1764" y="772287"/>
          <a:ext cx="11438248" cy="5932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014"/>
                <a:gridCol w="1764030"/>
                <a:gridCol w="1795779"/>
                <a:gridCol w="1795779"/>
                <a:gridCol w="1621154"/>
                <a:gridCol w="1621154"/>
                <a:gridCol w="597534"/>
                <a:gridCol w="598804"/>
              </a:tblGrid>
              <a:tr h="773049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3535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Шкалы и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опросники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фаза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«Привычная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модель»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фаза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«Новая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модель»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75"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Уровень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значимости</a:t>
                      </a:r>
                      <a:r>
                        <a:rPr sz="120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7320" marR="139700" algn="ctr">
                        <a:lnSpc>
                          <a:spcPct val="1067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попарное  сравнение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  критерию</a:t>
                      </a:r>
                      <a:r>
                        <a:rPr sz="12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Тьюки-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Крамера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"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Уровень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значимости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20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сравнения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 и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после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реабилитации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9060" marR="87630" algn="ctr">
                        <a:lnSpc>
                          <a:spcPct val="106700"/>
                        </a:lnSpc>
                        <a:spcBef>
                          <a:spcPts val="2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первом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этапе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 критерию 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Тьюки-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Крамера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7214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фаза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«Привычная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модель»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2425">
                        <a:lnSpc>
                          <a:spcPts val="139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фаза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346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«Новая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4640">
                        <a:lnSpc>
                          <a:spcPts val="1390"/>
                        </a:lnSpc>
                        <a:spcBef>
                          <a:spcPts val="12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модель»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635">
                <a:tc gridSpan="2">
                  <a:txBody>
                    <a:bodyPr/>
                    <a:lstStyle/>
                    <a:p>
                      <a:pPr marL="29845">
                        <a:lnSpc>
                          <a:spcPts val="14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Шкала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тяжести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инсульта</a:t>
                      </a:r>
                      <a:r>
                        <a:rPr sz="1200" b="1" spc="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Национального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845">
                        <a:lnSpc>
                          <a:spcPts val="1410"/>
                        </a:lnSpc>
                        <a:spcBef>
                          <a:spcPts val="9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института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здоровья США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(NIHSS)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[3;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[2;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&gt;0.05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23875" algn="r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0.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940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508">
                <a:tc gridSpan="2">
                  <a:txBody>
                    <a:bodyPr/>
                    <a:lstStyle/>
                    <a:p>
                      <a:pPr marL="29845">
                        <a:lnSpc>
                          <a:spcPts val="14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Мера функциональной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независимости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845">
                        <a:lnSpc>
                          <a:spcPts val="1405"/>
                        </a:lnSpc>
                        <a:spcBef>
                          <a:spcPts val="9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(FIM)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100 [76;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114]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118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[103;125]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523875" algn="r">
                        <a:lnSpc>
                          <a:spcPts val="14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0.0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9405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9831">
                <a:tc rowSpan="2" gridSpan="2">
                  <a:txBody>
                    <a:bodyPr/>
                    <a:lstStyle/>
                    <a:p>
                      <a:pPr marL="29845">
                        <a:lnSpc>
                          <a:spcPts val="1405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Тест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Френчай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[3;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[4.5;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75" algn="ctr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1,0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0,0041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Критерий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1405"/>
                        </a:lnSpc>
                        <a:spcBef>
                          <a:spcPts val="95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Вилкоксона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BF5"/>
                    </a:solidFill>
                  </a:tcPr>
                </a:tc>
              </a:tr>
              <a:tr h="20180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5800">
                <a:tc gridSpan="2"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14,2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9,78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Хи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квадрат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0,0604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5928">
                <a:tc gridSpan="2"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3,41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2,17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5800">
                <a:tc gridSpan="2"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6,25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3,26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5928">
                <a:tc gridSpan="2"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9,09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4,35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5800">
                <a:tc gridSpan="2"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11,93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5,43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5928">
                <a:tc gridSpan="2"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55,11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5800">
                <a:tc gridSpan="2">
                  <a:txBody>
                    <a:bodyPr/>
                    <a:lstStyle/>
                    <a:p>
                      <a:pPr marL="29845">
                        <a:lnSpc>
                          <a:spcPts val="136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Шкала Баланса Берга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(BBS)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6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42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[27;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51]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50,5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[35;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54]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6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0,0859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523875" algn="r">
                        <a:lnSpc>
                          <a:spcPts val="136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0.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9405">
                        <a:lnSpc>
                          <a:spcPts val="136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658">
                <a:tc gridSpan="2">
                  <a:txBody>
                    <a:bodyPr/>
                    <a:lstStyle/>
                    <a:p>
                      <a:pPr marL="29845">
                        <a:lnSpc>
                          <a:spcPts val="141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Оценка способности глотания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(MASA)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180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[178;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180]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180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[178;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180]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0,8284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0,0033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5125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0,0594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72922">
                <a:tc gridSpan="2">
                  <a:txBody>
                    <a:bodyPr/>
                    <a:lstStyle/>
                    <a:p>
                      <a:pPr marL="29845">
                        <a:lnSpc>
                          <a:spcPts val="141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Шкала</a:t>
                      </a:r>
                      <a:r>
                        <a:rPr sz="1200" b="1" spc="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Вассерман</a:t>
                      </a:r>
                      <a:r>
                        <a:rPr sz="1200" b="1" spc="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Л.И.</a:t>
                      </a:r>
                      <a:r>
                        <a:rPr sz="1200" b="1" spc="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оценки</a:t>
                      </a:r>
                      <a:r>
                        <a:rPr sz="1200" b="1" spc="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степени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1365250" algn="l"/>
                          <a:tab pos="2239645" algn="l"/>
                          <a:tab pos="3295015" algn="l"/>
                        </a:tabLst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выраженности	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речевых	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нарушений	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845" marR="24130">
                        <a:lnSpc>
                          <a:spcPct val="106900"/>
                        </a:lnSpc>
                        <a:spcBef>
                          <a:spcPts val="20"/>
                        </a:spcBef>
                        <a:tabLst>
                          <a:tab pos="904875" algn="l"/>
                          <a:tab pos="1182370" algn="l"/>
                          <a:tab pos="2340610" algn="l"/>
                        </a:tabLst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	с	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ал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	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мозга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[0;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10]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[0;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0,5578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0,0387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75" algn="ctr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0,086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584">
                <a:tc gridSpan="2">
                  <a:txBody>
                    <a:bodyPr/>
                    <a:lstStyle/>
                    <a:p>
                      <a:pPr marL="29845">
                        <a:lnSpc>
                          <a:spcPts val="141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Монреальская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шкала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когнитивного</a:t>
                      </a:r>
                      <a:r>
                        <a:rPr sz="12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845">
                        <a:lnSpc>
                          <a:spcPts val="1395"/>
                        </a:lnSpc>
                        <a:spcBef>
                          <a:spcPts val="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(MoCa)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21.5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[14.5;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24.5]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23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[19;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26]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481330" algn="r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0.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6225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р&lt;0.0001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5864">
                <a:tc rowSpan="2">
                  <a:txBody>
                    <a:bodyPr/>
                    <a:lstStyle/>
                    <a:p>
                      <a:pPr marL="36830">
                        <a:lnSpc>
                          <a:spcPts val="141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Госпитальная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шкала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54990" marR="25400" indent="-524510">
                        <a:lnSpc>
                          <a:spcPts val="1560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тревоги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депрессии  (HADS)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136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Депрессия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6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[2;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6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7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[3;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10]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6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0,0318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6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0,0009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5125">
                        <a:lnSpc>
                          <a:spcPts val="136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0,2435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14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1415"/>
                        </a:lnSpc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Тревога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 [2;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 [3;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0,5422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&lt;.0001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5125">
                        <a:lnSpc>
                          <a:spcPts val="14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0,1048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582">
                <a:tc gridSpan="2">
                  <a:txBody>
                    <a:bodyPr/>
                    <a:lstStyle/>
                    <a:p>
                      <a:pPr marL="29845">
                        <a:lnSpc>
                          <a:spcPts val="141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Шкала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качества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жизни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EuroQ-5D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1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8,5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[6;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10]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1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7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[5;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10]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0,0887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0,0896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75" algn="ctr">
                        <a:lnSpc>
                          <a:spcPts val="14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0,567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5286" y="0"/>
            <a:ext cx="10301605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85"/>
              </a:spcBef>
            </a:pPr>
            <a:r>
              <a:rPr sz="2400" u="none" spc="-5" dirty="0"/>
              <a:t>Исходные характеристики </a:t>
            </a:r>
            <a:r>
              <a:rPr sz="2400" u="none" spc="-15" dirty="0"/>
              <a:t>групп </a:t>
            </a:r>
            <a:r>
              <a:rPr sz="2400" u="none" spc="-10" dirty="0"/>
              <a:t>пациентов </a:t>
            </a:r>
            <a:r>
              <a:rPr sz="2400" u="none" dirty="0"/>
              <a:t>и </a:t>
            </a:r>
            <a:r>
              <a:rPr sz="2400" u="none" spc="-10" dirty="0"/>
              <a:t>данные </a:t>
            </a:r>
            <a:r>
              <a:rPr sz="2400" u="none" spc="-5" dirty="0"/>
              <a:t>по основным  </a:t>
            </a:r>
            <a:r>
              <a:rPr sz="2400" u="none" spc="-10" dirty="0"/>
              <a:t>вторичным конечным точкам исследования, полученные </a:t>
            </a:r>
            <a:r>
              <a:rPr sz="2400" u="none" dirty="0"/>
              <a:t>в  </a:t>
            </a:r>
            <a:r>
              <a:rPr sz="2400" u="none" spc="-15" dirty="0"/>
              <a:t>результате </a:t>
            </a:r>
            <a:r>
              <a:rPr sz="2400" u="none" spc="-5" dirty="0"/>
              <a:t>телефонного </a:t>
            </a:r>
            <a:r>
              <a:rPr sz="2400" u="none" spc="-10" dirty="0"/>
              <a:t>интервьюирования </a:t>
            </a:r>
            <a:r>
              <a:rPr sz="2400" u="none" dirty="0"/>
              <a:t>-</a:t>
            </a:r>
            <a:r>
              <a:rPr sz="2400" u="none" spc="235" dirty="0"/>
              <a:t> </a:t>
            </a:r>
            <a:r>
              <a:rPr sz="2400" u="none" spc="-5" dirty="0"/>
              <a:t>1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9874" y="1055877"/>
          <a:ext cx="11525884" cy="56939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9040"/>
                <a:gridCol w="1466850"/>
                <a:gridCol w="1905000"/>
                <a:gridCol w="1669414"/>
                <a:gridCol w="1699260"/>
                <a:gridCol w="2306320"/>
              </a:tblGrid>
              <a:tr h="9017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8394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Шкалы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опросники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фаза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95605" marR="387350" algn="ctr">
                        <a:lnSpc>
                          <a:spcPct val="1071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ивыч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 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модель»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фаза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«Новая модель»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3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Уровень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80670" marR="269240" algn="ctr">
                        <a:lnSpc>
                          <a:spcPct val="1072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значимости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попарное 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сравнение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Статистический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критерий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445008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3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Время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первый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r>
                        <a:rPr sz="1400" b="1" spc="3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8575">
                        <a:lnSpc>
                          <a:spcPts val="1650"/>
                        </a:lnSpc>
                        <a:spcBef>
                          <a:spcPts val="12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телефонного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интервью,</a:t>
                      </a:r>
                      <a:r>
                        <a:rPr sz="1400" b="1" spc="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месяцы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21 [19;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23]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20 [18;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22]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0.09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Критерий</a:t>
                      </a:r>
                      <a:r>
                        <a:rPr sz="14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Манна-Уитни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mRS до 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инсульта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spc="-1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баллов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80%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79%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0.47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9690" marR="57150" indent="1905" algn="ctr">
                        <a:lnSpc>
                          <a:spcPct val="107100"/>
                        </a:lnSpc>
                        <a:spcBef>
                          <a:spcPts val="1055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Точный 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кри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ери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й 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Фишера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16788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mRS до 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инсульта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1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балл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16788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Ответили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звонок</a:t>
                      </a:r>
                      <a:r>
                        <a:rPr sz="1400" b="1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родственники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73%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66%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0.194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16788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Ответил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звонок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сам</a:t>
                      </a:r>
                      <a:r>
                        <a:rPr sz="14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пациент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34%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16788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mRS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поступлении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 1</a:t>
                      </a:r>
                      <a:r>
                        <a:rPr sz="14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[3;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4]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[3;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4]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0.967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Критерий</a:t>
                      </a:r>
                      <a:r>
                        <a:rPr sz="14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Манна-Уитни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16789">
                <a:tc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mRS 0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баллов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8905" marR="126364" indent="3810" algn="ctr">
                        <a:lnSpc>
                          <a:spcPct val="107200"/>
                        </a:lnSpc>
                        <a:spcBef>
                          <a:spcPts val="118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при   п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этап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0.109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78130" marR="270510" indent="-5080" algn="ctr">
                        <a:lnSpc>
                          <a:spcPct val="107100"/>
                        </a:lnSpc>
                        <a:spcBef>
                          <a:spcPts val="1055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Точный 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ит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ри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й 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Фишера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mRS 1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баллов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9">
                <a:tc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mRS 2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баллов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mRS 3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баллов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30%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mRS 4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баллов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43%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45%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mRS 5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баллов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9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Индекс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мобильности</a:t>
                      </a:r>
                      <a:r>
                        <a:rPr sz="1400" b="1" spc="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Ривермид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13.5 [7;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14]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14 [9;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14]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0.04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Критерий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Манна-Уитни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r>
                        <a:rPr sz="14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EuroQ-5D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[5;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10]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[5; 8]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0.1293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ВАШ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EuroQ-5D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 %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 до</a:t>
                      </a:r>
                      <a:r>
                        <a:rPr sz="1400" b="1" spc="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50 [20;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70]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50 [50;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70]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0.0903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9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EuroQ-5D</a:t>
                      </a:r>
                      <a:r>
                        <a:rPr sz="14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Подвижность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[1; 2]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[1; 2]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0.5097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EuroQ-5D</a:t>
                      </a:r>
                      <a:r>
                        <a:rPr sz="14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Самообслуживание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[1; 2]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[1; 2]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0.1517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9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EuroQ-5D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Бытовая</a:t>
                      </a:r>
                      <a:r>
                        <a:rPr sz="1400" b="1" spc="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активность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[1; 2]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[1; 2]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0.2346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9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EuroQ-5D</a:t>
                      </a:r>
                      <a:r>
                        <a:rPr sz="14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Боль/Дискомфорт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[1; 2]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[1; 2]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0.125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45074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4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EuroQ-5D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Есть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ли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вас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тревога</a:t>
                      </a:r>
                      <a:r>
                        <a:rPr sz="1400" b="1" spc="2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или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8575">
                        <a:lnSpc>
                          <a:spcPts val="1639"/>
                        </a:lnSpc>
                        <a:spcBef>
                          <a:spcPts val="12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депрессия?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[1; 2]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[1; 2]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0.0045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296" y="0"/>
            <a:ext cx="11141710" cy="12223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-3175" algn="ctr">
              <a:lnSpc>
                <a:spcPct val="90000"/>
              </a:lnSpc>
              <a:spcBef>
                <a:spcPts val="445"/>
              </a:spcBef>
            </a:pPr>
            <a:r>
              <a:rPr sz="2800" u="none" dirty="0"/>
              <a:t>Исходные </a:t>
            </a:r>
            <a:r>
              <a:rPr sz="2800" u="none" spc="-5" dirty="0"/>
              <a:t>характеристики </a:t>
            </a:r>
            <a:r>
              <a:rPr sz="2800" u="none" spc="-20" dirty="0"/>
              <a:t>групп </a:t>
            </a:r>
            <a:r>
              <a:rPr sz="2800" u="none" spc="-5" dirty="0"/>
              <a:t>пациентов </a:t>
            </a:r>
            <a:r>
              <a:rPr sz="2800" u="none" dirty="0"/>
              <a:t>и </a:t>
            </a:r>
            <a:r>
              <a:rPr sz="2800" u="none" spc="5" dirty="0"/>
              <a:t>данные </a:t>
            </a:r>
            <a:r>
              <a:rPr sz="2800" u="none" dirty="0"/>
              <a:t>по  основным </a:t>
            </a:r>
            <a:r>
              <a:rPr sz="2800" u="none" spc="-5" dirty="0"/>
              <a:t>вторичным </a:t>
            </a:r>
            <a:r>
              <a:rPr sz="2800" u="none" spc="5" dirty="0"/>
              <a:t>конечным </a:t>
            </a:r>
            <a:r>
              <a:rPr sz="2800" u="none" spc="-5" dirty="0"/>
              <a:t>точкам </a:t>
            </a:r>
            <a:r>
              <a:rPr sz="2800" u="none" dirty="0"/>
              <a:t>исследования,  </a:t>
            </a:r>
            <a:r>
              <a:rPr sz="2800" u="none" spc="-10" dirty="0"/>
              <a:t>полученные </a:t>
            </a:r>
            <a:r>
              <a:rPr sz="2800" u="none" dirty="0"/>
              <a:t>в </a:t>
            </a:r>
            <a:r>
              <a:rPr sz="2800" u="none" spc="-15" dirty="0"/>
              <a:t>результате </a:t>
            </a:r>
            <a:r>
              <a:rPr sz="2800" u="none" spc="-10" dirty="0"/>
              <a:t>телефонного </a:t>
            </a:r>
            <a:r>
              <a:rPr sz="2800" u="none" dirty="0"/>
              <a:t>интервьюирования -</a:t>
            </a:r>
            <a:r>
              <a:rPr sz="2800" u="none" spc="254" dirty="0"/>
              <a:t> </a:t>
            </a:r>
            <a:r>
              <a:rPr sz="2800" u="none" dirty="0"/>
              <a:t>2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1754" y="1346453"/>
          <a:ext cx="11529694" cy="5020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040"/>
                <a:gridCol w="3373120"/>
                <a:gridCol w="1905635"/>
                <a:gridCol w="1670050"/>
                <a:gridCol w="1699895"/>
                <a:gridCol w="2306954"/>
              </a:tblGrid>
              <a:tr h="90157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8458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Шкалы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опросники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фаза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«Привычная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модель»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фаза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«Новая модель»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Уровень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80670" marR="269240" algn="ctr">
                        <a:lnSpc>
                          <a:spcPct val="1071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значимости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попарное  сравнение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51205" marR="446405" indent="-293370">
                        <a:lnSpc>
                          <a:spcPct val="1071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ич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 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критерий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216788">
                <a:tc rowSpan="9"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Осложнения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573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Нет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осложнений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70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72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0.821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row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9441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Точный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критерий</a:t>
                      </a:r>
                      <a:r>
                        <a:rPr sz="14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Фишера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73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Развился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инсульт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19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17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73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Развился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инфаркт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73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Пролежни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73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Тромбоз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глубоких</a:t>
                      </a:r>
                      <a:r>
                        <a:rPr sz="14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вен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73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ТЭЛА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73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Сепсис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73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Мочевая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инфекция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73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Другие</a:t>
                      </a:r>
                      <a:r>
                        <a:rPr sz="14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осложнения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6,60%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4,71%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9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Госпитализации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другой</a:t>
                      </a:r>
                      <a:r>
                        <a:rPr sz="14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причине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0.565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Проходил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реабилитацию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втором</a:t>
                      </a:r>
                      <a:r>
                        <a:rPr sz="1400" b="1" spc="2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этапе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89,25%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81,33%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0.342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Проходил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реабилитацию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третьем</a:t>
                      </a:r>
                      <a:r>
                        <a:rPr sz="1400" b="1" spc="2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этапе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50,00%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52,78%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Избыточная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масса</a:t>
                      </a:r>
                      <a:r>
                        <a:rPr sz="1400" b="1" spc="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тела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37,78%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34,78%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0.251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9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кого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400" b="1" spc="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наблюдаются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33,33%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27,14%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0.123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9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Наблюдается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b="1" spc="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невролога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22,22%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20,00%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801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Наблюдается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b="1" spc="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терапевта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30,00%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22,86%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8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Наблюдается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другого</a:t>
                      </a:r>
                      <a:r>
                        <a:rPr sz="1400" b="1" spc="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врача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14,44%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30,00%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9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Не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принимает</a:t>
                      </a:r>
                      <a:r>
                        <a:rPr sz="14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лекарства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10,11%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4,29%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6789">
                <a:tc gridSpan="2">
                  <a:txBody>
                    <a:bodyPr/>
                    <a:lstStyle/>
                    <a:p>
                      <a:pPr marL="28575">
                        <a:lnSpc>
                          <a:spcPts val="160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Не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контролирует</a:t>
                      </a:r>
                      <a:r>
                        <a:rPr sz="1400" b="1" spc="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АД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6,74%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4,29%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0.73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4910" y="116586"/>
            <a:ext cx="10231120" cy="17341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585"/>
              </a:spcBef>
            </a:pPr>
            <a:r>
              <a:rPr sz="4000" u="none" dirty="0">
                <a:solidFill>
                  <a:srgbClr val="000000"/>
                </a:solidFill>
              </a:rPr>
              <a:t>Исследование </a:t>
            </a:r>
            <a:r>
              <a:rPr sz="4000" u="none" spc="-5" dirty="0">
                <a:solidFill>
                  <a:srgbClr val="000000"/>
                </a:solidFill>
              </a:rPr>
              <a:t>отдалённых </a:t>
            </a:r>
            <a:r>
              <a:rPr sz="4000" u="none" spc="-15" dirty="0">
                <a:solidFill>
                  <a:srgbClr val="000000"/>
                </a:solidFill>
              </a:rPr>
              <a:t>результатов  </a:t>
            </a:r>
            <a:r>
              <a:rPr sz="4000" u="none" spc="5" dirty="0">
                <a:solidFill>
                  <a:srgbClr val="000000"/>
                </a:solidFill>
              </a:rPr>
              <a:t>медицинской </a:t>
            </a:r>
            <a:r>
              <a:rPr sz="4000" u="none" spc="-10" dirty="0">
                <a:solidFill>
                  <a:srgbClr val="000000"/>
                </a:solidFill>
              </a:rPr>
              <a:t>реабилитации </a:t>
            </a:r>
            <a:r>
              <a:rPr sz="4000" u="none" spc="-5" dirty="0">
                <a:solidFill>
                  <a:srgbClr val="000000"/>
                </a:solidFill>
              </a:rPr>
              <a:t>пациентов  </a:t>
            </a:r>
            <a:r>
              <a:rPr sz="4000" u="none" spc="5" dirty="0">
                <a:solidFill>
                  <a:srgbClr val="000000"/>
                </a:solidFill>
              </a:rPr>
              <a:t>с </a:t>
            </a:r>
            <a:r>
              <a:rPr sz="4000" u="none" spc="-10" dirty="0">
                <a:solidFill>
                  <a:srgbClr val="000000"/>
                </a:solidFill>
              </a:rPr>
              <a:t>инсультом </a:t>
            </a:r>
            <a:r>
              <a:rPr sz="4000" u="none" spc="5" dirty="0">
                <a:solidFill>
                  <a:srgbClr val="000000"/>
                </a:solidFill>
              </a:rPr>
              <a:t>через </a:t>
            </a:r>
            <a:r>
              <a:rPr sz="4000" u="none" dirty="0">
                <a:solidFill>
                  <a:srgbClr val="000000"/>
                </a:solidFill>
              </a:rPr>
              <a:t>18 месяцев </a:t>
            </a:r>
            <a:r>
              <a:rPr sz="4000" u="none" spc="5" dirty="0">
                <a:solidFill>
                  <a:srgbClr val="000000"/>
                </a:solidFill>
              </a:rPr>
              <a:t>(1.5</a:t>
            </a:r>
            <a:r>
              <a:rPr sz="4000" u="none" spc="-35" dirty="0">
                <a:solidFill>
                  <a:srgbClr val="000000"/>
                </a:solidFill>
              </a:rPr>
              <a:t> </a:t>
            </a:r>
            <a:r>
              <a:rPr sz="4000" u="none" spc="5" dirty="0">
                <a:solidFill>
                  <a:srgbClr val="000000"/>
                </a:solidFill>
              </a:rPr>
              <a:t>года)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33344" y="2584704"/>
          <a:ext cx="7803511" cy="2755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9770"/>
                <a:gridCol w="81279"/>
                <a:gridCol w="777875"/>
                <a:gridCol w="60325"/>
                <a:gridCol w="261619"/>
                <a:gridCol w="461009"/>
                <a:gridCol w="716914"/>
                <a:gridCol w="76200"/>
                <a:gridCol w="766445"/>
                <a:gridCol w="95250"/>
                <a:gridCol w="686435"/>
                <a:gridCol w="777875"/>
                <a:gridCol w="80010"/>
                <a:gridCol w="711835"/>
                <a:gridCol w="768350"/>
                <a:gridCol w="531495"/>
                <a:gridCol w="250825"/>
              </a:tblGrid>
              <a:tr h="41452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8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290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8639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1452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38919" y="5483453"/>
            <a:ext cx="20910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1210" algn="l"/>
                <a:tab pos="1506220" algn="l"/>
              </a:tabLst>
            </a:pPr>
            <a:r>
              <a:rPr sz="2000" b="1" spc="-10" dirty="0">
                <a:latin typeface="Calibri"/>
                <a:cs typeface="Calibri"/>
              </a:rPr>
              <a:t>80</a:t>
            </a:r>
            <a:r>
              <a:rPr sz="2000" b="1" spc="-5" dirty="0">
                <a:latin typeface="Calibri"/>
                <a:cs typeface="Calibri"/>
              </a:rPr>
              <a:t>%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90</a:t>
            </a:r>
            <a:r>
              <a:rPr sz="2000" b="1" spc="-5" dirty="0">
                <a:latin typeface="Calibri"/>
                <a:cs typeface="Calibri"/>
              </a:rPr>
              <a:t>%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5" dirty="0">
                <a:latin typeface="Calibri"/>
                <a:cs typeface="Calibri"/>
              </a:rPr>
              <a:t>1</a:t>
            </a:r>
            <a:r>
              <a:rPr sz="2000" b="1" spc="-15" dirty="0">
                <a:latin typeface="Calibri"/>
                <a:cs typeface="Calibri"/>
              </a:rPr>
              <a:t>0</a:t>
            </a:r>
            <a:r>
              <a:rPr sz="2000" b="1" spc="10" dirty="0">
                <a:latin typeface="Calibri"/>
                <a:cs typeface="Calibri"/>
              </a:rPr>
              <a:t>0</a:t>
            </a:r>
            <a:r>
              <a:rPr sz="2000" b="1" spc="-5" dirty="0"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7491" y="4374007"/>
            <a:ext cx="2058035" cy="520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Calibri"/>
                <a:cs typeface="Calibri"/>
              </a:rPr>
              <a:t>1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Фаза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600" b="1" dirty="0">
                <a:latin typeface="Calibri"/>
                <a:cs typeface="Calibri"/>
              </a:rPr>
              <a:t>("Привычная"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модель)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5917" y="2995675"/>
            <a:ext cx="1589405" cy="520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Calibri"/>
                <a:cs typeface="Calibri"/>
              </a:rPr>
              <a:t>2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Фаза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600" b="1" spc="-5" dirty="0">
                <a:latin typeface="Calibri"/>
                <a:cs typeface="Calibri"/>
              </a:rPr>
              <a:t>("Новая"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модель)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39905" y="5940361"/>
            <a:ext cx="3131185" cy="119380"/>
            <a:chOff x="5339905" y="5940361"/>
            <a:chExt cx="3131185" cy="119380"/>
          </a:xfrm>
        </p:grpSpPr>
        <p:sp>
          <p:nvSpPr>
            <p:cNvPr id="8" name="object 8"/>
            <p:cNvSpPr/>
            <p:nvPr/>
          </p:nvSpPr>
          <p:spPr>
            <a:xfrm>
              <a:off x="5344667" y="5945123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4" h="109854">
                  <a:moveTo>
                    <a:pt x="109727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09727" y="109727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44667" y="5945123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4" h="109854">
                  <a:moveTo>
                    <a:pt x="0" y="109727"/>
                  </a:moveTo>
                  <a:lnTo>
                    <a:pt x="109727" y="109727"/>
                  </a:lnTo>
                  <a:lnTo>
                    <a:pt x="109727" y="0"/>
                  </a:lnTo>
                  <a:lnTo>
                    <a:pt x="0" y="0"/>
                  </a:lnTo>
                  <a:lnTo>
                    <a:pt x="0" y="1097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5123" y="5945123"/>
              <a:ext cx="113030" cy="109855"/>
            </a:xfrm>
            <a:custGeom>
              <a:avLst/>
              <a:gdLst/>
              <a:ahLst/>
              <a:cxnLst/>
              <a:rect l="l" t="t" r="r" b="b"/>
              <a:pathLst>
                <a:path w="113029" h="109854">
                  <a:moveTo>
                    <a:pt x="112775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12775" y="109727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45123" y="5945123"/>
              <a:ext cx="113030" cy="109855"/>
            </a:xfrm>
            <a:custGeom>
              <a:avLst/>
              <a:gdLst/>
              <a:ahLst/>
              <a:cxnLst/>
              <a:rect l="l" t="t" r="r" b="b"/>
              <a:pathLst>
                <a:path w="113029" h="109854">
                  <a:moveTo>
                    <a:pt x="0" y="109727"/>
                  </a:moveTo>
                  <a:lnTo>
                    <a:pt x="112775" y="109727"/>
                  </a:lnTo>
                  <a:lnTo>
                    <a:pt x="112775" y="0"/>
                  </a:lnTo>
                  <a:lnTo>
                    <a:pt x="0" y="0"/>
                  </a:lnTo>
                  <a:lnTo>
                    <a:pt x="0" y="1097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48627" y="5945123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4" h="109854">
                  <a:moveTo>
                    <a:pt x="109727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09727" y="109727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48627" y="5945123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4" h="109854">
                  <a:moveTo>
                    <a:pt x="0" y="109727"/>
                  </a:moveTo>
                  <a:lnTo>
                    <a:pt x="109727" y="109727"/>
                  </a:lnTo>
                  <a:lnTo>
                    <a:pt x="109727" y="0"/>
                  </a:lnTo>
                  <a:lnTo>
                    <a:pt x="0" y="0"/>
                  </a:lnTo>
                  <a:lnTo>
                    <a:pt x="0" y="1097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49083" y="5945123"/>
              <a:ext cx="113030" cy="109855"/>
            </a:xfrm>
            <a:custGeom>
              <a:avLst/>
              <a:gdLst/>
              <a:ahLst/>
              <a:cxnLst/>
              <a:rect l="l" t="t" r="r" b="b"/>
              <a:pathLst>
                <a:path w="113029" h="109854">
                  <a:moveTo>
                    <a:pt x="112775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12775" y="109727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49083" y="5945123"/>
              <a:ext cx="113030" cy="109855"/>
            </a:xfrm>
            <a:custGeom>
              <a:avLst/>
              <a:gdLst/>
              <a:ahLst/>
              <a:cxnLst/>
              <a:rect l="l" t="t" r="r" b="b"/>
              <a:pathLst>
                <a:path w="113029" h="109854">
                  <a:moveTo>
                    <a:pt x="0" y="109727"/>
                  </a:moveTo>
                  <a:lnTo>
                    <a:pt x="112775" y="109727"/>
                  </a:lnTo>
                  <a:lnTo>
                    <a:pt x="112775" y="0"/>
                  </a:lnTo>
                  <a:lnTo>
                    <a:pt x="0" y="0"/>
                  </a:lnTo>
                  <a:lnTo>
                    <a:pt x="0" y="1097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52588" y="5945123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4" h="109854">
                  <a:moveTo>
                    <a:pt x="109727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09727" y="109727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52588" y="5945123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4" h="109854">
                  <a:moveTo>
                    <a:pt x="0" y="109727"/>
                  </a:moveTo>
                  <a:lnTo>
                    <a:pt x="109727" y="109727"/>
                  </a:lnTo>
                  <a:lnTo>
                    <a:pt x="109727" y="0"/>
                  </a:lnTo>
                  <a:lnTo>
                    <a:pt x="0" y="0"/>
                  </a:lnTo>
                  <a:lnTo>
                    <a:pt x="0" y="1097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53044" y="5945123"/>
              <a:ext cx="113030" cy="109855"/>
            </a:xfrm>
            <a:custGeom>
              <a:avLst/>
              <a:gdLst/>
              <a:ahLst/>
              <a:cxnLst/>
              <a:rect l="l" t="t" r="r" b="b"/>
              <a:pathLst>
                <a:path w="113029" h="109854">
                  <a:moveTo>
                    <a:pt x="112775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12775" y="109727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53044" y="5945123"/>
              <a:ext cx="113030" cy="109855"/>
            </a:xfrm>
            <a:custGeom>
              <a:avLst/>
              <a:gdLst/>
              <a:ahLst/>
              <a:cxnLst/>
              <a:rect l="l" t="t" r="r" b="b"/>
              <a:pathLst>
                <a:path w="113029" h="109854">
                  <a:moveTo>
                    <a:pt x="0" y="109727"/>
                  </a:moveTo>
                  <a:lnTo>
                    <a:pt x="112775" y="109727"/>
                  </a:lnTo>
                  <a:lnTo>
                    <a:pt x="112775" y="0"/>
                  </a:lnTo>
                  <a:lnTo>
                    <a:pt x="0" y="0"/>
                  </a:lnTo>
                  <a:lnTo>
                    <a:pt x="0" y="1097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970022" y="5415103"/>
            <a:ext cx="5855970" cy="69786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  <a:tabLst>
                <a:tab pos="727075" algn="l"/>
                <a:tab pos="1506220" algn="l"/>
                <a:tab pos="2285365" algn="l"/>
                <a:tab pos="3064510" algn="l"/>
                <a:tab pos="3843654" algn="l"/>
                <a:tab pos="4622800" algn="l"/>
                <a:tab pos="5401945" algn="l"/>
              </a:tabLst>
            </a:pPr>
            <a:r>
              <a:rPr sz="2000" b="1" spc="-10" dirty="0">
                <a:latin typeface="Calibri"/>
                <a:cs typeface="Calibri"/>
              </a:rPr>
              <a:t>0</a:t>
            </a:r>
            <a:r>
              <a:rPr sz="2000" b="1" spc="-5" dirty="0">
                <a:latin typeface="Calibri"/>
                <a:cs typeface="Calibri"/>
              </a:rPr>
              <a:t>%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10</a:t>
            </a:r>
            <a:r>
              <a:rPr sz="2000" b="1" spc="-5" dirty="0">
                <a:latin typeface="Calibri"/>
                <a:cs typeface="Calibri"/>
              </a:rPr>
              <a:t>%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20</a:t>
            </a:r>
            <a:r>
              <a:rPr sz="2000" b="1" spc="-5" dirty="0">
                <a:latin typeface="Calibri"/>
                <a:cs typeface="Calibri"/>
              </a:rPr>
              <a:t>%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30</a:t>
            </a:r>
            <a:r>
              <a:rPr sz="2000" b="1" spc="-5" dirty="0">
                <a:latin typeface="Calibri"/>
                <a:cs typeface="Calibri"/>
              </a:rPr>
              <a:t>%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40</a:t>
            </a:r>
            <a:r>
              <a:rPr sz="2000" b="1" spc="-5" dirty="0">
                <a:latin typeface="Calibri"/>
                <a:cs typeface="Calibri"/>
              </a:rPr>
              <a:t>%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50</a:t>
            </a:r>
            <a:r>
              <a:rPr sz="2000" b="1" spc="-5" dirty="0">
                <a:latin typeface="Calibri"/>
                <a:cs typeface="Calibri"/>
              </a:rPr>
              <a:t>%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60</a:t>
            </a:r>
            <a:r>
              <a:rPr sz="2000" b="1" spc="-5" dirty="0">
                <a:latin typeface="Calibri"/>
                <a:cs typeface="Calibri"/>
              </a:rPr>
              <a:t>%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70%</a:t>
            </a:r>
            <a:endParaRPr sz="2000">
              <a:latin typeface="Calibri"/>
              <a:cs typeface="Calibri"/>
            </a:endParaRPr>
          </a:p>
          <a:p>
            <a:pPr marL="2537460">
              <a:lnSpc>
                <a:spcPct val="100000"/>
              </a:lnSpc>
              <a:spcBef>
                <a:spcPts val="440"/>
              </a:spcBef>
              <a:tabLst>
                <a:tab pos="3139440" algn="l"/>
                <a:tab pos="3741420" algn="l"/>
                <a:tab pos="4343400" algn="l"/>
                <a:tab pos="4945380" algn="l"/>
                <a:tab pos="5547360" algn="l"/>
              </a:tabLst>
            </a:pP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5	4	3	2	1	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9724" y="2449067"/>
            <a:ext cx="10513060" cy="3846829"/>
          </a:xfrm>
          <a:custGeom>
            <a:avLst/>
            <a:gdLst/>
            <a:ahLst/>
            <a:cxnLst/>
            <a:rect l="l" t="t" r="r" b="b"/>
            <a:pathLst>
              <a:path w="10513060" h="3846829">
                <a:moveTo>
                  <a:pt x="0" y="3846576"/>
                </a:moveTo>
                <a:lnTo>
                  <a:pt x="10512552" y="3846576"/>
                </a:lnTo>
                <a:lnTo>
                  <a:pt x="10512552" y="0"/>
                </a:lnTo>
                <a:lnTo>
                  <a:pt x="0" y="0"/>
                </a:lnTo>
                <a:lnTo>
                  <a:pt x="0" y="3846576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433322" y="5455716"/>
            <a:ext cx="94996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Arial"/>
                <a:cs typeface="Arial"/>
              </a:rPr>
              <a:t>mRS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64734" y="6416751"/>
            <a:ext cx="29965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Точный 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критерий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Фишера,</a:t>
            </a:r>
            <a:r>
              <a:rPr sz="1400" b="1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р&lt;0.05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208229"/>
            <a:ext cx="22193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none" dirty="0">
                <a:latin typeface="Calibri"/>
                <a:cs typeface="Calibri"/>
              </a:rPr>
              <a:t>В</a:t>
            </a:r>
            <a:r>
              <a:rPr sz="4800" u="none" spc="-20" dirty="0">
                <a:latin typeface="Calibri"/>
                <a:cs typeface="Calibri"/>
              </a:rPr>
              <a:t>ы</a:t>
            </a:r>
            <a:r>
              <a:rPr sz="4800" u="none" dirty="0">
                <a:latin typeface="Calibri"/>
                <a:cs typeface="Calibri"/>
              </a:rPr>
              <a:t>воды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4417" y="1168095"/>
            <a:ext cx="9963785" cy="50647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303530" indent="-228600">
              <a:lnSpc>
                <a:spcPts val="3030"/>
              </a:lnSpc>
              <a:spcBef>
                <a:spcPts val="484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Физическая 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реабилитационная медицина 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эффективна</a:t>
            </a:r>
            <a:r>
              <a:rPr sz="2800" b="1" spc="-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как  направление</a:t>
            </a:r>
            <a:r>
              <a:rPr sz="2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помощи,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2810"/>
              </a:lnSpc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Эффективность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 определяется 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качеством</a:t>
            </a:r>
            <a:r>
              <a:rPr sz="2800" b="1" spc="-2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жизни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его</a:t>
            </a:r>
            <a:r>
              <a:rPr sz="2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функционированием,</a:t>
            </a:r>
            <a:endParaRPr sz="2800">
              <a:latin typeface="Calibri"/>
              <a:cs typeface="Calibri"/>
            </a:endParaRPr>
          </a:p>
          <a:p>
            <a:pPr marL="241300" marR="425450" indent="-228600">
              <a:lnSpc>
                <a:spcPts val="3030"/>
              </a:lnSpc>
              <a:spcBef>
                <a:spcPts val="209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Летальность и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продолжительность жизни не</a:t>
            </a:r>
            <a:r>
              <a:rPr sz="2800" b="1" spc="-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характеризует  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эффективность</a:t>
            </a:r>
            <a:r>
              <a:rPr sz="2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2810"/>
              </a:lnSpc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Эффективная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реабилитация должна</a:t>
            </a:r>
            <a:r>
              <a:rPr sz="2800" b="1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быть</a:t>
            </a:r>
            <a:endParaRPr sz="2800">
              <a:latin typeface="Calibri"/>
              <a:cs typeface="Calibri"/>
            </a:endParaRPr>
          </a:p>
          <a:p>
            <a:pPr marL="241300" marR="1537335">
              <a:lnSpc>
                <a:spcPts val="3030"/>
              </a:lnSpc>
              <a:spcBef>
                <a:spcPts val="204"/>
              </a:spcBef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мультидисциплинарная, пациент-центрированная 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проблемно-ориентированная,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2805"/>
              </a:lnSpc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Следует 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использовать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МКФ для эффективной</a:t>
            </a:r>
            <a:r>
              <a:rPr sz="2800" b="1" spc="-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реабилитации,</a:t>
            </a:r>
            <a:endParaRPr sz="2800">
              <a:latin typeface="Calibri"/>
              <a:cs typeface="Calibri"/>
            </a:endParaRPr>
          </a:p>
          <a:p>
            <a:pPr marL="241300" marR="85725" indent="-228600">
              <a:lnSpc>
                <a:spcPct val="90000"/>
              </a:lnSpc>
              <a:spcBef>
                <a:spcPts val="17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Методы диагностики и 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тестирования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в реабилитации 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также 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должны проходить исследования с 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использованием</a:t>
            </a:r>
            <a:r>
              <a:rPr sz="2800" b="1" spc="-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методов  доказательной</a:t>
            </a:r>
            <a:r>
              <a:rPr sz="2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медицины.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901" y="0"/>
            <a:ext cx="115893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none" spc="-10" dirty="0">
                <a:solidFill>
                  <a:srgbClr val="006FC0"/>
                </a:solidFill>
                <a:latin typeface="Calibri"/>
                <a:cs typeface="Calibri"/>
              </a:rPr>
              <a:t>Где </a:t>
            </a:r>
            <a:r>
              <a:rPr sz="4800" u="none" dirty="0">
                <a:solidFill>
                  <a:srgbClr val="006FC0"/>
                </a:solidFill>
                <a:latin typeface="Calibri"/>
                <a:cs typeface="Calibri"/>
              </a:rPr>
              <a:t>прочитать о доказательной</a:t>
            </a:r>
            <a:r>
              <a:rPr sz="4800" u="none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u="none" spc="-5" dirty="0">
                <a:solidFill>
                  <a:srgbClr val="006FC0"/>
                </a:solidFill>
                <a:latin typeface="Calibri"/>
                <a:cs typeface="Calibri"/>
              </a:rPr>
              <a:t>медицине?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7967" y="877824"/>
            <a:ext cx="9656064" cy="543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96347" y="6487769"/>
            <a:ext cx="20389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Arial"/>
                <a:cs typeface="Arial"/>
              </a:rPr>
              <a:t>ncbi.nlm.nih.gov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473" y="6807"/>
            <a:ext cx="7013575" cy="11855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235200" marR="5080" indent="-2223135">
              <a:lnSpc>
                <a:spcPts val="4320"/>
              </a:lnSpc>
              <a:spcBef>
                <a:spcPts val="655"/>
              </a:spcBef>
            </a:pPr>
            <a:r>
              <a:rPr sz="4000" u="none" dirty="0">
                <a:solidFill>
                  <a:srgbClr val="000000"/>
                </a:solidFill>
                <a:latin typeface="Calibri"/>
                <a:cs typeface="Calibri"/>
              </a:rPr>
              <a:t>Где прочитать </a:t>
            </a:r>
            <a:r>
              <a:rPr sz="4000" u="none" spc="5" dirty="0">
                <a:solidFill>
                  <a:srgbClr val="000000"/>
                </a:solidFill>
                <a:latin typeface="Calibri"/>
                <a:cs typeface="Calibri"/>
              </a:rPr>
              <a:t>о</a:t>
            </a:r>
            <a:r>
              <a:rPr sz="4000" u="none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u="none" dirty="0">
                <a:solidFill>
                  <a:srgbClr val="000000"/>
                </a:solidFill>
                <a:latin typeface="Calibri"/>
                <a:cs typeface="Calibri"/>
              </a:rPr>
              <a:t>доказательной  медицине?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9511" y="1228344"/>
            <a:ext cx="9113520" cy="5126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13375" y="6383223"/>
            <a:ext cx="6357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https://rehabilitation.cochrane.org/evidence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22864" y="128015"/>
            <a:ext cx="1301496" cy="1301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656" y="0"/>
            <a:ext cx="106578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u="none" spc="-15" dirty="0">
                <a:solidFill>
                  <a:srgbClr val="000000"/>
                </a:solidFill>
                <a:latin typeface="Calibri"/>
                <a:cs typeface="Calibri"/>
              </a:rPr>
              <a:t>Работа </a:t>
            </a:r>
            <a:r>
              <a:rPr sz="4400" u="none" spc="-5" dirty="0">
                <a:solidFill>
                  <a:srgbClr val="000000"/>
                </a:solidFill>
                <a:latin typeface="Calibri"/>
                <a:cs typeface="Calibri"/>
              </a:rPr>
              <a:t>с </a:t>
            </a:r>
            <a:r>
              <a:rPr sz="4400" u="none" spc="-15" dirty="0">
                <a:solidFill>
                  <a:srgbClr val="000000"/>
                </a:solidFill>
                <a:latin typeface="Calibri"/>
                <a:cs typeface="Calibri"/>
              </a:rPr>
              <a:t>базой </a:t>
            </a:r>
            <a:r>
              <a:rPr sz="4400" u="none" spc="-10" dirty="0">
                <a:solidFill>
                  <a:srgbClr val="000000"/>
                </a:solidFill>
                <a:latin typeface="Calibri"/>
                <a:cs typeface="Calibri"/>
              </a:rPr>
              <a:t>Кохрейновского</a:t>
            </a:r>
            <a:r>
              <a:rPr sz="4400" u="none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u="none" spc="-15" dirty="0">
                <a:solidFill>
                  <a:srgbClr val="000000"/>
                </a:solidFill>
                <a:latin typeface="Calibri"/>
                <a:cs typeface="Calibri"/>
              </a:rPr>
              <a:t>сообщества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49352"/>
            <a:ext cx="12192000" cy="6343015"/>
            <a:chOff x="0" y="149352"/>
            <a:chExt cx="12192000" cy="6343015"/>
          </a:xfrm>
        </p:grpSpPr>
        <p:sp>
          <p:nvSpPr>
            <p:cNvPr id="4" name="object 4"/>
            <p:cNvSpPr/>
            <p:nvPr/>
          </p:nvSpPr>
          <p:spPr>
            <a:xfrm>
              <a:off x="0" y="801624"/>
              <a:ext cx="8689848" cy="4885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75888" y="1703831"/>
              <a:ext cx="8516111" cy="4788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7152" y="3864863"/>
              <a:ext cx="2078989" cy="1222375"/>
            </a:xfrm>
            <a:custGeom>
              <a:avLst/>
              <a:gdLst/>
              <a:ahLst/>
              <a:cxnLst/>
              <a:rect l="l" t="t" r="r" b="b"/>
              <a:pathLst>
                <a:path w="2078989" h="1222375">
                  <a:moveTo>
                    <a:pt x="1467611" y="0"/>
                  </a:moveTo>
                  <a:lnTo>
                    <a:pt x="1467611" y="305562"/>
                  </a:lnTo>
                  <a:lnTo>
                    <a:pt x="0" y="305562"/>
                  </a:lnTo>
                  <a:lnTo>
                    <a:pt x="0" y="916686"/>
                  </a:lnTo>
                  <a:lnTo>
                    <a:pt x="1467611" y="916686"/>
                  </a:lnTo>
                  <a:lnTo>
                    <a:pt x="1467611" y="1222248"/>
                  </a:lnTo>
                  <a:lnTo>
                    <a:pt x="2078736" y="611124"/>
                  </a:lnTo>
                  <a:lnTo>
                    <a:pt x="14676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7152" y="3864863"/>
              <a:ext cx="2078989" cy="1222375"/>
            </a:xfrm>
            <a:custGeom>
              <a:avLst/>
              <a:gdLst/>
              <a:ahLst/>
              <a:cxnLst/>
              <a:rect l="l" t="t" r="r" b="b"/>
              <a:pathLst>
                <a:path w="2078989" h="1222375">
                  <a:moveTo>
                    <a:pt x="0" y="305562"/>
                  </a:moveTo>
                  <a:lnTo>
                    <a:pt x="1467611" y="305562"/>
                  </a:lnTo>
                  <a:lnTo>
                    <a:pt x="1467611" y="0"/>
                  </a:lnTo>
                  <a:lnTo>
                    <a:pt x="2078736" y="611124"/>
                  </a:lnTo>
                  <a:lnTo>
                    <a:pt x="1467611" y="1222248"/>
                  </a:lnTo>
                  <a:lnTo>
                    <a:pt x="1467611" y="916686"/>
                  </a:lnTo>
                  <a:lnTo>
                    <a:pt x="0" y="916686"/>
                  </a:lnTo>
                  <a:lnTo>
                    <a:pt x="0" y="305562"/>
                  </a:lnTo>
                  <a:close/>
                </a:path>
              </a:pathLst>
            </a:custGeom>
            <a:ln w="24384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47119" y="149352"/>
              <a:ext cx="719327" cy="7193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778110" y="6525564"/>
            <a:ext cx="219329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latin typeface="Arial"/>
                <a:cs typeface="Arial"/>
              </a:rPr>
              <a:t>https://translate.google.ru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573481"/>
            <a:ext cx="66027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9725" algn="l"/>
              </a:tabLst>
            </a:pPr>
            <a:r>
              <a:rPr sz="4800" b="0" u="none" dirty="0">
                <a:latin typeface="Arial Black"/>
                <a:cs typeface="Arial Black"/>
              </a:rPr>
              <a:t>Мнения	</a:t>
            </a:r>
            <a:r>
              <a:rPr sz="4800" b="0" u="none" spc="-25" dirty="0">
                <a:latin typeface="Arial Black"/>
                <a:cs typeface="Arial Black"/>
              </a:rPr>
              <a:t>э</a:t>
            </a:r>
            <a:r>
              <a:rPr sz="4800" b="0" u="none" spc="-5" dirty="0">
                <a:latin typeface="Arial Black"/>
                <a:cs typeface="Arial Black"/>
              </a:rPr>
              <a:t>к</a:t>
            </a:r>
            <a:r>
              <a:rPr sz="4800" b="0" u="none" spc="-25" dirty="0">
                <a:latin typeface="Arial Black"/>
                <a:cs typeface="Arial Black"/>
              </a:rPr>
              <a:t>с</a:t>
            </a:r>
            <a:r>
              <a:rPr sz="4800" b="0" u="none" dirty="0">
                <a:latin typeface="Arial Black"/>
                <a:cs typeface="Arial Black"/>
              </a:rPr>
              <a:t>п</a:t>
            </a:r>
            <a:r>
              <a:rPr sz="4800" b="0" u="none" spc="-25" dirty="0">
                <a:latin typeface="Arial Black"/>
                <a:cs typeface="Arial Black"/>
              </a:rPr>
              <a:t>е</a:t>
            </a:r>
            <a:r>
              <a:rPr sz="4800" b="0" u="none" dirty="0">
                <a:latin typeface="Arial Black"/>
                <a:cs typeface="Arial Black"/>
              </a:rPr>
              <a:t>рто</a:t>
            </a:r>
            <a:r>
              <a:rPr sz="4800" b="0" u="none" spc="-15" dirty="0">
                <a:latin typeface="Arial Black"/>
                <a:cs typeface="Arial Black"/>
              </a:rPr>
              <a:t>в</a:t>
            </a:r>
            <a:r>
              <a:rPr sz="4800" b="0" u="none" dirty="0">
                <a:latin typeface="Arial Black"/>
                <a:cs typeface="Arial Black"/>
              </a:rPr>
              <a:t>: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940" y="2885982"/>
            <a:ext cx="10604500" cy="21659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17830" indent="-405765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875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Российские клинические</a:t>
            </a:r>
            <a:r>
              <a:rPr sz="3200" b="1" spc="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рекомендации,</a:t>
            </a:r>
            <a:endParaRPr sz="32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25"/>
              </a:spcBef>
              <a:buClr>
                <a:srgbClr val="000000"/>
              </a:buClr>
              <a:buSzPct val="875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Мнения международных профессиональных</a:t>
            </a:r>
            <a:r>
              <a:rPr sz="3200" b="1" spc="1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сообществ,</a:t>
            </a:r>
            <a:endParaRPr sz="3200">
              <a:latin typeface="Calibri"/>
              <a:cs typeface="Calibri"/>
            </a:endParaRPr>
          </a:p>
          <a:p>
            <a:pPr marL="417830" marR="340995" indent="-405765">
              <a:lnSpc>
                <a:spcPts val="3460"/>
              </a:lnSpc>
              <a:spcBef>
                <a:spcPts val="1060"/>
              </a:spcBef>
              <a:buClr>
                <a:srgbClr val="000000"/>
              </a:buClr>
              <a:buSzPct val="875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Мнение Экспертов из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разных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стран – опыт зарубежных  коллег.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183" y="197561"/>
            <a:ext cx="11473180" cy="19030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 indent="374650">
              <a:lnSpc>
                <a:spcPts val="4750"/>
              </a:lnSpc>
              <a:spcBef>
                <a:spcPts val="695"/>
              </a:spcBef>
            </a:pPr>
            <a:r>
              <a:rPr sz="4400" u="none" spc="-5" dirty="0">
                <a:solidFill>
                  <a:srgbClr val="006FC0"/>
                </a:solidFill>
                <a:latin typeface="Calibri"/>
                <a:cs typeface="Calibri"/>
              </a:rPr>
              <a:t>Какие </a:t>
            </a:r>
            <a:r>
              <a:rPr sz="4400" u="none" spc="-10" dirty="0">
                <a:solidFill>
                  <a:srgbClr val="006FC0"/>
                </a:solidFill>
                <a:latin typeface="Calibri"/>
                <a:cs typeface="Calibri"/>
              </a:rPr>
              <a:t>критерии для </a:t>
            </a:r>
            <a:r>
              <a:rPr sz="4400" u="none" spc="-5" dirty="0">
                <a:solidFill>
                  <a:srgbClr val="006FC0"/>
                </a:solidFill>
                <a:latin typeface="Calibri"/>
                <a:cs typeface="Calibri"/>
              </a:rPr>
              <a:t>оценки </a:t>
            </a:r>
            <a:r>
              <a:rPr sz="4400" u="none" spc="-10" dirty="0">
                <a:solidFill>
                  <a:srgbClr val="006FC0"/>
                </a:solidFill>
                <a:latin typeface="Calibri"/>
                <a:cs typeface="Calibri"/>
              </a:rPr>
              <a:t>эффективности  реабилитации </a:t>
            </a:r>
            <a:r>
              <a:rPr sz="4400" u="none" spc="-5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4400" u="none" spc="-10" dirty="0">
                <a:solidFill>
                  <a:srgbClr val="006FC0"/>
                </a:solidFill>
                <a:latin typeface="Calibri"/>
                <a:cs typeface="Calibri"/>
              </a:rPr>
              <a:t>многоцентровых</a:t>
            </a:r>
            <a:r>
              <a:rPr sz="4400" u="none" spc="2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400" u="none" spc="-5" dirty="0">
                <a:solidFill>
                  <a:srgbClr val="006FC0"/>
                </a:solidFill>
                <a:latin typeface="Calibri"/>
                <a:cs typeface="Calibri"/>
              </a:rPr>
              <a:t>клинических</a:t>
            </a:r>
            <a:endParaRPr sz="4400">
              <a:latin typeface="Calibri"/>
              <a:cs typeface="Calibri"/>
            </a:endParaRPr>
          </a:p>
          <a:p>
            <a:pPr marL="3762375">
              <a:lnSpc>
                <a:spcPts val="4690"/>
              </a:lnSpc>
            </a:pPr>
            <a:r>
              <a:rPr sz="4400" u="none" spc="-5" dirty="0">
                <a:solidFill>
                  <a:srgbClr val="006FC0"/>
                </a:solidFill>
                <a:latin typeface="Calibri"/>
                <a:cs typeface="Calibri"/>
              </a:rPr>
              <a:t>исследованиях?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9060" y="2559862"/>
            <a:ext cx="9701530" cy="329755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417830" indent="-405765">
              <a:lnSpc>
                <a:spcPct val="100000"/>
              </a:lnSpc>
              <a:spcBef>
                <a:spcPts val="725"/>
              </a:spcBef>
              <a:buSzPct val="875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200" b="1" spc="-5" dirty="0">
                <a:latin typeface="Calibri"/>
                <a:cs typeface="Calibri"/>
              </a:rPr>
              <a:t>Летальность?</a:t>
            </a:r>
            <a:endParaRPr sz="32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25"/>
              </a:spcBef>
              <a:buSzPct val="875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200" b="1" spc="-5" dirty="0">
                <a:latin typeface="Calibri"/>
                <a:cs typeface="Calibri"/>
              </a:rPr>
              <a:t>Продолжительность</a:t>
            </a:r>
            <a:r>
              <a:rPr sz="3200" b="1" spc="4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жизни?</a:t>
            </a:r>
            <a:endParaRPr sz="32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25"/>
              </a:spcBef>
              <a:buSzPct val="875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200" b="1" spc="-5" dirty="0">
                <a:latin typeface="Calibri"/>
                <a:cs typeface="Calibri"/>
              </a:rPr>
              <a:t>Частота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рецидивов?</a:t>
            </a:r>
            <a:endParaRPr sz="32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605"/>
              </a:spcBef>
              <a:buSzPct val="875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200" b="1" spc="-5" dirty="0">
                <a:latin typeface="Calibri"/>
                <a:cs typeface="Calibri"/>
              </a:rPr>
              <a:t>Качество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жизни?</a:t>
            </a:r>
            <a:endParaRPr sz="3200">
              <a:latin typeface="Calibri"/>
              <a:cs typeface="Calibri"/>
            </a:endParaRPr>
          </a:p>
          <a:p>
            <a:pPr marL="417830" marR="5080" indent="-405765">
              <a:lnSpc>
                <a:spcPts val="3460"/>
              </a:lnSpc>
              <a:spcBef>
                <a:spcPts val="1055"/>
              </a:spcBef>
              <a:buSzPct val="87500"/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z="3200" b="1" spc="-5" dirty="0">
                <a:latin typeface="Calibri"/>
                <a:cs typeface="Calibri"/>
              </a:rPr>
              <a:t>Функционирование пациента </a:t>
            </a:r>
            <a:r>
              <a:rPr sz="3200" b="1" spc="-10" dirty="0">
                <a:latin typeface="Calibri"/>
                <a:cs typeface="Calibri"/>
              </a:rPr>
              <a:t>(его </a:t>
            </a:r>
            <a:r>
              <a:rPr sz="3200" b="1" spc="-5" dirty="0">
                <a:latin typeface="Calibri"/>
                <a:cs typeface="Calibri"/>
              </a:rPr>
              <a:t>функциональные  возможности)?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6507" y="642863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178" rIns="0" bIns="0" rtlCol="0">
            <a:spAutoFit/>
          </a:bodyPr>
          <a:lstStyle/>
          <a:p>
            <a:pPr marL="1497330" marR="5080" indent="-616585">
              <a:lnSpc>
                <a:spcPts val="6480"/>
              </a:lnSpc>
              <a:spcBef>
                <a:spcPts val="915"/>
              </a:spcBef>
            </a:pPr>
            <a:r>
              <a:rPr sz="6000" u="none" dirty="0">
                <a:solidFill>
                  <a:srgbClr val="006FC0"/>
                </a:solidFill>
                <a:latin typeface="Calibri"/>
                <a:cs typeface="Calibri"/>
              </a:rPr>
              <a:t>Направления исследований</a:t>
            </a:r>
            <a:r>
              <a:rPr sz="6000" u="none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000" u="none" dirty="0">
                <a:solidFill>
                  <a:srgbClr val="006FC0"/>
                </a:solidFill>
                <a:latin typeface="Calibri"/>
                <a:cs typeface="Calibri"/>
              </a:rPr>
              <a:t>в  </a:t>
            </a:r>
            <a:r>
              <a:rPr sz="6000" u="none" spc="-5" dirty="0">
                <a:solidFill>
                  <a:srgbClr val="006FC0"/>
                </a:solidFill>
                <a:latin typeface="Calibri"/>
                <a:cs typeface="Calibri"/>
              </a:rPr>
              <a:t>доказательной</a:t>
            </a:r>
            <a:r>
              <a:rPr sz="6000" u="none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000" u="none" spc="-5" dirty="0">
                <a:solidFill>
                  <a:srgbClr val="006FC0"/>
                </a:solidFill>
                <a:latin typeface="Calibri"/>
                <a:cs typeface="Calibri"/>
              </a:rPr>
              <a:t>медицине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5232" y="2173223"/>
            <a:ext cx="744220" cy="2240280"/>
          </a:xfrm>
          <a:custGeom>
            <a:avLst/>
            <a:gdLst/>
            <a:ahLst/>
            <a:cxnLst/>
            <a:rect l="l" t="t" r="r" b="b"/>
            <a:pathLst>
              <a:path w="744219" h="2240279">
                <a:moveTo>
                  <a:pt x="557784" y="0"/>
                </a:moveTo>
                <a:lnTo>
                  <a:pt x="185928" y="0"/>
                </a:lnTo>
                <a:lnTo>
                  <a:pt x="185928" y="1868424"/>
                </a:lnTo>
                <a:lnTo>
                  <a:pt x="0" y="1868424"/>
                </a:lnTo>
                <a:lnTo>
                  <a:pt x="371856" y="2240280"/>
                </a:lnTo>
                <a:lnTo>
                  <a:pt x="743712" y="1868424"/>
                </a:lnTo>
                <a:lnTo>
                  <a:pt x="557784" y="1868424"/>
                </a:lnTo>
                <a:lnTo>
                  <a:pt x="5577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24144" y="2081783"/>
            <a:ext cx="744220" cy="2240280"/>
          </a:xfrm>
          <a:custGeom>
            <a:avLst/>
            <a:gdLst/>
            <a:ahLst/>
            <a:cxnLst/>
            <a:rect l="l" t="t" r="r" b="b"/>
            <a:pathLst>
              <a:path w="744220" h="2240279">
                <a:moveTo>
                  <a:pt x="557783" y="0"/>
                </a:moveTo>
                <a:lnTo>
                  <a:pt x="185927" y="0"/>
                </a:lnTo>
                <a:lnTo>
                  <a:pt x="185927" y="1868423"/>
                </a:lnTo>
                <a:lnTo>
                  <a:pt x="0" y="1868423"/>
                </a:lnTo>
                <a:lnTo>
                  <a:pt x="371855" y="2240279"/>
                </a:lnTo>
                <a:lnTo>
                  <a:pt x="743711" y="1868423"/>
                </a:lnTo>
                <a:lnTo>
                  <a:pt x="557783" y="1868423"/>
                </a:lnTo>
                <a:lnTo>
                  <a:pt x="5577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10343" y="2173223"/>
            <a:ext cx="744220" cy="2240280"/>
          </a:xfrm>
          <a:custGeom>
            <a:avLst/>
            <a:gdLst/>
            <a:ahLst/>
            <a:cxnLst/>
            <a:rect l="l" t="t" r="r" b="b"/>
            <a:pathLst>
              <a:path w="744220" h="2240279">
                <a:moveTo>
                  <a:pt x="557783" y="0"/>
                </a:moveTo>
                <a:lnTo>
                  <a:pt x="185927" y="0"/>
                </a:lnTo>
                <a:lnTo>
                  <a:pt x="185927" y="1868424"/>
                </a:lnTo>
                <a:lnTo>
                  <a:pt x="0" y="1868424"/>
                </a:lnTo>
                <a:lnTo>
                  <a:pt x="371855" y="2240280"/>
                </a:lnTo>
                <a:lnTo>
                  <a:pt x="743711" y="1868424"/>
                </a:lnTo>
                <a:lnTo>
                  <a:pt x="557783" y="1868424"/>
                </a:lnTo>
                <a:lnTo>
                  <a:pt x="55778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1842" y="4841239"/>
            <a:ext cx="2044700" cy="1549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До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з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000" b="1" spc="-3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ельс</a:t>
            </a:r>
            <a:r>
              <a:rPr sz="2000" b="1" spc="-25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во 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э</a:t>
            </a:r>
            <a:r>
              <a:rPr sz="2000" b="1" spc="-45" dirty="0">
                <a:solidFill>
                  <a:srgbClr val="006FC0"/>
                </a:solidFill>
                <a:latin typeface="Arial"/>
                <a:cs typeface="Arial"/>
              </a:rPr>
              <a:t>ф</a:t>
            </a:r>
            <a:r>
              <a:rPr sz="2000" b="1" spc="-75" dirty="0">
                <a:solidFill>
                  <a:srgbClr val="006FC0"/>
                </a:solidFill>
                <a:latin typeface="Arial"/>
                <a:cs typeface="Arial"/>
              </a:rPr>
              <a:t>ф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ек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2000" b="1" spc="1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но</a:t>
            </a:r>
            <a:r>
              <a:rPr sz="2000" b="1" spc="10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2000" b="1" spc="-25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и 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модели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или 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направления  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реабилитации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10041" y="4936997"/>
            <a:ext cx="3018155" cy="1548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Доказательство  эффективности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метода  диагностики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или 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критериев диагностики  заболеваний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3120" y="4936997"/>
            <a:ext cx="2904490" cy="1548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Доказательство  эффективности 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отдельной технологии 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при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клинической  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ситуации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или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 болезни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3702</Words>
  <Application>Microsoft Office PowerPoint</Application>
  <PresentationFormat>Произвольный</PresentationFormat>
  <Paragraphs>858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Презентация PowerPoint</vt:lpstr>
      <vt:lpstr>Врач ФРМ и доказательная  медицина</vt:lpstr>
      <vt:lpstr>Некоторые принципы, правила и  технологические приемы в ФРМ</vt:lpstr>
      <vt:lpstr>Где прочитать о доказательной медицине?</vt:lpstr>
      <vt:lpstr>Где прочитать о доказательной  медицине?</vt:lpstr>
      <vt:lpstr>Работа с базой Кохрейновского сообщества</vt:lpstr>
      <vt:lpstr>Мнения экспертов:</vt:lpstr>
      <vt:lpstr>Какие критерии для оценки эффективности  реабилитации в многоцентровых клинических исследованиях?</vt:lpstr>
      <vt:lpstr>Направления исследований в  доказательной медицине</vt:lpstr>
      <vt:lpstr>Мультидисциплинарный  принцип в реабилитации - 1</vt:lpstr>
      <vt:lpstr>Мультидисциплинарный принцип в  реабилитации - 2</vt:lpstr>
      <vt:lpstr>Мультидисциплинарный принцип в  реабилитации - 3</vt:lpstr>
      <vt:lpstr>Мультидисциплинарный принцип в  реабилитации - 4</vt:lpstr>
      <vt:lpstr>Цель реабилитации и медицина, основанная на  доказательствах</vt:lpstr>
      <vt:lpstr>Презентация PowerPoint</vt:lpstr>
      <vt:lpstr>Клинические рекомендации  Союза Реабилитологов России:</vt:lpstr>
      <vt:lpstr>Доказательная медицина для оценки  эффективности и воспроизводимости  тестов и методов диагностики</vt:lpstr>
      <vt:lpstr>Презентация PowerPoint</vt:lpstr>
      <vt:lpstr>Надежность и диагностическая  точность симптома Бабинского при  поражении пирамидной системы  мозга</vt:lpstr>
      <vt:lpstr>Какие тесты есть в реабилитации?</vt:lpstr>
      <vt:lpstr>Исследование эффективности использования  МКФ и программы ICF-reader при  мультидисципдинарной реабилитации у  пациентов в острую фазу церебрального  инсульта</vt:lpstr>
      <vt:lpstr>Дизайн исследования:</vt:lpstr>
      <vt:lpstr>Группа 2. Простая форма для работы с МКФ  на основе рекомендаций ВОЗ</vt:lpstr>
      <vt:lpstr>Группа 3. Использовала программу для работы с реабилитационным диагнозом «ICF-reader»</vt:lpstr>
      <vt:lpstr>Характеристика групп пациентов в  начале исследования</vt:lpstr>
      <vt:lpstr>Сравнение по первичным конечным точкам по mRS в  конце курса реабилитации у пациентов без МКФ, с МКФ в  бумажной форме и с использованием программы «ICF-  reader»</vt:lpstr>
      <vt:lpstr>Презентация PowerPoint</vt:lpstr>
      <vt:lpstr>Многоцентровое большое открытое исследование  пациент-центрированной, проблемно-ориентированной  мультидисциплинарной трехэтапной системы  реабилитации пациентов с инсультом с  последовательным дизайном</vt:lpstr>
      <vt:lpstr>Сравнение «привычной» и «новой» моделей реабилитации – 1</vt:lpstr>
      <vt:lpstr>Сравнение «привычной» и «новой» моделей реабилитации – 2</vt:lpstr>
      <vt:lpstr>К ритерии включения в исследование:</vt:lpstr>
      <vt:lpstr>Сравнение показателей двух групп до начала исследования</vt:lpstr>
      <vt:lpstr>Исходные показатели оценки по шкалам. Сравнение показателей</vt:lpstr>
      <vt:lpstr>Сравнение результата реабилитации пациентов с инсультом в конце 1 этапа</vt:lpstr>
      <vt:lpstr>Результат оценки по шкалам в конце первого этапа  реабилитации пациентов с инсультом</vt:lpstr>
      <vt:lpstr>Исходные характеристики групп пациентов и данные по основным  вторичным конечным точкам исследования, полученные в  результате телефонного интервьюирования - 1</vt:lpstr>
      <vt:lpstr>Исходные характеристики групп пациентов и данные по  основным вторичным конечным точкам исследования,  полученные в результате телефонного интервьюирования - 2</vt:lpstr>
      <vt:lpstr>Исследование отдалённых результатов  медицинской реабилитации пациентов  с инсультом через 18 месяцев (1.5 года)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Доказательная медицина в неврологии и нейрореабилитации</dc:title>
  <dc:creator>Lena Melnikova</dc:creator>
  <cp:lastModifiedBy>Екатерина Быкова</cp:lastModifiedBy>
  <cp:revision>1</cp:revision>
  <dcterms:created xsi:type="dcterms:W3CDTF">2020-11-13T14:32:18Z</dcterms:created>
  <dcterms:modified xsi:type="dcterms:W3CDTF">2020-11-15T16:31:55Z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2020-11-13T00:00:00Z</vt:filetime>
  </property>
</Properties>
</file>