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8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3" r:id="rId19"/>
    <p:sldId id="392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4" r:id="rId30"/>
    <p:sldId id="405" r:id="rId31"/>
    <p:sldId id="406" r:id="rId32"/>
    <p:sldId id="403" r:id="rId33"/>
    <p:sldId id="407" r:id="rId34"/>
    <p:sldId id="408" r:id="rId35"/>
    <p:sldId id="409" r:id="rId36"/>
    <p:sldId id="411" r:id="rId37"/>
    <p:sldId id="412" r:id="rId38"/>
    <p:sldId id="413" r:id="rId39"/>
    <p:sldId id="414" r:id="rId40"/>
    <p:sldId id="415" r:id="rId41"/>
    <p:sldId id="416" r:id="rId42"/>
    <p:sldId id="36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-12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A069-41AF-4271-B739-0DBFF82BF422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1B1D-D460-4CD4-BED5-3B7D2A7AF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комплексе медикаментозной терапии туберкулеза основное место занимают химиотерапевтические средства.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683F2A-3882-484E-8ADB-58C6716053F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9C93-C218-4660-903C-56CB9A15FD26}" type="datetimeFigureOut">
              <a:rPr lang="ru-RU" smtClean="0"/>
              <a:pPr/>
              <a:t>14/09/20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4320480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6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6</a:t>
            </a:r>
            <a:r>
              <a:rPr lang="ru-RU" sz="5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4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фармакология </a:t>
            </a: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противотуберкулезных      </a:t>
            </a:r>
            <a:b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лекарственных средств </a:t>
            </a:r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9BA3C5C8-9B6C-4B2A-9E87-9978D210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016" y="5083765"/>
            <a:ext cx="4427984" cy="17526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Брюханова И.Я.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7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10C330-6B42-4421-9F23-C87135DD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65934"/>
          </a:xfrm>
        </p:spPr>
        <p:txBody>
          <a:bodyPr/>
          <a:lstStyle/>
          <a:p>
            <a:pPr marL="114300" indent="-457200" algn="just"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Механизм действия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-457200" algn="just"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синтез важных компонентов клеточной стенки микобактерий (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миколевой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кислоты), которых нет в клеточных стенках других микроорганизмов и человека. </a:t>
            </a:r>
          </a:p>
          <a:p>
            <a:pPr marL="114300" indent="-457200" algn="just"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Фармакологический эффект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концентрации действует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бактериостатически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бактерицидно. Активен в отношении вне- и внутриклеточных возбудителей.       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AC5B99-3F80-47FD-9574-B8B9E0E6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14300" indent="-457200">
              <a:buNone/>
            </a:pPr>
            <a:r>
              <a:rPr lang="ru-RU" alt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действия </a:t>
            </a:r>
          </a:p>
          <a:p>
            <a:pPr marL="114300" indent="-45720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активностью в отношении микобактерий туберкулеза. Оказывает угнетающее влияние на возбудителя лепры (проказы). </a:t>
            </a: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Устойчивость микобактерий туберкулеза к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относительно медленно.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Изониазид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используют при всех формах туберкулеза. </a:t>
            </a:r>
          </a:p>
          <a:p>
            <a:pPr indent="4508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является компонентом практически всех схем лечения. Хорошо проникает в плевральную, асцитическую жидкости, ликвор, хорошо всасывается в ЖКТ. Обычно назначают внутрь, иногда ректально, внутривенно, внутримышечно. Принимают 1 раз в день по 0,6-0,9 г после еды.</a:t>
            </a: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9811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2875" y="-125581"/>
            <a:ext cx="87153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Побочные эффекты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Нейротоксичность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периферические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невриты,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головные боли, головокружение, возможны нарушения функций ЦНС (бессонница, судороги, психические нарушения, расстройства памяти, нарушение равновесия).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Диспепсические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расстройства (у некоторых больных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Гепатотоксичность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Аллергические реакции.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Противопоказания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назначению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непереносимость, эпилепсия, болезни печени, ИБС,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бронхиальная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астма, ХПН и др.</a:t>
            </a:r>
          </a:p>
          <a:p>
            <a:pPr indent="450850" algn="just" eaLnBrk="0" hangingPunct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Изониазид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входит в состав многих комбинированных препаратов.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Фтизопирам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РИПЭГ,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Фтизамакс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другие препараты ГИНК сходны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изониазидом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основным параметрам, но обладают меньшей эффективностью. Производные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изониазида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фтивазид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применяется для профилактики.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0" y="-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685800">
              <a:buFont typeface="Arial" panose="020B0604020202020204" pitchFamily="34" charset="0"/>
              <a:buChar char="•"/>
            </a:pPr>
            <a:r>
              <a:rPr lang="ru-RU" alt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alt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полусинтетический антибиотик группы </a:t>
            </a:r>
            <a:r>
              <a:rPr lang="ru-RU" alt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рифамицина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7A2ACE7-F4A6-40F5-9959-9A305DAE8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518"/>
          <a:stretch/>
        </p:blipFill>
        <p:spPr>
          <a:xfrm>
            <a:off x="4755780" y="2473374"/>
            <a:ext cx="4294859" cy="33051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A8F567-8752-4705-AE45-79D58A7799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082" y="3338732"/>
            <a:ext cx="4388769" cy="33115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458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27901-8108-4AA6-98F4-58EF8651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659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угнетает синтез РНК в микробной клетке. </a:t>
            </a:r>
          </a:p>
          <a:p>
            <a:pPr algn="just"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Фармакологический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эффект: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концентрации дает   бактерицидный или бактериостатический эффект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Спектр действия: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широкий, оказывает выраженное действие на микобактерии туберкулеза и лепры, активен также в отношении ряда грамположительных и грамотрицательных микроорганизмов.</a:t>
            </a:r>
          </a:p>
          <a:p>
            <a:pPr algn="just"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14313" y="-210221"/>
            <a:ext cx="8715375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Устойчивость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МК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рифампицину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бывает редко. Хорошо переносится. Хорошо всасывается в ЖКТ. Препарат назначают внутрь 0,45 -0,6 за 30 - 60 мин до еды 1 раз в день или вводят внутривенно. </a:t>
            </a:r>
          </a:p>
          <a:p>
            <a:pPr indent="457200"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Показания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применению: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лечение всех форм туберкулеза.</a:t>
            </a:r>
          </a:p>
          <a:p>
            <a:pPr indent="457200"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Побочные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эффекты</a:t>
            </a:r>
          </a:p>
          <a:p>
            <a:pPr indent="45720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печени.</a:t>
            </a:r>
          </a:p>
          <a:p>
            <a:pPr indent="45720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вызывать лейкопению.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Окрашивает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мочу, мокроту и слезную жидкость в красноватый цвет.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Аллергические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реакции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 eaLnBrk="0" hangingPunct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предупреждения побочных эффектов назначают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гепатопротекторы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eaLnBrk="0" hangingPunct="0"/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2-Й ГРУППЫ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D79D059-791D-44B5-BACC-9AC7B010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06" y="990600"/>
            <a:ext cx="9144000" cy="56859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Синтетические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синтетический противотуберкулезный препарат</a:t>
            </a:r>
          </a:p>
          <a:p>
            <a:pPr marL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Механизм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угнетает синтез РНК в микробной клетке. </a:t>
            </a:r>
          </a:p>
          <a:p>
            <a:pPr marL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Фармакологический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бактериостатический </a:t>
            </a:r>
          </a:p>
          <a:p>
            <a:pPr marL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Спектр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влияет только на микобактерии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туберкулеза, подавляет клеточные и внеклеточные популяции МБ.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681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ctr">
            <a:spAutoFit/>
          </a:bodyPr>
          <a:lstStyle/>
          <a:p>
            <a:pPr indent="4508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Устойчивость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микобактерий 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этамбутолу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развивается медленно.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тамбутол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назначают при разных формах туберкулеза, обычно в сочетании с другими препаратами.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всасывается в ЖКТ.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Принимают 1 раз в день после завтрака по 0,25 мг/кг.  </a:t>
            </a:r>
          </a:p>
          <a:p>
            <a:pPr indent="450850" algn="just" eaLnBrk="0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Побочные эффекты  </a:t>
            </a:r>
          </a:p>
          <a:p>
            <a:pPr indent="450850" algn="just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Нарушения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зрения (в том числе расстройство цветового восприятия,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снижение остроты зрения).  </a:t>
            </a:r>
          </a:p>
          <a:p>
            <a:pPr indent="450850" algn="just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Диспепсические расстройства.</a:t>
            </a:r>
          </a:p>
          <a:p>
            <a:pPr indent="450850" algn="just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Аллергические реакции.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предупреждения побочных эффектов консультация окулиста 1 раз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месяц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нельзя назначать больным с нарушением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зрения.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B701F4-31EC-4C69-9780-FA3CC275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1790B5-D7B8-4572-8814-BDB9AE55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анорексия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тошнота, рвота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Ортостатический коллапс.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Нарушения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ЦНС (сонливость) и периферической нервной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побочных эффектов назначают гепатопротекторы, никотиновую кислоту, витамины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В1,В6.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Протионамид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близок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этионамиду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(гомолог), но легче переносится.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35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33984"/>
            <a:ext cx="91440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Этионамид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протионамид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близкие по структуре синтетические препараты, являются производными изоникотиновой кислоты.</a:t>
            </a:r>
          </a:p>
          <a:p>
            <a:pPr indent="450850"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подавляют синтез пептидов микобактерий, усиливают фагоцитоз в очаге  воспаления.</a:t>
            </a: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Фармакологический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эффект: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бактериостатический, подавляет внутри – и внеклеточные популяции, усиливает фагоцитоз в очаге воспаления.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Спектр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действия: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включает микобактерии туберкулеза и лепры.</a:t>
            </a:r>
          </a:p>
          <a:p>
            <a:pPr indent="450850"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Устойчивость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этионамиду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микобактерий туберкулеза возникает быстро, поэтому его всегда применяют в сочетании с другими препаратами. Хорошо всасывается в ЖКТ. Препарат назначают внутрь, ректально, внутривенно.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Принимают внутрь через 30-60 минут после еды по 0,25 г 3 раза в сутки.</a:t>
            </a: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47822" y="0"/>
            <a:ext cx="8229600" cy="914400"/>
          </a:xfrm>
        </p:spPr>
        <p:txBody>
          <a:bodyPr/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 лекции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1"/>
          </a:xfrm>
        </p:spPr>
        <p:txBody>
          <a:bodyPr/>
          <a:lstStyle/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Туберкулез - понятие, этиология, способствующие факторы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Принципы противотуберкулезной терапии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Классификация противотуберкулезных средств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Клинико-фармакологическая характеристика противотуберкулезных средств 1 группы: изониазид,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Клинико-фармакологическая характеристика противотуберкулезных средств 2 группы: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этионамид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стрептомицин,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пиразинамид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Клинико-фармакологическая характеристика противотуберкулезных средств 3 группы: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ПАСК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547BB67-5047-4215-8981-2687BB99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72068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Пиразинамид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синтетический противотуберкулезный препарат</a:t>
            </a:r>
          </a:p>
          <a:p>
            <a:pPr marL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Механизм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Действует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медленно размножающиеся микобактерии, в том числе располагающиеся вне- 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внутриклеточно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51520" y="-341638"/>
            <a:ext cx="871296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Фармакологический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эффек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бактериостатический.  Действует на микобактерии туберкулеза, устойчивые к  другим препаратам 2 ряда.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Спектр действия: активен в отношении микобактерий туберкулеза. Устойчивость к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пиразинамиду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микобактерий туберкулеза возникает быстро, поэтому его всегда применяют в сочетании с другими препаратами. Хорошо всасывается в ЖКТ.  </a:t>
            </a:r>
          </a:p>
          <a:p>
            <a:pPr indent="450850" algn="just" eaLnBrk="0" hangingPunct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519CDD-202A-4CE5-87F5-6573C54DC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3189" b="24638"/>
          <a:stretch/>
        </p:blipFill>
        <p:spPr>
          <a:xfrm>
            <a:off x="0" y="-1"/>
            <a:ext cx="6629400" cy="34588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C81FE0-AD0F-49DA-881D-19EC30A6D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9218"/>
          <a:stretch/>
        </p:blipFill>
        <p:spPr>
          <a:xfrm>
            <a:off x="4107793" y="3200401"/>
            <a:ext cx="50362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10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A62B6C-1393-470E-AD46-CD7C9834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892472-6DCA-4F46-909E-9A247938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71600"/>
            <a:ext cx="8915400" cy="5105400"/>
          </a:xfrm>
        </p:spPr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 (тошнота, рвота)</a:t>
            </a: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Гепатотоксичность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Тромбоцитопения</a:t>
            </a:r>
          </a:p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Гиперурикемия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Артралгия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17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C6904D-72B0-4368-B2E0-F552567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20421B-0680-4452-8B4B-AC138D5D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102" y="1219200"/>
            <a:ext cx="9165102" cy="5486432"/>
          </a:xfrm>
        </p:spPr>
        <p:txBody>
          <a:bodyPr>
            <a:normAutofit fontScale="92500" lnSpcReduction="10000"/>
          </a:bodyPr>
          <a:lstStyle/>
          <a:p>
            <a:pPr marL="0" algn="just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Стрептомицин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антибиотикам группы аминогликозидов.</a:t>
            </a:r>
          </a:p>
          <a:p>
            <a:pPr marL="0" algn="just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Механизм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и функцию цитоплазматической мембраны,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угнетают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РНК в микробной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клетке.</a:t>
            </a:r>
          </a:p>
          <a:p>
            <a:pPr marL="0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Фармакологический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эффект: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оказывают бактериостатический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бактерицидный эффект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702F9F-758C-429E-9DF9-EF03177C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0"/>
            <a:ext cx="8712969" cy="6248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buNone/>
            </a:pPr>
            <a:r>
              <a:rPr lang="ru-RU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Спектр действия </a:t>
            </a:r>
            <a:endParaRPr lang="ru-RU" sz="4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спектром действия, включающим микобактерии туберкулеза, многие грамположительные и грамотрицательные бактерии. </a:t>
            </a: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Устойчивость  бактерий к стрептомицину и </a:t>
            </a:r>
            <a:r>
              <a:rPr lang="ru-RU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канамицину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довольно быстро.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b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02480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20C69-89E9-4E51-85D0-49B75D69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586" y="12895"/>
            <a:ext cx="9161585" cy="82530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360959-05A0-4E65-A058-4ABF4EE5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38200"/>
            <a:ext cx="9143999" cy="6019800"/>
          </a:xfrm>
        </p:spPr>
        <p:txBody>
          <a:bodyPr/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Ототоксическое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Нефротоксическое действие.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побочных эффектов назначают гепатопротекторы, никотиновую кислоту, витамины В1,В6,С.</a:t>
            </a:r>
          </a:p>
        </p:txBody>
      </p:sp>
    </p:spTree>
    <p:extLst>
      <p:ext uri="{BB962C8B-B14F-4D97-AF65-F5344CB8AC3E}">
        <p14:creationId xmlns:p14="http://schemas.microsoft.com/office/powerpoint/2010/main" xmlns="" val="105591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48F32A9-F943-4093-BDE3-5088A399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65929"/>
          </a:xfrm>
        </p:spPr>
        <p:txBody>
          <a:bodyPr/>
          <a:lstStyle/>
          <a:p>
            <a:pPr marL="0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полусинтетический антибиотик широкого спектра действия. </a:t>
            </a:r>
          </a:p>
          <a:p>
            <a:pPr marL="0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синтез аминокислот в микробной клетке.</a:t>
            </a:r>
          </a:p>
          <a:p>
            <a:pPr marL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Фармакологический эффект: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концентрации бактерицидный или бактериостатический эффект. 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379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640D90-2973-4085-9FD4-98A99C88A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" y="152400"/>
            <a:ext cx="9136966" cy="6705600"/>
          </a:xfrm>
        </p:spPr>
        <p:txBody>
          <a:bodyPr/>
          <a:lstStyle/>
          <a:p>
            <a:pPr algn="just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действия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Обладает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спектром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включающим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грамположительные и грамотрицательные бактерии, но более активен в отношении микобактерий туберкулеза вне- и внутриклеточных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" indent="-85725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Устойчивость микобактерий туберкулеза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относительно медленно. По активности уступает  вышеназванным препаратам, а токсичность значительно выше. Хорошо всасывается в ЖКТ. Назначают внутрь перед едой по 0,25 г 3 раза в день.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44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482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852BB8-1436-48BC-92E7-D238A3E9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61134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непереносимости или неэффективности прочих противотуберкулезных средств.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Используется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действие основных противотуберкулезных препаратов исчерпано. Наилучший результат наблюдается при комбинированном применении </a:t>
            </a:r>
            <a:r>
              <a:rPr lang="ru-RU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циклосерина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другими препаратами 1-й или 2-й группы. 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инфекционное заболевание, вызванное микобактериями туберкулеза, характеризующееся развитием морфологических изменений специфического характера (туберкулезная гранулема, бугорок) в различных органах, преимущественно в легких и сопровождающееся выраженными функциональными нарушениями организма. В развитии туберкулеза большая роль принадлежит иммунологическим процессам.</a:t>
            </a:r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304800" y="0"/>
            <a:ext cx="845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175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pic>
        <p:nvPicPr>
          <p:cNvPr id="20486" name="Picture 10" descr="C:\Users\Сергей\Desktop\Kanamic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70" t="15808" r="28070" b="21052"/>
          <a:stretch/>
        </p:blipFill>
        <p:spPr bwMode="auto">
          <a:xfrm>
            <a:off x="1389256" y="-6349"/>
            <a:ext cx="2696701" cy="388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C:\Users\Сергей\Desktop\12432423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0" t="15700" r="22000" b="6972"/>
          <a:stretch/>
        </p:blipFill>
        <p:spPr bwMode="auto">
          <a:xfrm>
            <a:off x="5267211" y="-45720"/>
            <a:ext cx="3372888" cy="68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" t="17778" r="3314" b="6666"/>
          <a:stretch/>
        </p:blipFill>
        <p:spPr bwMode="auto">
          <a:xfrm>
            <a:off x="457200" y="3875712"/>
            <a:ext cx="4640302" cy="2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0A1B9-39AD-4BD4-B601-9D816162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9064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ПРОТИВОТУБЕРКУЛЕЗНЫЕ СРЕДСТВА 3-Й ГРУППЫ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B6F053-25C0-4CE0-87C6-09C649F0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89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Парааминосалициловая кислота (ПАСК)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синтетический препарат.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  конкурентными взаимоотношениями с парааминобензойной кислотой (ПАБК), необходимой для роста и размножения микобактерий туберкулеза. Микобактерии вместо необходимой им парааминобензойной кислоты захватывают ПАСК и теряют способность к росту и размножению.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66D4E-9093-4736-85DC-8CA5263D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34"/>
            <a:ext cx="9144000" cy="1143000"/>
          </a:xfrm>
        </p:spPr>
        <p:txBody>
          <a:bodyPr/>
          <a:lstStyle/>
          <a:p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51E53C-ACA6-44E2-84AF-BD3AB0347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" y="1118381"/>
            <a:ext cx="9120554" cy="5722034"/>
          </a:xfrm>
        </p:spPr>
        <p:txBody>
          <a:bodyPr/>
          <a:lstStyle/>
          <a:p>
            <a:pPr marL="0"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Нервно-психические </a:t>
            </a:r>
            <a:r>
              <a:rPr lang="ru-RU" alt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нарушения: головные боли, головокружение, тремор, судороги, возбуждение или депрессия, </a:t>
            </a: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психозы. </a:t>
            </a:r>
            <a:endParaRPr lang="ru-RU" alt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Диспепсические расстройства.</a:t>
            </a:r>
            <a:endParaRPr lang="ru-RU" alt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Аллергические реакции.</a:t>
            </a:r>
            <a:endParaRPr lang="ru-RU" alt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alt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побочных </a:t>
            </a: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эффектов назначают </a:t>
            </a:r>
            <a:r>
              <a:rPr lang="ru-RU" alt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глутаминовую</a:t>
            </a:r>
            <a:r>
              <a:rPr lang="ru-RU" alt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кислоту, витамины В1,В6, бромиды </a:t>
            </a: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2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E581D8-12A3-4176-B146-00A7B0D9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91200"/>
          </a:xfrm>
        </p:spPr>
        <p:txBody>
          <a:bodyPr>
            <a:normAutofit fontScale="47500" lnSpcReduction="20000"/>
          </a:bodyPr>
          <a:lstStyle/>
          <a:p>
            <a:pPr marL="0">
              <a:buNone/>
            </a:pPr>
            <a:r>
              <a:rPr lang="ru-RU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Фармакологический эффект: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бактериостатический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действия: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на микобактерии туберкулеза,  на другие микроорганизмы не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влияет.</a:t>
            </a:r>
          </a:p>
          <a:p>
            <a:pPr marL="0" algn="just">
              <a:buNone/>
            </a:pP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ПАСК невысокая. Уступает значительно </a:t>
            </a: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изониазиду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рифампицину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, стрептомицину. Применяют только в комбинации с другими, более активными препаратами. </a:t>
            </a:r>
          </a:p>
          <a:p>
            <a:pPr marL="0" algn="just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66388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28625" y="571500"/>
            <a:ext cx="85725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Хорошо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всасывается в ЖКТ.</a:t>
            </a:r>
          </a:p>
          <a:p>
            <a:pPr indent="450850"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Принимается внутрь после еды по 3-4 г  3 раза в день, запивать щелочной водой. </a:t>
            </a:r>
          </a:p>
          <a:p>
            <a:pPr indent="450850" algn="just" eaLnBrk="0" hangingPunct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ПАСК усиливает эффект других противотуберкулезных препаратов. </a:t>
            </a:r>
          </a:p>
          <a:p>
            <a:pPr indent="450850"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Устойчивость микобактерий к ПАСК развивается медленно. </a:t>
            </a:r>
          </a:p>
          <a:p>
            <a:pPr indent="450850"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Назначают при всех формах туберкулеза, обычно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внутрь.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49A73D-CD94-496A-BCD1-B9FF60D5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CCB322-491E-454F-8628-67E988A8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45" y="838200"/>
            <a:ext cx="9146345" cy="5791200"/>
          </a:xfrm>
        </p:spPr>
        <p:txBody>
          <a:bodyPr/>
          <a:lstStyle/>
          <a:p>
            <a:pPr marL="0">
              <a:buNone/>
            </a:pPr>
            <a:r>
              <a:rPr lang="ru-RU" sz="4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   (тошнота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рвота, боли в животе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Гепатотоксичность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Аллергичекие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побочных эффектов назначают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запивать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щелочной водой, назначают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антациды.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62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9D96E2-5987-495B-A4AA-A6DDCC33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18"/>
            <a:ext cx="9144000" cy="6841319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Сильным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бактерицидным действием на микобактерии обладают фторхинолоны. Они  оказываются активными при туберкулезе, вызванном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полирезистентными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штаммами, но к ним самим быстро развивается устойчивость. Чаще используют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офлоксацин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ломефлоксацин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8374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0EE4AF-E2F6-47C0-8C29-D51F6C6691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7397" b="27397"/>
          <a:stretch/>
        </p:blipFill>
        <p:spPr>
          <a:xfrm>
            <a:off x="0" y="457200"/>
            <a:ext cx="6573982" cy="2971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97F52C-4450-4A62-8912-8CE9704CC6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229707"/>
            <a:ext cx="6157013" cy="33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11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Комбинированные препараты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комбинированным противотуберкулезным препаратам относят «двух», «трех», «четырех» и пятикомпонентные лекарственные формы с фиксированными дозами отдельных веществ.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6460139"/>
              </p:ext>
            </p:extLst>
          </p:nvPr>
        </p:nvGraphicFramePr>
        <p:xfrm>
          <a:off x="0" y="0"/>
          <a:ext cx="9144000" cy="59943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959">
                <a:tc>
                  <a:txBody>
                    <a:bodyPr/>
                    <a:lstStyle/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Изониазид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75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мг+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Пиразинамид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400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мг+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Рифампицин150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мг+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Этамбутол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275 мг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РИПЭГ</a:t>
                      </a:r>
                      <a:r>
                        <a:rPr kumimoji="0" lang="ru-RU" sz="3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8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Изониазид</a:t>
                      </a: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 </a:t>
                      </a:r>
                      <a:r>
                        <a:rPr kumimoji="0" lang="ru-RU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мг+</a:t>
                      </a:r>
                      <a:endParaRPr kumimoji="0" lang="ru-RU" sz="32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Пиразинамид</a:t>
                      </a: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Пиридоксин 15 мг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Фтизопирам</a:t>
                      </a: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В6</a:t>
                      </a:r>
                      <a:endParaRPr kumimoji="0" lang="ru-RU" sz="32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0827">
                <a:tc>
                  <a:txBody>
                    <a:bodyPr/>
                    <a:lstStyle/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Изониазид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150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мг+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Этамбутол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400 мг +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Пиридоксин 15 мг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Фтизоэтам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В6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2B83E6B0-0856-4CBE-8AEA-214EFC698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412" y="908050"/>
            <a:ext cx="9144000" cy="4525963"/>
          </a:xfrm>
        </p:spPr>
        <p:txBody>
          <a:bodyPr/>
          <a:lstStyle/>
          <a:p>
            <a:pPr mar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Возбудитель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микобактерии туберкулеза, открытые Кохом в 1882 году, которые относятся к роду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877AAE2-DE92-4655-9403-76910F7F3B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902" y="2742028"/>
            <a:ext cx="6142195" cy="40854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Контрольные вопросы для закрепления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1.Что такое противотуберкулезные средства?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2. Назовите группы противотуберкулезных средств.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3. Назовите препараты 1 группы.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4. Назовите препараты 2 группы.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5. Назовите препараты 3 группы.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6. Назовите  побочные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изониазида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7. Назовите  побочные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рифампицина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8. Назовите  побочные действия стрептомицина.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9. Назовите о  побочные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этамбутола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10. Назовите принципы противотуберкулезной терапии.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3683" y="0"/>
            <a:ext cx="8229600" cy="990600"/>
          </a:xfrm>
        </p:spPr>
        <p:txBody>
          <a:bodyPr/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Обязательная: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Лекция       «Клиническая фармакология противотуберкулезных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лекарственных средств»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литература: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Белоусов Ю.Б.,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Кукес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В.Г. и др. «Клиническая фармакология» Национальное руководство. – М.: ГЭОТАР – Медиа 2010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Машковский М.Д. Лекарственные средства. – М.: Новая волна, 2011.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Лекция- презентация  «Клиническая фармакология противотуберкулезных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лекарственных средств»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Электронный справочник «Лекарственные средства»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Тесты АСТ по теме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Обращение лекарственных – база данных </a:t>
            </a: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www.regmed.ru/search.asp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368676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14313" y="-84953"/>
            <a:ext cx="8643937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Микобактерии туберкулеза характеризуются быстрым развитием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т.к. они устойчивы и изменчивы.   </a:t>
            </a:r>
          </a:p>
          <a:p>
            <a:pPr indent="4508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Микобактерии туберкулеза самые устойчивые из неспороносных форм бактерий, устойчивость объясняется наличием в их оболочке липидов.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Вне живого организма они способны сохранять жизнеспособность в течение многих месяцев (в высохшей мокроте живут до 10 месяцев). </a:t>
            </a:r>
          </a:p>
          <a:p>
            <a:pPr indent="4508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Основным источником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заражения людей является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больной активной формой туберкулеза,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бактерионоситель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14313" y="291160"/>
            <a:ext cx="87153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>
              <a:tabLst>
                <a:tab pos="276225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Принципы химиотерапии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туберкулеза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Комбинация 3-4 препаратов - это позволяет замедлить 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возбудителя. </a:t>
            </a:r>
          </a:p>
          <a:p>
            <a:pPr marL="457200" indent="-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 месяцев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457200" indent="-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Учитывается чувствительность микобактерий к химиопрепаратам.</a:t>
            </a:r>
          </a:p>
          <a:p>
            <a:pPr marL="457200" indent="-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индивидуальная переносимость препаратов организмом человека. Практически на все препараты может возникнуть аллергическая реакция, что требует сбора аллергического анамнеза и проведения проб на переносимость, а также побочные явления, которые чаще наблюдаются у больных с заболеваниями печени, ЖКТ, ССС, ЦНС, что требует тщательного обследования пациента.</a:t>
            </a:r>
          </a:p>
          <a:p>
            <a:pPr indent="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туберкулеза.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Учитывается предыдущее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лечение.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70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05A4CB-5980-47F3-ADA7-E99900CB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351"/>
            <a:ext cx="9144000" cy="6858220"/>
          </a:xfrm>
        </p:spPr>
        <p:txBody>
          <a:bodyPr/>
          <a:lstStyle/>
          <a:p>
            <a:pPr marL="0" algn="ctr">
              <a:buNone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противотуберкулезных препаратов (международный союз борьбы с туберкулезом):</a:t>
            </a:r>
            <a:endParaRPr lang="ru-RU" alt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 группа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наиболее эффективные препараты: 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>
              <a:buNone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группа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препараты средней эффективности: 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стрептомицин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этионамид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протионамид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пиразинамид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>
              <a:buNone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группа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препараты с умеренной эффективностью: </a:t>
            </a:r>
            <a:r>
              <a:rPr lang="ru-RU" alt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аминосалициловая</a:t>
            </a:r>
            <a:r>
              <a:rPr lang="ru-RU" alt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(ПАСК</a:t>
            </a:r>
            <a:r>
              <a:rPr lang="ru-RU" alt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928688"/>
          <a:ext cx="8358187" cy="5143500"/>
        </p:xfrm>
        <a:graphic>
          <a:graphicData uri="http://schemas.openxmlformats.org/drawingml/2006/table">
            <a:tbl>
              <a:tblPr/>
              <a:tblGrid>
                <a:gridCol w="2786062"/>
                <a:gridCol w="2786063"/>
                <a:gridCol w="2786062"/>
              </a:tblGrid>
              <a:tr h="1285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Препараты 1-ой линии (ряда)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Препараты 2-ой линии (ряда)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Альтернативные препараты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Изониазид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Рифампицин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Этамбутол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Пиразинамид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Стрептомицин,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Этионамид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Циклосерин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Канамицин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Амикацин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Ломефлоксацин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Ципрофлоксацин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Офлоксацин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Азитромицин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Кларитромицин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4" name="Прямоугольник 3"/>
          <p:cNvSpPr>
            <a:spLocks noChangeArrowheads="1"/>
          </p:cNvSpPr>
          <p:nvPr/>
        </p:nvSpPr>
        <p:spPr bwMode="auto">
          <a:xfrm>
            <a:off x="571500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Рабочая классификация противотуберкулезных средств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0" y="1612855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3600" dirty="0">
                <a:cs typeface="Times New Roman" panose="02020603050405020304" pitchFamily="18" charset="0"/>
              </a:rPr>
              <a:t>	</a:t>
            </a:r>
            <a:endParaRPr lang="ru-RU" altLang="ru-RU" sz="3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1A2E5D-6D4A-40C7-9EA4-FBBAA54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17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ПРОТИВОТУБЕРКУЛЕЗНЫЕ СРЕДСТВА  1-Й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1963D1-1D4E-4CDD-B03D-EF964A80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034" y="1230193"/>
            <a:ext cx="9151034" cy="4525963"/>
          </a:xfrm>
        </p:spPr>
        <p:txBody>
          <a:bodyPr/>
          <a:lstStyle/>
          <a:p>
            <a:pPr marL="0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(ГИНК)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синтетическое средство, производное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гидразидов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изоникотиновой кислоты.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561BBC-084C-4AA3-B321-3E040517CF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89" t="12223" r="10463" b="11111"/>
          <a:stretch/>
        </p:blipFill>
        <p:spPr>
          <a:xfrm>
            <a:off x="-7034" y="2298545"/>
            <a:ext cx="4419600" cy="42014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A72F105-DE99-4DF4-B715-15A598B4F5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571" t="5461" r="11143" b="5548"/>
          <a:stretch/>
        </p:blipFill>
        <p:spPr>
          <a:xfrm>
            <a:off x="4572000" y="3276600"/>
            <a:ext cx="4541520" cy="35795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7|1.4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1|1.4|7.5|2.8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1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11.9|2.5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2.2|3.1|3.2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3|1.7|1.9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|8.7|1.4|1.4|1.5|1.3|1.4|1.8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.2|2.7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1889</Words>
  <Application>Microsoft Office PowerPoint</Application>
  <PresentationFormat>Экран (4:3)</PresentationFormat>
  <Paragraphs>226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                    ЛЕКЦИЯ № 6   Клиническая фармакология          противотуберкулезных           лекарственных средств   </vt:lpstr>
      <vt:lpstr> План  лекции  </vt:lpstr>
      <vt:lpstr>Туберкулез – инфекционное заболевание, вызванное микобактериями туберкулеза, характеризующееся развитием морфологических изменений специфического характера (туберкулезная гранулема, бугорок) в различных органах, преимущественно в легких и сопровождающееся выраженными функциональными нарушениями организма. В развитии туберкулеза большая роль принадлежит иммунологическим процессам.</vt:lpstr>
      <vt:lpstr>ЭТИОЛОГИЯ </vt:lpstr>
      <vt:lpstr>Слайд 5</vt:lpstr>
      <vt:lpstr>Слайд 6</vt:lpstr>
      <vt:lpstr>Слайд 7</vt:lpstr>
      <vt:lpstr>Слайд 8</vt:lpstr>
      <vt:lpstr>ПРОТИВОТУБЕРКУЛЕЗНЫЕ СРЕДСТВА  1-Й ГРУППЫ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ПРОТИВОТУБЕРКУЛЕЗНЫЕ СРЕДСТВА  2-Й ГРУППЫ</vt:lpstr>
      <vt:lpstr>Слайд 17</vt:lpstr>
      <vt:lpstr>Побочные эффекты</vt:lpstr>
      <vt:lpstr>Слайд 19</vt:lpstr>
      <vt:lpstr>Слайд 20</vt:lpstr>
      <vt:lpstr>Слайд 21</vt:lpstr>
      <vt:lpstr>Слайд 22</vt:lpstr>
      <vt:lpstr>Побочные эффекты</vt:lpstr>
      <vt:lpstr>АНТИБИОТИКИ</vt:lpstr>
      <vt:lpstr>Слайд 25</vt:lpstr>
      <vt:lpstr>Побочные эффекты</vt:lpstr>
      <vt:lpstr>Слайд 27</vt:lpstr>
      <vt:lpstr>Слайд 28</vt:lpstr>
      <vt:lpstr>Слайд 29</vt:lpstr>
      <vt:lpstr>Слайд 30</vt:lpstr>
      <vt:lpstr>ПРОТИВОТУБЕРКУЛЕЗНЫЕ СРЕДСТВА 3-Й ГРУППЫ</vt:lpstr>
      <vt:lpstr>Побочные эффекты</vt:lpstr>
      <vt:lpstr>Слайд 33</vt:lpstr>
      <vt:lpstr>Слайд 34</vt:lpstr>
      <vt:lpstr>Побочные эффекты</vt:lpstr>
      <vt:lpstr>Слайд 36</vt:lpstr>
      <vt:lpstr>Слайд 37</vt:lpstr>
      <vt:lpstr>Комбинированные препараты</vt:lpstr>
      <vt:lpstr>Слайд 39</vt:lpstr>
      <vt:lpstr> Контрольные вопросы для закрепления: </vt:lpstr>
      <vt:lpstr>Рекомендуемая литература:</vt:lpstr>
      <vt:lpstr>Спасибо за внимание!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«Клиническая фармакология антиангинальных средств»                                       Преподаватель:                                               Брюханова И.Я.    Красноярск 2010</dc:title>
  <dc:creator>SamLab.ws</dc:creator>
  <cp:lastModifiedBy>Admin</cp:lastModifiedBy>
  <cp:revision>131</cp:revision>
  <dcterms:created xsi:type="dcterms:W3CDTF">2010-10-31T15:54:19Z</dcterms:created>
  <dcterms:modified xsi:type="dcterms:W3CDTF">2020-09-14T06:57:56Z</dcterms:modified>
</cp:coreProperties>
</file>