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4" r:id="rId1"/>
  </p:sldMasterIdLst>
  <p:sldIdLst>
    <p:sldId id="256" r:id="rId2"/>
    <p:sldId id="274" r:id="rId3"/>
    <p:sldId id="268" r:id="rId4"/>
    <p:sldId id="257" r:id="rId5"/>
    <p:sldId id="270" r:id="rId6"/>
    <p:sldId id="269" r:id="rId7"/>
    <p:sldId id="271" r:id="rId8"/>
    <p:sldId id="285" r:id="rId9"/>
    <p:sldId id="272" r:id="rId10"/>
    <p:sldId id="275" r:id="rId11"/>
    <p:sldId id="284" r:id="rId12"/>
    <p:sldId id="276" r:id="rId13"/>
    <p:sldId id="258" r:id="rId14"/>
    <p:sldId id="277" r:id="rId15"/>
    <p:sldId id="278" r:id="rId16"/>
    <p:sldId id="279" r:id="rId17"/>
    <p:sldId id="280" r:id="rId18"/>
    <p:sldId id="281" r:id="rId19"/>
    <p:sldId id="260" r:id="rId20"/>
    <p:sldId id="267" r:id="rId21"/>
    <p:sldId id="289" r:id="rId22"/>
    <p:sldId id="288" r:id="rId23"/>
    <p:sldId id="290" r:id="rId24"/>
    <p:sldId id="291" r:id="rId25"/>
    <p:sldId id="287" r:id="rId26"/>
    <p:sldId id="286" r:id="rId27"/>
    <p:sldId id="283" r:id="rId28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0" y="736334"/>
            <a:ext cx="9692948" cy="1295401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altLang="en-US" sz="4000" dirty="0" smtClean="0">
                <a:latin typeface="Franklin Gothic Heavy" panose="020B0903020102020204" pitchFamily="34" charset="0"/>
              </a:rPr>
              <a:t>Краевое государственное бюджетное учреждение здравоохранения </a:t>
            </a:r>
            <a:endParaRPr lang="ru-RU" altLang="en-US" sz="4000" dirty="0">
              <a:latin typeface="Franklin Gothic Heavy" panose="020B09030201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3828" y="3143779"/>
            <a:ext cx="11704320" cy="2672821"/>
          </a:xfrm>
          <a:prstGeom prst="rect">
            <a:avLst/>
          </a:prstGeom>
        </p:spPr>
        <p:txBody>
          <a:bodyPr lIns="45720" rIns="22860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r" rtl="0" eaLnBrk="1" latinLnBrk="0" hangingPunct="1">
              <a:spcBef>
                <a:spcPct val="0"/>
              </a:spcBef>
              <a:buNone/>
              <a:defRPr kumimoji="0" sz="48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z="8800" dirty="0" smtClean="0">
                <a:latin typeface="Franklin Gothic Heavy" panose="020B0903020102020204" pitchFamily="34" charset="0"/>
              </a:rPr>
              <a:t>«</a:t>
            </a:r>
            <a:r>
              <a:rPr lang="ru-RU" altLang="en-US" sz="8800" dirty="0" err="1" smtClean="0">
                <a:latin typeface="Franklin Gothic Heavy" panose="020B0903020102020204" pitchFamily="34" charset="0"/>
              </a:rPr>
              <a:t>Ужурская</a:t>
            </a:r>
            <a:r>
              <a:rPr lang="ru-RU" altLang="en-US" sz="8800" dirty="0" smtClean="0">
                <a:latin typeface="Franklin Gothic Heavy" panose="020B0903020102020204" pitchFamily="34" charset="0"/>
              </a:rPr>
              <a:t> районная больница»</a:t>
            </a:r>
            <a:endParaRPr lang="ru-RU" altLang="en-US" sz="8800" dirty="0">
              <a:latin typeface="Franklin Gothic Heavy" panose="020B0903020102020204" pitchFamily="34" charset="0"/>
            </a:endParaRPr>
          </a:p>
        </p:txBody>
      </p:sp>
      <p:pic>
        <p:nvPicPr>
          <p:cNvPr id="1027" name="Picture 3" descr="C:\!!! - DROPBOX\Dropbox\! - СОПы\logo —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3" y="457200"/>
            <a:ext cx="1856940" cy="185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pc="-1" dirty="0" smtClean="0">
                <a:latin typeface="Franklin Gothic Heavy" panose="020B0903020102020204" pitchFamily="34" charset="0"/>
              </a:rPr>
              <a:t>Укомплектованность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075005"/>
              </p:ext>
            </p:extLst>
          </p:nvPr>
        </p:nvGraphicFramePr>
        <p:xfrm>
          <a:off x="454120" y="2396067"/>
          <a:ext cx="1131147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02"/>
                <a:gridCol w="3793067"/>
                <a:gridCol w="1253067"/>
                <a:gridCol w="2785533"/>
                <a:gridCol w="2997201"/>
              </a:tblGrid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штаты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физические лица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 укомплектованности</a:t>
                      </a:r>
                      <a:endParaRPr lang="ru-RU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/>
                          </a:solidFill>
                        </a:rPr>
                        <a:t>Врач педиатр участковый</a:t>
                      </a:r>
                      <a:endParaRPr lang="ru-RU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8.0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</a:t>
                      </a:r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 них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1.1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в сельской местности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4.0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6"/>
                          </a:solidFill>
                        </a:rPr>
                        <a:t>Врач терапевт участковый</a:t>
                      </a:r>
                      <a:endParaRPr lang="ru-RU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12.0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58</a:t>
                      </a:r>
                      <a:endParaRPr lang="ru-RU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из них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2.1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в сельской местности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4.0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50</a:t>
                      </a:r>
                      <a:endParaRPr lang="ru-RU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dirty="0" smtClean="0"/>
                        <a:t>ИТОГО: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20.0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>
          <a:xfrm>
            <a:off x="623455" y="1562100"/>
            <a:ext cx="10972800" cy="635000"/>
          </a:xfrm>
          <a:prstGeom prst="rect">
            <a:avLst/>
          </a:prstGeom>
        </p:spPr>
        <p:txBody>
          <a:bodyPr>
            <a:no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buFont typeface="Wingdings 2"/>
              <a:buNone/>
              <a:defRPr/>
            </a:pPr>
            <a:r>
              <a:rPr lang="ru-RU" sz="1800" spc="-1" dirty="0" smtClean="0"/>
              <a:t>Врачи КГБУЗ «</a:t>
            </a:r>
            <a:r>
              <a:rPr lang="ru-RU" sz="1800" spc="-1" dirty="0" err="1" smtClean="0"/>
              <a:t>Ужурская</a:t>
            </a:r>
            <a:r>
              <a:rPr lang="ru-RU" sz="1800" spc="-1" dirty="0" smtClean="0"/>
              <a:t> РБ» оказывающие первичную медико-санитарную помощь</a:t>
            </a:r>
          </a:p>
          <a:p>
            <a:pPr algn="ctr">
              <a:buFont typeface="Wingdings 2"/>
              <a:buNone/>
              <a:defRPr/>
            </a:pPr>
            <a:r>
              <a:rPr lang="ru-RU" sz="1800" spc="-1" dirty="0" smtClean="0"/>
              <a:t>(врачи педиатры участковые и терапевты участковые)</a:t>
            </a:r>
          </a:p>
        </p:txBody>
      </p:sp>
    </p:spTree>
    <p:extLst>
      <p:ext uri="{BB962C8B-B14F-4D97-AF65-F5344CB8AC3E}">
        <p14:creationId xmlns:p14="http://schemas.microsoft.com/office/powerpoint/2010/main" val="190183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pc="-1" dirty="0" smtClean="0">
                <a:latin typeface="Franklin Gothic Heavy" panose="020B0903020102020204" pitchFamily="34" charset="0"/>
              </a:rPr>
              <a:t>Укомплектованность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432250"/>
              </p:ext>
            </p:extLst>
          </p:nvPr>
        </p:nvGraphicFramePr>
        <p:xfrm>
          <a:off x="454120" y="2091267"/>
          <a:ext cx="1131147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602"/>
                <a:gridCol w="3793067"/>
                <a:gridCol w="1253067"/>
                <a:gridCol w="2785533"/>
                <a:gridCol w="2997201"/>
              </a:tblGrid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№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Наименование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штаты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физические лица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% укомплектованности</a:t>
                      </a:r>
                      <a:endParaRPr lang="ru-RU" sz="1400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Врач акушер-гинеколог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3.5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</a:t>
                      </a:r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Врач травматолог-ортопед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Врач хирург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</a:t>
                      </a:r>
                      <a:endParaRPr lang="ru-RU" sz="1400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Врач офтальмолог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Врач ультразвуковой диагностики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</a:t>
                      </a:r>
                      <a:endParaRPr lang="ru-RU" sz="1400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Врач невролог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</a:t>
                      </a:r>
                      <a:endParaRPr lang="ru-RU" sz="1400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Врач стоматолог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</a:t>
                      </a:r>
                      <a:endParaRPr lang="ru-RU" sz="1400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Врач инфекционист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Врач кардиолог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Врач эндокринолог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</a:t>
                      </a:r>
                      <a:endParaRPr lang="ru-RU" sz="1400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Врач анестезиолог–реаниматолог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50</a:t>
                      </a:r>
                      <a:endParaRPr lang="ru-RU" sz="1400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Врач рентгенолог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3.0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</a:t>
                      </a:r>
                      <a:endParaRPr lang="ru-RU" sz="1400" dirty="0"/>
                    </a:p>
                  </a:txBody>
                  <a:tcPr/>
                </a:tc>
              </a:tr>
              <a:tr h="211668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/>
                        <a:t>ИТОГО: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87.25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45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51 %</a:t>
                      </a:r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Содержимое 2"/>
          <p:cNvSpPr txBox="1">
            <a:spLocks/>
          </p:cNvSpPr>
          <p:nvPr/>
        </p:nvSpPr>
        <p:spPr>
          <a:xfrm>
            <a:off x="623455" y="1424517"/>
            <a:ext cx="10972800" cy="317500"/>
          </a:xfrm>
          <a:prstGeom prst="rect">
            <a:avLst/>
          </a:prstGeom>
        </p:spPr>
        <p:txBody>
          <a:bodyPr>
            <a:no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buFont typeface="Wingdings 2"/>
              <a:buNone/>
              <a:defRPr/>
            </a:pPr>
            <a:r>
              <a:rPr lang="ru-RU" sz="1800" spc="-1" dirty="0" smtClean="0"/>
              <a:t>Врачи КГБУЗ «</a:t>
            </a:r>
            <a:r>
              <a:rPr lang="ru-RU" sz="1800" spc="-1" dirty="0" err="1" smtClean="0"/>
              <a:t>Ужурская</a:t>
            </a:r>
            <a:r>
              <a:rPr lang="ru-RU" sz="1800" spc="-1" dirty="0" smtClean="0"/>
              <a:t> РБ» «клинических» специальностей (узкие специалисты)</a:t>
            </a:r>
          </a:p>
        </p:txBody>
      </p:sp>
    </p:spTree>
    <p:extLst>
      <p:ext uri="{BB962C8B-B14F-4D97-AF65-F5344CB8AC3E}">
        <p14:creationId xmlns:p14="http://schemas.microsoft.com/office/powerpoint/2010/main" val="96910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pc="-1" dirty="0" smtClean="0">
                <a:latin typeface="Franklin Gothic Heavy" panose="020B0903020102020204" pitchFamily="34" charset="0"/>
              </a:rPr>
              <a:t>Заработная плата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sz="quarter" idx="13"/>
          </p:nvPr>
        </p:nvSpPr>
        <p:spPr>
          <a:xfrm>
            <a:off x="555721" y="2250965"/>
            <a:ext cx="5554133" cy="1076435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r>
              <a:rPr lang="ru-RU" sz="2800" spc="-1" dirty="0" smtClean="0">
                <a:solidFill>
                  <a:schemeClr val="accent1">
                    <a:lumMod val="75000"/>
                  </a:schemeClr>
                </a:solidFill>
              </a:rPr>
              <a:t>ЗАРАБОТНАЯ ПЛАТА </a:t>
            </a:r>
          </a:p>
          <a:p>
            <a:pPr algn="ctr">
              <a:buNone/>
              <a:defRPr/>
            </a:pPr>
            <a:r>
              <a:rPr lang="ru-RU" sz="2800" spc="-1" dirty="0" smtClean="0">
                <a:solidFill>
                  <a:schemeClr val="accent1">
                    <a:lumMod val="75000"/>
                  </a:schemeClr>
                </a:solidFill>
              </a:rPr>
              <a:t>врача-педиатра – 90 000 руб.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109854" y="2296948"/>
            <a:ext cx="5706533" cy="1076435"/>
          </a:xfrm>
          <a:prstGeom prst="rect">
            <a:avLst/>
          </a:prstGeom>
        </p:spPr>
        <p:txBody>
          <a:bodyPr>
            <a:no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buNone/>
              <a:defRPr/>
            </a:pPr>
            <a:r>
              <a:rPr lang="ru-RU" sz="2800" spc="-1" dirty="0">
                <a:solidFill>
                  <a:schemeClr val="accent1">
                    <a:lumMod val="75000"/>
                  </a:schemeClr>
                </a:solidFill>
              </a:rPr>
              <a:t>ЗАРАБОТНАЯ ПЛАТА </a:t>
            </a:r>
          </a:p>
          <a:p>
            <a:pPr algn="ctr">
              <a:buNone/>
              <a:defRPr/>
            </a:pPr>
            <a:r>
              <a:rPr lang="ru-RU" sz="2800" spc="-1" dirty="0" smtClean="0">
                <a:solidFill>
                  <a:schemeClr val="accent1">
                    <a:lumMod val="75000"/>
                  </a:schemeClr>
                </a:solidFill>
              </a:rPr>
              <a:t>врача-терапевта – </a:t>
            </a:r>
            <a:r>
              <a:rPr lang="ru-RU" sz="2800" spc="-1" dirty="0">
                <a:solidFill>
                  <a:schemeClr val="accent1">
                    <a:lumMod val="75000"/>
                  </a:schemeClr>
                </a:solidFill>
              </a:rPr>
              <a:t>90 000 руб.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647922" y="4705131"/>
            <a:ext cx="8923865" cy="1076435"/>
          </a:xfrm>
          <a:prstGeom prst="rect">
            <a:avLst/>
          </a:prstGeom>
        </p:spPr>
        <p:txBody>
          <a:bodyPr>
            <a:no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>
              <a:buFont typeface="Wingdings 2"/>
              <a:buNone/>
              <a:defRPr/>
            </a:pPr>
            <a:r>
              <a:rPr lang="ru-RU" sz="2800" spc="-1" dirty="0" smtClean="0">
                <a:solidFill>
                  <a:schemeClr val="accent1">
                    <a:lumMod val="75000"/>
                  </a:schemeClr>
                </a:solidFill>
              </a:rPr>
              <a:t>СРЕДНЯЯ ЗАРАБОТНАЯ ПЛАТА </a:t>
            </a:r>
          </a:p>
          <a:p>
            <a:pPr algn="ctr">
              <a:buFont typeface="Wingdings 2"/>
              <a:buNone/>
              <a:defRPr/>
            </a:pPr>
            <a:r>
              <a:rPr lang="ru-RU" sz="2800" spc="-1" dirty="0" smtClean="0">
                <a:solidFill>
                  <a:schemeClr val="accent1">
                    <a:lumMod val="75000"/>
                  </a:schemeClr>
                </a:solidFill>
              </a:rPr>
              <a:t>врача узкой специальности – 97 000 руб.</a:t>
            </a:r>
          </a:p>
        </p:txBody>
      </p:sp>
    </p:spTree>
    <p:extLst>
      <p:ext uri="{BB962C8B-B14F-4D97-AF65-F5344CB8AC3E}">
        <p14:creationId xmlns:p14="http://schemas.microsoft.com/office/powerpoint/2010/main" val="82397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-1" dirty="0" smtClean="0">
                <a:latin typeface="Franklin Gothic Heavy" panose="020B0903020102020204" pitchFamily="34" charset="0"/>
              </a:rPr>
              <a:t>Педиатрическое отделение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4" y="1512918"/>
            <a:ext cx="3768436" cy="502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47" y="1438102"/>
            <a:ext cx="2335877" cy="311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610" y="3491346"/>
            <a:ext cx="2335877" cy="311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575" y="1512917"/>
            <a:ext cx="3768436" cy="5024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-1" dirty="0" smtClean="0">
                <a:latin typeface="Franklin Gothic Heavy" panose="020B0903020102020204" pitchFamily="34" charset="0"/>
              </a:rPr>
              <a:t>Инфекционное отделение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2622551" cy="349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18" y="3073396"/>
            <a:ext cx="2635249" cy="351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66" y="1507069"/>
            <a:ext cx="2635249" cy="351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913" y="3073398"/>
            <a:ext cx="2639485" cy="35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73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-1" dirty="0" smtClean="0">
                <a:latin typeface="Franklin Gothic Heavy" panose="020B0903020102020204" pitchFamily="34" charset="0"/>
              </a:rPr>
              <a:t>Стоматологическая поликлиника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9" y="1519745"/>
            <a:ext cx="3620411" cy="271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24" y="1519743"/>
            <a:ext cx="3604742" cy="270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84" y="3781217"/>
            <a:ext cx="3604742" cy="270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80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-1" dirty="0" smtClean="0">
                <a:latin typeface="Franklin Gothic Heavy" panose="020B0903020102020204" pitchFamily="34" charset="0"/>
              </a:rPr>
              <a:t>Клинико-диагностическая лаборатория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  <p:pic>
        <p:nvPicPr>
          <p:cNvPr id="6" name="Picture 6" descr="20191031_10114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57489" y="2143707"/>
            <a:ext cx="5073649" cy="3805237"/>
          </a:xfrm>
          <a:prstGeom prst="rect">
            <a:avLst/>
          </a:prstGeom>
        </p:spPr>
      </p:pic>
      <p:pic>
        <p:nvPicPr>
          <p:cNvPr id="7" name="Picture 7" descr="20191031_1013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936711" y="2198994"/>
            <a:ext cx="5085309" cy="36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9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-1" dirty="0" smtClean="0">
                <a:latin typeface="Franklin Gothic Heavy" panose="020B0903020102020204" pitchFamily="34" charset="0"/>
              </a:rPr>
              <a:t>Диагностические кабинеты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70" y="1532467"/>
            <a:ext cx="3044784" cy="404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355" y="1532466"/>
            <a:ext cx="3044784" cy="404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51" y="2472267"/>
            <a:ext cx="3044784" cy="404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61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-1" dirty="0" smtClean="0">
                <a:latin typeface="Franklin Gothic Heavy" panose="020B0903020102020204" pitchFamily="34" charset="0"/>
              </a:rPr>
              <a:t>Процедурные кабинеты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74" y="1532465"/>
            <a:ext cx="3669625" cy="487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32466"/>
            <a:ext cx="3669625" cy="487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776" y="1747437"/>
            <a:ext cx="3346158" cy="4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5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91031_091333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7943" y="2052998"/>
            <a:ext cx="3209854" cy="2306166"/>
          </a:xfrm>
          <a:prstGeom prst="rect">
            <a:avLst/>
          </a:prstGeom>
        </p:spPr>
      </p:pic>
      <p:pic>
        <p:nvPicPr>
          <p:cNvPr id="8" name="Content Placeholder 7" descr="20191031_091009"/>
          <p:cNvPicPr>
            <a:picLocks noGrp="1" noChangeAspect="1"/>
          </p:cNvPicPr>
          <p:nvPr>
            <p:ph sz="quarter" idx="1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1551891" y="3926935"/>
            <a:ext cx="3233311" cy="2305854"/>
          </a:xfrm>
          <a:prstGeom prst="rect">
            <a:avLst/>
          </a:prstGeom>
        </p:spPr>
      </p:pic>
      <p:pic>
        <p:nvPicPr>
          <p:cNvPr id="9" name="Picture 8" descr="20191031_091126 (1)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9041221" y="1980564"/>
            <a:ext cx="3233311" cy="2339021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dirty="0" smtClean="0">
                <a:latin typeface="Franklin Gothic Heavy" panose="020B0903020102020204" pitchFamily="34" charset="0"/>
              </a:rPr>
              <a:t>Хирургическое отделение: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722" y="3463203"/>
            <a:ext cx="2317905" cy="3233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14" y="1533419"/>
            <a:ext cx="3109652" cy="232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14" y="4241801"/>
            <a:ext cx="3122238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serverrb\Поликлиника взрослая\Эпидемиолог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410633"/>
            <a:ext cx="5247077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pedimiolog\Downloads\1cjzydojn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410633"/>
            <a:ext cx="47625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504" y="3002184"/>
            <a:ext cx="4761696" cy="357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8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rb\Поликлиника взрослая\Эпидемиолог\ФОТО 2\WhatsApp Image 2023-03-02 at 15.08.02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7" y="372532"/>
            <a:ext cx="11624733" cy="602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38739" y="816770"/>
            <a:ext cx="9533467" cy="1147498"/>
          </a:xfrm>
          <a:prstGeom prst="rect">
            <a:avLst/>
          </a:prstGeo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z="8800" dirty="0" smtClean="0">
                <a:solidFill>
                  <a:srgbClr val="92D050"/>
                </a:solidFill>
                <a:latin typeface="Franklin Gothic Heavy" panose="020B0903020102020204" pitchFamily="34" charset="0"/>
              </a:rPr>
              <a:t>КРАСОТА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08099" y="5249333"/>
            <a:ext cx="9533467" cy="1087703"/>
          </a:xfrm>
          <a:prstGeom prst="rect">
            <a:avLst/>
          </a:prstGeo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z="6600" dirty="0" smtClean="0">
                <a:solidFill>
                  <a:srgbClr val="92D050"/>
                </a:solidFill>
                <a:latin typeface="Franklin Gothic Heavy" panose="020B0903020102020204" pitchFamily="34" charset="0"/>
              </a:rPr>
              <a:t>УЖУРСКОГО РАЙОНА</a:t>
            </a:r>
            <a:endParaRPr lang="ru-RU" altLang="en-US" sz="6600" dirty="0">
              <a:solidFill>
                <a:srgbClr val="92D050"/>
              </a:solidFill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14867" y="359569"/>
            <a:ext cx="11421533" cy="745067"/>
          </a:xfrm>
          <a:prstGeom prst="rect">
            <a:avLst/>
          </a:prstGeom>
        </p:spPr>
        <p:txBody>
          <a:bodyPr lIns="45720" rIns="22860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r" rtl="0" eaLnBrk="1" latinLnBrk="0" hangingPunct="1">
              <a:spcBef>
                <a:spcPct val="0"/>
              </a:spcBef>
              <a:buNone/>
              <a:defRPr kumimoji="0" sz="48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z="4400" dirty="0" smtClean="0">
                <a:latin typeface="Franklin Gothic Heavy" panose="020B0903020102020204" pitchFamily="34" charset="0"/>
              </a:rPr>
              <a:t>Красивая природа и места для отдыха:</a:t>
            </a:r>
            <a:endParaRPr lang="ru-RU" altLang="en-US" sz="4400" dirty="0">
              <a:latin typeface="Franklin Gothic Heavy" panose="020B0903020102020204" pitchFamily="34" charset="0"/>
            </a:endParaRPr>
          </a:p>
        </p:txBody>
      </p:sp>
      <p:pic>
        <p:nvPicPr>
          <p:cNvPr id="6" name="Content Placeholder 4" descr="1dsc0500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14867" y="1481163"/>
            <a:ext cx="5593292" cy="4638819"/>
          </a:xfrm>
          <a:prstGeom prst="rect">
            <a:avLst/>
          </a:prstGeom>
        </p:spPr>
      </p:pic>
      <p:pic>
        <p:nvPicPr>
          <p:cNvPr id="8" name="Content Placeholder 5" descr="bolshoe-yrova3-thumb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443133" y="1452557"/>
            <a:ext cx="5393267" cy="467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3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14867" y="359569"/>
            <a:ext cx="11421533" cy="745067"/>
          </a:xfrm>
          <a:prstGeom prst="rect">
            <a:avLst/>
          </a:prstGeom>
        </p:spPr>
        <p:txBody>
          <a:bodyPr lIns="45720" rIns="22860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r" rtl="0" eaLnBrk="1" latinLnBrk="0" hangingPunct="1">
              <a:spcBef>
                <a:spcPct val="0"/>
              </a:spcBef>
              <a:buNone/>
              <a:defRPr kumimoji="0" sz="48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z="4400" dirty="0" smtClean="0">
                <a:latin typeface="Franklin Gothic Heavy" panose="020B0903020102020204" pitchFamily="34" charset="0"/>
              </a:rPr>
              <a:t>Прекрасная виды вокруг:</a:t>
            </a:r>
            <a:endParaRPr lang="ru-RU" altLang="en-US" sz="4400" dirty="0">
              <a:latin typeface="Franklin Gothic Heavy" panose="020B0903020102020204" pitchFamily="34" charset="0"/>
            </a:endParaRPr>
          </a:p>
        </p:txBody>
      </p:sp>
      <p:pic>
        <p:nvPicPr>
          <p:cNvPr id="4099" name="Picture 3" descr="\\serverrb\Поликлиника взрослая\Эпидемиолог\ФОТО\WhatsApp Image 2023-02-28 at 17.16.4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7" y="3425198"/>
            <a:ext cx="4803488" cy="319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serverrb\Поликлиника взрослая\Эпидемиолог\ФОТО\WhatsApp Image 2023-02-28 at 17.16.43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112" y="3425198"/>
            <a:ext cx="4817288" cy="32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serverrb\Поликлиника взрослая\Эпидемиолог\ФОТО\WhatsApp Image 2023-02-28 at 17.16.43 (3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33" y="1209200"/>
            <a:ext cx="4950311" cy="269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93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14867" y="359569"/>
            <a:ext cx="11421533" cy="745067"/>
          </a:xfrm>
          <a:prstGeom prst="rect">
            <a:avLst/>
          </a:prstGeom>
        </p:spPr>
        <p:txBody>
          <a:bodyPr lIns="45720" rIns="22860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r" rtl="0" eaLnBrk="1" latinLnBrk="0" hangingPunct="1">
              <a:spcBef>
                <a:spcPct val="0"/>
              </a:spcBef>
              <a:buNone/>
              <a:defRPr kumimoji="0" sz="48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z="4400" dirty="0" smtClean="0">
                <a:latin typeface="Franklin Gothic Heavy" panose="020B0903020102020204" pitchFamily="34" charset="0"/>
              </a:rPr>
              <a:t>Спортивно-оздоровительный досуг:</a:t>
            </a:r>
            <a:endParaRPr lang="ru-RU" altLang="en-US" sz="4400" dirty="0">
              <a:latin typeface="Franklin Gothic Heavy" panose="020B0903020102020204" pitchFamily="34" charset="0"/>
            </a:endParaRPr>
          </a:p>
        </p:txBody>
      </p:sp>
      <p:pic>
        <p:nvPicPr>
          <p:cNvPr id="1026" name="Picture 2" descr="\\serverrb\Поликлиника взрослая\Эпидемиолог\ФОТО 2\WhatsApp Image 2023-03-02 at 15.08.01 (2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7" y="1303866"/>
            <a:ext cx="4453466" cy="334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rb\Поликлиника взрослая\Эпидемиолог\ФОТО 2\WhatsApp Image 2023-03-02 at 15.08.01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35" y="1303865"/>
            <a:ext cx="4453465" cy="334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serverrb\Поликлиника взрослая\Эпидемиолог\ФОТО 2\WhatsApp Image 2023-03-02 at 15.08.0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972" y="3677705"/>
            <a:ext cx="4003321" cy="300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76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14867" y="359569"/>
            <a:ext cx="11421533" cy="745067"/>
          </a:xfrm>
          <a:prstGeom prst="rect">
            <a:avLst/>
          </a:prstGeom>
        </p:spPr>
        <p:txBody>
          <a:bodyPr lIns="45720" rIns="22860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r" rtl="0" eaLnBrk="1" latinLnBrk="0" hangingPunct="1">
              <a:spcBef>
                <a:spcPct val="0"/>
              </a:spcBef>
              <a:buNone/>
              <a:defRPr kumimoji="0" sz="48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z="4400" dirty="0" smtClean="0">
                <a:latin typeface="Franklin Gothic Heavy" panose="020B0903020102020204" pitchFamily="34" charset="0"/>
              </a:rPr>
              <a:t>Парки для прогулки:</a:t>
            </a:r>
            <a:endParaRPr lang="ru-RU" altLang="en-US" sz="4400" dirty="0">
              <a:latin typeface="Franklin Gothic Heavy" panose="020B0903020102020204" pitchFamily="34" charset="0"/>
            </a:endParaRPr>
          </a:p>
        </p:txBody>
      </p:sp>
      <p:pic>
        <p:nvPicPr>
          <p:cNvPr id="2050" name="Picture 2" descr="\\serverrb\Поликлиника взрослая\Эпидемиолог\ФОТО 2\WhatsApp Image 2023-03-02 at 15.08.0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69" y="1317119"/>
            <a:ext cx="4329393" cy="324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serverrb\Поликлиника взрослая\Эпидемиолог\ФОТО 2\WhatsApp Image 2023-03-02 at 15.08.01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7" y="1693333"/>
            <a:ext cx="3518334" cy="46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erverrb\Поликлиника взрослая\Эпидемиолог\ФОТО 2\WhatsApp Image 2023-03-02 at 15.08.00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00" y="3324755"/>
            <a:ext cx="4762500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1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serverrb\Поликлиника взрослая\Эпидемиолог\ФОТО\WhatsApp Image 2023-02-28 at 17.16.45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48" y="3533686"/>
            <a:ext cx="6751178" cy="303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serverrb\Поликлиника взрослая\Эпидемиолог\ФОТО\WhatsApp Image 2023-02-28 at 17.16.45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97" y="1411069"/>
            <a:ext cx="6132636" cy="275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14867" y="359569"/>
            <a:ext cx="11421533" cy="745067"/>
          </a:xfrm>
          <a:prstGeom prst="rect">
            <a:avLst/>
          </a:prstGeom>
        </p:spPr>
        <p:txBody>
          <a:bodyPr lIns="45720" rIns="22860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r" rtl="0" eaLnBrk="1" latinLnBrk="0" hangingPunct="1">
              <a:spcBef>
                <a:spcPct val="0"/>
              </a:spcBef>
              <a:buNone/>
              <a:defRPr kumimoji="0" sz="48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z="4400" dirty="0" smtClean="0">
                <a:latin typeface="Franklin Gothic Heavy" panose="020B0903020102020204" pitchFamily="34" charset="0"/>
              </a:rPr>
              <a:t>Места для досуга с детьми:</a:t>
            </a:r>
            <a:endParaRPr lang="ru-RU" altLang="en-US" sz="44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49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4867" y="359569"/>
            <a:ext cx="11421533" cy="745067"/>
          </a:xfrm>
          <a:prstGeom prst="rect">
            <a:avLst/>
          </a:prstGeom>
        </p:spPr>
        <p:txBody>
          <a:bodyPr lIns="45720" rIns="22860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0" algn="r" rtl="0" eaLnBrk="1" latinLnBrk="0" hangingPunct="1">
              <a:spcBef>
                <a:spcPct val="0"/>
              </a:spcBef>
              <a:buNone/>
              <a:defRPr kumimoji="0" sz="48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z="4000" dirty="0" smtClean="0">
                <a:latin typeface="Franklin Gothic Heavy" panose="020B0903020102020204" pitchFamily="34" charset="0"/>
              </a:rPr>
              <a:t>Замечательный парк «Железнодорожников»:</a:t>
            </a:r>
            <a:endParaRPr lang="ru-RU" altLang="en-US" sz="4000" dirty="0">
              <a:latin typeface="Franklin Gothic Heavy" panose="020B0903020102020204" pitchFamily="34" charset="0"/>
            </a:endParaRPr>
          </a:p>
        </p:txBody>
      </p:sp>
      <p:pic>
        <p:nvPicPr>
          <p:cNvPr id="2050" name="Picture 2" descr="\\serverrb\Поликлиника взрослая\Эпидемиолог\ФОТО\WhatsApp Image 2023-02-28 at 17.16.4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6" y="1214703"/>
            <a:ext cx="4207933" cy="279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erverrb\Поликлиника взрослая\Эпидемиолог\ФОТО\WhatsApp Image 2023-02-28 at 17.16.42 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699" y="3735140"/>
            <a:ext cx="4207934" cy="279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serverrb\Поликлиника взрослая\Эпидемиолог\ФОТО\WhatsApp Image 2023-02-28 at 17.16.44 (2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933" y="1214703"/>
            <a:ext cx="3913486" cy="293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serverrb\Поликлиника взрослая\Эпидемиолог\ФОТО\WhatsApp Image 2023-02-28 at 17.16.4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11" y="3735140"/>
            <a:ext cx="3784539" cy="283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23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4733" y="4305186"/>
            <a:ext cx="11788986" cy="1994014"/>
          </a:xfrm>
          <a:prstGeom prst="rect">
            <a:avLst/>
          </a:prstGeom>
        </p:spPr>
        <p:txBody>
          <a:bodyPr rIns="91440" anchor="b">
            <a:normAutofit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sz="6600" dirty="0" smtClean="0">
                <a:solidFill>
                  <a:srgbClr val="92D050"/>
                </a:solidFill>
                <a:latin typeface="Franklin Gothic Heavy" panose="020B0903020102020204" pitchFamily="34" charset="0"/>
              </a:rPr>
              <a:t>СПАСИБО</a:t>
            </a:r>
          </a:p>
          <a:p>
            <a:pPr algn="ctr"/>
            <a:r>
              <a:rPr lang="ru-RU" altLang="en-US" sz="6600" dirty="0" smtClean="0">
                <a:solidFill>
                  <a:srgbClr val="92D050"/>
                </a:solidFill>
                <a:latin typeface="Franklin Gothic Heavy" panose="020B0903020102020204" pitchFamily="34" charset="0"/>
              </a:rPr>
              <a:t>ЗА ВНИМАНИЕ</a:t>
            </a:r>
            <a:endParaRPr lang="ru-RU" altLang="en-US" sz="6600" dirty="0">
              <a:solidFill>
                <a:srgbClr val="92D05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1026" name="Picture 2" descr="\\serverrb\Поликлиника взрослая\Эпидемиолог\ФОТО\WhatsApp Image 2023-02-28 at 17.16.4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751" y="124720"/>
            <a:ext cx="8176950" cy="418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1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72966" y="1529542"/>
            <a:ext cx="11109434" cy="5178829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ru-RU" spc="-1" dirty="0" smtClean="0"/>
              <a:t> районная </a:t>
            </a:r>
            <a:r>
              <a:rPr lang="ru-RU" spc="-1" dirty="0"/>
              <a:t>больница оказывает медицинскую </a:t>
            </a:r>
            <a:r>
              <a:rPr lang="ru-RU" spc="-1" dirty="0" smtClean="0"/>
              <a:t>помощь  населению </a:t>
            </a:r>
            <a:r>
              <a:rPr lang="ru-RU" spc="-1" dirty="0"/>
              <a:t>общей численностью </a:t>
            </a:r>
            <a:r>
              <a:rPr lang="ru-RU" spc="-1" dirty="0" smtClean="0"/>
              <a:t>27664 человека</a:t>
            </a:r>
          </a:p>
          <a:p>
            <a:pPr algn="just">
              <a:defRPr/>
            </a:pPr>
            <a:endParaRPr lang="ru-RU" spc="-1" dirty="0"/>
          </a:p>
          <a:p>
            <a:pPr>
              <a:defRPr/>
            </a:pPr>
            <a:r>
              <a:rPr lang="ru-RU" spc="-1" dirty="0" smtClean="0"/>
              <a:t>14995 человек </a:t>
            </a:r>
            <a:r>
              <a:rPr lang="ru-RU" spc="-1" dirty="0"/>
              <a:t>– </a:t>
            </a:r>
            <a:r>
              <a:rPr lang="ru-RU" spc="-1" dirty="0" smtClean="0"/>
              <a:t>проживает в городе Ужуре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 dirty="0" smtClean="0"/>
              <a:t>12669 человек – проживает в сельской местности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 dirty="0" smtClean="0"/>
              <a:t>дети 0-14 лет – 5746 человек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 dirty="0" smtClean="0"/>
              <a:t>подростки 15-17 лет – 1340 человек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 dirty="0" smtClean="0"/>
              <a:t>КГБУЗ « Ужурская РБ» обслуживает население города и прилегающих к нему населенных пунктов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dirty="0" smtClean="0">
                <a:latin typeface="Franklin Gothic Heavy" panose="020B0903020102020204" pitchFamily="34" charset="0"/>
              </a:rPr>
              <a:t>На сегодняшний день: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1794" y="1404850"/>
            <a:ext cx="11379791" cy="5311834"/>
          </a:xfrm>
        </p:spPr>
        <p:txBody>
          <a:bodyPr>
            <a:normAutofit fontScale="77500" lnSpcReduction="20000"/>
          </a:bodyPr>
          <a:lstStyle/>
          <a:p>
            <a:endParaRPr lang="ru-RU" altLang="en-US" dirty="0" smtClean="0"/>
          </a:p>
          <a:p>
            <a:pPr algn="just"/>
            <a:r>
              <a:rPr lang="ru-RU" altLang="en-US" dirty="0" smtClean="0"/>
              <a:t>Стационары: терапевтический, хирургический, педиатрический, инфекционный,  гинекологический;</a:t>
            </a:r>
          </a:p>
          <a:p>
            <a:endParaRPr lang="ru-RU" altLang="en-US" dirty="0" smtClean="0"/>
          </a:p>
          <a:p>
            <a:r>
              <a:rPr lang="ru-RU" altLang="en-US" dirty="0" smtClean="0"/>
              <a:t>Взрослая поликлиника</a:t>
            </a:r>
            <a:r>
              <a:rPr lang="ru-RU" altLang="en-US" dirty="0"/>
              <a:t>;</a:t>
            </a:r>
            <a:endParaRPr lang="ru-RU" altLang="en-US" dirty="0" smtClean="0"/>
          </a:p>
          <a:p>
            <a:endParaRPr lang="ru-RU" altLang="en-US" dirty="0"/>
          </a:p>
          <a:p>
            <a:r>
              <a:rPr lang="ru-RU" altLang="en-US" dirty="0"/>
              <a:t>Детская </a:t>
            </a:r>
            <a:r>
              <a:rPr lang="ru-RU" altLang="en-US" dirty="0" smtClean="0"/>
              <a:t>поликлиника;</a:t>
            </a:r>
          </a:p>
          <a:p>
            <a:endParaRPr lang="ru-RU" altLang="en-US" dirty="0"/>
          </a:p>
          <a:p>
            <a:r>
              <a:rPr lang="ru-RU" altLang="en-US" dirty="0"/>
              <a:t>Женская </a:t>
            </a:r>
            <a:r>
              <a:rPr lang="ru-RU" altLang="en-US" dirty="0" smtClean="0"/>
              <a:t>консультация;</a:t>
            </a:r>
          </a:p>
          <a:p>
            <a:endParaRPr lang="ru-RU" altLang="en-US" dirty="0"/>
          </a:p>
          <a:p>
            <a:r>
              <a:rPr lang="ru-RU" altLang="en-US" dirty="0" smtClean="0"/>
              <a:t>4 - участковые больницы (Мало-</a:t>
            </a:r>
            <a:r>
              <a:rPr lang="ru-RU" altLang="en-US" dirty="0" err="1" smtClean="0"/>
              <a:t>Имышская</a:t>
            </a:r>
            <a:r>
              <a:rPr lang="ru-RU" altLang="en-US" dirty="0" smtClean="0"/>
              <a:t>, </a:t>
            </a:r>
            <a:r>
              <a:rPr lang="ru-RU" altLang="en-US" dirty="0" err="1" smtClean="0"/>
              <a:t>Солгонская</a:t>
            </a:r>
            <a:r>
              <a:rPr lang="ru-RU" altLang="en-US" dirty="0" smtClean="0"/>
              <a:t>, </a:t>
            </a:r>
            <a:r>
              <a:rPr lang="ru-RU" altLang="en-US" dirty="0" err="1" smtClean="0"/>
              <a:t>Учумская</a:t>
            </a:r>
            <a:r>
              <a:rPr lang="ru-RU" altLang="en-US" dirty="0" smtClean="0"/>
              <a:t>, Андроновская);</a:t>
            </a:r>
          </a:p>
          <a:p>
            <a:endParaRPr lang="ru-RU" altLang="en-US" dirty="0" smtClean="0"/>
          </a:p>
          <a:p>
            <a:r>
              <a:rPr lang="ru-RU" altLang="en-US" dirty="0" smtClean="0"/>
              <a:t>1 - врачебная амбулатория (</a:t>
            </a:r>
            <a:r>
              <a:rPr lang="ru-RU" altLang="en-US" dirty="0" err="1" smtClean="0"/>
              <a:t>Приреченская</a:t>
            </a:r>
            <a:r>
              <a:rPr lang="ru-RU" altLang="en-US" dirty="0" smtClean="0"/>
              <a:t>);</a:t>
            </a:r>
          </a:p>
          <a:p>
            <a:endParaRPr lang="ru-RU" altLang="en-US" dirty="0"/>
          </a:p>
          <a:p>
            <a:r>
              <a:rPr lang="ru-RU" altLang="en-US" dirty="0" smtClean="0"/>
              <a:t>2</a:t>
            </a:r>
            <a:r>
              <a:rPr lang="ru-RU" altLang="en-US" dirty="0"/>
              <a:t>8</a:t>
            </a:r>
            <a:r>
              <a:rPr lang="ru-RU" altLang="en-US" dirty="0" smtClean="0"/>
              <a:t> - </a:t>
            </a:r>
            <a:r>
              <a:rPr lang="ru-RU" altLang="en-US" dirty="0" err="1" smtClean="0"/>
              <a:t>ФАПов</a:t>
            </a:r>
            <a:r>
              <a:rPr lang="ru-RU" altLang="en-US" dirty="0" smtClean="0"/>
              <a:t>;</a:t>
            </a:r>
          </a:p>
          <a:p>
            <a:endParaRPr lang="ru-RU" altLang="en-US" dirty="0"/>
          </a:p>
          <a:p>
            <a:r>
              <a:rPr lang="ru-RU" altLang="en-US" dirty="0"/>
              <a:t>Стоматологическая </a:t>
            </a:r>
            <a:r>
              <a:rPr lang="ru-RU" altLang="en-US" dirty="0" smtClean="0"/>
              <a:t>поликлиника.</a:t>
            </a:r>
          </a:p>
          <a:p>
            <a:endParaRPr lang="ru-RU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altLang="en-US" dirty="0" smtClean="0">
                <a:latin typeface="Franklin Gothic Heavy" panose="020B0903020102020204" pitchFamily="34" charset="0"/>
              </a:rPr>
              <a:t>Структура учреждения: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609600" y="1404852"/>
            <a:ext cx="10972800" cy="5311832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 dirty="0" smtClean="0"/>
              <a:t>Поликлиника - 500 посещений в день;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 dirty="0" smtClean="0"/>
              <a:t>Детская поликлиника - 100 посещений в день;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 dirty="0" smtClean="0"/>
              <a:t>Психиатрическая и наркологическая поликлиника - 35 посещений в день;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 dirty="0" smtClean="0"/>
              <a:t>Женская консультация - 50 посещений в день;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pc="-1" dirty="0" smtClean="0"/>
              <a:t>Стоматологическая служба - 72 посещений в день.</a:t>
            </a:r>
          </a:p>
          <a:p>
            <a:endParaRPr lang="ru-RU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-1" dirty="0">
                <a:latin typeface="Franklin Gothic Heavy" panose="020B0903020102020204" pitchFamily="34" charset="0"/>
              </a:rPr>
              <a:t>Мощность </a:t>
            </a:r>
            <a:r>
              <a:rPr lang="ru-RU" spc="-1" dirty="0" smtClean="0">
                <a:latin typeface="Franklin Gothic Heavy" panose="020B0903020102020204" pitchFamily="34" charset="0"/>
              </a:rPr>
              <a:t>амбулаторной помощи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25819" y="1463566"/>
            <a:ext cx="11552913" cy="5216634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000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pc="-1" dirty="0" smtClean="0"/>
              <a:t> 101 койка круглосуточного стационара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pc="-1" dirty="0"/>
              <a:t>	</a:t>
            </a:r>
            <a:r>
              <a:rPr lang="ru-RU" spc="-1" dirty="0" smtClean="0"/>
              <a:t>	- гинекологическое отделение – 17 коек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pc="-1" dirty="0" smtClean="0"/>
              <a:t>		- инфекционное отделение – 10 коек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pc="-1" dirty="0" smtClean="0"/>
              <a:t>		- педиатрическое отделение – 15 коек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pc="-1" dirty="0" smtClean="0"/>
              <a:t>		- хирургическое отделение – 24 койки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pc="-1" dirty="0" smtClean="0"/>
              <a:t>		- терапевтическое отделение – 35 коек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000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pc="-1" dirty="0" smtClean="0"/>
              <a:t> 17 коек дневного стационара </a:t>
            </a:r>
            <a:r>
              <a:rPr lang="ru-RU" sz="2800" spc="-1" dirty="0" smtClean="0"/>
              <a:t>(терапевтического профиля)</a:t>
            </a:r>
            <a:r>
              <a:rPr lang="ru-RU" spc="-1" dirty="0" smtClean="0"/>
              <a:t>;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2000" spc="-1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pc="-1" dirty="0" smtClean="0"/>
              <a:t> 25 коек сестринского ухода;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pc="-1" dirty="0" smtClean="0"/>
          </a:p>
          <a:p>
            <a:endParaRPr lang="ru-RU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-1" dirty="0">
                <a:latin typeface="Franklin Gothic Heavy" panose="020B0903020102020204" pitchFamily="34" charset="0"/>
              </a:rPr>
              <a:t>Мощность стационарной </a:t>
            </a:r>
            <a:r>
              <a:rPr lang="ru-RU" spc="-1" dirty="0" smtClean="0">
                <a:latin typeface="Franklin Gothic Heavy" panose="020B0903020102020204" pitchFamily="34" charset="0"/>
              </a:rPr>
              <a:t>помощи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25820" y="1228725"/>
            <a:ext cx="10972800" cy="5485341"/>
          </a:xfrm>
        </p:spPr>
        <p:txBody>
          <a:bodyPr>
            <a:noAutofit/>
          </a:bodyPr>
          <a:lstStyle/>
          <a:p>
            <a:pPr>
              <a:buNone/>
              <a:defRPr/>
            </a:pPr>
            <a:endParaRPr lang="ru-RU" sz="1800" spc="-1" dirty="0" smtClean="0"/>
          </a:p>
          <a:p>
            <a:pPr>
              <a:buNone/>
              <a:defRPr/>
            </a:pPr>
            <a:endParaRPr lang="ru-RU" sz="1100" spc="-1" dirty="0" smtClean="0"/>
          </a:p>
          <a:p>
            <a:pPr marL="0" indent="0" algn="just">
              <a:buNone/>
            </a:pPr>
            <a:r>
              <a:rPr lang="ru-RU" sz="1800" dirty="0" smtClean="0"/>
              <a:t>	- официальное </a:t>
            </a:r>
            <a:r>
              <a:rPr lang="ru-RU" sz="1800" dirty="0"/>
              <a:t>трудоустройство с первого </a:t>
            </a:r>
            <a:r>
              <a:rPr lang="ru-RU" sz="1800" dirty="0" smtClean="0"/>
              <a:t>дня;</a:t>
            </a:r>
          </a:p>
          <a:p>
            <a:pPr marL="0" indent="0" algn="just">
              <a:buNone/>
            </a:pPr>
            <a:r>
              <a:rPr lang="ru-RU" sz="1800" dirty="0"/>
              <a:t>	</a:t>
            </a:r>
            <a:r>
              <a:rPr lang="ru-RU" sz="1800" dirty="0" smtClean="0"/>
              <a:t>- </a:t>
            </a:r>
            <a:r>
              <a:rPr lang="ru-RU" sz="1800" dirty="0"/>
              <a:t>полный </a:t>
            </a:r>
            <a:r>
              <a:rPr lang="ru-RU" sz="1800" dirty="0" smtClean="0"/>
              <a:t>социальный пакет: оплата </a:t>
            </a:r>
            <a:r>
              <a:rPr lang="ru-RU" sz="1800" dirty="0"/>
              <a:t>больничных </a:t>
            </a:r>
            <a:r>
              <a:rPr lang="ru-RU" sz="1800" dirty="0" smtClean="0"/>
              <a:t>и отпусков </a:t>
            </a:r>
            <a:r>
              <a:rPr lang="ru-RU" sz="1800" dirty="0"/>
              <a:t>согласно ТК </a:t>
            </a:r>
            <a:r>
              <a:rPr lang="ru-RU" sz="1800" dirty="0" smtClean="0"/>
              <a:t>РФ;</a:t>
            </a:r>
            <a:endParaRPr lang="ru-RU" sz="1800" dirty="0"/>
          </a:p>
          <a:p>
            <a:pPr marL="0" indent="0" algn="just">
              <a:buNone/>
            </a:pPr>
            <a:r>
              <a:rPr lang="ru-RU" sz="1800" dirty="0" smtClean="0"/>
              <a:t>	- </a:t>
            </a:r>
            <a:r>
              <a:rPr lang="ru-RU" sz="1800" dirty="0"/>
              <a:t>к</a:t>
            </a:r>
            <a:r>
              <a:rPr lang="ru-RU" sz="1800" dirty="0" smtClean="0"/>
              <a:t>омфортное </a:t>
            </a:r>
            <a:r>
              <a:rPr lang="ru-RU" sz="1800" dirty="0"/>
              <a:t>рабочее место для консультирования, диагностики и лечения пациентов;</a:t>
            </a:r>
          </a:p>
          <a:p>
            <a:pPr marL="0" indent="0" algn="just">
              <a:buNone/>
            </a:pPr>
            <a:r>
              <a:rPr lang="ru-RU" sz="1800" dirty="0" smtClean="0"/>
              <a:t>	- предоставление социального жилья </a:t>
            </a:r>
            <a:r>
              <a:rPr lang="ru-RU" sz="1800" dirty="0"/>
              <a:t>(на весь срок сотрудничества);</a:t>
            </a:r>
          </a:p>
          <a:p>
            <a:pPr marL="0" indent="0" algn="just">
              <a:buNone/>
            </a:pPr>
            <a:r>
              <a:rPr lang="ru-RU" sz="1800" dirty="0" smtClean="0"/>
              <a:t>	- предоставление мест в детском саду;</a:t>
            </a:r>
          </a:p>
          <a:p>
            <a:pPr marL="0" indent="0" algn="just">
              <a:buNone/>
            </a:pPr>
            <a:r>
              <a:rPr lang="ru-RU" sz="1800" dirty="0"/>
              <a:t>	</a:t>
            </a:r>
            <a:r>
              <a:rPr lang="ru-RU" sz="1800" dirty="0" smtClean="0"/>
              <a:t>- в учреждении действует государственная социальная поддержка:</a:t>
            </a:r>
          </a:p>
          <a:p>
            <a:pPr marL="0" indent="0" algn="just">
              <a:buNone/>
            </a:pPr>
            <a:r>
              <a:rPr lang="ru-RU" sz="1800" dirty="0"/>
              <a:t>	</a:t>
            </a:r>
            <a:r>
              <a:rPr lang="ru-RU" sz="1800" dirty="0" smtClean="0"/>
              <a:t>	- выплаты врачам стационаров 	– 18 500 руб.</a:t>
            </a:r>
          </a:p>
          <a:p>
            <a:pPr marL="0" indent="0" algn="just">
              <a:buNone/>
            </a:pPr>
            <a:r>
              <a:rPr lang="ru-RU" sz="1800" dirty="0" smtClean="0"/>
              <a:t>		- </a:t>
            </a:r>
            <a:r>
              <a:rPr lang="ru-RU" sz="1800" dirty="0"/>
              <a:t>выплаты врачам </a:t>
            </a:r>
            <a:r>
              <a:rPr lang="ru-RU" sz="1800" dirty="0" smtClean="0"/>
              <a:t>АПП 		– 14 </a:t>
            </a:r>
            <a:r>
              <a:rPr lang="ru-RU" sz="1800" dirty="0"/>
              <a:t>500 руб.</a:t>
            </a:r>
          </a:p>
          <a:p>
            <a:pPr marL="0" indent="0" algn="just">
              <a:buNone/>
            </a:pPr>
            <a:r>
              <a:rPr lang="ru-RU" sz="1800" dirty="0"/>
              <a:t>	</a:t>
            </a:r>
            <a:r>
              <a:rPr lang="ru-RU" sz="1800" dirty="0" smtClean="0"/>
              <a:t>- и конечно же, чистый свежий воздух.</a:t>
            </a:r>
          </a:p>
          <a:p>
            <a:pPr marL="0" indent="0" algn="just">
              <a:buNone/>
            </a:pPr>
            <a:endParaRPr lang="ru-RU" sz="1100" dirty="0"/>
          </a:p>
          <a:p>
            <a:pPr marL="0" indent="0" algn="ctr">
              <a:buNone/>
            </a:pP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</a:rPr>
              <a:t>Мы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ждем </a:t>
            </a: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</a:rPr>
              <a:t>энергичных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молодых специалистов!</a:t>
            </a:r>
            <a:endParaRPr lang="ru-RU" sz="2400" b="1" u="sng" spc="-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-1" dirty="0" smtClean="0">
                <a:latin typeface="Franklin Gothic Heavy" panose="020B0903020102020204" pitchFamily="34" charset="0"/>
              </a:rPr>
              <a:t>Социальная поддержка врачей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-1" dirty="0" smtClean="0">
                <a:latin typeface="Franklin Gothic Heavy" panose="020B0903020102020204" pitchFamily="34" charset="0"/>
              </a:rPr>
              <a:t>Социальная структура для врачей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4" y="3337179"/>
            <a:ext cx="5424991" cy="305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563880"/>
            <a:ext cx="5603751" cy="318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одержимое 2"/>
          <p:cNvSpPr>
            <a:spLocks noGrp="1"/>
          </p:cNvSpPr>
          <p:nvPr>
            <p:ph sz="quarter" idx="13"/>
          </p:nvPr>
        </p:nvSpPr>
        <p:spPr>
          <a:xfrm>
            <a:off x="680693" y="2150534"/>
            <a:ext cx="5020732" cy="1005069"/>
          </a:xfrm>
        </p:spPr>
        <p:txBody>
          <a:bodyPr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pc="-1" dirty="0" smtClean="0"/>
              <a:t> новый жилой дом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pc="-1" dirty="0" smtClean="0"/>
              <a:t>для медицинских работников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400" spc="-1" dirty="0" smtClean="0"/>
              <a:t>(рядом с местом работы)</a:t>
            </a:r>
            <a:endParaRPr lang="ru-RU" sz="1400" dirty="0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6463708" y="4995334"/>
            <a:ext cx="5020732" cy="804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pc="-1" dirty="0" smtClean="0"/>
              <a:t> новый детский сад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  <a:defRPr/>
            </a:pPr>
            <a:r>
              <a:rPr lang="ru-RU" spc="-1" dirty="0" smtClean="0"/>
              <a:t>не далеко от КГБУЗ «</a:t>
            </a:r>
            <a:r>
              <a:rPr lang="ru-RU" spc="-1" dirty="0" err="1" smtClean="0"/>
              <a:t>Ужурская</a:t>
            </a:r>
            <a:r>
              <a:rPr lang="ru-RU" spc="-1" dirty="0" smtClean="0"/>
              <a:t> РБ»</a:t>
            </a:r>
          </a:p>
        </p:txBody>
      </p:sp>
    </p:spTree>
    <p:extLst>
      <p:ext uri="{BB962C8B-B14F-4D97-AF65-F5344CB8AC3E}">
        <p14:creationId xmlns:p14="http://schemas.microsoft.com/office/powerpoint/2010/main" val="14585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25820" y="1463566"/>
            <a:ext cx="10972800" cy="5250501"/>
          </a:xfrm>
        </p:spPr>
        <p:txBody>
          <a:bodyPr>
            <a:noAutofit/>
          </a:bodyPr>
          <a:lstStyle/>
          <a:p>
            <a:pPr>
              <a:buNone/>
              <a:defRPr/>
            </a:pPr>
            <a:endParaRPr lang="ru-RU" sz="2400" spc="-1" dirty="0" smtClean="0"/>
          </a:p>
          <a:p>
            <a:pPr algn="just">
              <a:buNone/>
              <a:defRPr/>
            </a:pPr>
            <a:r>
              <a:rPr lang="ru-RU" sz="2400" dirty="0"/>
              <a:t>В соответствии с приложением № 5 к </a:t>
            </a:r>
            <a:r>
              <a:rPr lang="ru-RU" sz="2400" b="1" dirty="0"/>
              <a:t>государственной программе Российской Федерации «Развитие здравоохранения»</a:t>
            </a:r>
            <a:endParaRPr lang="ru-RU" sz="2400" spc="-1" dirty="0" smtClean="0"/>
          </a:p>
          <a:p>
            <a:pPr algn="just">
              <a:buNone/>
              <a:defRPr/>
            </a:pPr>
            <a:endParaRPr lang="ru-RU" sz="2400" spc="-1" dirty="0" smtClean="0"/>
          </a:p>
          <a:p>
            <a:pPr algn="just">
              <a:buNone/>
              <a:defRPr/>
            </a:pPr>
            <a:r>
              <a:rPr lang="ru-RU" sz="2400" spc="-1" dirty="0" smtClean="0"/>
              <a:t>На сегодняшний день в учреждении действует </a:t>
            </a:r>
            <a:r>
              <a:rPr lang="ru-RU" sz="2400" spc="-1" dirty="0" smtClean="0">
                <a:solidFill>
                  <a:schemeClr val="accent6"/>
                </a:solidFill>
              </a:rPr>
              <a:t>программа «Земский доктор»</a:t>
            </a:r>
          </a:p>
          <a:p>
            <a:pPr algn="just">
              <a:buNone/>
              <a:defRPr/>
            </a:pPr>
            <a:endParaRPr lang="ru-RU" sz="2400" spc="-1" dirty="0"/>
          </a:p>
          <a:p>
            <a:pPr algn="just">
              <a:buNone/>
              <a:defRPr/>
            </a:pPr>
            <a:r>
              <a:rPr lang="ru-RU" sz="2400" spc="-1" dirty="0" smtClean="0"/>
              <a:t>В соответствии с программой при трудоустройстве на должности: </a:t>
            </a:r>
            <a:r>
              <a:rPr lang="ru-RU" sz="2400" spc="-1" dirty="0" smtClean="0">
                <a:solidFill>
                  <a:schemeClr val="accent6"/>
                </a:solidFill>
              </a:rPr>
              <a:t>врача в сельскую местность</a:t>
            </a:r>
            <a:r>
              <a:rPr lang="ru-RU" sz="2400" spc="-1" dirty="0" smtClean="0">
                <a:solidFill>
                  <a:srgbClr val="92D050"/>
                </a:solidFill>
              </a:rPr>
              <a:t> </a:t>
            </a:r>
            <a:r>
              <a:rPr lang="ru-RU" sz="2400" spc="-1" dirty="0" smtClean="0"/>
              <a:t>для молодого специалиста выделается единовременная поддержка в размере </a:t>
            </a:r>
            <a:r>
              <a:rPr lang="ru-RU" sz="2400" spc="-1" dirty="0" smtClean="0">
                <a:solidFill>
                  <a:schemeClr val="accent6"/>
                </a:solidFill>
              </a:rPr>
              <a:t>1 000 000 рублей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7695" y="215900"/>
            <a:ext cx="11704320" cy="101282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pc="-1" dirty="0" smtClean="0">
                <a:latin typeface="Franklin Gothic Heavy" panose="020B0903020102020204" pitchFamily="34" charset="0"/>
              </a:rPr>
              <a:t>Для врачей</a:t>
            </a:r>
            <a:r>
              <a:rPr lang="ru-RU" altLang="en-US" dirty="0" smtClean="0">
                <a:latin typeface="Franklin Gothic Heavy" panose="020B0903020102020204" pitchFamily="34" charset="0"/>
              </a:rPr>
              <a:t>:</a:t>
            </a:r>
            <a:endParaRPr lang="ru-RU" altLang="en-US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26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710</TotalTime>
  <Words>466</Words>
  <Application>Microsoft Office PowerPoint</Application>
  <PresentationFormat>Произвольный</PresentationFormat>
  <Paragraphs>214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Краевое государственное бюджетное учреждение здравоохранения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КГБУЗ Ужурская РБ</dc:title>
  <dc:creator>AKULA</dc:creator>
  <cp:lastModifiedBy>Epedimiolog</cp:lastModifiedBy>
  <cp:revision>53</cp:revision>
  <dcterms:created xsi:type="dcterms:W3CDTF">2019-10-31T04:56:23Z</dcterms:created>
  <dcterms:modified xsi:type="dcterms:W3CDTF">2023-03-02T09:03:03Z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1033-10.2.0.7636</vt:lpwstr>
  </property>
</Properties>
</file>