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384" r:id="rId4"/>
    <p:sldId id="259" r:id="rId5"/>
    <p:sldId id="260" r:id="rId6"/>
    <p:sldId id="263" r:id="rId7"/>
    <p:sldId id="264" r:id="rId8"/>
    <p:sldId id="265" r:id="rId9"/>
    <p:sldId id="381" r:id="rId10"/>
    <p:sldId id="266" r:id="rId11"/>
    <p:sldId id="380" r:id="rId12"/>
    <p:sldId id="283" r:id="rId13"/>
    <p:sldId id="268" r:id="rId14"/>
    <p:sldId id="269" r:id="rId15"/>
    <p:sldId id="270" r:id="rId16"/>
    <p:sldId id="271" r:id="rId17"/>
    <p:sldId id="272" r:id="rId18"/>
    <p:sldId id="279" r:id="rId19"/>
    <p:sldId id="280" r:id="rId20"/>
    <p:sldId id="281" r:id="rId21"/>
    <p:sldId id="275" r:id="rId22"/>
    <p:sldId id="276" r:id="rId23"/>
    <p:sldId id="277" r:id="rId24"/>
    <p:sldId id="278" r:id="rId25"/>
    <p:sldId id="284" r:id="rId26"/>
    <p:sldId id="285" r:id="rId27"/>
    <p:sldId id="286" r:id="rId28"/>
    <p:sldId id="287" r:id="rId29"/>
    <p:sldId id="288" r:id="rId30"/>
    <p:sldId id="302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304" r:id="rId40"/>
    <p:sldId id="308" r:id="rId41"/>
    <p:sldId id="310" r:id="rId42"/>
    <p:sldId id="312" r:id="rId43"/>
    <p:sldId id="313" r:id="rId44"/>
    <p:sldId id="314" r:id="rId45"/>
    <p:sldId id="316" r:id="rId46"/>
    <p:sldId id="326" r:id="rId47"/>
    <p:sldId id="329" r:id="rId48"/>
    <p:sldId id="331" r:id="rId49"/>
    <p:sldId id="330" r:id="rId50"/>
    <p:sldId id="333" r:id="rId51"/>
    <p:sldId id="346" r:id="rId52"/>
    <p:sldId id="348" r:id="rId53"/>
    <p:sldId id="355" r:id="rId54"/>
    <p:sldId id="358" r:id="rId55"/>
    <p:sldId id="363" r:id="rId56"/>
    <p:sldId id="367" r:id="rId57"/>
    <p:sldId id="369" r:id="rId58"/>
    <p:sldId id="370" r:id="rId59"/>
    <p:sldId id="372" r:id="rId60"/>
    <p:sldId id="376" r:id="rId61"/>
    <p:sldId id="378" r:id="rId62"/>
    <p:sldId id="383" r:id="rId6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>
        <p:scale>
          <a:sx n="87" d="100"/>
          <a:sy n="87" d="100"/>
        </p:scale>
        <p:origin x="-96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6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3E96A63-329E-45DD-BBD5-5DD91FE12A6A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686056E-CA88-4F97-9D7C-6370263792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96A63-329E-45DD-BBD5-5DD91FE12A6A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6056E-CA88-4F97-9D7C-6370263792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96A63-329E-45DD-BBD5-5DD91FE12A6A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6056E-CA88-4F97-9D7C-6370263792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96A63-329E-45DD-BBD5-5DD91FE12A6A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6056E-CA88-4F97-9D7C-6370263792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96A63-329E-45DD-BBD5-5DD91FE12A6A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6056E-CA88-4F97-9D7C-6370263792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96A63-329E-45DD-BBD5-5DD91FE12A6A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6056E-CA88-4F97-9D7C-6370263792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3E96A63-329E-45DD-BBD5-5DD91FE12A6A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686056E-CA88-4F97-9D7C-6370263792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3E96A63-329E-45DD-BBD5-5DD91FE12A6A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686056E-CA88-4F97-9D7C-6370263792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96A63-329E-45DD-BBD5-5DD91FE12A6A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6056E-CA88-4F97-9D7C-6370263792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96A63-329E-45DD-BBD5-5DD91FE12A6A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6056E-CA88-4F97-9D7C-6370263792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96A63-329E-45DD-BBD5-5DD91FE12A6A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6056E-CA88-4F97-9D7C-6370263792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3E96A63-329E-45DD-BBD5-5DD91FE12A6A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686056E-CA88-4F97-9D7C-63702637921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rector@krsk.info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5300" b="1" dirty="0" smtClean="0"/>
              <a:t>Основные </a:t>
            </a:r>
            <a:r>
              <a:rPr lang="ru-RU" sz="5300" b="1" dirty="0"/>
              <a:t>требования к составлению и оформлению </a:t>
            </a:r>
            <a:r>
              <a:rPr lang="ru-RU" sz="5300" b="1" dirty="0" smtClean="0"/>
              <a:t>документа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3929066"/>
            <a:ext cx="4953000" cy="1151968"/>
          </a:xfrm>
        </p:spPr>
        <p:txBody>
          <a:bodyPr>
            <a:normAutofit/>
          </a:bodyPr>
          <a:lstStyle/>
          <a:p>
            <a:r>
              <a:rPr lang="ru-RU" sz="4800" dirty="0" smtClean="0"/>
              <a:t>Лекция 4</a:t>
            </a:r>
            <a:endParaRPr lang="ru-RU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5292080" y="6095206"/>
            <a:ext cx="35727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Кафедра УЗ ИПО</a:t>
            </a:r>
          </a:p>
          <a:p>
            <a:r>
              <a:rPr lang="ru-RU" dirty="0"/>
              <a:t>к</a:t>
            </a:r>
            <a:r>
              <a:rPr lang="ru-RU" dirty="0" smtClean="0"/>
              <a:t>.м.н., </a:t>
            </a:r>
            <a:r>
              <a:rPr lang="ru-RU" dirty="0" err="1" smtClean="0"/>
              <a:t>доц</a:t>
            </a:r>
            <a:r>
              <a:rPr lang="ru-RU" dirty="0" smtClean="0"/>
              <a:t> </a:t>
            </a:r>
            <a:r>
              <a:rPr lang="ru-RU" dirty="0"/>
              <a:t>М</a:t>
            </a:r>
            <a:r>
              <a:rPr lang="ru-RU" dirty="0" smtClean="0"/>
              <a:t>аксимова С.И.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14356"/>
            <a:ext cx="8715436" cy="149544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В соответствии с требованиями </a:t>
            </a:r>
            <a:r>
              <a:rPr lang="ru-RU" sz="3600" dirty="0" err="1" smtClean="0"/>
              <a:t>ГОСТа</a:t>
            </a:r>
            <a:r>
              <a:rPr lang="ru-RU" sz="3600" dirty="0" smtClean="0"/>
              <a:t> установлены следующие виды бланков предприятия: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b="1" dirty="0" smtClean="0"/>
              <a:t>Общий бланк </a:t>
            </a:r>
            <a:r>
              <a:rPr lang="ru-RU" dirty="0" smtClean="0"/>
              <a:t>- </a:t>
            </a:r>
            <a:r>
              <a:rPr lang="ru-RU" dirty="0" err="1" smtClean="0"/>
              <a:t>бланк</a:t>
            </a:r>
            <a:r>
              <a:rPr lang="ru-RU" dirty="0" smtClean="0"/>
              <a:t> предприятия или структурного подразделения для изготовления любого вида документа (кроме письма);</a:t>
            </a:r>
          </a:p>
          <a:p>
            <a:pPr lvl="0"/>
            <a:r>
              <a:rPr lang="ru-RU" b="1" dirty="0" smtClean="0"/>
              <a:t>Бланк для письма</a:t>
            </a:r>
            <a:r>
              <a:rPr lang="ru-RU" dirty="0" smtClean="0"/>
              <a:t>;</a:t>
            </a:r>
          </a:p>
          <a:p>
            <a:pPr lvl="0"/>
            <a:r>
              <a:rPr lang="ru-RU" b="1" dirty="0" smtClean="0"/>
              <a:t>Бланк конкретного вида документа, кроме письма.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MFTh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42918"/>
            <a:ext cx="9144000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3857620" y="6488668"/>
            <a:ext cx="528638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b="1" dirty="0" smtClean="0"/>
              <a:t>Классификация бланков документов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765175"/>
            <a:ext cx="3455987" cy="2016125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1400" b="1" dirty="0" smtClean="0">
                <a:latin typeface="Times New Roman" pitchFamily="18" charset="0"/>
              </a:rPr>
              <a:t>ГБОУ </a:t>
            </a:r>
            <a:r>
              <a:rPr lang="ru-RU" sz="1400" b="1" dirty="0">
                <a:latin typeface="Times New Roman" pitchFamily="18" charset="0"/>
              </a:rPr>
              <a:t>ВПО </a:t>
            </a:r>
            <a:r>
              <a:rPr lang="ru-RU" sz="1400" b="1" dirty="0" smtClean="0">
                <a:latin typeface="Times New Roman" pitchFamily="18" charset="0"/>
              </a:rPr>
              <a:t>КРАСНОЯРСКИЙ ГОСУДАРСТВЕННЫЙ </a:t>
            </a:r>
            <a:endParaRPr lang="ru-RU" sz="1400" b="1" dirty="0">
              <a:latin typeface="Times New Roman" pitchFamily="18" charset="0"/>
            </a:endParaRP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1400" b="1" dirty="0" smtClean="0">
                <a:latin typeface="Times New Roman" pitchFamily="18" charset="0"/>
              </a:rPr>
              <a:t>МЕДИЦИНСКИЙ </a:t>
            </a:r>
            <a:endParaRPr lang="ru-RU" sz="1400" b="1" dirty="0">
              <a:latin typeface="Times New Roman" pitchFamily="18" charset="0"/>
            </a:endParaRP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1400" b="1" dirty="0" smtClean="0">
                <a:latin typeface="Times New Roman" pitchFamily="18" charset="0"/>
              </a:rPr>
              <a:t>УНИВЕРСИТЕТ                                      имени профессора В.Ф. </a:t>
            </a:r>
            <a:r>
              <a:rPr lang="ru-RU" sz="1400" b="1" dirty="0" err="1" smtClean="0">
                <a:latin typeface="Times New Roman" pitchFamily="18" charset="0"/>
              </a:rPr>
              <a:t>Войно-Ясенецкого</a:t>
            </a:r>
            <a:endParaRPr lang="ru-RU" sz="1400" b="1" dirty="0">
              <a:latin typeface="Times New Roman" pitchFamily="18" charset="0"/>
            </a:endParaRP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1400" b="1" dirty="0" smtClean="0">
                <a:latin typeface="Times New Roman" pitchFamily="18" charset="0"/>
              </a:rPr>
              <a:t>Министерства здравоохранения РФ</a:t>
            </a: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1400" b="1" dirty="0" smtClean="0">
                <a:latin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</a:rPr>
              <a:t>КрасГМУ</a:t>
            </a:r>
            <a:r>
              <a:rPr lang="ru-RU" sz="1400" b="1" dirty="0" smtClean="0">
                <a:latin typeface="Times New Roman" pitchFamily="18" charset="0"/>
              </a:rPr>
              <a:t> Минздрава РФ </a:t>
            </a: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1400" dirty="0" smtClean="0">
                <a:latin typeface="Times New Roman" pitchFamily="18" charset="0"/>
              </a:rPr>
              <a:t>660022</a:t>
            </a:r>
            <a:r>
              <a:rPr lang="ru-RU" sz="1400" dirty="0">
                <a:latin typeface="Times New Roman" pitchFamily="18" charset="0"/>
              </a:rPr>
              <a:t>, г. Красноярск – 22, ул. Партизана Железняка, 1тел. (3912) 20-13-95, факс (3912) 23-78-35 </a:t>
            </a:r>
            <a:r>
              <a:rPr lang="en-US" sz="1400" dirty="0">
                <a:latin typeface="Times New Roman" pitchFamily="18" charset="0"/>
              </a:rPr>
              <a:t>E</a:t>
            </a:r>
            <a:r>
              <a:rPr lang="ru-RU" sz="1400" dirty="0">
                <a:latin typeface="Times New Roman" pitchFamily="18" charset="0"/>
              </a:rPr>
              <a:t>-</a:t>
            </a:r>
            <a:r>
              <a:rPr lang="en-US" sz="1400" dirty="0">
                <a:latin typeface="Times New Roman" pitchFamily="18" charset="0"/>
              </a:rPr>
              <a:t>mail</a:t>
            </a:r>
            <a:r>
              <a:rPr lang="ru-RU" sz="1400" dirty="0">
                <a:latin typeface="Times New Roman" pitchFamily="18" charset="0"/>
              </a:rPr>
              <a:t>: </a:t>
            </a:r>
            <a:r>
              <a:rPr lang="en-US" sz="1400" dirty="0">
                <a:latin typeface="Times New Roman" pitchFamily="18" charset="0"/>
                <a:hlinkClick r:id="rId2"/>
              </a:rPr>
              <a:t>rector</a:t>
            </a:r>
            <a:r>
              <a:rPr lang="ru-RU" sz="1400" dirty="0">
                <a:latin typeface="Times New Roman" pitchFamily="18" charset="0"/>
                <a:hlinkClick r:id="rId2"/>
              </a:rPr>
              <a:t>@</a:t>
            </a:r>
            <a:r>
              <a:rPr lang="en-US" sz="1400" dirty="0" err="1">
                <a:latin typeface="Times New Roman" pitchFamily="18" charset="0"/>
                <a:hlinkClick r:id="rId2"/>
              </a:rPr>
              <a:t>krsk</a:t>
            </a:r>
            <a:r>
              <a:rPr lang="ru-RU" sz="1400" dirty="0">
                <a:latin typeface="Times New Roman" pitchFamily="18" charset="0"/>
                <a:hlinkClick r:id="rId2"/>
              </a:rPr>
              <a:t>.</a:t>
            </a:r>
            <a:r>
              <a:rPr lang="en-US" sz="1400" dirty="0">
                <a:latin typeface="Times New Roman" pitchFamily="18" charset="0"/>
                <a:hlinkClick r:id="rId2"/>
              </a:rPr>
              <a:t>info</a:t>
            </a:r>
            <a:endParaRPr lang="ru-RU" sz="1400" dirty="0">
              <a:latin typeface="Times New Roman" pitchFamily="18" charset="0"/>
            </a:endParaRPr>
          </a:p>
        </p:txBody>
      </p:sp>
      <p:sp>
        <p:nvSpPr>
          <p:cNvPr id="333827" name="Text Box 3"/>
          <p:cNvSpPr txBox="1">
            <a:spLocks noChangeArrowheads="1"/>
          </p:cNvSpPr>
          <p:nvPr/>
        </p:nvSpPr>
        <p:spPr bwMode="auto">
          <a:xfrm>
            <a:off x="1743075" y="71278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ru-RU">
              <a:latin typeface="Times New Roman" pitchFamily="18" charset="0"/>
            </a:endParaRPr>
          </a:p>
        </p:txBody>
      </p:sp>
      <p:sp>
        <p:nvSpPr>
          <p:cNvPr id="333829" name="Rectangle 5"/>
          <p:cNvSpPr>
            <a:spLocks noChangeArrowheads="1"/>
          </p:cNvSpPr>
          <p:nvPr/>
        </p:nvSpPr>
        <p:spPr bwMode="auto">
          <a:xfrm>
            <a:off x="179388" y="3573463"/>
            <a:ext cx="8536016" cy="24987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33830" name="Rectangle 6"/>
          <p:cNvSpPr>
            <a:spLocks noChangeArrowheads="1"/>
          </p:cNvSpPr>
          <p:nvPr/>
        </p:nvSpPr>
        <p:spPr bwMode="auto">
          <a:xfrm>
            <a:off x="2771775" y="3716338"/>
            <a:ext cx="3600450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ru-RU" sz="1400" b="1" dirty="0" smtClean="0">
                <a:latin typeface="Times New Roman" pitchFamily="18" charset="0"/>
              </a:rPr>
              <a:t>ГБОУ ВПО КРАСНОЯРСКИЙ ГОСУДАРСТВЕННЫЙ </a:t>
            </a:r>
          </a:p>
          <a:p>
            <a:pPr algn="ctr">
              <a:lnSpc>
                <a:spcPct val="80000"/>
              </a:lnSpc>
            </a:pPr>
            <a:r>
              <a:rPr lang="ru-RU" sz="1400" b="1" dirty="0" smtClean="0">
                <a:latin typeface="Times New Roman" pitchFamily="18" charset="0"/>
              </a:rPr>
              <a:t>МЕДИЦИНСКИЙ </a:t>
            </a:r>
          </a:p>
          <a:p>
            <a:pPr algn="ctr">
              <a:lnSpc>
                <a:spcPct val="80000"/>
              </a:lnSpc>
            </a:pPr>
            <a:r>
              <a:rPr lang="ru-RU" sz="1400" b="1" dirty="0" smtClean="0">
                <a:latin typeface="Times New Roman" pitchFamily="18" charset="0"/>
              </a:rPr>
              <a:t>УНИВЕРСИТЕТ                                      имени профессора В.Ф. </a:t>
            </a:r>
            <a:r>
              <a:rPr lang="ru-RU" sz="1400" b="1" dirty="0" err="1" smtClean="0">
                <a:latin typeface="Times New Roman" pitchFamily="18" charset="0"/>
              </a:rPr>
              <a:t>Войно-Ясенецкого</a:t>
            </a:r>
            <a:endParaRPr lang="ru-RU" sz="1400" b="1" dirty="0" smtClean="0">
              <a:latin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1400" b="1" dirty="0" smtClean="0">
                <a:latin typeface="Times New Roman" pitchFamily="18" charset="0"/>
              </a:rPr>
              <a:t>Министерства здравоохранения РФ</a:t>
            </a:r>
          </a:p>
          <a:p>
            <a:pPr algn="ctr">
              <a:lnSpc>
                <a:spcPct val="80000"/>
              </a:lnSpc>
            </a:pPr>
            <a:r>
              <a:rPr lang="ru-RU" sz="1400" b="1" dirty="0" smtClean="0">
                <a:latin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</a:rPr>
              <a:t>КрасГМУ</a:t>
            </a:r>
            <a:r>
              <a:rPr lang="ru-RU" sz="1400" b="1" dirty="0" smtClean="0">
                <a:latin typeface="Times New Roman" pitchFamily="18" charset="0"/>
              </a:rPr>
              <a:t> Минздрава РФ </a:t>
            </a:r>
          </a:p>
          <a:p>
            <a:pPr algn="ctr">
              <a:lnSpc>
                <a:spcPct val="80000"/>
              </a:lnSpc>
            </a:pPr>
            <a:r>
              <a:rPr lang="ru-RU" sz="1400" dirty="0" smtClean="0">
                <a:latin typeface="Times New Roman" pitchFamily="18" charset="0"/>
              </a:rPr>
              <a:t>660022</a:t>
            </a:r>
            <a:r>
              <a:rPr lang="ru-RU" sz="1400" dirty="0">
                <a:latin typeface="Times New Roman" pitchFamily="18" charset="0"/>
              </a:rPr>
              <a:t>, г. Красноярск – 22, ул. Партизана Железняка, 1тел. (3912) 20-13-95, факс (3912) 23-78-35 </a:t>
            </a:r>
            <a:r>
              <a:rPr lang="en-US" sz="1400" dirty="0">
                <a:latin typeface="Times New Roman" pitchFamily="18" charset="0"/>
              </a:rPr>
              <a:t>E</a:t>
            </a:r>
            <a:r>
              <a:rPr lang="ru-RU" sz="1400" dirty="0">
                <a:latin typeface="Times New Roman" pitchFamily="18" charset="0"/>
              </a:rPr>
              <a:t>-</a:t>
            </a:r>
            <a:r>
              <a:rPr lang="en-US" sz="1400" dirty="0">
                <a:latin typeface="Times New Roman" pitchFamily="18" charset="0"/>
              </a:rPr>
              <a:t>mail</a:t>
            </a:r>
            <a:r>
              <a:rPr lang="ru-RU" sz="1400" dirty="0">
                <a:latin typeface="Times New Roman" pitchFamily="18" charset="0"/>
              </a:rPr>
              <a:t>: </a:t>
            </a:r>
            <a:r>
              <a:rPr lang="en-US" sz="1400" dirty="0">
                <a:latin typeface="Times New Roman" pitchFamily="18" charset="0"/>
                <a:hlinkClick r:id="rId2"/>
              </a:rPr>
              <a:t>rector</a:t>
            </a:r>
            <a:r>
              <a:rPr lang="ru-RU" sz="1400" dirty="0">
                <a:latin typeface="Times New Roman" pitchFamily="18" charset="0"/>
                <a:hlinkClick r:id="rId2"/>
              </a:rPr>
              <a:t>@</a:t>
            </a:r>
            <a:r>
              <a:rPr lang="en-US" sz="1400" dirty="0" err="1">
                <a:latin typeface="Times New Roman" pitchFamily="18" charset="0"/>
                <a:hlinkClick r:id="rId2"/>
              </a:rPr>
              <a:t>krsk</a:t>
            </a:r>
            <a:r>
              <a:rPr lang="ru-RU" sz="1400" dirty="0">
                <a:latin typeface="Times New Roman" pitchFamily="18" charset="0"/>
                <a:hlinkClick r:id="rId2"/>
              </a:rPr>
              <a:t>.</a:t>
            </a:r>
            <a:r>
              <a:rPr lang="en-US" sz="1400" dirty="0">
                <a:latin typeface="Times New Roman" pitchFamily="18" charset="0"/>
                <a:hlinkClick r:id="rId2"/>
              </a:rPr>
              <a:t>info</a:t>
            </a:r>
            <a:endParaRPr lang="ru-RU" sz="1400" dirty="0">
              <a:latin typeface="Times New Roman" pitchFamily="18" charset="0"/>
            </a:endParaRPr>
          </a:p>
        </p:txBody>
      </p:sp>
      <p:sp>
        <p:nvSpPr>
          <p:cNvPr id="333831" name="Rectangle 7"/>
          <p:cNvSpPr>
            <a:spLocks noChangeArrowheads="1"/>
          </p:cNvSpPr>
          <p:nvPr/>
        </p:nvSpPr>
        <p:spPr bwMode="auto">
          <a:xfrm>
            <a:off x="250824" y="692150"/>
            <a:ext cx="8536017" cy="2159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85720" y="3000372"/>
            <a:ext cx="4023858" cy="3693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ru-RU" dirty="0" smtClean="0"/>
              <a:t>Угловое расположение реквизитов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500562" y="6215082"/>
            <a:ext cx="4479111" cy="3693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ru-RU" dirty="0" smtClean="0"/>
              <a:t>Продольное расположение реквизитов 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428604"/>
            <a:ext cx="4572032" cy="6247864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r"/>
            <a:r>
              <a:rPr lang="ru-RU" dirty="0"/>
              <a:t>ГОСТ Р 6.30–2003</a:t>
            </a:r>
          </a:p>
          <a:p>
            <a:endParaRPr lang="ru-RU" sz="1100" dirty="0" smtClean="0"/>
          </a:p>
          <a:p>
            <a:r>
              <a:rPr lang="ru-RU" sz="1100" dirty="0" smtClean="0"/>
              <a:t>ГОСУДАРСТВЕННЫЙ </a:t>
            </a:r>
            <a:r>
              <a:rPr lang="ru-RU" sz="1100" dirty="0"/>
              <a:t>СТАНДАРТ РОССИЙСКОЙ ФЕДЕРАЦИИ</a:t>
            </a:r>
          </a:p>
          <a:p>
            <a:endParaRPr lang="ru-RU" dirty="0" smtClean="0"/>
          </a:p>
          <a:p>
            <a:pPr algn="ctr"/>
            <a:r>
              <a:rPr lang="ru-RU" sz="1200" dirty="0" smtClean="0"/>
              <a:t>УНИФИЦИРОВАННЫЕ СИСТЕМЫ ДОКУМЕНТАЦИИ</a:t>
            </a:r>
          </a:p>
          <a:p>
            <a:endParaRPr lang="ru-RU" dirty="0" smtClean="0"/>
          </a:p>
          <a:p>
            <a:pPr algn="ctr"/>
            <a:r>
              <a:rPr lang="ru-RU" b="1" dirty="0" smtClean="0"/>
              <a:t>УНИФИЦИРОВАННАЯ </a:t>
            </a:r>
            <a:r>
              <a:rPr lang="ru-RU" b="1" dirty="0"/>
              <a:t>СИСТЕМА</a:t>
            </a:r>
          </a:p>
          <a:p>
            <a:pPr algn="ctr"/>
            <a:r>
              <a:rPr lang="ru-RU" b="1" dirty="0" smtClean="0"/>
              <a:t>ОРГАНИЗАЦИОННОЙ</a:t>
            </a:r>
            <a:endParaRPr lang="ru-RU" b="1" dirty="0"/>
          </a:p>
          <a:p>
            <a:pPr algn="ctr"/>
            <a:r>
              <a:rPr lang="ru-RU" b="1" dirty="0"/>
              <a:t>РАСПОРЯДИТЕЛЬНОЙ</a:t>
            </a:r>
          </a:p>
          <a:p>
            <a:pPr algn="ctr"/>
            <a:r>
              <a:rPr lang="ru-RU" b="1" dirty="0" smtClean="0"/>
              <a:t>ДОКУМЕНТАЦИИ</a:t>
            </a:r>
          </a:p>
          <a:p>
            <a:pPr algn="ctr"/>
            <a:endParaRPr lang="ru-RU" b="1" dirty="0"/>
          </a:p>
          <a:p>
            <a:pPr algn="ctr"/>
            <a:endParaRPr lang="ru-RU" b="1" dirty="0"/>
          </a:p>
          <a:p>
            <a:pPr algn="ctr"/>
            <a:r>
              <a:rPr lang="ru-RU" sz="1400" dirty="0"/>
              <a:t>ТРЕБОВАНИЯ К ОФОРМЛЕНИЮ ДОКУМЕНТОВ</a:t>
            </a:r>
          </a:p>
          <a:p>
            <a:pPr algn="ctr"/>
            <a:endParaRPr lang="ru-RU" sz="1400" dirty="0" smtClean="0"/>
          </a:p>
          <a:p>
            <a:pPr algn="ctr"/>
            <a:r>
              <a:rPr lang="ru-RU" sz="1400" dirty="0" smtClean="0"/>
              <a:t>Издание </a:t>
            </a:r>
            <a:r>
              <a:rPr lang="ru-RU" sz="1400" dirty="0"/>
              <a:t>официальное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357158" y="1142984"/>
            <a:ext cx="414340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357158" y="5786454"/>
            <a:ext cx="42148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ГОССТАНДАРТ РОССИИ</a:t>
            </a:r>
          </a:p>
          <a:p>
            <a:pPr algn="ctr"/>
            <a:r>
              <a:rPr lang="ru-RU" dirty="0" smtClean="0"/>
              <a:t>Москва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929322" y="5929330"/>
            <a:ext cx="278608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Титульный лист </a:t>
            </a:r>
          </a:p>
          <a:p>
            <a:pPr algn="ctr"/>
            <a:r>
              <a:rPr lang="ru-RU" dirty="0" smtClean="0"/>
              <a:t>ГОСТ Р 6.30-2003 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4428"/>
          </a:xfrm>
        </p:spPr>
        <p:txBody>
          <a:bodyPr>
            <a:normAutofit/>
          </a:bodyPr>
          <a:lstStyle/>
          <a:p>
            <a:r>
              <a:rPr lang="ru-RU" b="1" dirty="0" smtClean="0"/>
              <a:t>ГОСТ Р 6.30–2003 </a:t>
            </a:r>
            <a:r>
              <a:rPr lang="ru-RU" dirty="0" smtClean="0"/>
              <a:t>распространяется на </a:t>
            </a:r>
            <a:r>
              <a:rPr lang="ru-RU" i="1" dirty="0" smtClean="0"/>
              <a:t>организационно-распорядительные документы (ОРД), относящи</a:t>
            </a:r>
            <a:r>
              <a:rPr lang="ru-RU" dirty="0" smtClean="0"/>
              <a:t>еся к Унифицированной системе организационно-распорядительной документации (УСОРД) — постановления, приказы, распоряжения, письма, протоколы, акты и другие документы, включенные в ОК 011–93 «Общероссийский классификатор управленческой документации» (ОКУД) (класс 0200000).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145800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Стандарт   устанавливает</a:t>
            </a:r>
            <a:r>
              <a:rPr lang="ru-RU" dirty="0" smtClean="0"/>
              <a:t>: </a:t>
            </a:r>
          </a:p>
          <a:p>
            <a:pPr algn="ctr">
              <a:buNone/>
            </a:pPr>
            <a:endParaRPr lang="ru-RU" dirty="0" smtClean="0"/>
          </a:p>
          <a:p>
            <a:r>
              <a:rPr lang="ru-RU" dirty="0" smtClean="0"/>
              <a:t>состав и схемы расположения реквизитов; </a:t>
            </a:r>
          </a:p>
          <a:p>
            <a:r>
              <a:rPr lang="ru-RU" dirty="0" smtClean="0"/>
              <a:t>требования к оформлению реквизитов; требования к бланкам документов, включая бланки с воспроизведением Государственного герба Российской Федерации.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643050"/>
            <a:ext cx="8229600" cy="4325112"/>
          </a:xfrm>
        </p:spPr>
        <p:txBody>
          <a:bodyPr/>
          <a:lstStyle/>
          <a:p>
            <a:r>
              <a:rPr lang="ru-RU" sz="3200" b="1" dirty="0" smtClean="0"/>
              <a:t>ОРД</a:t>
            </a:r>
            <a:r>
              <a:rPr lang="ru-RU" sz="3200" dirty="0" smtClean="0"/>
              <a:t> является наиболее распространенным видом документации. </a:t>
            </a:r>
          </a:p>
          <a:p>
            <a:r>
              <a:rPr lang="ru-RU" sz="3200" dirty="0" smtClean="0"/>
              <a:t>Исходя из функций, предусмотренных ОКУД, </a:t>
            </a:r>
            <a:r>
              <a:rPr lang="ru-RU" sz="3200" b="1" dirty="0" smtClean="0"/>
              <a:t>ОРД </a:t>
            </a:r>
            <a:r>
              <a:rPr lang="ru-RU" sz="3200" dirty="0" smtClean="0"/>
              <a:t>можно классифицировать </a:t>
            </a:r>
            <a:r>
              <a:rPr lang="ru-RU" sz="3200" b="1" dirty="0" smtClean="0"/>
              <a:t>на четыре группы</a:t>
            </a:r>
            <a:r>
              <a:rPr lang="ru-RU" sz="3200" dirty="0" smtClean="0"/>
              <a:t>:</a:t>
            </a:r>
            <a:endParaRPr lang="ru-RU" sz="3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93161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1. </a:t>
            </a:r>
            <a:r>
              <a:rPr lang="ru-RU" b="1" i="1" dirty="0" smtClean="0"/>
              <a:t>Организационно-правовая</a:t>
            </a:r>
            <a:r>
              <a:rPr lang="ru-RU" i="1" dirty="0" smtClean="0"/>
              <a:t> документация (учредитель</a:t>
            </a:r>
            <a:r>
              <a:rPr lang="ru-RU" dirty="0" smtClean="0"/>
              <a:t>ные договоры, уставы, положения, правила, инструкции, штатные расписания);</a:t>
            </a:r>
          </a:p>
          <a:p>
            <a:pPr>
              <a:buNone/>
            </a:pPr>
            <a:r>
              <a:rPr lang="ru-RU" dirty="0" smtClean="0"/>
              <a:t>2. </a:t>
            </a:r>
            <a:r>
              <a:rPr lang="ru-RU" b="1" i="1" dirty="0" smtClean="0"/>
              <a:t>Распорядительная</a:t>
            </a:r>
            <a:r>
              <a:rPr lang="ru-RU" i="1" dirty="0" smtClean="0"/>
              <a:t> документация (при</a:t>
            </a:r>
            <a:r>
              <a:rPr lang="ru-RU" dirty="0" smtClean="0"/>
              <a:t>казы, распоряжения, постановления, решения, указания);</a:t>
            </a:r>
          </a:p>
          <a:p>
            <a:pPr>
              <a:buNone/>
            </a:pPr>
            <a:r>
              <a:rPr lang="ru-RU" dirty="0" smtClean="0"/>
              <a:t>3.  </a:t>
            </a:r>
            <a:r>
              <a:rPr lang="ru-RU" b="1" i="1" dirty="0" smtClean="0"/>
              <a:t>Информационно-справочная</a:t>
            </a:r>
            <a:r>
              <a:rPr lang="ru-RU" i="1" dirty="0" smtClean="0"/>
              <a:t> документация, которая, в свою </a:t>
            </a:r>
            <a:r>
              <a:rPr lang="ru-RU" dirty="0" smtClean="0"/>
              <a:t>очередь, может быть условно подразделена на:</a:t>
            </a:r>
          </a:p>
          <a:p>
            <a:pPr lvl="1"/>
            <a:r>
              <a:rPr lang="ru-RU" b="1" dirty="0" smtClean="0"/>
              <a:t>• оперативно-информационную</a:t>
            </a:r>
            <a:r>
              <a:rPr lang="ru-RU" dirty="0" smtClean="0"/>
              <a:t> (письма, телеграммы, факсы, докладные и служебные записки и т. п.);</a:t>
            </a:r>
          </a:p>
          <a:p>
            <a:pPr lvl="1"/>
            <a:r>
              <a:rPr lang="ru-RU" b="1" dirty="0" smtClean="0"/>
              <a:t>• справочно-информационную </a:t>
            </a:r>
            <a:r>
              <a:rPr lang="ru-RU" dirty="0" smtClean="0"/>
              <a:t>(акты, протоколы, отчеты и др.);</a:t>
            </a:r>
          </a:p>
          <a:p>
            <a:pPr>
              <a:buNone/>
            </a:pPr>
            <a:r>
              <a:rPr lang="ru-RU" dirty="0" smtClean="0"/>
              <a:t>4. </a:t>
            </a:r>
            <a:r>
              <a:rPr lang="ru-RU" b="1" i="1" dirty="0" smtClean="0"/>
              <a:t>Документация по личному составу </a:t>
            </a:r>
            <a:r>
              <a:rPr lang="ru-RU" i="1" dirty="0" smtClean="0"/>
              <a:t>(за</a:t>
            </a:r>
            <a:r>
              <a:rPr lang="ru-RU" dirty="0" smtClean="0"/>
              <a:t>явления, трудовые договоры, характеристики, личные карточки, учетные формы и др.).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643050"/>
            <a:ext cx="7772400" cy="2933711"/>
          </a:xfrm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ru-RU" sz="2800" dirty="0" smtClean="0"/>
              <a:t>Структура документа. Требования к оформлению документов по ГОСТ Р 6.30-2003 «Унифицированные системы документации. Унифицированная система организационно-распорядительной документации. Требования к оформлению документов» </a:t>
            </a:r>
            <a:endParaRPr lang="ru-RU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88676"/>
          </a:xfrm>
        </p:spPr>
        <p:txBody>
          <a:bodyPr/>
          <a:lstStyle/>
          <a:p>
            <a:r>
              <a:rPr lang="ru-RU" dirty="0" smtClean="0"/>
              <a:t>Каждый документ состоит из определенного набора реквизитов. </a:t>
            </a:r>
          </a:p>
          <a:p>
            <a:pPr>
              <a:buNone/>
            </a:pPr>
            <a:endParaRPr lang="ru-RU" dirty="0" smtClean="0"/>
          </a:p>
          <a:p>
            <a:r>
              <a:rPr lang="ru-RU" b="1" i="1" dirty="0" smtClean="0"/>
              <a:t>Реквизит</a:t>
            </a:r>
            <a:r>
              <a:rPr lang="ru-RU" dirty="0" smtClean="0"/>
              <a:t> - обязательный элемент любого официального документа. </a:t>
            </a:r>
          </a:p>
          <a:p>
            <a:endParaRPr lang="ru-RU" dirty="0" smtClean="0"/>
          </a:p>
          <a:p>
            <a:r>
              <a:rPr lang="ru-RU" dirty="0" smtClean="0"/>
              <a:t>Совокупность реквизитов, из которых состоит документ, называется </a:t>
            </a:r>
            <a:r>
              <a:rPr lang="ru-RU" b="1" i="1" dirty="0" smtClean="0"/>
              <a:t>формуляром</a:t>
            </a:r>
            <a:r>
              <a:rPr lang="ru-RU" b="1" dirty="0" smtClean="0"/>
              <a:t> </a:t>
            </a:r>
            <a:r>
              <a:rPr lang="ru-RU" dirty="0" smtClean="0"/>
              <a:t>документа.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1460" y="404664"/>
            <a:ext cx="8401080" cy="2165176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solidFill>
                  <a:schemeClr val="tx1"/>
                </a:solidFill>
              </a:rPr>
              <a:t>Цель:</a:t>
            </a:r>
            <a:r>
              <a:rPr lang="ru-RU" sz="3600" b="1" dirty="0" smtClean="0">
                <a:solidFill>
                  <a:schemeClr val="tx1"/>
                </a:solidFill>
              </a:rPr>
              <a:t>  </a:t>
            </a:r>
            <a:r>
              <a:rPr lang="ru-RU" sz="2700" b="1" dirty="0" smtClean="0">
                <a:solidFill>
                  <a:schemeClr val="tx1"/>
                </a:solidFill>
              </a:rPr>
              <a:t>сформировать современные подходы к документированию управленческой деятельности, </a:t>
            </a:r>
            <a:r>
              <a:rPr lang="ru-RU" sz="2700" b="1" dirty="0" smtClean="0"/>
              <a:t>изучить состав </a:t>
            </a:r>
            <a:r>
              <a:rPr lang="ru-RU" sz="2700" b="1" dirty="0" smtClean="0"/>
              <a:t>и </a:t>
            </a:r>
            <a:r>
              <a:rPr lang="ru-RU" sz="2700" b="1" dirty="0" smtClean="0"/>
              <a:t>расположение </a:t>
            </a:r>
            <a:r>
              <a:rPr lang="ru-RU" sz="2700" b="1" dirty="0" smtClean="0"/>
              <a:t>реквизитов на управленческих документах согласно ГОСТ Р6.30-2003</a:t>
            </a:r>
            <a:r>
              <a:rPr lang="ru-RU" sz="2700" b="1" dirty="0" smtClean="0"/>
              <a:t>.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2936"/>
            <a:ext cx="8363272" cy="3721600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План:</a:t>
            </a:r>
            <a:endParaRPr lang="ru-RU" dirty="0" smtClean="0"/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Бланки документов и требования к ним.</a:t>
            </a:r>
            <a:br>
              <a:rPr lang="ru-RU" dirty="0" smtClean="0"/>
            </a:br>
            <a:r>
              <a:rPr lang="ru-RU" dirty="0" smtClean="0"/>
              <a:t>Структура документа. 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Требования к оформлению документов по ГОСТ Р 6.30-2003 «Унифицированные системы документации. Унифицированная система организационно-распорядительной документации. Требования к оформлению документов».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Rectangle 3"/>
          <p:cNvSpPr>
            <a:spLocks noGrp="1" noChangeArrowheads="1"/>
          </p:cNvSpPr>
          <p:nvPr/>
        </p:nvSpPr>
        <p:spPr bwMode="auto">
          <a:xfrm>
            <a:off x="571500" y="12954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69900" marR="0" lvl="0" indent="-469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Tx/>
              <a:buFontTx/>
              <a:buNone/>
              <a:tabLst/>
              <a:defRPr/>
            </a:pPr>
            <a:endParaRPr kumimoji="0" lang="ru-RU" altLang="ru-RU" sz="3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469900" marR="0" lvl="0" indent="-469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Tx/>
              <a:buFont typeface="Wingdings" pitchFamily="2" charset="2"/>
              <a:buChar char="o"/>
              <a:tabLst/>
              <a:defRPr/>
            </a:pPr>
            <a:endParaRPr kumimoji="0" lang="ru-RU" altLang="ru-RU" sz="21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469900" marR="0" lvl="0" indent="-469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Tx/>
              <a:buFont typeface="Wingdings" pitchFamily="2" charset="2"/>
              <a:buChar char="o"/>
              <a:tabLst/>
              <a:defRPr/>
            </a:pPr>
            <a:endParaRPr kumimoji="0" lang="ru-RU" altLang="ru-RU" sz="3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/>
        </p:nvSpPr>
        <p:spPr bwMode="auto">
          <a:xfrm>
            <a:off x="723900" y="2420888"/>
            <a:ext cx="8001000" cy="3294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69900" marR="0" lvl="0" indent="-469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Tx/>
              <a:buFontTx/>
              <a:buNone/>
              <a:tabLst/>
              <a:defRPr/>
            </a:pPr>
            <a:endParaRPr kumimoji="0" lang="ru-RU" altLang="ru-RU" sz="3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469900" marR="0" lvl="0" indent="-469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Tx/>
              <a:buFont typeface="Wingdings" pitchFamily="2" charset="2"/>
              <a:buChar char="o"/>
              <a:tabLst/>
              <a:defRPr/>
            </a:pPr>
            <a:endParaRPr kumimoji="0" lang="ru-RU" altLang="ru-RU" sz="21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469900" marR="0" lvl="0" indent="-469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Tx/>
              <a:buFont typeface="Wingdings" pitchFamily="2" charset="2"/>
              <a:buChar char="o"/>
              <a:tabLst/>
              <a:defRPr/>
            </a:pPr>
            <a:endParaRPr kumimoji="0" lang="ru-RU" altLang="ru-RU" sz="3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02990"/>
          </a:xfrm>
        </p:spPr>
        <p:txBody>
          <a:bodyPr/>
          <a:lstStyle/>
          <a:p>
            <a:r>
              <a:rPr lang="ru-RU" b="1" i="1" dirty="0" smtClean="0"/>
              <a:t>Формуляр-образец</a:t>
            </a:r>
            <a:r>
              <a:rPr lang="ru-RU" dirty="0" smtClean="0"/>
              <a:t> — модель построения документа, устанавливающая область применения, форматы, размеры полей требования к построению конструкционной сетки и основные реквизиты. </a:t>
            </a:r>
          </a:p>
          <a:p>
            <a:endParaRPr lang="ru-RU" b="1" i="1" dirty="0" smtClean="0"/>
          </a:p>
          <a:p>
            <a:r>
              <a:rPr lang="ru-RU" b="1" i="1" dirty="0" smtClean="0"/>
              <a:t>Формуляр-образец</a:t>
            </a:r>
            <a:r>
              <a:rPr lang="ru-RU" dirty="0" smtClean="0"/>
              <a:t> — это совокупность расположенных в определенной последовательности реквизитов, присущих всем видам документов.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642918"/>
            <a:ext cx="8229600" cy="1066800"/>
          </a:xfrm>
        </p:spPr>
        <p:txBody>
          <a:bodyPr/>
          <a:lstStyle/>
          <a:p>
            <a:r>
              <a:rPr lang="ru-RU" b="1" dirty="0" smtClean="0"/>
              <a:t>Состав реквизитов ОРД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При подготовке и оформлении документов используют следующие реквизиты:</a:t>
            </a:r>
          </a:p>
          <a:p>
            <a:r>
              <a:rPr lang="ru-RU" b="1" dirty="0" smtClean="0"/>
              <a:t>01 — </a:t>
            </a:r>
            <a:r>
              <a:rPr lang="ru-RU" dirty="0" smtClean="0"/>
              <a:t>Государственный герб Российской Федерации;</a:t>
            </a:r>
          </a:p>
          <a:p>
            <a:r>
              <a:rPr lang="ru-RU" b="1" dirty="0" smtClean="0"/>
              <a:t>02 — </a:t>
            </a:r>
            <a:r>
              <a:rPr lang="ru-RU" dirty="0" smtClean="0"/>
              <a:t>герб субъекта Российской Федерации;</a:t>
            </a:r>
          </a:p>
          <a:p>
            <a:r>
              <a:rPr lang="ru-RU" b="1" dirty="0" smtClean="0"/>
              <a:t>03 — </a:t>
            </a:r>
            <a:r>
              <a:rPr lang="ru-RU" dirty="0" smtClean="0"/>
              <a:t>эмблема организации или товарный знак (</a:t>
            </a:r>
            <a:r>
              <a:rPr lang="ru-RU" dirty="0" err="1" smtClean="0"/>
              <a:t>знак</a:t>
            </a:r>
            <a:r>
              <a:rPr lang="ru-RU" dirty="0" smtClean="0"/>
              <a:t> обслуживания);</a:t>
            </a:r>
          </a:p>
          <a:p>
            <a:r>
              <a:rPr lang="ru-RU" b="1" dirty="0" smtClean="0"/>
              <a:t>04 — </a:t>
            </a:r>
            <a:r>
              <a:rPr lang="ru-RU" dirty="0" smtClean="0"/>
              <a:t>код организации;</a:t>
            </a:r>
          </a:p>
          <a:p>
            <a:r>
              <a:rPr lang="ru-RU" b="1" dirty="0" smtClean="0"/>
              <a:t>05 — </a:t>
            </a:r>
            <a:r>
              <a:rPr lang="ru-RU" dirty="0" smtClean="0"/>
              <a:t>основной государственный регистрационный номер (ОГРН) юридического лица;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788742"/>
          </a:xfrm>
        </p:spPr>
        <p:txBody>
          <a:bodyPr>
            <a:normAutofit/>
          </a:bodyPr>
          <a:lstStyle/>
          <a:p>
            <a:r>
              <a:rPr lang="ru-RU" b="1" dirty="0" smtClean="0"/>
              <a:t>06 — </a:t>
            </a:r>
            <a:r>
              <a:rPr lang="ru-RU" dirty="0" smtClean="0"/>
              <a:t>идентификационный номер налогоплательщика/код причины постановки на учет (ИНН/КПП);</a:t>
            </a:r>
          </a:p>
          <a:p>
            <a:r>
              <a:rPr lang="ru-RU" b="1" dirty="0" smtClean="0"/>
              <a:t>07 — </a:t>
            </a:r>
            <a:r>
              <a:rPr lang="ru-RU" dirty="0" smtClean="0"/>
              <a:t>код формы документа;</a:t>
            </a:r>
          </a:p>
          <a:p>
            <a:r>
              <a:rPr lang="ru-RU" b="1" dirty="0" smtClean="0"/>
              <a:t>08 — </a:t>
            </a:r>
            <a:r>
              <a:rPr lang="ru-RU" dirty="0" smtClean="0"/>
              <a:t>наименование организации;</a:t>
            </a:r>
          </a:p>
          <a:p>
            <a:r>
              <a:rPr lang="ru-RU" b="1" dirty="0" smtClean="0"/>
              <a:t>09 — </a:t>
            </a:r>
            <a:r>
              <a:rPr lang="ru-RU" dirty="0" smtClean="0"/>
              <a:t>справочные данные об организации;</a:t>
            </a:r>
          </a:p>
          <a:p>
            <a:r>
              <a:rPr lang="ru-RU" b="1" dirty="0" smtClean="0"/>
              <a:t>10 — </a:t>
            </a:r>
            <a:r>
              <a:rPr lang="ru-RU" dirty="0" smtClean="0"/>
              <a:t>наименование вида документа;</a:t>
            </a:r>
          </a:p>
          <a:p>
            <a:r>
              <a:rPr lang="ru-RU" b="1" dirty="0" smtClean="0"/>
              <a:t>11</a:t>
            </a:r>
            <a:r>
              <a:rPr lang="ru-RU" dirty="0" smtClean="0"/>
              <a:t> — дата документа;</a:t>
            </a:r>
          </a:p>
          <a:p>
            <a:r>
              <a:rPr lang="ru-RU" b="1" dirty="0" smtClean="0"/>
              <a:t>12 — </a:t>
            </a:r>
            <a:r>
              <a:rPr lang="ru-RU" dirty="0" smtClean="0"/>
              <a:t>регистрационный номер документа;</a:t>
            </a:r>
          </a:p>
          <a:p>
            <a:r>
              <a:rPr lang="ru-RU" b="1" dirty="0" smtClean="0"/>
              <a:t>13 — </a:t>
            </a:r>
            <a:r>
              <a:rPr lang="ru-RU" dirty="0" smtClean="0"/>
              <a:t>ссылка на регистрационный номер и дату документа;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02990"/>
          </a:xfrm>
        </p:spPr>
        <p:txBody>
          <a:bodyPr>
            <a:normAutofit/>
          </a:bodyPr>
          <a:lstStyle/>
          <a:p>
            <a:r>
              <a:rPr lang="ru-RU" b="1" dirty="0" smtClean="0"/>
              <a:t>14 — </a:t>
            </a:r>
            <a:r>
              <a:rPr lang="ru-RU" dirty="0" smtClean="0"/>
              <a:t>место составления или издания документа;</a:t>
            </a:r>
          </a:p>
          <a:p>
            <a:r>
              <a:rPr lang="ru-RU" b="1" dirty="0" smtClean="0"/>
              <a:t>15 — </a:t>
            </a:r>
            <a:r>
              <a:rPr lang="ru-RU" dirty="0" smtClean="0"/>
              <a:t>адресат;</a:t>
            </a:r>
          </a:p>
          <a:p>
            <a:r>
              <a:rPr lang="ru-RU" b="1" dirty="0" smtClean="0"/>
              <a:t>16 — </a:t>
            </a:r>
            <a:r>
              <a:rPr lang="ru-RU" dirty="0" smtClean="0"/>
              <a:t>гриф утверждения документа;</a:t>
            </a:r>
          </a:p>
          <a:p>
            <a:r>
              <a:rPr lang="ru-RU" b="1" dirty="0" smtClean="0"/>
              <a:t>17 — </a:t>
            </a:r>
            <a:r>
              <a:rPr lang="ru-RU" dirty="0" smtClean="0"/>
              <a:t>резолюция;</a:t>
            </a:r>
          </a:p>
          <a:p>
            <a:r>
              <a:rPr lang="ru-RU" b="1" dirty="0" smtClean="0"/>
              <a:t>18 — </a:t>
            </a:r>
            <a:r>
              <a:rPr lang="ru-RU" dirty="0" smtClean="0"/>
              <a:t>заголовок к тексту;</a:t>
            </a:r>
          </a:p>
          <a:p>
            <a:r>
              <a:rPr lang="ru-RU" b="1" dirty="0" smtClean="0"/>
              <a:t>19 — </a:t>
            </a:r>
            <a:r>
              <a:rPr lang="ru-RU" dirty="0" smtClean="0"/>
              <a:t>отметка о контроле;</a:t>
            </a:r>
          </a:p>
          <a:p>
            <a:r>
              <a:rPr lang="ru-RU" b="1" dirty="0" smtClean="0"/>
              <a:t>20 — </a:t>
            </a:r>
            <a:r>
              <a:rPr lang="ru-RU" dirty="0" smtClean="0"/>
              <a:t>текст документа;</a:t>
            </a:r>
          </a:p>
          <a:p>
            <a:r>
              <a:rPr lang="ru-RU" b="1" dirty="0" smtClean="0"/>
              <a:t>21 — </a:t>
            </a:r>
            <a:r>
              <a:rPr lang="ru-RU" dirty="0" smtClean="0"/>
              <a:t>отметка о наличии приложения;</a:t>
            </a:r>
          </a:p>
          <a:p>
            <a:r>
              <a:rPr lang="ru-RU" b="1" dirty="0" smtClean="0"/>
              <a:t>22 — </a:t>
            </a:r>
            <a:r>
              <a:rPr lang="ru-RU" dirty="0" smtClean="0"/>
              <a:t>подпись;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431552"/>
          </a:xfrm>
        </p:spPr>
        <p:txBody>
          <a:bodyPr>
            <a:normAutofit/>
          </a:bodyPr>
          <a:lstStyle/>
          <a:p>
            <a:r>
              <a:rPr lang="ru-RU" b="1" dirty="0" smtClean="0"/>
              <a:t>23 — </a:t>
            </a:r>
            <a:r>
              <a:rPr lang="ru-RU" dirty="0" smtClean="0"/>
              <a:t>гриф согласования документа;</a:t>
            </a:r>
          </a:p>
          <a:p>
            <a:r>
              <a:rPr lang="ru-RU" b="1" dirty="0" smtClean="0"/>
              <a:t>24 — </a:t>
            </a:r>
            <a:r>
              <a:rPr lang="ru-RU" dirty="0" smtClean="0"/>
              <a:t>визы согласования документа;</a:t>
            </a:r>
          </a:p>
          <a:p>
            <a:r>
              <a:rPr lang="ru-RU" b="1" dirty="0" smtClean="0"/>
              <a:t>25 — </a:t>
            </a:r>
            <a:r>
              <a:rPr lang="ru-RU" dirty="0" smtClean="0"/>
              <a:t>оттиск печати;</a:t>
            </a:r>
          </a:p>
          <a:p>
            <a:r>
              <a:rPr lang="ru-RU" b="1" dirty="0" smtClean="0"/>
              <a:t>26 — </a:t>
            </a:r>
            <a:r>
              <a:rPr lang="ru-RU" dirty="0" smtClean="0"/>
              <a:t>отметка о заверении копии;</a:t>
            </a:r>
          </a:p>
          <a:p>
            <a:r>
              <a:rPr lang="ru-RU" b="1" dirty="0" smtClean="0"/>
              <a:t>27 — </a:t>
            </a:r>
            <a:r>
              <a:rPr lang="ru-RU" dirty="0" smtClean="0"/>
              <a:t>отметка об исполнителе;</a:t>
            </a:r>
          </a:p>
          <a:p>
            <a:r>
              <a:rPr lang="ru-RU" b="1" dirty="0" smtClean="0"/>
              <a:t>28 — </a:t>
            </a:r>
            <a:r>
              <a:rPr lang="ru-RU" dirty="0" smtClean="0"/>
              <a:t>отметка об исполнении документа и направлении его в дело;</a:t>
            </a:r>
          </a:p>
          <a:p>
            <a:r>
              <a:rPr lang="ru-RU" b="1" dirty="0" smtClean="0"/>
              <a:t>29 — </a:t>
            </a:r>
            <a:r>
              <a:rPr lang="ru-RU" dirty="0" smtClean="0"/>
              <a:t>отметка о поступлении документа в организацию;</a:t>
            </a:r>
          </a:p>
          <a:p>
            <a:r>
              <a:rPr lang="ru-RU" b="1" dirty="0" smtClean="0"/>
              <a:t>30 — </a:t>
            </a:r>
            <a:r>
              <a:rPr lang="ru-RU" dirty="0" smtClean="0"/>
              <a:t>идентификатор электронной копии документа.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074362"/>
          </a:xfrm>
        </p:spPr>
        <p:txBody>
          <a:bodyPr/>
          <a:lstStyle/>
          <a:p>
            <a:r>
              <a:rPr lang="ru-RU" dirty="0" smtClean="0"/>
              <a:t>Предусмотренный стандартом состав реквизитов следует считать </a:t>
            </a:r>
            <a:r>
              <a:rPr lang="ru-RU" b="1" dirty="0" smtClean="0"/>
              <a:t>типовым, поскольку набор их при подготовке </a:t>
            </a:r>
            <a:r>
              <a:rPr lang="ru-RU" dirty="0" smtClean="0"/>
              <a:t>документов одного и того же наименования в различных управленческих ситуациях может быть различным.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145800"/>
          </a:xfrm>
        </p:spPr>
        <p:txBody>
          <a:bodyPr/>
          <a:lstStyle/>
          <a:p>
            <a:r>
              <a:rPr lang="ru-RU" dirty="0" smtClean="0"/>
              <a:t>Состав реквизитов подразделяют на </a:t>
            </a:r>
            <a:r>
              <a:rPr lang="ru-RU" b="1" dirty="0" smtClean="0"/>
              <a:t>постоянные и переменные реквизиты. </a:t>
            </a:r>
          </a:p>
          <a:p>
            <a:endParaRPr lang="ru-RU" dirty="0" smtClean="0"/>
          </a:p>
          <a:p>
            <a:r>
              <a:rPr lang="ru-RU" dirty="0" smtClean="0"/>
              <a:t>Постоянные в обязательном порядке повторяются на бланках всех документов данного наименования. </a:t>
            </a:r>
          </a:p>
          <a:p>
            <a:r>
              <a:rPr lang="ru-RU" dirty="0" smtClean="0"/>
              <a:t>Переменные реквизиты наносятся непосредственно при подготовке конкретного документа.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ew?SetPic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285728"/>
            <a:ext cx="6143636" cy="6572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6215010" y="642918"/>
            <a:ext cx="2928990" cy="46166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ru-RU" sz="1200" dirty="0"/>
              <a:t>СХЕМЫ РАСПОЛОЖЕНИЯ </a:t>
            </a:r>
            <a:endParaRPr lang="ru-RU" sz="1200" dirty="0" smtClean="0"/>
          </a:p>
          <a:p>
            <a:r>
              <a:rPr lang="ru-RU" sz="1200" dirty="0" smtClean="0"/>
              <a:t>РЕКВИЗИТОВ  ДОКУМЕНТОВ </a:t>
            </a:r>
            <a:endParaRPr lang="ru-RU" sz="1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43620" y="5929330"/>
            <a:ext cx="3000380" cy="738664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ru-RU" sz="1400" cap="small" dirty="0"/>
              <a:t>Расположение реквизитов </a:t>
            </a:r>
            <a:r>
              <a:rPr lang="ru-RU" sz="1400" cap="small" dirty="0" smtClean="0"/>
              <a:t>и</a:t>
            </a:r>
          </a:p>
          <a:p>
            <a:r>
              <a:rPr lang="ru-RU" sz="1400" cap="small" dirty="0" smtClean="0"/>
              <a:t> </a:t>
            </a:r>
            <a:r>
              <a:rPr lang="ru-RU" sz="1400" cap="small" dirty="0"/>
              <a:t>границы зон на формате </a:t>
            </a:r>
            <a:r>
              <a:rPr lang="ru-RU" sz="1400" cap="small" dirty="0" smtClean="0"/>
              <a:t>А4</a:t>
            </a:r>
          </a:p>
          <a:p>
            <a:r>
              <a:rPr lang="ru-RU" sz="1400" cap="small" dirty="0" smtClean="0"/>
              <a:t> </a:t>
            </a:r>
            <a:r>
              <a:rPr lang="ru-RU" sz="1400" cap="small" dirty="0"/>
              <a:t>углового бланка</a:t>
            </a:r>
            <a:endParaRPr lang="ru-RU" sz="1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new?SetPic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564356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6083932" y="5786454"/>
            <a:ext cx="3060068" cy="73866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Расположение реквизитов и границы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зон на формате А4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продольного бланка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214554"/>
            <a:ext cx="7772400" cy="1362075"/>
          </a:xfrm>
          <a:solidFill>
            <a:schemeClr val="accent6"/>
          </a:solidFill>
        </p:spPr>
        <p:txBody>
          <a:bodyPr/>
          <a:lstStyle/>
          <a:p>
            <a:pPr algn="ctr"/>
            <a:r>
              <a:rPr lang="ru-RU" sz="3600" i="1" dirty="0" smtClean="0"/>
              <a:t>ТРЕБОВАНИЯ К ОФОРМЛЕНИЮ РЕКВИЗИТОВ  ДОКУМЕНТОВ</a:t>
            </a:r>
            <a:endParaRPr lang="ru-RU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066800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ru-RU" altLang="ru-RU" sz="3800" kern="0" dirty="0">
                <a:solidFill>
                  <a:srgbClr val="000000"/>
                </a:solidFill>
                <a:latin typeface="Verdana"/>
              </a:rPr>
              <a:t>Литература: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pPr marL="804863" lvl="1" indent="-333375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" charset="0"/>
              <a:buAutoNum type="arabicPeriod"/>
              <a:defRPr/>
            </a:pPr>
            <a:r>
              <a:rPr lang="ru-RU" altLang="ru-RU" sz="2500" kern="0" dirty="0">
                <a:solidFill>
                  <a:srgbClr val="000000"/>
                </a:solidFill>
                <a:latin typeface="Verdana"/>
              </a:rPr>
              <a:t>Кузнецова И.Н. Документационное обеспечение управления и делопроизводство: учебник /И.Н. Кузнецова. - М.: Изд-во </a:t>
            </a:r>
            <a:r>
              <a:rPr lang="ru-RU" altLang="ru-RU" sz="2500" kern="0" dirty="0" err="1">
                <a:solidFill>
                  <a:srgbClr val="000000"/>
                </a:solidFill>
                <a:latin typeface="Verdana"/>
              </a:rPr>
              <a:t>Юрайт</a:t>
            </a:r>
            <a:r>
              <a:rPr lang="ru-RU" altLang="ru-RU" sz="2500" kern="0" dirty="0">
                <a:solidFill>
                  <a:srgbClr val="000000"/>
                </a:solidFill>
                <a:latin typeface="Verdana"/>
              </a:rPr>
              <a:t>; ИД </a:t>
            </a:r>
            <a:r>
              <a:rPr lang="ru-RU" altLang="ru-RU" sz="2500" kern="0" dirty="0" err="1">
                <a:solidFill>
                  <a:srgbClr val="000000"/>
                </a:solidFill>
                <a:latin typeface="Verdana"/>
              </a:rPr>
              <a:t>Юрайт</a:t>
            </a:r>
            <a:r>
              <a:rPr lang="ru-RU" altLang="ru-RU" sz="2500" kern="0" dirty="0">
                <a:solidFill>
                  <a:srgbClr val="000000"/>
                </a:solidFill>
                <a:latin typeface="Verdana"/>
              </a:rPr>
              <a:t>, 2011. – 576 с.</a:t>
            </a:r>
          </a:p>
          <a:p>
            <a:pPr marL="804863" lvl="1" indent="-333375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" charset="0"/>
              <a:buAutoNum type="arabicPeriod"/>
              <a:defRPr/>
            </a:pPr>
            <a:r>
              <a:rPr lang="ru-RU" altLang="ru-RU" sz="2500" kern="0" dirty="0">
                <a:solidFill>
                  <a:srgbClr val="000000"/>
                </a:solidFill>
                <a:latin typeface="Verdana"/>
              </a:rPr>
              <a:t>Рогожин М.Ю. Делопроизводство. Курс лекций: учебное пособие. – М.:  ТК </a:t>
            </a:r>
            <a:r>
              <a:rPr lang="ru-RU" altLang="ru-RU" sz="2500" kern="0" dirty="0" err="1">
                <a:solidFill>
                  <a:srgbClr val="000000"/>
                </a:solidFill>
                <a:latin typeface="Verdana"/>
              </a:rPr>
              <a:t>Велби</a:t>
            </a:r>
            <a:r>
              <a:rPr lang="ru-RU" altLang="ru-RU" sz="2500" kern="0" dirty="0">
                <a:solidFill>
                  <a:srgbClr val="000000"/>
                </a:solidFill>
                <a:latin typeface="Verdana"/>
              </a:rPr>
              <a:t>. Изд-во Проспект, 2008. – 240 с.</a:t>
            </a:r>
          </a:p>
          <a:p>
            <a:pPr marL="804863" lvl="1" indent="-333375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" charset="0"/>
              <a:buAutoNum type="arabicPeriod"/>
              <a:defRPr/>
            </a:pPr>
            <a:r>
              <a:rPr lang="ru-RU" altLang="ru-RU" sz="2500" kern="0" dirty="0">
                <a:solidFill>
                  <a:srgbClr val="000000"/>
                </a:solidFill>
                <a:latin typeface="Verdana"/>
              </a:rPr>
              <a:t>Кирсанова М.В. Деловая переписка: </a:t>
            </a:r>
            <a:r>
              <a:rPr lang="ru-RU" altLang="ru-RU" sz="2500" kern="0" dirty="0" err="1">
                <a:solidFill>
                  <a:srgbClr val="000000"/>
                </a:solidFill>
                <a:latin typeface="Verdana"/>
              </a:rPr>
              <a:t>учебн-практ</a:t>
            </a:r>
            <a:r>
              <a:rPr lang="ru-RU" altLang="ru-RU" sz="2500" kern="0" dirty="0">
                <a:solidFill>
                  <a:srgbClr val="000000"/>
                </a:solidFill>
                <a:latin typeface="Verdana"/>
              </a:rPr>
              <a:t>. пособие /М.Ю. Рогожин, Н.Н. Юдина, Ю.М. Аксенов – 3-е изд. – М.: Инфра-М, 2011. – 136 с.</a:t>
            </a:r>
          </a:p>
          <a:p>
            <a:pPr marL="10972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7435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571480"/>
            <a:ext cx="8229600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b="1" dirty="0" smtClean="0">
                <a:latin typeface="Times New Roman" pitchFamily="18" charset="0"/>
              </a:rPr>
              <a:t>Основные требования к оформлению документов:</a:t>
            </a:r>
            <a:endParaRPr lang="ru-RU" dirty="0" smtClean="0">
              <a:latin typeface="Times New Roman" pitchFamily="18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981200"/>
            <a:ext cx="8002587" cy="4114800"/>
          </a:xfrm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</a:pPr>
            <a:r>
              <a:rPr lang="ru-RU" sz="2400" b="1" dirty="0" smtClean="0">
                <a:latin typeface="Times New Roman" pitchFamily="18" charset="0"/>
              </a:rPr>
              <a:t>Оформление документов</a:t>
            </a:r>
            <a:r>
              <a:rPr lang="ru-RU" sz="2400" dirty="0" smtClean="0">
                <a:latin typeface="Times New Roman" pitchFamily="18" charset="0"/>
              </a:rPr>
              <a:t> предполагает обязательное соблюдение ряда правил, которые обеспечивают их юридическую полноценность и способствуют оперативности исполнения документов. </a:t>
            </a:r>
          </a:p>
          <a:p>
            <a:pPr marL="0" indent="0" algn="just" eaLnBrk="1" hangingPunct="1">
              <a:lnSpc>
                <a:spcPct val="80000"/>
              </a:lnSpc>
            </a:pPr>
            <a:r>
              <a:rPr lang="ru-RU" sz="2400" b="1" dirty="0" smtClean="0">
                <a:latin typeface="Times New Roman" pitchFamily="18" charset="0"/>
              </a:rPr>
              <a:t>При оформлении служебной документации</a:t>
            </a:r>
            <a:r>
              <a:rPr lang="ru-RU" sz="2400" dirty="0" smtClean="0">
                <a:latin typeface="Times New Roman" pitchFamily="18" charset="0"/>
              </a:rPr>
              <a:t> указываются следующие </a:t>
            </a:r>
            <a:r>
              <a:rPr lang="ru-RU" sz="2400" b="1" dirty="0" smtClean="0">
                <a:latin typeface="Times New Roman" pitchFamily="18" charset="0"/>
              </a:rPr>
              <a:t>сведения:</a:t>
            </a:r>
            <a:r>
              <a:rPr lang="ru-RU" sz="2400" dirty="0" smtClean="0">
                <a:latin typeface="Times New Roman" pitchFamily="18" charset="0"/>
              </a:rPr>
              <a:t> название учреждения-автора документа, наименование вида документа, заголовок (краткое обозначение содержания), адрес, дата, а также проставляются отметки о его согласовании, прохождения и исполнении. </a:t>
            </a:r>
          </a:p>
          <a:p>
            <a:pPr marL="0" indent="0" algn="just" eaLnBrk="1" hangingPunct="1">
              <a:lnSpc>
                <a:spcPct val="80000"/>
              </a:lnSpc>
            </a:pPr>
            <a:r>
              <a:rPr lang="ru-RU" sz="2400" b="1" dirty="0" smtClean="0">
                <a:latin typeface="Times New Roman" pitchFamily="18" charset="0"/>
              </a:rPr>
              <a:t>Документ </a:t>
            </a:r>
            <a:r>
              <a:rPr lang="ru-RU" sz="2400" dirty="0" smtClean="0">
                <a:latin typeface="Times New Roman" pitchFamily="18" charset="0"/>
              </a:rPr>
              <a:t>обязательно должен быть завершен удостоверением, т.е. подпись, гриф утверждения, оттиск печати.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14356"/>
            <a:ext cx="8229600" cy="85725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01 — Государственный герб Российской Федерации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214554"/>
            <a:ext cx="6715140" cy="4325112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 smtClean="0"/>
              <a:t>Государственный герб Российской Федерации помещают на бланках документов в соответствии с Федеральным конституционным законом «О Государственном гербе Российской Федерации» (Собрание законодательств Российской Федерации, 2000, № 52, часть 1, ст. 5021).</a:t>
            </a:r>
          </a:p>
          <a:p>
            <a:r>
              <a:rPr lang="ru-RU" dirty="0" smtClean="0"/>
              <a:t>Допускается воспроизведение герба производить в цветном и черно-белом варианте.</a:t>
            </a:r>
            <a:endParaRPr lang="ru-RU" dirty="0"/>
          </a:p>
        </p:txBody>
      </p:sp>
      <p:pic>
        <p:nvPicPr>
          <p:cNvPr id="4" name="Picture 2" descr="c72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428604"/>
            <a:ext cx="1905000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 descr="xH3c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30" y="3143248"/>
            <a:ext cx="1905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42"/>
            <a:ext cx="8858280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02 — Герб субъекта Российской Федерации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 smtClean="0"/>
              <a:t>Герб субъекта Российской Федерации помещают на бланках документов в соответствии с правовыми актами субъектов Российской Федерации.</a:t>
            </a:r>
          </a:p>
          <a:p>
            <a:endParaRPr lang="ru-RU" dirty="0" smtClean="0"/>
          </a:p>
          <a:p>
            <a:r>
              <a:rPr lang="ru-RU" dirty="0" smtClean="0"/>
              <a:t>Порядок использования на бланках документов изображения герба городов, автономных областей, автономных</a:t>
            </a:r>
          </a:p>
          <a:p>
            <a:r>
              <a:rPr lang="ru-RU" dirty="0" smtClean="0"/>
              <a:t>округов определяется нормативными актами соответствующих органов власти.</a:t>
            </a: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03 — Эмблема организации или товарный знак(</a:t>
            </a:r>
            <a:r>
              <a:rPr lang="ru-RU" b="1" dirty="0" err="1" smtClean="0"/>
              <a:t>знак</a:t>
            </a:r>
            <a:r>
              <a:rPr lang="ru-RU" b="1" dirty="0" smtClean="0"/>
              <a:t> обслуживания)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Эмблему организации или товарный знак (</a:t>
            </a:r>
            <a:r>
              <a:rPr lang="ru-RU" i="1" dirty="0" err="1" smtClean="0"/>
              <a:t>знак</a:t>
            </a:r>
            <a:r>
              <a:rPr lang="ru-RU" i="1" dirty="0" smtClean="0"/>
              <a:t> обслуживания) помещают на бланках организации в соответствии с уставом (положением об организации).</a:t>
            </a:r>
          </a:p>
          <a:p>
            <a:endParaRPr lang="ru-RU" dirty="0" smtClean="0"/>
          </a:p>
          <a:p>
            <a:r>
              <a:rPr lang="ru-RU" dirty="0" smtClean="0"/>
              <a:t>Эмблему не воспроизводят на бланке, если на нем помещен Государственный герб Российской Федерации или герб субъекта Российской Федерации.</a:t>
            </a: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066800"/>
          </a:xfrm>
        </p:spPr>
        <p:txBody>
          <a:bodyPr>
            <a:normAutofit/>
          </a:bodyPr>
          <a:lstStyle/>
          <a:p>
            <a:r>
              <a:rPr lang="ru-RU" b="1" dirty="0" smtClean="0"/>
              <a:t>04 — Код организации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Код организации проставляют по Общероссийскому классификатору предприятий и организаций (ОКПО).</a:t>
            </a:r>
          </a:p>
          <a:p>
            <a:endParaRPr lang="ru-RU" dirty="0" smtClean="0"/>
          </a:p>
          <a:p>
            <a:r>
              <a:rPr lang="ru-RU" dirty="0" smtClean="0"/>
              <a:t>Код является элементом электронной идентификации документа.</a:t>
            </a: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143000"/>
            <a:ext cx="8858312" cy="10668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05 — Основной государственный регистрационный номер (ОГРН) юридического лица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532888"/>
            <a:ext cx="8229600" cy="3539318"/>
          </a:xfrm>
        </p:spPr>
        <p:txBody>
          <a:bodyPr/>
          <a:lstStyle/>
          <a:p>
            <a:r>
              <a:rPr lang="ru-RU" i="1" dirty="0" smtClean="0"/>
              <a:t>Основной государственный регистрационный номер (ОГРН) юридического лица проставляется в соответствии с документами, выдаваемыми налоговыми органами.</a:t>
            </a:r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43000"/>
            <a:ext cx="8858280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06 — Идентификационный номер налогоплательщика/код причины постановки на учет (ИНН/КПП)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928934"/>
            <a:ext cx="8229600" cy="3539318"/>
          </a:xfrm>
        </p:spPr>
        <p:txBody>
          <a:bodyPr>
            <a:normAutofit/>
          </a:bodyPr>
          <a:lstStyle/>
          <a:p>
            <a:r>
              <a:rPr lang="ru-RU" i="1" dirty="0" smtClean="0"/>
              <a:t>Идентификационный номер налогоплательщика/код причины постановки на учет (ИНН/КПП) проставляют в соответствии с документами, выдаваемыми налоговыми органами.</a:t>
            </a:r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066800"/>
          </a:xfrm>
        </p:spPr>
        <p:txBody>
          <a:bodyPr>
            <a:normAutofit/>
          </a:bodyPr>
          <a:lstStyle/>
          <a:p>
            <a:r>
              <a:rPr lang="ru-RU" b="1" dirty="0" smtClean="0"/>
              <a:t>07 — Код формы документа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i="1" dirty="0" smtClean="0"/>
              <a:t>Код формы документа проставляется по Общероссийскому классификатору управленческой документации (ОКУД).</a:t>
            </a:r>
          </a:p>
          <a:p>
            <a:endParaRPr lang="ru-RU" dirty="0" smtClean="0"/>
          </a:p>
          <a:p>
            <a:r>
              <a:rPr lang="ru-RU" dirty="0" smtClean="0"/>
              <a:t>ОКУД предназначен для обеспечения учета и систематизации унифицированных межотраслевых, межведомственных форм документов.</a:t>
            </a:r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85725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08 — Наименование организации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325112"/>
          </a:xfrm>
        </p:spPr>
        <p:txBody>
          <a:bodyPr>
            <a:normAutofit/>
          </a:bodyPr>
          <a:lstStyle/>
          <a:p>
            <a:r>
              <a:rPr lang="ru-RU" i="1" dirty="0" smtClean="0"/>
              <a:t>Наименование организации, являющейся автором документа, должно соответствовать наименованию, закрепленному в ее учредительных документах.</a:t>
            </a:r>
          </a:p>
          <a:p>
            <a:r>
              <a:rPr lang="ru-RU" i="1" dirty="0" smtClean="0"/>
              <a:t>Над наименованием организации указывают сокращенное, а при его отсутствии — полное наименование вышестоящей организации (при ее наличии)</a:t>
            </a:r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857232"/>
            <a:ext cx="8229600" cy="1066800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latin typeface="Trebuchet MS" pitchFamily="34" charset="0"/>
              </a:rPr>
              <a:t>09. Справочные данные об организации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787" y="1981200"/>
            <a:ext cx="7901014" cy="394813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None/>
            </a:pPr>
            <a:r>
              <a:rPr lang="ru-RU" dirty="0" smtClean="0">
                <a:latin typeface="Times New Roman" pitchFamily="18" charset="0"/>
              </a:rPr>
              <a:t>Данный реквизит включает на сегодняшний день следующее: 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dirty="0" smtClean="0">
                <a:latin typeface="Times New Roman" pitchFamily="18" charset="0"/>
              </a:rPr>
              <a:t>индекс предприятия связи, 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dirty="0" smtClean="0">
                <a:latin typeface="Times New Roman" pitchFamily="18" charset="0"/>
              </a:rPr>
              <a:t>почтовый и телеграфный адреса, 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dirty="0" smtClean="0">
                <a:latin typeface="Times New Roman" pitchFamily="18" charset="0"/>
              </a:rPr>
              <a:t>номер телетайпа, 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dirty="0" smtClean="0">
                <a:latin typeface="Times New Roman" pitchFamily="18" charset="0"/>
              </a:rPr>
              <a:t>номер телефона номер факса, номер электронной почты, 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dirty="0" smtClean="0">
                <a:latin typeface="Times New Roman" pitchFamily="18" charset="0"/>
              </a:rPr>
              <a:t>если указывается расчетный счет в банке, то адрес становится юридическим.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571744"/>
            <a:ext cx="7772400" cy="1362075"/>
          </a:xfrm>
          <a:solidFill>
            <a:schemeClr val="accent2"/>
          </a:solidFill>
        </p:spPr>
        <p:txBody>
          <a:bodyPr/>
          <a:lstStyle/>
          <a:p>
            <a:r>
              <a:rPr lang="ru-RU" sz="4800" dirty="0" smtClean="0"/>
              <a:t>Бланки документов и требования к ним</a:t>
            </a:r>
            <a:endParaRPr lang="ru-RU" sz="48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457200"/>
            <a:ext cx="8258204" cy="1100138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latin typeface="Trebuchet MS" pitchFamily="34" charset="0"/>
              </a:rPr>
              <a:t>10. Наименование вида документа</a:t>
            </a:r>
            <a:endParaRPr lang="ru-RU" sz="3200" dirty="0" smtClean="0">
              <a:latin typeface="Trebuchet MS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28736"/>
            <a:ext cx="8220075" cy="471490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2400" b="1" dirty="0" smtClean="0">
                <a:latin typeface="Times New Roman" pitchFamily="18" charset="0"/>
              </a:rPr>
              <a:t>Обязательный реквизит.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</a:rPr>
              <a:t>Он позволяет выделять  искомый документ из всей огромной массы документов, дает самое первое общее представление о нем.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</a:rPr>
              <a:t>Оформляется, как правило, прописными буквами, кроме документов, написанных от руки.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</a:rPr>
              <a:t>Этот реквизит обязателен для всех документов, кроме деловых писем (исключение составляют информационные и гарантийные письма). В них имеются только заголовки к тексту.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</a:rPr>
              <a:t>Наименование регламентируется уставом (положением об организации) и должно соответствовать видам документов, предусмотренным УСОРД.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428604"/>
            <a:ext cx="8229600" cy="785818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latin typeface="Trebuchet MS" pitchFamily="34" charset="0"/>
              </a:rPr>
              <a:t>11. Дата документа</a:t>
            </a:r>
            <a:endParaRPr lang="ru-RU" sz="3200" dirty="0" smtClean="0">
              <a:latin typeface="Trebuchet MS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214423"/>
            <a:ext cx="8616980" cy="535785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2400" b="1" dirty="0" smtClean="0">
                <a:latin typeface="Times New Roman" pitchFamily="18" charset="0"/>
              </a:rPr>
              <a:t>Обязательный реквизит.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</a:rPr>
              <a:t>Дат в документе всегда несколько, но они имеют различное назначение и фиксируют стадии работы с документами.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dirty="0" smtClean="0">
                <a:latin typeface="Times New Roman" pitchFamily="18" charset="0"/>
              </a:rPr>
              <a:t>Основной датой считается дата подписания документа, утверждения или дата события, зафиксированного в нем. </a:t>
            </a:r>
          </a:p>
          <a:p>
            <a:pPr eaLnBrk="1" hangingPunct="1">
              <a:lnSpc>
                <a:spcPct val="80000"/>
              </a:lnSpc>
            </a:pPr>
            <a:endParaRPr lang="ru-RU" sz="2400" u="sng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2400" u="sng" dirty="0" smtClean="0">
                <a:latin typeface="Times New Roman" pitchFamily="18" charset="0"/>
              </a:rPr>
              <a:t>Для внутренних документов</a:t>
            </a:r>
            <a:r>
              <a:rPr lang="ru-RU" sz="2400" dirty="0" smtClean="0">
                <a:latin typeface="Times New Roman" pitchFamily="18" charset="0"/>
              </a:rPr>
              <a:t> – приказов, справок и т.п. – датой в бланке является дата подписания.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u="sng" dirty="0" smtClean="0">
                <a:latin typeface="Times New Roman" pitchFamily="18" charset="0"/>
              </a:rPr>
              <a:t>Для отправляемых документов</a:t>
            </a:r>
            <a:r>
              <a:rPr lang="ru-RU" sz="2400" dirty="0" smtClean="0">
                <a:latin typeface="Times New Roman" pitchFamily="18" charset="0"/>
              </a:rPr>
              <a:t> дата в бланке одновременно является датой подписания и отправления.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u="sng" dirty="0" smtClean="0">
                <a:latin typeface="Times New Roman" pitchFamily="18" charset="0"/>
              </a:rPr>
              <a:t>Дата протокола или акта является датой события</a:t>
            </a:r>
            <a:r>
              <a:rPr lang="ru-RU" sz="2400" dirty="0" smtClean="0">
                <a:latin typeface="Times New Roman" pitchFamily="18" charset="0"/>
              </a:rPr>
              <a:t>, зафиксированного этими документами.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u="sng" dirty="0" smtClean="0">
                <a:latin typeface="Times New Roman" pitchFamily="18" charset="0"/>
              </a:rPr>
              <a:t>Для утверждаемых документов </a:t>
            </a:r>
            <a:r>
              <a:rPr lang="ru-RU" sz="2400" dirty="0" smtClean="0">
                <a:latin typeface="Times New Roman" pitchFamily="18" charset="0"/>
              </a:rPr>
              <a:t>- планов, инструкций и т.п. - датой документа является дата их утверждения, проставляемая в грифе утверждения.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u="sng" dirty="0" smtClean="0">
                <a:latin typeface="Times New Roman" pitchFamily="18" charset="0"/>
              </a:rPr>
              <a:t>Для ряда официальных документов </a:t>
            </a:r>
            <a:r>
              <a:rPr lang="ru-RU" sz="2400" dirty="0" smtClean="0">
                <a:latin typeface="Times New Roman" pitchFamily="18" charset="0"/>
              </a:rPr>
              <a:t>существует также дата их опубликования и дата вступления документа в силу.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12</a:t>
            </a:r>
            <a:r>
              <a:rPr lang="ru-RU" dirty="0" smtClean="0"/>
              <a:t>. Регистрационный номер документа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71717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состоит из его порядкового номера, который можно дополнять по усмотрению организации индексом дела по номенклатуре дел, информацией о корреспонденте, исполнителях и др. </a:t>
            </a:r>
          </a:p>
          <a:p>
            <a:r>
              <a:rPr lang="ru-RU" dirty="0" smtClean="0"/>
              <a:t>Регистрационный номер документа, составленного совместно двумя и более предприятиями, состоит из регистрационных номеров документа каждой из этих организаций, проставляемых через косую черту в порядке указания авторов в документе.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13</a:t>
            </a:r>
            <a:r>
              <a:rPr lang="ru-RU" dirty="0" smtClean="0"/>
              <a:t>.  Ссылка на регистрационный номер и дату документа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включает регистрационный номер и дату документа, на который дается ответ. </a:t>
            </a:r>
          </a:p>
          <a:p>
            <a:r>
              <a:rPr lang="ru-RU" dirty="0" smtClean="0"/>
              <a:t>Ссылка используется только в тех видах документов, например, письмо, докладная записка, которые являются ответами на запрос. </a:t>
            </a:r>
          </a:p>
          <a:p>
            <a:r>
              <a:rPr lang="ru-RU" dirty="0" smtClean="0"/>
              <a:t>Сведения в реквизит переносятся с поступившего (входящего) документа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57148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14.</a:t>
            </a:r>
            <a:r>
              <a:rPr lang="ru-RU" dirty="0" smtClean="0"/>
              <a:t>   Место составления или издания документа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указывают в том случае  если затруднено его определение по реквизитам «Наименование организации» и «Справочные данные об организации». </a:t>
            </a:r>
          </a:p>
          <a:p>
            <a:r>
              <a:rPr lang="ru-RU" dirty="0" smtClean="0"/>
              <a:t>Место составления или издания указывают с учетом принятого административно-территориального деления, и оно включает только общепринятые сокращения.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714356"/>
            <a:ext cx="7010400" cy="668338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latin typeface="Trebuchet MS" pitchFamily="34" charset="0"/>
              </a:rPr>
              <a:t>15. Адресат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357298"/>
            <a:ext cx="8429684" cy="5183191"/>
          </a:xfrm>
        </p:spPr>
        <p:txBody>
          <a:bodyPr/>
          <a:lstStyle/>
          <a:p>
            <a:pPr marL="381000" indent="-381000" eaLnBrk="1" hangingPunct="1">
              <a:lnSpc>
                <a:spcPct val="80000"/>
              </a:lnSpc>
            </a:pPr>
            <a:r>
              <a:rPr lang="ru-RU" sz="2400" b="1" dirty="0" smtClean="0">
                <a:latin typeface="Times New Roman" pitchFamily="18" charset="0"/>
              </a:rPr>
              <a:t>Обязательный реквизит. </a:t>
            </a:r>
          </a:p>
          <a:p>
            <a:pPr marL="381000" indent="-381000" eaLnBrk="1" hangingPunct="1">
              <a:lnSpc>
                <a:spcPct val="80000"/>
              </a:lnSpc>
            </a:pPr>
            <a:r>
              <a:rPr lang="ru-RU" sz="2400" dirty="0" err="1" smtClean="0">
                <a:latin typeface="Times New Roman" pitchFamily="18" charset="0"/>
              </a:rPr>
              <a:t>Адресование</a:t>
            </a:r>
            <a:r>
              <a:rPr lang="ru-RU" sz="2400" dirty="0" smtClean="0">
                <a:latin typeface="Times New Roman" pitchFamily="18" charset="0"/>
              </a:rPr>
              <a:t> производится на документах, отправляемых в другие организации или частным лицам, представляемых руководству (заявления, докладные...), передаваемых в структурные подразделения (указания,  распоряжения...). </a:t>
            </a:r>
          </a:p>
          <a:p>
            <a:pPr marL="381000" indent="-381000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</a:rPr>
              <a:t>Данный реквизит может состоять из максимального количества элементов: </a:t>
            </a:r>
          </a:p>
          <a:p>
            <a:pPr marL="381000" indent="-381000" eaLnBrk="1" hangingPunct="1">
              <a:lnSpc>
                <a:spcPct val="80000"/>
              </a:lnSpc>
              <a:buClr>
                <a:srgbClr val="A50021"/>
              </a:buClr>
              <a:buFont typeface="Wingdings" pitchFamily="2" charset="2"/>
              <a:buAutoNum type="arabicPeriod"/>
            </a:pPr>
            <a:r>
              <a:rPr lang="ru-RU" sz="2000" dirty="0" smtClean="0">
                <a:latin typeface="Times New Roman" pitchFamily="18" charset="0"/>
              </a:rPr>
              <a:t>наименования организации (в Им. </a:t>
            </a:r>
            <a:r>
              <a:rPr lang="ru-RU" sz="2000" dirty="0" err="1" smtClean="0">
                <a:latin typeface="Times New Roman" pitchFamily="18" charset="0"/>
              </a:rPr>
              <a:t>пад</a:t>
            </a:r>
            <a:r>
              <a:rPr lang="ru-RU" sz="2000" dirty="0" smtClean="0">
                <a:latin typeface="Times New Roman" pitchFamily="18" charset="0"/>
              </a:rPr>
              <a:t>.); </a:t>
            </a:r>
          </a:p>
          <a:p>
            <a:pPr marL="381000" indent="-381000" eaLnBrk="1" hangingPunct="1">
              <a:lnSpc>
                <a:spcPct val="80000"/>
              </a:lnSpc>
              <a:buClr>
                <a:srgbClr val="A50021"/>
              </a:buClr>
              <a:buFont typeface="Wingdings" pitchFamily="2" charset="2"/>
              <a:buAutoNum type="arabicPeriod"/>
            </a:pPr>
            <a:r>
              <a:rPr lang="ru-RU" sz="2000" dirty="0" smtClean="0">
                <a:latin typeface="Times New Roman" pitchFamily="18" charset="0"/>
              </a:rPr>
              <a:t>наименования структурного подразделения (в Им. </a:t>
            </a:r>
            <a:r>
              <a:rPr lang="ru-RU" sz="2000" dirty="0" err="1" smtClean="0">
                <a:latin typeface="Times New Roman" pitchFamily="18" charset="0"/>
              </a:rPr>
              <a:t>пад</a:t>
            </a:r>
            <a:r>
              <a:rPr lang="ru-RU" sz="2000" dirty="0" smtClean="0">
                <a:latin typeface="Times New Roman" pitchFamily="18" charset="0"/>
              </a:rPr>
              <a:t>.); </a:t>
            </a:r>
          </a:p>
          <a:p>
            <a:pPr marL="381000" indent="-381000" eaLnBrk="1" hangingPunct="1">
              <a:lnSpc>
                <a:spcPct val="80000"/>
              </a:lnSpc>
              <a:buClr>
                <a:srgbClr val="A50021"/>
              </a:buClr>
              <a:buFont typeface="Wingdings" pitchFamily="2" charset="2"/>
              <a:buAutoNum type="arabicPeriod"/>
            </a:pPr>
            <a:r>
              <a:rPr lang="ru-RU" sz="2000" dirty="0" smtClean="0">
                <a:latin typeface="Times New Roman" pitchFamily="18" charset="0"/>
              </a:rPr>
              <a:t>указания должности получателя (в Дат. </a:t>
            </a:r>
            <a:r>
              <a:rPr lang="ru-RU" sz="2000" dirty="0" err="1" smtClean="0">
                <a:latin typeface="Times New Roman" pitchFamily="18" charset="0"/>
              </a:rPr>
              <a:t>пад</a:t>
            </a:r>
            <a:r>
              <a:rPr lang="ru-RU" sz="2000" dirty="0" smtClean="0">
                <a:latin typeface="Times New Roman" pitchFamily="18" charset="0"/>
              </a:rPr>
              <a:t>.); </a:t>
            </a:r>
          </a:p>
          <a:p>
            <a:pPr marL="381000" indent="-381000" eaLnBrk="1" hangingPunct="1">
              <a:lnSpc>
                <a:spcPct val="80000"/>
              </a:lnSpc>
              <a:buClr>
                <a:srgbClr val="A50021"/>
              </a:buClr>
              <a:buFont typeface="Wingdings" pitchFamily="2" charset="2"/>
              <a:buAutoNum type="arabicPeriod"/>
            </a:pPr>
            <a:r>
              <a:rPr lang="ru-RU" sz="2000" dirty="0" smtClean="0">
                <a:latin typeface="Times New Roman" pitchFamily="18" charset="0"/>
              </a:rPr>
              <a:t>фамилии и инициалов получателя (в Дат. </a:t>
            </a:r>
            <a:r>
              <a:rPr lang="ru-RU" sz="2000" dirty="0" err="1" smtClean="0">
                <a:latin typeface="Times New Roman" pitchFamily="18" charset="0"/>
              </a:rPr>
              <a:t>пад</a:t>
            </a:r>
            <a:r>
              <a:rPr lang="ru-RU" sz="2000" dirty="0" smtClean="0">
                <a:latin typeface="Times New Roman" pitchFamily="18" charset="0"/>
              </a:rPr>
              <a:t>.); </a:t>
            </a:r>
          </a:p>
          <a:p>
            <a:pPr marL="381000" indent="-381000" eaLnBrk="1" hangingPunct="1">
              <a:lnSpc>
                <a:spcPct val="80000"/>
              </a:lnSpc>
              <a:buClr>
                <a:srgbClr val="A50021"/>
              </a:buClr>
              <a:buFont typeface="Wingdings" pitchFamily="2" charset="2"/>
              <a:buAutoNum type="arabicPeriod"/>
            </a:pPr>
            <a:r>
              <a:rPr lang="ru-RU" sz="2000" dirty="0" smtClean="0">
                <a:latin typeface="Times New Roman" pitchFamily="18" charset="0"/>
              </a:rPr>
              <a:t>почтового адреса. </a:t>
            </a:r>
          </a:p>
          <a:p>
            <a:pPr marL="381000" indent="-381000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</a:rPr>
              <a:t>Каждая из указанных составных частей размещается с новой строки, знаки препинания в конце каждой строчки не ставятся. Длина строки не должна превышать 9-10 см и ограничиваться правой границей текстового поля.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50005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16. </a:t>
            </a:r>
            <a:r>
              <a:rPr lang="ru-RU" dirty="0" smtClean="0"/>
              <a:t>Гриф утверждения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143116"/>
            <a:ext cx="8229600" cy="4325112"/>
          </a:xfrm>
        </p:spPr>
        <p:txBody>
          <a:bodyPr/>
          <a:lstStyle/>
          <a:p>
            <a:r>
              <a:rPr lang="ru-RU" dirty="0" smtClean="0"/>
              <a:t>реквизит, указывающий нормативный или правовой характер его содержания. Документ  утверждается должностным лицом или специально издаваемым документом.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229600" cy="785818"/>
          </a:xfrm>
        </p:spPr>
        <p:txBody>
          <a:bodyPr/>
          <a:lstStyle/>
          <a:p>
            <a:r>
              <a:rPr lang="ru-RU" b="1" dirty="0" smtClean="0"/>
              <a:t>17. </a:t>
            </a:r>
            <a:r>
              <a:rPr lang="ru-RU" dirty="0" smtClean="0"/>
              <a:t>Резолюция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643314"/>
            <a:ext cx="8229600" cy="275121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реквизит, в котором руководитель указывает задание по исполнению данного документа, срок исполнения и конкретных исполнителей.</a:t>
            </a:r>
          </a:p>
          <a:p>
            <a:r>
              <a:rPr lang="ru-RU" dirty="0" smtClean="0"/>
              <a:t>Включает в себя фамилии, инициалы исполнителей, содержание поручения (при необходимости), срок исполнения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000760" y="500042"/>
            <a:ext cx="283763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Зайцевой А.В.</a:t>
            </a:r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Никитину П.С.</a:t>
            </a:r>
          </a:p>
          <a:p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Прошу  подготовить проект</a:t>
            </a:r>
          </a:p>
          <a:p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генерального соглашения</a:t>
            </a:r>
          </a:p>
          <a:p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с фирмой «Гермес» к 21.12.2011</a:t>
            </a:r>
          </a:p>
          <a:p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Личная подпись</a:t>
            </a:r>
          </a:p>
          <a:p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25.11.11</a:t>
            </a:r>
          </a:p>
          <a:p>
            <a:endParaRPr lang="ru-RU" sz="1400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6072198" y="1214422"/>
            <a:ext cx="250033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476250"/>
            <a:ext cx="8274079" cy="865188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latin typeface="Trebuchet MS" pitchFamily="34" charset="0"/>
              </a:rPr>
              <a:t>18. Заголовок к тексту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662" y="1268413"/>
            <a:ext cx="7700988" cy="2016125"/>
          </a:xfrm>
        </p:spPr>
        <p:txBody>
          <a:bodyPr/>
          <a:lstStyle/>
          <a:p>
            <a:pPr eaLnBrk="1" hangingPunct="1"/>
            <a:r>
              <a:rPr lang="ru-RU" sz="2000" dirty="0" smtClean="0">
                <a:latin typeface="Times New Roman" pitchFamily="18" charset="0"/>
              </a:rPr>
              <a:t>Каждому служебному документу, независимо от вида, содержания и назначения дается заголовок.</a:t>
            </a:r>
          </a:p>
          <a:p>
            <a:pPr eaLnBrk="1" hangingPunct="1"/>
            <a:r>
              <a:rPr lang="ru-RU" sz="2000" dirty="0" smtClean="0">
                <a:latin typeface="Times New Roman" pitchFamily="18" charset="0"/>
              </a:rPr>
              <a:t>Заголовок располагается в левом верхнем углу документа под обозначением его номера и даты. Заголовки, как правило, начинаются с предлога «О», «ОБ». </a:t>
            </a: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0" y="4143380"/>
            <a:ext cx="4676778" cy="719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000" dirty="0">
                <a:solidFill>
                  <a:schemeClr val="tx2"/>
                </a:solidFill>
              </a:rPr>
              <a:t>«О дополнительном финансировании  </a:t>
            </a:r>
          </a:p>
          <a:p>
            <a:r>
              <a:rPr lang="ru-RU" sz="2000" dirty="0">
                <a:solidFill>
                  <a:schemeClr val="tx2"/>
                </a:solidFill>
              </a:rPr>
              <a:t> ЛПУ края в 2001 г.»</a:t>
            </a:r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500034" y="5286388"/>
            <a:ext cx="8280400" cy="1144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ru-RU" dirty="0">
                <a:solidFill>
                  <a:schemeClr val="tx2"/>
                </a:solidFill>
              </a:rPr>
              <a:t>Заголовок к документу дает возможность обеспечить поиск документа, заполнение регистрационной карточки, систематизацию дел</a:t>
            </a:r>
            <a:r>
              <a:rPr lang="ru-RU" dirty="0" smtClean="0">
                <a:solidFill>
                  <a:schemeClr val="tx2"/>
                </a:solidFill>
              </a:rPr>
              <a:t>.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ru-RU" dirty="0" smtClean="0"/>
              <a:t>Заголовок выражает краткое содержание текста, его основную смысловую нагрузку.</a:t>
            </a:r>
            <a:endParaRPr lang="ru-RU" dirty="0"/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4143372" y="3214686"/>
            <a:ext cx="4748217" cy="720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dirty="0">
                <a:solidFill>
                  <a:schemeClr val="tx2"/>
                </a:solidFill>
              </a:rPr>
              <a:t>«О внедрении системы оценки качества </a:t>
            </a:r>
          </a:p>
          <a:p>
            <a:pPr algn="ctr"/>
            <a:r>
              <a:rPr lang="ru-RU" sz="2000" dirty="0">
                <a:solidFill>
                  <a:schemeClr val="tx2"/>
                </a:solidFill>
              </a:rPr>
              <a:t>медицинской помощи в ЛПУ»</a:t>
            </a:r>
          </a:p>
        </p:txBody>
      </p:sp>
      <p:sp>
        <p:nvSpPr>
          <p:cNvPr id="62471" name="Text Box 7"/>
          <p:cNvSpPr txBox="1">
            <a:spLocks noChangeArrowheads="1"/>
          </p:cNvSpPr>
          <p:nvPr/>
        </p:nvSpPr>
        <p:spPr bwMode="auto">
          <a:xfrm>
            <a:off x="642910" y="3357562"/>
            <a:ext cx="1552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 dirty="0"/>
              <a:t>Примеры: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19.</a:t>
            </a:r>
            <a:r>
              <a:rPr lang="ru-RU" dirty="0" smtClean="0"/>
              <a:t> Отметка о контроле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означает, что документ поставлен на контроль. Контролю подлежат все документы, требующие исполнения.</a:t>
            </a:r>
          </a:p>
          <a:p>
            <a:r>
              <a:rPr lang="ru-RU" dirty="0" smtClean="0"/>
              <a:t>Отметку о контроле за исполнением документа обозначают буквой «К», словом или штампом «Контроль»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292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Большинство документов предприятия, в том числе исходящие документы, оформляются на бланке. </a:t>
            </a:r>
          </a:p>
          <a:p>
            <a:endParaRPr lang="ru-RU" sz="3200" b="1" i="1" dirty="0" smtClean="0"/>
          </a:p>
          <a:p>
            <a:r>
              <a:rPr lang="ru-RU" sz="3200" b="1" i="1" dirty="0" smtClean="0"/>
              <a:t>Бланк документа </a:t>
            </a:r>
            <a:r>
              <a:rPr lang="ru-RU" sz="3200" b="1" dirty="0" smtClean="0"/>
              <a:t>– </a:t>
            </a:r>
            <a:r>
              <a:rPr lang="ru-RU" sz="3200" dirty="0" smtClean="0"/>
              <a:t>стандартный лист бумаги с воспроизведенной на нем типографским способом постоянной информацией (реквизитами)</a:t>
            </a:r>
          </a:p>
          <a:p>
            <a:endParaRPr lang="ru-RU" sz="3200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642918"/>
            <a:ext cx="8229600" cy="64294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b="1" dirty="0" smtClean="0">
                <a:latin typeface="Trebuchet MS" pitchFamily="34" charset="0"/>
              </a:rPr>
              <a:t>20. Текст документа</a:t>
            </a:r>
            <a:endParaRPr lang="ru-RU" dirty="0" smtClean="0">
              <a:latin typeface="Trebuchet MS" pitchFamily="34" charset="0"/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357298"/>
            <a:ext cx="8605868" cy="4735527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2400" b="1" dirty="0" smtClean="0">
                <a:latin typeface="Times New Roman" pitchFamily="18" charset="0"/>
              </a:rPr>
              <a:t>Обязательный реквизит.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</a:rPr>
              <a:t>Это главный реквизит ради которого составляется и оформляется весь документ.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</a:rPr>
              <a:t>Текст документа делится на абзацы – простейшие компоненты, состоящие из одной или нескольких фраз (не больше 2-3 предложений) и характеризующиеся единством и относительной законченностью содержания. С абзаца начинается каждая новая мысль.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</a:rPr>
              <a:t>Тексты документов сложных, больших по объему (обзоров, отчетов и т.д.) разделяются на части, которые нумеруются арабскими цифрами: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 smtClean="0">
                <a:latin typeface="Times New Roman" pitchFamily="18" charset="0"/>
              </a:rPr>
              <a:t>1. Раздел (или глава).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 smtClean="0">
                <a:latin typeface="Times New Roman" pitchFamily="18" charset="0"/>
              </a:rPr>
              <a:t>1.1. подраздел.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 smtClean="0">
                <a:latin typeface="Times New Roman" pitchFamily="18" charset="0"/>
              </a:rPr>
              <a:t>1.1.1. Пункт.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 smtClean="0">
                <a:latin typeface="Times New Roman" pitchFamily="18" charset="0"/>
              </a:rPr>
              <a:t>1.1.1.1. подпункт.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44" y="571480"/>
            <a:ext cx="8229600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b="1" dirty="0" smtClean="0">
                <a:latin typeface="Trebuchet MS" pitchFamily="34" charset="0"/>
              </a:rPr>
              <a:t>21. Отметка о наличии приложений</a:t>
            </a:r>
            <a:endParaRPr lang="ru-RU" dirty="0" smtClean="0">
              <a:latin typeface="Trebuchet MS" pitchFamily="34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1714488"/>
            <a:ext cx="8135937" cy="3429024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</a:rPr>
              <a:t>Отдельные документы имеют приложения. Ими могут стать любые документы, направляемые с сопроводительным письмом, поясняющим причину их отправки. </a:t>
            </a:r>
          </a:p>
          <a:p>
            <a:pPr eaLnBrk="1" hangingPunct="1"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</a:rPr>
              <a:t>Это могут быть инструкции, правила, различные таблицы, справки и т.д.</a:t>
            </a:r>
          </a:p>
          <a:p>
            <a:pPr eaLnBrk="1" hangingPunct="1"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</a:rPr>
              <a:t>Если приложения упомянуты в тексте, то оформляются они по следующей форме:</a:t>
            </a:r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4857752" y="4786322"/>
            <a:ext cx="3887787" cy="479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dirty="0"/>
              <a:t>Приложение на 5л. в 2 экз.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457200"/>
            <a:ext cx="8043890" cy="955675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latin typeface="Trebuchet MS" pitchFamily="34" charset="0"/>
              </a:rPr>
              <a:t>22. Подпись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341438"/>
            <a:ext cx="8501121" cy="508795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2400" b="1" dirty="0" smtClean="0">
                <a:latin typeface="Times New Roman" pitchFamily="18" charset="0"/>
              </a:rPr>
              <a:t>Обязательный реквизит.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</a:rPr>
              <a:t>Должностные лица подписывают документы в пределах их компетенции. Документы, составляемые в организациях, действующих на правах единоначалия, подписываются одним должностным лицом. На документах, принимаемых коллегиальными органами, ставятся две подписи.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dirty="0" smtClean="0">
                <a:latin typeface="Times New Roman" pitchFamily="18" charset="0"/>
              </a:rPr>
              <a:t>Данный реквизит включает в себя:</a:t>
            </a:r>
          </a:p>
          <a:p>
            <a:pPr eaLnBrk="1" hangingPunct="1">
              <a:lnSpc>
                <a:spcPct val="80000"/>
              </a:lnSpc>
              <a:buClr>
                <a:srgbClr val="A50021"/>
              </a:buClr>
              <a:buFont typeface="Wingdings" pitchFamily="2" charset="2"/>
              <a:buAutoNum type="arabicPeriod"/>
            </a:pPr>
            <a:r>
              <a:rPr lang="ru-RU" sz="2400" dirty="0" smtClean="0">
                <a:latin typeface="Times New Roman" pitchFamily="18" charset="0"/>
              </a:rPr>
              <a:t>наименование должностного лица,  подписывающего бланк (полное, если документ оформлен не на бланке и сокращенное, если документ оформляется на бланке организации). На бланке должностного лица должность этого лица в подписи не указывают.</a:t>
            </a:r>
          </a:p>
          <a:p>
            <a:pPr eaLnBrk="1" hangingPunct="1">
              <a:lnSpc>
                <a:spcPct val="80000"/>
              </a:lnSpc>
              <a:buClr>
                <a:srgbClr val="A50021"/>
              </a:buClr>
              <a:buFont typeface="Wingdings" pitchFamily="2" charset="2"/>
              <a:buAutoNum type="arabicPeriod"/>
            </a:pPr>
            <a:r>
              <a:rPr lang="ru-RU" sz="2400" dirty="0" smtClean="0">
                <a:latin typeface="Times New Roman" pitchFamily="18" charset="0"/>
              </a:rPr>
              <a:t>личную подпись;</a:t>
            </a:r>
          </a:p>
          <a:p>
            <a:pPr eaLnBrk="1" hangingPunct="1">
              <a:lnSpc>
                <a:spcPct val="80000"/>
              </a:lnSpc>
              <a:buClr>
                <a:srgbClr val="A50021"/>
              </a:buClr>
              <a:buFont typeface="Wingdings" pitchFamily="2" charset="2"/>
              <a:buAutoNum type="arabicPeriod"/>
            </a:pPr>
            <a:r>
              <a:rPr lang="ru-RU" sz="2400" dirty="0" smtClean="0">
                <a:latin typeface="Times New Roman" pitchFamily="18" charset="0"/>
              </a:rPr>
              <a:t>расшифровку личной подписи (ставится на уровне последней строки наименования должности без пробела между инициалами и фамилией)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7" y="457200"/>
            <a:ext cx="8258204" cy="955675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200" b="1" dirty="0" smtClean="0">
                <a:latin typeface="Trebuchet MS" pitchFamily="34" charset="0"/>
              </a:rPr>
              <a:t>23. Гриф согласования документа</a:t>
            </a:r>
            <a:endParaRPr lang="ru-RU" sz="3200" dirty="0" smtClean="0">
              <a:latin typeface="Trebuchet MS" pitchFamily="34" charset="0"/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428737"/>
            <a:ext cx="8329642" cy="5000660"/>
          </a:xfrm>
        </p:spPr>
        <p:txBody>
          <a:bodyPr>
            <a:normAutofit/>
          </a:bodyPr>
          <a:lstStyle/>
          <a:p>
            <a:pPr marL="381000" indent="-381000" eaLnBrk="1" hangingPunct="1">
              <a:lnSpc>
                <a:spcPct val="90000"/>
              </a:lnSpc>
            </a:pPr>
            <a:r>
              <a:rPr lang="ru-RU" sz="2400" dirty="0" smtClean="0">
                <a:latin typeface="Times New Roman" pitchFamily="18" charset="0"/>
              </a:rPr>
              <a:t>Проекты подготовленных документов перед подписанием в ряде случаев согласовываются с заинтересованными организациями, структурными подразделениями, отдельными должностными лицами.</a:t>
            </a:r>
          </a:p>
          <a:p>
            <a:pPr marL="381000" indent="-381000" eaLnBrk="1" hangingPunct="1">
              <a:lnSpc>
                <a:spcPct val="90000"/>
              </a:lnSpc>
            </a:pPr>
            <a:r>
              <a:rPr lang="ru-RU" sz="2400" dirty="0" smtClean="0">
                <a:latin typeface="Times New Roman" pitchFamily="18" charset="0"/>
              </a:rPr>
              <a:t>Согласование проводится внутри организации и вне ее.</a:t>
            </a:r>
          </a:p>
          <a:p>
            <a:pPr marL="381000" indent="-381000" eaLnBrk="1" hangingPunct="1">
              <a:lnSpc>
                <a:spcPct val="90000"/>
              </a:lnSpc>
            </a:pPr>
            <a:r>
              <a:rPr lang="ru-RU" sz="2400" b="1" dirty="0" smtClean="0">
                <a:latin typeface="Times New Roman" pitchFamily="18" charset="0"/>
              </a:rPr>
              <a:t>Гриф внешнего согласования имеет  два варианта:</a:t>
            </a:r>
          </a:p>
          <a:p>
            <a:pPr marL="381000" indent="-381000" eaLnBrk="1" hangingPunct="1">
              <a:lnSpc>
                <a:spcPct val="90000"/>
              </a:lnSpc>
              <a:buClr>
                <a:srgbClr val="A50021"/>
              </a:buClr>
              <a:buFont typeface="Wingdings" pitchFamily="2" charset="2"/>
              <a:buAutoNum type="arabicPeriod"/>
            </a:pPr>
            <a:r>
              <a:rPr lang="ru-RU" sz="2400" dirty="0" smtClean="0">
                <a:latin typeface="Times New Roman" pitchFamily="18" charset="0"/>
              </a:rPr>
              <a:t>Согласование с конкретным должностным лицом.</a:t>
            </a:r>
          </a:p>
          <a:p>
            <a:pPr marL="381000" indent="-381000" eaLnBrk="1" hangingPunct="1">
              <a:lnSpc>
                <a:spcPct val="90000"/>
              </a:lnSpc>
              <a:buClr>
                <a:srgbClr val="A50021"/>
              </a:buClr>
              <a:buFont typeface="Wingdings" pitchFamily="2" charset="2"/>
              <a:buAutoNum type="arabicPeriod"/>
            </a:pPr>
            <a:r>
              <a:rPr lang="ru-RU" sz="2400" dirty="0" smtClean="0">
                <a:latin typeface="Times New Roman" pitchFamily="18" charset="0"/>
              </a:rPr>
              <a:t>Согласование с коллегиальным органом.</a:t>
            </a:r>
          </a:p>
          <a:p>
            <a:pPr marL="381000" indent="-381000" eaLnBrk="1" hangingPunct="1">
              <a:lnSpc>
                <a:spcPct val="90000"/>
              </a:lnSpc>
            </a:pPr>
            <a:endParaRPr lang="ru-RU" sz="2400" dirty="0" smtClean="0">
              <a:latin typeface="Times New Roman" pitchFamily="18" charset="0"/>
            </a:endParaRPr>
          </a:p>
          <a:p>
            <a:pPr marL="381000" indent="-381000" eaLnBrk="1" hangingPunct="1">
              <a:lnSpc>
                <a:spcPct val="90000"/>
              </a:lnSpc>
            </a:pPr>
            <a:r>
              <a:rPr lang="ru-RU" sz="2400" dirty="0" smtClean="0">
                <a:latin typeface="Times New Roman" pitchFamily="18" charset="0"/>
              </a:rPr>
              <a:t>В первом варианте после слова СОГЛАСОВАНО указывается наименование должности, включая наименование организации, ставится личная подпись, дается ее расшифровка и дата.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642918"/>
            <a:ext cx="8139120" cy="10271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600" b="1" dirty="0" smtClean="0">
                <a:latin typeface="Trebuchet MS" pitchFamily="34" charset="0"/>
              </a:rPr>
              <a:t>24. Виза согласования документа</a:t>
            </a:r>
            <a:r>
              <a:rPr lang="ru-RU" sz="2800" b="1" dirty="0" smtClean="0">
                <a:latin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</a:rPr>
              <a:t>- </a:t>
            </a:r>
            <a:r>
              <a:rPr lang="ru-RU" sz="2400" dirty="0" smtClean="0">
                <a:latin typeface="Times New Roman" pitchFamily="18" charset="0"/>
              </a:rPr>
              <a:t>визирование</a:t>
            </a:r>
            <a:r>
              <a:rPr lang="ru-RU" sz="2400" b="1" dirty="0" smtClean="0">
                <a:latin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</a:rPr>
              <a:t>документа является формой его </a:t>
            </a:r>
            <a:r>
              <a:rPr lang="ru-RU" sz="2400" b="1" dirty="0" smtClean="0">
                <a:latin typeface="Times New Roman" pitchFamily="18" charset="0"/>
              </a:rPr>
              <a:t>внутреннего </a:t>
            </a:r>
            <a:r>
              <a:rPr lang="ru-RU" sz="2400" dirty="0" smtClean="0">
                <a:latin typeface="Times New Roman" pitchFamily="18" charset="0"/>
              </a:rPr>
              <a:t>согласования в пределах конкретного учреждения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05038"/>
            <a:ext cx="9144000" cy="4224358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</a:rPr>
              <a:t>Обязательный реквизит. 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</a:rPr>
              <a:t> Это подпись, подтверждающая факт ознакомления с документом .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</a:rPr>
              <a:t> Данный реквизит включает в себя: </a:t>
            </a:r>
          </a:p>
          <a:p>
            <a:pPr marL="0" indent="0" eaLnBrk="1" hangingPunct="1">
              <a:lnSpc>
                <a:spcPct val="80000"/>
              </a:lnSpc>
              <a:buClr>
                <a:srgbClr val="A50021"/>
              </a:buClr>
              <a:buFont typeface="Wingdings" pitchFamily="2" charset="2"/>
              <a:buAutoNum type="arabicPeriod"/>
            </a:pPr>
            <a:r>
              <a:rPr lang="ru-RU" sz="2400" dirty="0" smtClean="0">
                <a:latin typeface="Times New Roman" pitchFamily="18" charset="0"/>
              </a:rPr>
              <a:t>должность (при необходимости); </a:t>
            </a:r>
          </a:p>
          <a:p>
            <a:pPr marL="0" indent="0" eaLnBrk="1" hangingPunct="1">
              <a:lnSpc>
                <a:spcPct val="80000"/>
              </a:lnSpc>
              <a:buClr>
                <a:srgbClr val="A50021"/>
              </a:buClr>
              <a:buFont typeface="Wingdings" pitchFamily="2" charset="2"/>
              <a:buAutoNum type="arabicPeriod"/>
            </a:pPr>
            <a:r>
              <a:rPr lang="ru-RU" sz="2400" dirty="0" smtClean="0">
                <a:latin typeface="Times New Roman" pitchFamily="18" charset="0"/>
              </a:rPr>
              <a:t>личную подпись; </a:t>
            </a:r>
          </a:p>
          <a:p>
            <a:pPr marL="0" indent="0" eaLnBrk="1" hangingPunct="1">
              <a:lnSpc>
                <a:spcPct val="80000"/>
              </a:lnSpc>
              <a:buClr>
                <a:srgbClr val="A50021"/>
              </a:buClr>
              <a:buFont typeface="Wingdings" pitchFamily="2" charset="2"/>
              <a:buAutoNum type="arabicPeriod"/>
            </a:pPr>
            <a:r>
              <a:rPr lang="ru-RU" sz="2400" dirty="0" smtClean="0">
                <a:latin typeface="Times New Roman" pitchFamily="18" charset="0"/>
              </a:rPr>
              <a:t>ее расшифровку; </a:t>
            </a:r>
          </a:p>
          <a:p>
            <a:pPr marL="0" indent="0" eaLnBrk="1" hangingPunct="1">
              <a:lnSpc>
                <a:spcPct val="80000"/>
              </a:lnSpc>
              <a:buClr>
                <a:srgbClr val="A50021"/>
              </a:buClr>
              <a:buFont typeface="Wingdings" pitchFamily="2" charset="2"/>
              <a:buAutoNum type="arabicPeriod"/>
            </a:pPr>
            <a:r>
              <a:rPr lang="ru-RU" sz="2400" dirty="0" smtClean="0">
                <a:latin typeface="Times New Roman" pitchFamily="18" charset="0"/>
              </a:rPr>
              <a:t>дату.</a:t>
            </a:r>
          </a:p>
          <a:p>
            <a:pPr marL="0" indent="0" eaLnBrk="1" hangingPunct="1">
              <a:lnSpc>
                <a:spcPct val="80000"/>
              </a:lnSpc>
              <a:buClr>
                <a:srgbClr val="A50021"/>
              </a:buClr>
              <a:buFont typeface="Wingdings" pitchFamily="2" charset="2"/>
              <a:buAutoNum type="arabicPeriod"/>
            </a:pPr>
            <a:endParaRPr lang="ru-RU" sz="2400" dirty="0" smtClean="0">
              <a:latin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buClr>
                <a:srgbClr val="A50021"/>
              </a:buClr>
              <a:buFont typeface="Wingdings" pitchFamily="2" charset="2"/>
              <a:buAutoNum type="arabicPeriod"/>
            </a:pPr>
            <a:endParaRPr lang="ru-RU" sz="2400" dirty="0" smtClean="0">
              <a:latin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buClr>
                <a:srgbClr val="A50021"/>
              </a:buClr>
              <a:buFont typeface="Wingdings" pitchFamily="2" charset="2"/>
              <a:buAutoNum type="arabicPeriod"/>
            </a:pPr>
            <a:endParaRPr lang="ru-RU" sz="2400" dirty="0" smtClean="0">
              <a:latin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buClr>
                <a:srgbClr val="A50021"/>
              </a:buClr>
              <a:buFont typeface="Wingdings" pitchFamily="2" charset="2"/>
              <a:buAutoNum type="arabicPeriod"/>
            </a:pPr>
            <a:endParaRPr lang="ru-RU" sz="2400" dirty="0" smtClean="0">
              <a:latin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buClr>
                <a:srgbClr val="A50021"/>
              </a:buClr>
              <a:buFont typeface="Wingdings" pitchFamily="2" charset="2"/>
              <a:buNone/>
            </a:pPr>
            <a:r>
              <a:rPr lang="ru-RU" sz="2400" dirty="0" smtClean="0">
                <a:latin typeface="Times New Roman" pitchFamily="18" charset="0"/>
              </a:rPr>
              <a:t>В случае несогласия с документом, наличия замечаний и дополнений к проекту они излагаются на отдельном листе. </a:t>
            </a:r>
          </a:p>
          <a:p>
            <a:pPr marL="0" indent="0" eaLnBrk="1" hangingPunct="1">
              <a:lnSpc>
                <a:spcPct val="80000"/>
              </a:lnSpc>
              <a:buClr>
                <a:srgbClr val="A50021"/>
              </a:buClr>
              <a:buFont typeface="Wingdings" pitchFamily="2" charset="2"/>
              <a:buNone/>
            </a:pPr>
            <a:r>
              <a:rPr lang="ru-RU" sz="2400" dirty="0" smtClean="0">
                <a:latin typeface="Times New Roman" pitchFamily="18" charset="0"/>
              </a:rPr>
              <a:t>В этом случае делается пометка "Замечания прилагаются". </a:t>
            </a:r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4929190" y="2997200"/>
            <a:ext cx="4106861" cy="2087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dirty="0"/>
              <a:t>СОГЛАСОВАНО</a:t>
            </a:r>
          </a:p>
          <a:p>
            <a:pPr algn="ctr"/>
            <a:r>
              <a:rPr lang="ru-RU" sz="2000" dirty="0"/>
              <a:t>Внештатный специалист</a:t>
            </a:r>
          </a:p>
          <a:p>
            <a:pPr algn="ctr"/>
            <a:r>
              <a:rPr lang="ru-RU" sz="2000" dirty="0" smtClean="0"/>
              <a:t>Министерства </a:t>
            </a:r>
            <a:r>
              <a:rPr lang="ru-RU" sz="2000" dirty="0"/>
              <a:t>здравоохранения и </a:t>
            </a:r>
          </a:p>
          <a:p>
            <a:pPr algn="ctr"/>
            <a:r>
              <a:rPr lang="ru-RU" sz="2000" dirty="0"/>
              <a:t>лекарственного обеспечения  </a:t>
            </a:r>
          </a:p>
          <a:p>
            <a:pPr algn="ctr"/>
            <a:r>
              <a:rPr lang="ru-RU" sz="2000" dirty="0"/>
              <a:t>___________Н.Ф. </a:t>
            </a:r>
            <a:r>
              <a:rPr lang="ru-RU" sz="2000" dirty="0" err="1"/>
              <a:t>Крутяков</a:t>
            </a:r>
            <a:r>
              <a:rPr lang="ru-RU" sz="2000" dirty="0"/>
              <a:t> </a:t>
            </a:r>
          </a:p>
          <a:p>
            <a:pPr algn="ctr"/>
            <a:r>
              <a:rPr lang="ru-RU" sz="2000" dirty="0"/>
              <a:t>"___"_________200_г.</a:t>
            </a:r>
          </a:p>
        </p:txBody>
      </p:sp>
      <p:sp>
        <p:nvSpPr>
          <p:cNvPr id="70661" name="Line 5"/>
          <p:cNvSpPr>
            <a:spLocks noChangeShapeType="1"/>
          </p:cNvSpPr>
          <p:nvPr/>
        </p:nvSpPr>
        <p:spPr bwMode="auto">
          <a:xfrm flipV="1">
            <a:off x="3286116" y="4429132"/>
            <a:ext cx="15113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457200"/>
            <a:ext cx="8043890" cy="955675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latin typeface="Trebuchet MS" pitchFamily="34" charset="0"/>
              </a:rPr>
              <a:t>25. Печать</a:t>
            </a:r>
            <a:endParaRPr lang="ru-RU" sz="3600" dirty="0" smtClean="0">
              <a:latin typeface="Trebuchet MS" pitchFamily="34" charset="0"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1" y="1285860"/>
            <a:ext cx="8536018" cy="5143536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sz="2400" dirty="0" smtClean="0">
                <a:latin typeface="Times New Roman" pitchFamily="18" charset="0"/>
              </a:rPr>
              <a:t>Для придания юридической силы ряду документов необходимо заверить их печатью.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>
                <a:latin typeface="Times New Roman" pitchFamily="18" charset="0"/>
              </a:rPr>
              <a:t>В организациях печати бывают, как правило, </a:t>
            </a:r>
            <a:r>
              <a:rPr lang="ru-RU" sz="2400" b="1" dirty="0" smtClean="0">
                <a:latin typeface="Times New Roman" pitchFamily="18" charset="0"/>
              </a:rPr>
              <a:t>двух видов -</a:t>
            </a:r>
            <a:r>
              <a:rPr lang="ru-RU" sz="2400" dirty="0" smtClean="0">
                <a:latin typeface="Times New Roman" pitchFamily="18" charset="0"/>
              </a:rPr>
              <a:t> гербовая (или приравненная к ней в коммерческих организациях) и несколько простых.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dirty="0" smtClean="0">
                <a:latin typeface="Times New Roman" pitchFamily="18" charset="0"/>
              </a:rPr>
              <a:t>Печать</a:t>
            </a:r>
            <a:r>
              <a:rPr lang="ru-RU" sz="2400" dirty="0" smtClean="0">
                <a:latin typeface="Times New Roman" pitchFamily="18" charset="0"/>
              </a:rPr>
              <a:t> ставится на документах, удостоверяющих права должностных лиц, фиксирующих факт расхода денежных средств и материальных ценностей, а также специально предусмотренных правовыми актами.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dirty="0" smtClean="0">
                <a:latin typeface="Times New Roman" pitchFamily="18" charset="0"/>
              </a:rPr>
              <a:t>Гербовая печать</a:t>
            </a:r>
            <a:r>
              <a:rPr lang="ru-RU" sz="2400" dirty="0" smtClean="0">
                <a:latin typeface="Times New Roman" pitchFamily="18" charset="0"/>
              </a:rPr>
              <a:t> круглая, в центре дается изображение герба, а по окружности указывается полное название организации. Гербовая печать проставляется на подлинниках документов, требующих особого удостоверения.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500042"/>
            <a:ext cx="8229600" cy="1066800"/>
          </a:xfrm>
        </p:spPr>
        <p:txBody>
          <a:bodyPr/>
          <a:lstStyle/>
          <a:p>
            <a:pPr eaLnBrk="1" hangingPunct="1"/>
            <a:r>
              <a:rPr lang="ru-RU" sz="2800" b="1" dirty="0" smtClean="0">
                <a:latin typeface="Times New Roman" pitchFamily="18" charset="0"/>
              </a:rPr>
              <a:t>Примерный перечень документов, на которых ставится гербовая печать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5720" y="1714488"/>
            <a:ext cx="3644900" cy="4583134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1600" b="1" dirty="0" smtClean="0">
                <a:latin typeface="Times New Roman" pitchFamily="18" charset="0"/>
              </a:rPr>
              <a:t>Акты</a:t>
            </a:r>
            <a:r>
              <a:rPr lang="ru-RU" sz="1600" dirty="0" smtClean="0">
                <a:latin typeface="Times New Roman" pitchFamily="18" charset="0"/>
              </a:rPr>
              <a:t> (приема оборудования; списания...). </a:t>
            </a:r>
            <a:endParaRPr lang="ru-RU" sz="1600" b="1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1600" b="1" dirty="0" smtClean="0">
                <a:latin typeface="Times New Roman" pitchFamily="18" charset="0"/>
              </a:rPr>
              <a:t>Доверенности</a:t>
            </a:r>
            <a:r>
              <a:rPr lang="ru-RU" sz="1600" dirty="0" smtClean="0">
                <a:latin typeface="Times New Roman" pitchFamily="18" charset="0"/>
              </a:rPr>
              <a:t> (на веление дел в арбитраже...). </a:t>
            </a:r>
            <a:endParaRPr lang="ru-RU" sz="1600" b="1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1600" b="1" dirty="0" smtClean="0">
                <a:latin typeface="Times New Roman" pitchFamily="18" charset="0"/>
              </a:rPr>
              <a:t>Договоры</a:t>
            </a:r>
            <a:r>
              <a:rPr lang="ru-RU" sz="1600" dirty="0" smtClean="0">
                <a:latin typeface="Times New Roman" pitchFamily="18" charset="0"/>
              </a:rPr>
              <a:t> (о поставках, аренде помещений; о производстве работ...). </a:t>
            </a:r>
            <a:endParaRPr lang="ru-RU" sz="1600" b="1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1600" b="1" dirty="0" smtClean="0">
                <a:latin typeface="Times New Roman" pitchFamily="18" charset="0"/>
              </a:rPr>
              <a:t>Задания</a:t>
            </a:r>
            <a:r>
              <a:rPr lang="ru-RU" sz="1600" dirty="0" smtClean="0">
                <a:latin typeface="Times New Roman" pitchFamily="18" charset="0"/>
              </a:rPr>
              <a:t> (на оборудование, изобретение...). </a:t>
            </a:r>
            <a:endParaRPr lang="ru-RU" sz="1600" b="1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1600" b="1" dirty="0" smtClean="0">
                <a:latin typeface="Times New Roman" pitchFamily="18" charset="0"/>
              </a:rPr>
              <a:t>Заявления</a:t>
            </a:r>
            <a:r>
              <a:rPr lang="ru-RU" sz="1600" dirty="0" smtClean="0">
                <a:latin typeface="Times New Roman" pitchFamily="18" charset="0"/>
              </a:rPr>
              <a:t> (на аккредитив...). </a:t>
            </a:r>
            <a:endParaRPr lang="ru-RU" sz="1600" b="1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1600" b="1" dirty="0" smtClean="0">
                <a:latin typeface="Times New Roman" pitchFamily="18" charset="0"/>
              </a:rPr>
              <a:t>Заключения и отзывы организаций </a:t>
            </a:r>
            <a:r>
              <a:rPr lang="ru-RU" sz="1600" dirty="0" smtClean="0">
                <a:latin typeface="Times New Roman" pitchFamily="18" charset="0"/>
              </a:rPr>
              <a:t>на диссертации и авторефераты, направляемые в ВАК (высшую аттестационную комиссию). 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b="1" dirty="0" smtClean="0">
                <a:latin typeface="Times New Roman" pitchFamily="18" charset="0"/>
              </a:rPr>
              <a:t>Исполнительные листы. 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b="1" dirty="0" smtClean="0">
                <a:latin typeface="Times New Roman" pitchFamily="18" charset="0"/>
              </a:rPr>
              <a:t>Командировочные удостоверения. 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b="1" dirty="0" smtClean="0">
                <a:latin typeface="Times New Roman" pitchFamily="18" charset="0"/>
              </a:rPr>
              <a:t>Нормы расхода на драгоценные металлы. 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b="1" dirty="0" smtClean="0">
                <a:latin typeface="Times New Roman" pitchFamily="18" charset="0"/>
              </a:rPr>
              <a:t>Образцы оттисков печатей и </a:t>
            </a:r>
            <a:r>
              <a:rPr lang="ru-RU" sz="1600" dirty="0" smtClean="0">
                <a:latin typeface="Times New Roman" pitchFamily="18" charset="0"/>
              </a:rPr>
              <a:t>подписей работников, имеющих право совершения финансово-хозяйственных операций. 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357686" y="1714488"/>
            <a:ext cx="4402137" cy="4591072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1600" b="1" dirty="0" smtClean="0">
                <a:latin typeface="Times New Roman" pitchFamily="18" charset="0"/>
              </a:rPr>
              <a:t>Письма гарантийные</a:t>
            </a:r>
            <a:r>
              <a:rPr lang="ru-RU" sz="1600" dirty="0" smtClean="0">
                <a:latin typeface="Times New Roman" pitchFamily="18" charset="0"/>
              </a:rPr>
              <a:t> (на выполнение работ, услуг...). </a:t>
            </a:r>
            <a:endParaRPr lang="ru-RU" sz="1600" b="1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1600" b="1" dirty="0" smtClean="0">
                <a:latin typeface="Times New Roman" pitchFamily="18" charset="0"/>
              </a:rPr>
              <a:t>Поручения </a:t>
            </a:r>
            <a:r>
              <a:rPr lang="ru-RU" sz="1600" dirty="0" smtClean="0">
                <a:latin typeface="Times New Roman" pitchFamily="18" charset="0"/>
              </a:rPr>
              <a:t>(банковские, пенсионные; платежные...). </a:t>
            </a:r>
            <a:endParaRPr lang="ru-RU" sz="1600" b="1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1600" b="1" dirty="0" smtClean="0">
                <a:latin typeface="Times New Roman" pitchFamily="18" charset="0"/>
              </a:rPr>
              <a:t>Положения о министерствах (ведомствах). 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b="1" dirty="0" smtClean="0">
                <a:latin typeface="Times New Roman" pitchFamily="18" charset="0"/>
              </a:rPr>
              <a:t>Протоколы</a:t>
            </a:r>
            <a:r>
              <a:rPr lang="ru-RU" sz="1600" dirty="0" smtClean="0">
                <a:latin typeface="Times New Roman" pitchFamily="18" charset="0"/>
              </a:rPr>
              <a:t> (согласования планов поставок...). </a:t>
            </a:r>
            <a:endParaRPr lang="ru-RU" sz="1600" b="1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1600" b="1" dirty="0" smtClean="0">
                <a:latin typeface="Times New Roman" pitchFamily="18" charset="0"/>
              </a:rPr>
              <a:t>Реестры</a:t>
            </a:r>
            <a:r>
              <a:rPr lang="ru-RU" sz="1600" dirty="0" smtClean="0">
                <a:latin typeface="Times New Roman" pitchFamily="18" charset="0"/>
              </a:rPr>
              <a:t> (чеков; бюджетных поручений, предоставляемых в банк...). </a:t>
            </a:r>
            <a:endParaRPr lang="ru-RU" sz="1600" b="1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1600" b="1" dirty="0" smtClean="0">
                <a:latin typeface="Times New Roman" pitchFamily="18" charset="0"/>
              </a:rPr>
              <a:t>Сметы расходов</a:t>
            </a:r>
            <a:r>
              <a:rPr lang="ru-RU" sz="1600" dirty="0" smtClean="0">
                <a:latin typeface="Times New Roman" pitchFamily="18" charset="0"/>
              </a:rPr>
              <a:t> (на капитальное строительство; на калькуляцию к договору...). </a:t>
            </a:r>
            <a:endParaRPr lang="ru-RU" sz="1600" b="1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1600" b="1" dirty="0" smtClean="0">
                <a:latin typeface="Times New Roman" pitchFamily="18" charset="0"/>
              </a:rPr>
              <a:t>Справки</a:t>
            </a:r>
            <a:r>
              <a:rPr lang="ru-RU" sz="1600" dirty="0" smtClean="0">
                <a:latin typeface="Times New Roman" pitchFamily="18" charset="0"/>
              </a:rPr>
              <a:t> (лимитные; о выплате страховых сумм...). </a:t>
            </a:r>
            <a:endParaRPr lang="ru-RU" sz="1600" b="1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1600" b="1" dirty="0" smtClean="0">
                <a:latin typeface="Times New Roman" pitchFamily="18" charset="0"/>
              </a:rPr>
              <a:t>Спецификации</a:t>
            </a:r>
            <a:r>
              <a:rPr lang="ru-RU" sz="1600" dirty="0" smtClean="0">
                <a:latin typeface="Times New Roman" pitchFamily="18" charset="0"/>
              </a:rPr>
              <a:t> (изделий, продукции...). </a:t>
            </a:r>
            <a:endParaRPr lang="ru-RU" sz="1600" b="1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1600" b="1" dirty="0" smtClean="0">
                <a:latin typeface="Times New Roman" pitchFamily="18" charset="0"/>
              </a:rPr>
              <a:t>Титульные списки. 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b="1" dirty="0" smtClean="0">
                <a:latin typeface="Times New Roman" pitchFamily="18" charset="0"/>
              </a:rPr>
              <a:t>Штатные расписания и изменения к ним. 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b="1" dirty="0" smtClean="0">
                <a:latin typeface="Times New Roman" pitchFamily="18" charset="0"/>
              </a:rPr>
              <a:t>Документы, удостоверяющие личность, трудовой стаж, квалификацию </a:t>
            </a:r>
            <a:r>
              <a:rPr lang="ru-RU" sz="1600" dirty="0" smtClean="0">
                <a:latin typeface="Times New Roman" pitchFamily="18" charset="0"/>
              </a:rPr>
              <a:t>(паспорт, трудовая книжка, диплом…).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571480"/>
            <a:ext cx="8229600" cy="857256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latin typeface="Trebuchet MS" pitchFamily="34" charset="0"/>
              </a:rPr>
              <a:t>26.Отметка о заверении копии</a:t>
            </a:r>
            <a:endParaRPr lang="ru-RU" sz="3200" dirty="0" smtClean="0">
              <a:latin typeface="Trebuchet MS" pitchFamily="34" charset="0"/>
            </a:endParaRP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285860"/>
            <a:ext cx="8280400" cy="511016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</a:pPr>
            <a:r>
              <a:rPr lang="ru-RU" sz="2200" dirty="0" smtClean="0">
                <a:latin typeface="Times New Roman" pitchFamily="18" charset="0"/>
              </a:rPr>
              <a:t>  Данный реквизит состоит из:</a:t>
            </a:r>
          </a:p>
          <a:p>
            <a:pPr marL="0" indent="0" eaLnBrk="1" hangingPunct="1">
              <a:lnSpc>
                <a:spcPct val="90000"/>
              </a:lnSpc>
              <a:buClr>
                <a:srgbClr val="A50021"/>
              </a:buClr>
              <a:buFont typeface="Wingdings" pitchFamily="2" charset="2"/>
              <a:buAutoNum type="arabicPeriod"/>
            </a:pPr>
            <a:r>
              <a:rPr lang="ru-RU" sz="2200" dirty="0" err="1" smtClean="0">
                <a:latin typeface="Times New Roman" pitchFamily="18" charset="0"/>
              </a:rPr>
              <a:t>заверительной</a:t>
            </a:r>
            <a:r>
              <a:rPr lang="ru-RU" sz="2200" dirty="0" smtClean="0">
                <a:latin typeface="Times New Roman" pitchFamily="18" charset="0"/>
              </a:rPr>
              <a:t> надписи "Верно"; </a:t>
            </a:r>
          </a:p>
          <a:p>
            <a:pPr marL="0" indent="0" eaLnBrk="1" hangingPunct="1">
              <a:lnSpc>
                <a:spcPct val="90000"/>
              </a:lnSpc>
              <a:buClr>
                <a:srgbClr val="A50021"/>
              </a:buClr>
              <a:buFont typeface="Wingdings" pitchFamily="2" charset="2"/>
              <a:buAutoNum type="arabicPeriod"/>
            </a:pPr>
            <a:r>
              <a:rPr lang="ru-RU" sz="2200" dirty="0" smtClean="0">
                <a:latin typeface="Times New Roman" pitchFamily="18" charset="0"/>
              </a:rPr>
              <a:t>наименования должности сотрудника, завершившего копию;</a:t>
            </a:r>
          </a:p>
          <a:p>
            <a:pPr marL="0" indent="0" eaLnBrk="1" hangingPunct="1">
              <a:lnSpc>
                <a:spcPct val="90000"/>
              </a:lnSpc>
              <a:buClr>
                <a:srgbClr val="A50021"/>
              </a:buClr>
              <a:buFont typeface="Wingdings" pitchFamily="2" charset="2"/>
              <a:buAutoNum type="arabicPeriod"/>
            </a:pPr>
            <a:r>
              <a:rPr lang="ru-RU" sz="2200" dirty="0" smtClean="0">
                <a:latin typeface="Times New Roman" pitchFamily="18" charset="0"/>
              </a:rPr>
              <a:t>его личной подписи; </a:t>
            </a:r>
          </a:p>
          <a:p>
            <a:pPr marL="0" indent="0" eaLnBrk="1" hangingPunct="1">
              <a:lnSpc>
                <a:spcPct val="90000"/>
              </a:lnSpc>
              <a:buClr>
                <a:srgbClr val="A50021"/>
              </a:buClr>
              <a:buFont typeface="Wingdings" pitchFamily="2" charset="2"/>
              <a:buAutoNum type="arabicPeriod"/>
            </a:pPr>
            <a:r>
              <a:rPr lang="ru-RU" sz="2200" dirty="0" smtClean="0">
                <a:latin typeface="Times New Roman" pitchFamily="18" charset="0"/>
              </a:rPr>
              <a:t>ее расшифровки; </a:t>
            </a:r>
          </a:p>
          <a:p>
            <a:pPr marL="0" indent="0" eaLnBrk="1" hangingPunct="1">
              <a:lnSpc>
                <a:spcPct val="90000"/>
              </a:lnSpc>
              <a:buClr>
                <a:srgbClr val="A50021"/>
              </a:buClr>
              <a:buFont typeface="Wingdings" pitchFamily="2" charset="2"/>
              <a:buAutoNum type="arabicPeriod"/>
            </a:pPr>
            <a:r>
              <a:rPr lang="ru-RU" sz="2200" dirty="0" smtClean="0">
                <a:latin typeface="Times New Roman" pitchFamily="18" charset="0"/>
              </a:rPr>
              <a:t>даты </a:t>
            </a:r>
          </a:p>
          <a:p>
            <a:pPr marL="0" indent="0" eaLnBrk="1" hangingPunct="1">
              <a:lnSpc>
                <a:spcPct val="90000"/>
              </a:lnSpc>
              <a:buClr>
                <a:srgbClr val="A50021"/>
              </a:buClr>
              <a:buFont typeface="Wingdings" pitchFamily="2" charset="2"/>
              <a:buAutoNum type="arabicPeriod"/>
            </a:pPr>
            <a:endParaRPr lang="ru-RU" sz="2200" dirty="0" smtClean="0">
              <a:latin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Clr>
                <a:srgbClr val="A50021"/>
              </a:buClr>
              <a:buFont typeface="Wingdings" pitchFamily="2" charset="2"/>
              <a:buNone/>
            </a:pPr>
            <a:r>
              <a:rPr lang="ru-RU" sz="2200" dirty="0" smtClean="0">
                <a:latin typeface="Times New Roman" pitchFamily="18" charset="0"/>
              </a:rPr>
              <a:t>При пересылке копии документа в другую организацию или выдаче ее на руки за верительную надпись </a:t>
            </a:r>
            <a:r>
              <a:rPr lang="ru-RU" sz="2200" b="1" dirty="0" smtClean="0">
                <a:latin typeface="Times New Roman" pitchFamily="18" charset="0"/>
              </a:rPr>
              <a:t>удостоверяют печатью</a:t>
            </a:r>
            <a:r>
              <a:rPr lang="ru-RU" sz="2200" dirty="0" smtClean="0">
                <a:latin typeface="Times New Roman" pitchFamily="18" charset="0"/>
              </a:rPr>
              <a:t>, в этом случае копия имеет силу оригинала. 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200" dirty="0" smtClean="0">
              <a:latin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200" dirty="0" smtClean="0">
                <a:latin typeface="Times New Roman" pitchFamily="18" charset="0"/>
              </a:rPr>
              <a:t>На </a:t>
            </a:r>
            <a:r>
              <a:rPr lang="ru-RU" sz="2200" b="1" dirty="0" smtClean="0">
                <a:latin typeface="Times New Roman" pitchFamily="18" charset="0"/>
              </a:rPr>
              <a:t>копиях исходящих документов</a:t>
            </a:r>
            <a:r>
              <a:rPr lang="ru-RU" sz="2200" dirty="0" smtClean="0">
                <a:latin typeface="Times New Roman" pitchFamily="18" charset="0"/>
              </a:rPr>
              <a:t>, остающихся в деле, допускается не указывать дату заверения и должность лица, заверившего копию.</a:t>
            </a:r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3500430" y="2643182"/>
            <a:ext cx="5500726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600" b="1" dirty="0">
                <a:solidFill>
                  <a:schemeClr val="accent6">
                    <a:lumMod val="75000"/>
                  </a:schemeClr>
                </a:solidFill>
              </a:rPr>
              <a:t>Верно</a:t>
            </a:r>
          </a:p>
          <a:p>
            <a:r>
              <a:rPr lang="ru-RU" sz="1600" b="1" dirty="0">
                <a:solidFill>
                  <a:schemeClr val="accent6">
                    <a:lumMod val="75000"/>
                  </a:schemeClr>
                </a:solidFill>
              </a:rPr>
              <a:t>Секретарь-референт    </a:t>
            </a:r>
            <a:r>
              <a:rPr lang="ru-RU" sz="1600" b="1" i="1" dirty="0">
                <a:solidFill>
                  <a:schemeClr val="accent6">
                    <a:lumMod val="75000"/>
                  </a:schemeClr>
                </a:solidFill>
              </a:rPr>
              <a:t>Краснова   </a:t>
            </a: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</a:rPr>
              <a:t>Ю.И. Краснова</a:t>
            </a:r>
          </a:p>
          <a:p>
            <a:r>
              <a:rPr lang="ru-RU" sz="1600" b="1" dirty="0">
                <a:solidFill>
                  <a:schemeClr val="accent6">
                    <a:lumMod val="75000"/>
                  </a:schemeClr>
                </a:solidFill>
              </a:rPr>
              <a:t>25.10.05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357166"/>
            <a:ext cx="8229600" cy="1066800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latin typeface="Trebuchet MS" pitchFamily="34" charset="0"/>
              </a:rPr>
              <a:t>27. Отметка об исполнителе</a:t>
            </a:r>
            <a:endParaRPr lang="ru-RU" sz="3200" dirty="0" smtClean="0">
              <a:latin typeface="Trebuchet MS" pitchFamily="34" charset="0"/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85861"/>
            <a:ext cx="8291512" cy="380684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</a:rPr>
              <a:t>Эта отметка является особенно важной на документах, исходящих их крупных организаций.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dirty="0" smtClean="0">
                <a:latin typeface="Times New Roman" pitchFamily="18" charset="0"/>
              </a:rPr>
              <a:t>Она позволяет быстро связаться с исполнителем, который хорошо знает все нюансы дела.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</a:rPr>
              <a:t>Располагается данный реквизит с левой стороны на нижнем поле как на лицевой, так и на оборотной стороне последнего листа документа.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</a:rPr>
              <a:t>Ниже иногда указывается индекс машинистки (например, первые буквы ее имени и фамилии), количество отпечатанных экземпляров и дата печатания.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</a:rPr>
              <a:t>В случае необходимости, в числе в документах, имеющих гриф ограничения доступа, после индекса машинистки и даты печатается количество экземпляров с указанием адресатов</a:t>
            </a:r>
          </a:p>
        </p:txBody>
      </p:sp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428596" y="5643578"/>
            <a:ext cx="3652837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1800" b="1" dirty="0"/>
              <a:t>Иванов В.П.</a:t>
            </a:r>
          </a:p>
          <a:p>
            <a:r>
              <a:rPr lang="ru-RU" sz="1800" b="1" dirty="0"/>
              <a:t>Тел.  42 90 50 </a:t>
            </a:r>
          </a:p>
          <a:p>
            <a:endParaRPr lang="ru-RU" sz="1800" b="1" dirty="0"/>
          </a:p>
          <a:p>
            <a:endParaRPr lang="ru-RU" sz="1800" b="1" dirty="0"/>
          </a:p>
          <a:p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571480"/>
            <a:ext cx="8229600" cy="1066800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latin typeface="Trebuchet MS" pitchFamily="34" charset="0"/>
              </a:rPr>
              <a:t>28. Отметка об исполнении документа и направлении его  дело</a:t>
            </a:r>
            <a:endParaRPr lang="ru-RU" sz="3200" dirty="0" smtClean="0">
              <a:latin typeface="Trebuchet MS" pitchFamily="34" charset="0"/>
            </a:endParaRP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989138"/>
            <a:ext cx="8605868" cy="4368820"/>
          </a:xfrm>
        </p:spPr>
        <p:txBody>
          <a:bodyPr>
            <a:normAutofit/>
          </a:bodyPr>
          <a:lstStyle/>
          <a:p>
            <a:pPr marL="381000" indent="-381000" eaLnBrk="1" hangingPunct="1">
              <a:lnSpc>
                <a:spcPct val="90000"/>
              </a:lnSpc>
            </a:pPr>
            <a:r>
              <a:rPr lang="ru-RU" sz="2400" dirty="0" smtClean="0">
                <a:latin typeface="Times New Roman" pitchFamily="18" charset="0"/>
              </a:rPr>
              <a:t>Обязательный реквизит.</a:t>
            </a:r>
          </a:p>
          <a:p>
            <a:pPr marL="381000" indent="-381000" eaLnBrk="1" hangingPunct="1">
              <a:lnSpc>
                <a:spcPct val="90000"/>
              </a:lnSpc>
            </a:pPr>
            <a:r>
              <a:rPr lang="ru-RU" sz="2400" b="1" dirty="0" smtClean="0">
                <a:latin typeface="Times New Roman" pitchFamily="18" charset="0"/>
              </a:rPr>
              <a:t>Этот реквизит может включать в себя:</a:t>
            </a:r>
          </a:p>
          <a:p>
            <a:pPr marL="381000" indent="-381000" eaLnBrk="1" hangingPunct="1">
              <a:lnSpc>
                <a:spcPct val="90000"/>
              </a:lnSpc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 marL="381000" indent="-381000" eaLnBrk="1" hangingPunct="1">
              <a:lnSpc>
                <a:spcPct val="90000"/>
              </a:lnSpc>
              <a:buClr>
                <a:srgbClr val="A50021"/>
              </a:buClr>
              <a:buFont typeface="Wingdings" pitchFamily="2" charset="2"/>
              <a:buAutoNum type="arabicPeriod"/>
            </a:pPr>
            <a:r>
              <a:rPr lang="ru-RU" sz="2400" dirty="0" smtClean="0">
                <a:latin typeface="Times New Roman" pitchFamily="18" charset="0"/>
              </a:rPr>
              <a:t>краткую справку об исполнении, если отсутствует документ, свидетельствующий об исполнении;</a:t>
            </a:r>
          </a:p>
          <a:p>
            <a:pPr marL="381000" indent="-381000" eaLnBrk="1" hangingPunct="1">
              <a:lnSpc>
                <a:spcPct val="90000"/>
              </a:lnSpc>
              <a:buClr>
                <a:srgbClr val="A50021"/>
              </a:buClr>
              <a:buFont typeface="Wingdings" pitchFamily="2" charset="2"/>
              <a:buAutoNum type="arabicPeriod"/>
            </a:pPr>
            <a:r>
              <a:rPr lang="ru-RU" sz="2400" dirty="0" smtClean="0">
                <a:latin typeface="Times New Roman" pitchFamily="18" charset="0"/>
              </a:rPr>
              <a:t>при наличии такого документа – ссылку на его дату и номер; </a:t>
            </a:r>
          </a:p>
          <a:p>
            <a:pPr marL="381000" indent="-381000" eaLnBrk="1" hangingPunct="1">
              <a:lnSpc>
                <a:spcPct val="90000"/>
              </a:lnSpc>
              <a:buClr>
                <a:srgbClr val="A50021"/>
              </a:buClr>
              <a:buFont typeface="Wingdings" pitchFamily="2" charset="2"/>
              <a:buAutoNum type="arabicPeriod"/>
            </a:pPr>
            <a:r>
              <a:rPr lang="ru-RU" sz="2400" dirty="0" smtClean="0">
                <a:latin typeface="Times New Roman" pitchFamily="18" charset="0"/>
              </a:rPr>
              <a:t>слова "В дело"; </a:t>
            </a:r>
          </a:p>
          <a:p>
            <a:pPr marL="381000" indent="-381000" eaLnBrk="1" hangingPunct="1">
              <a:lnSpc>
                <a:spcPct val="90000"/>
              </a:lnSpc>
              <a:buClr>
                <a:srgbClr val="A50021"/>
              </a:buClr>
              <a:buFont typeface="Wingdings" pitchFamily="2" charset="2"/>
              <a:buAutoNum type="arabicPeriod"/>
            </a:pPr>
            <a:r>
              <a:rPr lang="ru-RU" sz="2400" dirty="0" smtClean="0">
                <a:latin typeface="Times New Roman" pitchFamily="18" charset="0"/>
              </a:rPr>
              <a:t>индекс дела, в которое будет подшит документ; </a:t>
            </a:r>
          </a:p>
          <a:p>
            <a:pPr marL="381000" indent="-381000" eaLnBrk="1" hangingPunct="1">
              <a:lnSpc>
                <a:spcPct val="90000"/>
              </a:lnSpc>
              <a:buClr>
                <a:srgbClr val="A50021"/>
              </a:buClr>
              <a:buFont typeface="Wingdings" pitchFamily="2" charset="2"/>
              <a:buAutoNum type="arabicPeriod"/>
            </a:pPr>
            <a:r>
              <a:rPr lang="ru-RU" sz="2400" dirty="0" smtClean="0">
                <a:latin typeface="Times New Roman" pitchFamily="18" charset="0"/>
              </a:rPr>
              <a:t>дату направления документа в дело; </a:t>
            </a:r>
          </a:p>
          <a:p>
            <a:pPr marL="381000" indent="-381000" eaLnBrk="1" hangingPunct="1">
              <a:lnSpc>
                <a:spcPct val="90000"/>
              </a:lnSpc>
              <a:buClr>
                <a:srgbClr val="A50021"/>
              </a:buClr>
              <a:buFont typeface="Wingdings" pitchFamily="2" charset="2"/>
              <a:buAutoNum type="arabicPeriod"/>
            </a:pPr>
            <a:r>
              <a:rPr lang="ru-RU" sz="2400" dirty="0" smtClean="0">
                <a:latin typeface="Times New Roman" pitchFamily="18" charset="0"/>
              </a:rPr>
              <a:t>подпись руководителя структурного подразделения или исполнителя.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ГОСТ Р 6.30-2003 устанавливает два стандартных формата: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1643050"/>
            <a:ext cx="8572560" cy="521495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2800" dirty="0" smtClean="0"/>
              <a:t>Для изготовления бланков в основном используются два формата листов бумаги </a:t>
            </a:r>
            <a:r>
              <a:rPr lang="ru-RU" sz="2800" b="1" dirty="0" smtClean="0"/>
              <a:t>А4</a:t>
            </a:r>
            <a:r>
              <a:rPr lang="ru-RU" sz="2800" dirty="0" smtClean="0"/>
              <a:t> – (210* 297 мм) и </a:t>
            </a:r>
            <a:r>
              <a:rPr lang="ru-RU" sz="2800" b="1" dirty="0" smtClean="0"/>
              <a:t>А5 </a:t>
            </a:r>
            <a:r>
              <a:rPr lang="ru-RU" sz="2800" dirty="0" smtClean="0"/>
              <a:t>(148*210 мм).</a:t>
            </a:r>
          </a:p>
          <a:p>
            <a:pPr>
              <a:buNone/>
            </a:pPr>
            <a:endParaRPr lang="ru-RU" sz="2400" dirty="0" smtClean="0"/>
          </a:p>
          <a:p>
            <a:r>
              <a:rPr lang="ru-RU" sz="2400" dirty="0" smtClean="0"/>
              <a:t>В делопроизводстве также находит применение формат </a:t>
            </a:r>
            <a:r>
              <a:rPr lang="ru-RU" sz="2400" b="1" dirty="0" smtClean="0"/>
              <a:t>А3</a:t>
            </a:r>
            <a:r>
              <a:rPr lang="ru-RU" sz="2400" dirty="0" smtClean="0"/>
              <a:t> (297 </a:t>
            </a:r>
            <a:r>
              <a:rPr lang="ru-RU" sz="2400" dirty="0" err="1" smtClean="0"/>
              <a:t>х</a:t>
            </a:r>
            <a:r>
              <a:rPr lang="ru-RU" sz="2400" dirty="0" smtClean="0"/>
              <a:t> 420 мм), используемый для подготовки  больших таблиц, диаграмм, схем в качестве приложений к различным видам документов</a:t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642918"/>
            <a:ext cx="8229600" cy="1066800"/>
          </a:xfrm>
        </p:spPr>
        <p:txBody>
          <a:bodyPr/>
          <a:lstStyle/>
          <a:p>
            <a:pPr eaLnBrk="1" hangingPunct="1"/>
            <a:r>
              <a:rPr lang="ru-RU" sz="2800" b="1" dirty="0" smtClean="0">
                <a:latin typeface="Trebuchet MS" pitchFamily="34" charset="0"/>
              </a:rPr>
              <a:t>29. Отметка о поступлении документа в организацию, учреждение</a:t>
            </a:r>
            <a:endParaRPr lang="ru-RU" sz="2800" dirty="0" smtClean="0">
              <a:latin typeface="Trebuchet MS" pitchFamily="34" charset="0"/>
            </a:endParaRP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2143116"/>
            <a:ext cx="8147050" cy="4114800"/>
          </a:xfrm>
        </p:spPr>
        <p:txBody>
          <a:bodyPr>
            <a:normAutofit/>
          </a:bodyPr>
          <a:lstStyle/>
          <a:p>
            <a:pPr eaLnBrk="1" hangingPunct="1"/>
            <a:r>
              <a:rPr lang="ru-RU" dirty="0" smtClean="0">
                <a:latin typeface="Times New Roman" pitchFamily="18" charset="0"/>
              </a:rPr>
              <a:t>Является обязательным реквизитом для всех входящих документов. </a:t>
            </a:r>
          </a:p>
          <a:p>
            <a:pPr eaLnBrk="1" hangingPunct="1"/>
            <a:r>
              <a:rPr lang="ru-RU" dirty="0" smtClean="0">
                <a:latin typeface="Times New Roman" pitchFamily="18" charset="0"/>
              </a:rPr>
              <a:t>Включает порядковый номер и дату поступления документа.</a:t>
            </a:r>
          </a:p>
          <a:p>
            <a:pPr eaLnBrk="1" hangingPunct="1"/>
            <a:r>
              <a:rPr lang="ru-RU" dirty="0" smtClean="0">
                <a:latin typeface="Times New Roman" pitchFamily="18" charset="0"/>
              </a:rPr>
              <a:t>Для данного реквизита часто изготавливается штамп.</a:t>
            </a:r>
          </a:p>
        </p:txBody>
      </p:sp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6000760" y="5000636"/>
            <a:ext cx="2182812" cy="863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Вход №</a:t>
            </a:r>
          </a:p>
          <a:p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Дата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857232"/>
            <a:ext cx="8229600" cy="1066800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latin typeface="Trebuchet MS" pitchFamily="34" charset="0"/>
              </a:rPr>
              <a:t>30. Идентификатор электронной копии документа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400" dirty="0" smtClean="0">
                <a:latin typeface="Times New Roman" pitchFamily="18" charset="0"/>
              </a:rPr>
              <a:t>Это отметка (колонтитул), проставляемая в левом  нижнем углу последней страницы документа, размером не менее №6   и содержащая наименование файла на машинном носителе, дату и другие поисковые данные, устанавливаемые в учреждении.</a:t>
            </a:r>
          </a:p>
          <a:p>
            <a:pPr eaLnBrk="1" hangingPunct="1"/>
            <a:r>
              <a:rPr lang="ru-RU" sz="2400" dirty="0" smtClean="0">
                <a:latin typeface="Times New Roman" pitchFamily="18" charset="0"/>
              </a:rPr>
              <a:t>Зона расположения этого реквизита:</a:t>
            </a: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1000100" y="5000636"/>
            <a:ext cx="2519363" cy="720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doc/11-01.doc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284984"/>
            <a:ext cx="8568952" cy="1828800"/>
          </a:xfrm>
        </p:spPr>
        <p:txBody>
          <a:bodyPr/>
          <a:lstStyle/>
          <a:p>
            <a:r>
              <a:rPr lang="ru-RU" sz="5400" dirty="0" smtClean="0">
                <a:solidFill>
                  <a:srgbClr val="FF6600"/>
                </a:solidFill>
              </a:rPr>
              <a:t>Благодарю за внимание</a:t>
            </a:r>
            <a:r>
              <a:rPr lang="ru-RU" dirty="0" smtClean="0">
                <a:solidFill>
                  <a:srgbClr val="FF6600"/>
                </a:solidFill>
              </a:rPr>
              <a:t>!</a:t>
            </a:r>
            <a:endParaRPr lang="ru-RU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543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857232"/>
            <a:ext cx="3571900" cy="5429288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071538" y="1285860"/>
            <a:ext cx="2928958" cy="1588"/>
          </a:xfrm>
          <a:prstGeom prst="line">
            <a:avLst/>
          </a:prstGeom>
          <a:ln w="2857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>
            <a:off x="1679555" y="3678239"/>
            <a:ext cx="4643470" cy="1588"/>
          </a:xfrm>
          <a:prstGeom prst="line">
            <a:avLst/>
          </a:prstGeom>
          <a:ln w="2857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-1249403" y="3606801"/>
            <a:ext cx="4642676" cy="794"/>
          </a:xfrm>
          <a:prstGeom prst="line">
            <a:avLst/>
          </a:prstGeom>
          <a:ln w="2857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142976" y="5929330"/>
            <a:ext cx="2928958" cy="1588"/>
          </a:xfrm>
          <a:prstGeom prst="line">
            <a:avLst/>
          </a:prstGeom>
          <a:ln w="28575">
            <a:solidFill>
              <a:schemeClr val="accent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Овал 16"/>
          <p:cNvSpPr/>
          <p:nvPr/>
        </p:nvSpPr>
        <p:spPr>
          <a:xfrm>
            <a:off x="2500298" y="1000108"/>
            <a:ext cx="214314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единительная линия 18"/>
          <p:cNvCxnSpPr>
            <a:stCxn id="17" idx="4"/>
          </p:cNvCxnSpPr>
          <p:nvPr/>
        </p:nvCxnSpPr>
        <p:spPr>
          <a:xfrm rot="5400000">
            <a:off x="1518025" y="910812"/>
            <a:ext cx="857258" cy="13216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285852" y="2000240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1714480" y="1857364"/>
            <a:ext cx="2071702" cy="7715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Место указания номера страницы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 rot="5400000">
            <a:off x="3536943" y="749281"/>
            <a:ext cx="214314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5400000" flipH="1" flipV="1">
            <a:off x="3608381" y="1463661"/>
            <a:ext cx="214314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786182" y="500042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 мм</a:t>
            </a:r>
            <a:endParaRPr lang="ru-RU" dirty="0"/>
          </a:p>
        </p:txBody>
      </p:sp>
      <p:cxnSp>
        <p:nvCxnSpPr>
          <p:cNvPr id="30" name="Прямая со стрелкой 29"/>
          <p:cNvCxnSpPr/>
          <p:nvPr/>
        </p:nvCxnSpPr>
        <p:spPr>
          <a:xfrm>
            <a:off x="3714744" y="3429000"/>
            <a:ext cx="28575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rot="10800000">
            <a:off x="4286248" y="3429000"/>
            <a:ext cx="28575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143372" y="3000372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10 мм </a:t>
            </a:r>
            <a:endParaRPr lang="ru-RU" dirty="0"/>
          </a:p>
        </p:txBody>
      </p:sp>
      <p:cxnSp>
        <p:nvCxnSpPr>
          <p:cNvPr id="35" name="Прямая со стрелкой 34"/>
          <p:cNvCxnSpPr/>
          <p:nvPr/>
        </p:nvCxnSpPr>
        <p:spPr>
          <a:xfrm rot="5400000">
            <a:off x="2322497" y="5821379"/>
            <a:ext cx="214314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rot="5400000" flipH="1" flipV="1">
            <a:off x="2322497" y="6464321"/>
            <a:ext cx="213520" cy="79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643174" y="6286520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 мм</a:t>
            </a:r>
            <a:endParaRPr lang="ru-RU" dirty="0"/>
          </a:p>
        </p:txBody>
      </p:sp>
      <p:cxnSp>
        <p:nvCxnSpPr>
          <p:cNvPr id="42" name="Прямая со стрелкой 41"/>
          <p:cNvCxnSpPr/>
          <p:nvPr/>
        </p:nvCxnSpPr>
        <p:spPr>
          <a:xfrm>
            <a:off x="214282" y="3500438"/>
            <a:ext cx="428628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rot="10800000">
            <a:off x="1142976" y="3500438"/>
            <a:ext cx="35719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142976" y="3000372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 мм</a:t>
            </a:r>
            <a:endParaRPr lang="ru-RU" dirty="0"/>
          </a:p>
        </p:txBody>
      </p:sp>
      <p:sp>
        <p:nvSpPr>
          <p:cNvPr id="49" name="Содержимое 3"/>
          <p:cNvSpPr txBox="1">
            <a:spLocks/>
          </p:cNvSpPr>
          <p:nvPr/>
        </p:nvSpPr>
        <p:spPr>
          <a:xfrm>
            <a:off x="5143504" y="928670"/>
            <a:ext cx="4000496" cy="564360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ru-RU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Каждый лист документа, оформленный как на бланке, так и без него, должен иметь </a:t>
            </a:r>
            <a:r>
              <a:rPr kumimoji="0" lang="ru-RU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поля соответствующих размеров: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ru-RU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Левое - 20 мм;</a:t>
            </a:r>
            <a:br>
              <a:rPr kumimoji="0" lang="ru-RU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Правое - 10мм;</a:t>
            </a:r>
            <a:br>
              <a:rPr kumimoji="0" lang="ru-RU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Верхнее - 20 мм;</a:t>
            </a:r>
            <a:br>
              <a:rPr kumimoji="0" lang="ru-RU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Нижнее - 20мм.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ГОСТ Р 6.30-2003 </a:t>
            </a:r>
            <a:r>
              <a:rPr lang="ru-RU" dirty="0" smtClean="0"/>
              <a:t>«Унифицированные системы документации. Унифицированная система организационно-распорядительной документации. Требования к оформлению документов»  </a:t>
            </a:r>
            <a:r>
              <a:rPr lang="ru-RU" b="1" dirty="0" smtClean="0"/>
              <a:t>допускает создание</a:t>
            </a:r>
            <a:r>
              <a:rPr lang="ru-RU" dirty="0" smtClean="0"/>
              <a:t> </a:t>
            </a:r>
            <a:r>
              <a:rPr lang="ru-RU" b="1" dirty="0" smtClean="0"/>
              <a:t>бланков:</a:t>
            </a:r>
          </a:p>
          <a:p>
            <a:pPr lvl="1"/>
            <a:r>
              <a:rPr lang="ru-RU" dirty="0" smtClean="0"/>
              <a:t>предприятия, </a:t>
            </a:r>
          </a:p>
          <a:p>
            <a:pPr lvl="1"/>
            <a:r>
              <a:rPr lang="ru-RU" dirty="0" smtClean="0"/>
              <a:t>структурного подразделения </a:t>
            </a:r>
          </a:p>
          <a:p>
            <a:pPr lvl="1"/>
            <a:r>
              <a:rPr lang="ru-RU" dirty="0" smtClean="0"/>
              <a:t>должностного лица.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86018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 зависимости от</a:t>
            </a:r>
            <a:r>
              <a:rPr lang="ru-RU" u="sng" dirty="0" smtClean="0"/>
              <a:t> </a:t>
            </a:r>
            <a:r>
              <a:rPr lang="ru-RU" b="1" dirty="0" smtClean="0"/>
              <a:t>расположения реквизитов  </a:t>
            </a:r>
            <a:r>
              <a:rPr lang="ru-RU" dirty="0" smtClean="0"/>
              <a:t> устанавливают два варианта бланков: </a:t>
            </a:r>
          </a:p>
          <a:p>
            <a:pPr lvl="1"/>
            <a:r>
              <a:rPr lang="ru-RU" dirty="0" smtClean="0"/>
              <a:t>угловой; </a:t>
            </a:r>
          </a:p>
          <a:p>
            <a:pPr lvl="1"/>
            <a:r>
              <a:rPr lang="ru-RU" dirty="0" smtClean="0"/>
              <a:t>продольный.</a:t>
            </a:r>
          </a:p>
          <a:p>
            <a:r>
              <a:rPr lang="ru-RU" dirty="0" smtClean="0"/>
              <a:t>В зависимости от </a:t>
            </a:r>
            <a:r>
              <a:rPr lang="ru-RU" b="1" dirty="0" smtClean="0"/>
              <a:t>автора документа </a:t>
            </a:r>
            <a:r>
              <a:rPr lang="ru-RU" dirty="0" smtClean="0"/>
              <a:t>бланки документов подразделяются на: </a:t>
            </a:r>
          </a:p>
          <a:p>
            <a:pPr lvl="1"/>
            <a:r>
              <a:rPr lang="ru-RU" dirty="0" smtClean="0"/>
              <a:t>бланк организации; </a:t>
            </a:r>
          </a:p>
          <a:p>
            <a:pPr lvl="1"/>
            <a:r>
              <a:rPr lang="ru-RU" dirty="0" smtClean="0"/>
              <a:t>бланк структурного подразделения; </a:t>
            </a:r>
          </a:p>
          <a:p>
            <a:pPr lvl="1"/>
            <a:r>
              <a:rPr lang="ru-RU" dirty="0" smtClean="0"/>
              <a:t>бланк должностного лица.</a:t>
            </a:r>
          </a:p>
          <a:p>
            <a:r>
              <a:rPr lang="ru-RU" dirty="0" smtClean="0"/>
              <a:t>В зависимости от </a:t>
            </a:r>
            <a:r>
              <a:rPr lang="ru-RU" b="1" dirty="0" smtClean="0"/>
              <a:t>вида документа </a:t>
            </a:r>
            <a:r>
              <a:rPr lang="ru-RU" dirty="0" smtClean="0"/>
              <a:t>бланки подразделяются на: </a:t>
            </a:r>
          </a:p>
          <a:p>
            <a:pPr lvl="1"/>
            <a:r>
              <a:rPr lang="ru-RU" dirty="0" smtClean="0"/>
              <a:t>общий бланк; </a:t>
            </a:r>
          </a:p>
          <a:p>
            <a:pPr lvl="1"/>
            <a:r>
              <a:rPr lang="ru-RU" dirty="0" smtClean="0"/>
              <a:t>бланк письма; </a:t>
            </a:r>
          </a:p>
          <a:p>
            <a:pPr lvl="1"/>
            <a:r>
              <a:rPr lang="ru-RU" dirty="0" smtClean="0"/>
              <a:t>бланк конкретного вида документа (кроме письма).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573</TotalTime>
  <Words>3246</Words>
  <Application>Microsoft Office PowerPoint</Application>
  <PresentationFormat>Экран (4:3)</PresentationFormat>
  <Paragraphs>379</Paragraphs>
  <Slides>62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62</vt:i4>
      </vt:variant>
    </vt:vector>
  </HeadingPairs>
  <TitlesOfParts>
    <vt:vector size="63" baseType="lpstr">
      <vt:lpstr>Городская</vt:lpstr>
      <vt:lpstr>Основные требования к составлению и оформлению документа </vt:lpstr>
      <vt:lpstr>Цель:  сформировать современные подходы к документированию управленческой деятельности, изучить состав и расположение реквизитов на управленческих документах согласно ГОСТ Р6.30-2003.</vt:lpstr>
      <vt:lpstr>Литература:</vt:lpstr>
      <vt:lpstr>Бланки документов и требования к ним</vt:lpstr>
      <vt:lpstr>Презентация PowerPoint</vt:lpstr>
      <vt:lpstr>ГОСТ Р 6.30-2003 устанавливает два стандартных формата: </vt:lpstr>
      <vt:lpstr>Презентация PowerPoint</vt:lpstr>
      <vt:lpstr>Презентация PowerPoint</vt:lpstr>
      <vt:lpstr>Презентация PowerPoint</vt:lpstr>
      <vt:lpstr> В соответствии с требованиями ГОСТа установлены следующие виды бланков предприятия: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документа. Требования к оформлению документов по ГОСТ Р 6.30-2003 «Унифицированные системы документации. Унифицированная система организационно-распорядительной документации. Требования к оформлению документов» </vt:lpstr>
      <vt:lpstr>Презентация PowerPoint</vt:lpstr>
      <vt:lpstr>Презентация PowerPoint</vt:lpstr>
      <vt:lpstr>Состав реквизитов ОРД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ТРЕБОВАНИЯ К ОФОРМЛЕНИЮ РЕКВИЗИТОВ  ДОКУМЕНТОВ</vt:lpstr>
      <vt:lpstr>Основные требования к оформлению документов:</vt:lpstr>
      <vt:lpstr> 01 — Государственный герб Российской Федерации </vt:lpstr>
      <vt:lpstr>02 — Герб субъекта Российской Федерации</vt:lpstr>
      <vt:lpstr>03 — Эмблема организации или товарный знак(знак обслуживания)</vt:lpstr>
      <vt:lpstr>04 — Код организации</vt:lpstr>
      <vt:lpstr>05 — Основной государственный регистрационный номер (ОГРН) юридического лица </vt:lpstr>
      <vt:lpstr>06 — Идентификационный номер налогоплательщика/код причины постановки на учет (ИНН/КПП) </vt:lpstr>
      <vt:lpstr>07 — Код формы документа</vt:lpstr>
      <vt:lpstr>08 — Наименование организации </vt:lpstr>
      <vt:lpstr>09. Справочные данные об организации</vt:lpstr>
      <vt:lpstr>10. Наименование вида документа</vt:lpstr>
      <vt:lpstr>11. Дата документа</vt:lpstr>
      <vt:lpstr>12. Регистрационный номер документа</vt:lpstr>
      <vt:lpstr>13.  Ссылка на регистрационный номер и дату документа </vt:lpstr>
      <vt:lpstr>14.   Место составления или издания документа </vt:lpstr>
      <vt:lpstr>15. Адресат</vt:lpstr>
      <vt:lpstr>16. Гриф утверждения</vt:lpstr>
      <vt:lpstr>17. Резолюция </vt:lpstr>
      <vt:lpstr>18. Заголовок к тексту</vt:lpstr>
      <vt:lpstr>19. Отметка о контроле </vt:lpstr>
      <vt:lpstr>20. Текст документа</vt:lpstr>
      <vt:lpstr>21. Отметка о наличии приложений</vt:lpstr>
      <vt:lpstr>22. Подпись</vt:lpstr>
      <vt:lpstr>23. Гриф согласования документа</vt:lpstr>
      <vt:lpstr>24. Виза согласования документа  - визирование документа является формой его внутреннего согласования в пределах конкретного учреждения</vt:lpstr>
      <vt:lpstr>25. Печать</vt:lpstr>
      <vt:lpstr>Примерный перечень документов, на которых ставится гербовая печать</vt:lpstr>
      <vt:lpstr>26.Отметка о заверении копии</vt:lpstr>
      <vt:lpstr>27. Отметка об исполнителе</vt:lpstr>
      <vt:lpstr>28. Отметка об исполнении документа и направлении его  дело</vt:lpstr>
      <vt:lpstr>29. Отметка о поступлении документа в организацию, учреждение</vt:lpstr>
      <vt:lpstr>30. Идентификатор электронной копии документа</vt:lpstr>
      <vt:lpstr>Благодарю за внимание!</vt:lpstr>
    </vt:vector>
  </TitlesOfParts>
  <Company>Organization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требования к составлению и оформлению документа </dc:title>
  <dc:creator>АМаксимов</dc:creator>
  <cp:lastModifiedBy>Максимова СИ.</cp:lastModifiedBy>
  <cp:revision>120</cp:revision>
  <dcterms:created xsi:type="dcterms:W3CDTF">2012-03-04T12:46:40Z</dcterms:created>
  <dcterms:modified xsi:type="dcterms:W3CDTF">2018-02-16T06:02:40Z</dcterms:modified>
</cp:coreProperties>
</file>