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2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  <p:sldMasterId id="2147483692" r:id="rId3"/>
    <p:sldMasterId id="2147483707" r:id="rId4"/>
    <p:sldMasterId id="2147483722" r:id="rId5"/>
    <p:sldMasterId id="2147483752" r:id="rId6"/>
    <p:sldMasterId id="2147483767" r:id="rId7"/>
    <p:sldMasterId id="2147483782" r:id="rId8"/>
    <p:sldMasterId id="2147483812" r:id="rId9"/>
    <p:sldMasterId id="2147483827" r:id="rId10"/>
    <p:sldMasterId id="2147483842" r:id="rId11"/>
    <p:sldMasterId id="2147483857" r:id="rId12"/>
    <p:sldMasterId id="2147483872" r:id="rId13"/>
  </p:sldMasterIdLst>
  <p:notesMasterIdLst>
    <p:notesMasterId r:id="rId61"/>
  </p:notesMasterIdLst>
  <p:sldIdLst>
    <p:sldId id="296" r:id="rId14"/>
    <p:sldId id="259" r:id="rId15"/>
    <p:sldId id="260" r:id="rId16"/>
    <p:sldId id="320" r:id="rId17"/>
    <p:sldId id="318" r:id="rId18"/>
    <p:sldId id="297" r:id="rId19"/>
    <p:sldId id="321" r:id="rId20"/>
    <p:sldId id="277" r:id="rId21"/>
    <p:sldId id="275" r:id="rId22"/>
    <p:sldId id="323" r:id="rId23"/>
    <p:sldId id="278" r:id="rId24"/>
    <p:sldId id="276" r:id="rId25"/>
    <p:sldId id="302" r:id="rId26"/>
    <p:sldId id="279" r:id="rId27"/>
    <p:sldId id="273" r:id="rId28"/>
    <p:sldId id="324" r:id="rId29"/>
    <p:sldId id="281" r:id="rId30"/>
    <p:sldId id="303" r:id="rId31"/>
    <p:sldId id="304" r:id="rId32"/>
    <p:sldId id="305" r:id="rId33"/>
    <p:sldId id="326" r:id="rId34"/>
    <p:sldId id="307" r:id="rId35"/>
    <p:sldId id="308" r:id="rId36"/>
    <p:sldId id="284" r:id="rId37"/>
    <p:sldId id="309" r:id="rId38"/>
    <p:sldId id="316" r:id="rId39"/>
    <p:sldId id="315" r:id="rId40"/>
    <p:sldId id="312" r:id="rId41"/>
    <p:sldId id="287" r:id="rId42"/>
    <p:sldId id="288" r:id="rId43"/>
    <p:sldId id="289" r:id="rId44"/>
    <p:sldId id="290" r:id="rId45"/>
    <p:sldId id="291" r:id="rId46"/>
    <p:sldId id="268" r:id="rId47"/>
    <p:sldId id="293" r:id="rId48"/>
    <p:sldId id="267" r:id="rId49"/>
    <p:sldId id="269" r:id="rId50"/>
    <p:sldId id="270" r:id="rId51"/>
    <p:sldId id="292" r:id="rId52"/>
    <p:sldId id="261" r:id="rId53"/>
    <p:sldId id="262" r:id="rId54"/>
    <p:sldId id="263" r:id="rId55"/>
    <p:sldId id="264" r:id="rId56"/>
    <p:sldId id="265" r:id="rId57"/>
    <p:sldId id="266" r:id="rId58"/>
    <p:sldId id="325" r:id="rId59"/>
    <p:sldId id="295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7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EBF0D-986F-44EC-92F7-917C7202D76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ABC820-AB4A-49F2-8AB4-4D2FB8E146B3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ряд</a:t>
          </a:r>
          <a:endParaRPr lang="ru-RU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E02E8-1A1C-4F79-B15B-00D39AAD6596}" type="parTrans" cxnId="{A3E90A06-D3A1-4082-8832-59ABBA8426C0}">
      <dgm:prSet/>
      <dgm:spPr/>
      <dgm:t>
        <a:bodyPr/>
        <a:lstStyle/>
        <a:p>
          <a:endParaRPr lang="ru-RU"/>
        </a:p>
      </dgm:t>
    </dgm:pt>
    <dgm:pt modelId="{ADD9C600-EC54-4A87-86C6-7DA58A6F89AF}" type="sibTrans" cxnId="{A3E90A06-D3A1-4082-8832-59ABBA8426C0}">
      <dgm:prSet/>
      <dgm:spPr/>
      <dgm:t>
        <a:bodyPr/>
        <a:lstStyle/>
        <a:p>
          <a:endParaRPr lang="ru-RU"/>
        </a:p>
      </dgm:t>
    </dgm:pt>
    <dgm:pt modelId="{BC2A8AD8-81F3-4EF0-8AD2-2B7512E02778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>
              <a:latin typeface="+mn-lt"/>
              <a:cs typeface="Times New Roman" panose="02020603050405020304" pitchFamily="18" charset="0"/>
            </a:rPr>
            <a:t>изониазид, рифампицин, </a:t>
          </a:r>
          <a:r>
            <a:rPr lang="ru-RU" sz="2000" b="1" dirty="0" err="1">
              <a:latin typeface="+mn-lt"/>
              <a:cs typeface="Times New Roman" panose="02020603050405020304" pitchFamily="18" charset="0"/>
            </a:rPr>
            <a:t>рифабутин</a:t>
          </a:r>
          <a:r>
            <a:rPr lang="ru-RU" sz="2000" b="1" dirty="0">
              <a:latin typeface="+mn-lt"/>
              <a:cs typeface="Times New Roman" panose="02020603050405020304" pitchFamily="18" charset="0"/>
            </a:rPr>
            <a:t>, пиразинамид,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этамбутол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стрептомицин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60486FE6-BF09-4EB8-8961-5A98896810D9}" type="parTrans" cxnId="{EA7F2493-1859-4B09-A3AC-64B3E49942D5}">
      <dgm:prSet/>
      <dgm:spPr/>
      <dgm:t>
        <a:bodyPr/>
        <a:lstStyle/>
        <a:p>
          <a:endParaRPr lang="ru-RU"/>
        </a:p>
      </dgm:t>
    </dgm:pt>
    <dgm:pt modelId="{E745844A-148A-413E-94D8-76B396AA6E6A}" type="sibTrans" cxnId="{EA7F2493-1859-4B09-A3AC-64B3E49942D5}">
      <dgm:prSet/>
      <dgm:spPr/>
      <dgm:t>
        <a:bodyPr/>
        <a:lstStyle/>
        <a:p>
          <a:endParaRPr lang="ru-RU"/>
        </a:p>
      </dgm:t>
    </dgm:pt>
    <dgm:pt modelId="{3DCDA07C-A47E-46C3-AD94-FC04372338F5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ряд</a:t>
          </a:r>
          <a:endParaRPr lang="ru-RU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BFBEB-415E-4756-98D1-D63CE45A1689}" type="parTrans" cxnId="{EC0EE867-0C10-4A5D-B01F-2D73BCC40EED}">
      <dgm:prSet/>
      <dgm:spPr/>
      <dgm:t>
        <a:bodyPr/>
        <a:lstStyle/>
        <a:p>
          <a:endParaRPr lang="ru-RU"/>
        </a:p>
      </dgm:t>
    </dgm:pt>
    <dgm:pt modelId="{601B8D71-6601-40D5-9232-7D8CDF4F9D68}" type="sibTrans" cxnId="{EC0EE867-0C10-4A5D-B01F-2D73BCC40EED}">
      <dgm:prSet/>
      <dgm:spPr/>
      <dgm:t>
        <a:bodyPr/>
        <a:lstStyle/>
        <a:p>
          <a:endParaRPr lang="ru-RU"/>
        </a:p>
      </dgm:t>
    </dgm:pt>
    <dgm:pt modelId="{3DD3DFDE-17C4-4E8B-8A0D-6A85A5E0AE5C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спарфлоксацин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деламанид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канамицин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амикацин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капреомицин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протионамид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аминосалициловая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кислота,  амоксициллина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клавуланат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имипенем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/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циластатин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меропенем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тиоуреидоиминометилпиридиния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 перхлорат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7F0FAA8F-8BD0-4927-AFB5-F3053A64F965}" type="parTrans" cxnId="{8BB8F67D-AFE4-411A-8538-D2A2BFCF67CB}">
      <dgm:prSet/>
      <dgm:spPr/>
      <dgm:t>
        <a:bodyPr/>
        <a:lstStyle/>
        <a:p>
          <a:endParaRPr lang="ru-RU"/>
        </a:p>
      </dgm:t>
    </dgm:pt>
    <dgm:pt modelId="{CB225A56-BE66-4D73-90B6-EB67620D118E}" type="sibTrans" cxnId="{8BB8F67D-AFE4-411A-8538-D2A2BFCF67CB}">
      <dgm:prSet/>
      <dgm:spPr/>
      <dgm:t>
        <a:bodyPr/>
        <a:lstStyle/>
        <a:p>
          <a:endParaRPr lang="ru-RU"/>
        </a:p>
      </dgm:t>
    </dgm:pt>
    <dgm:pt modelId="{3EE5523D-B98D-420B-A543-6C2AFD5822C1}" type="pres">
      <dgm:prSet presAssocID="{1CBEBF0D-986F-44EC-92F7-917C7202D76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397CA6-350D-4029-BD01-068CE746ABBF}" type="pres">
      <dgm:prSet presAssocID="{ABABC820-AB4A-49F2-8AB4-4D2FB8E146B3}" presName="composite" presStyleCnt="0"/>
      <dgm:spPr/>
      <dgm:t>
        <a:bodyPr/>
        <a:lstStyle/>
        <a:p>
          <a:endParaRPr lang="ru-RU"/>
        </a:p>
      </dgm:t>
    </dgm:pt>
    <dgm:pt modelId="{949B84FB-4D78-495F-B450-8F13B346E0FA}" type="pres">
      <dgm:prSet presAssocID="{ABABC820-AB4A-49F2-8AB4-4D2FB8E146B3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B9451-F4C9-4138-919C-DED9B13D73BE}" type="pres">
      <dgm:prSet presAssocID="{ABABC820-AB4A-49F2-8AB4-4D2FB8E146B3}" presName="descendantText" presStyleLbl="alignAcc1" presStyleIdx="0" presStyleCnt="2" custScaleX="89249" custScaleY="100000" custLinFactNeighborX="-319" custLinFactNeighborY="1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12695-FF36-4D07-894F-080201E9CE7C}" type="pres">
      <dgm:prSet presAssocID="{ADD9C600-EC54-4A87-86C6-7DA58A6F89AF}" presName="sp" presStyleCnt="0"/>
      <dgm:spPr/>
      <dgm:t>
        <a:bodyPr/>
        <a:lstStyle/>
        <a:p>
          <a:endParaRPr lang="ru-RU"/>
        </a:p>
      </dgm:t>
    </dgm:pt>
    <dgm:pt modelId="{48C04E36-C1D0-4901-A4C3-CDD2C70BF041}" type="pres">
      <dgm:prSet presAssocID="{3DCDA07C-A47E-46C3-AD94-FC04372338F5}" presName="composite" presStyleCnt="0"/>
      <dgm:spPr/>
      <dgm:t>
        <a:bodyPr/>
        <a:lstStyle/>
        <a:p>
          <a:endParaRPr lang="ru-RU"/>
        </a:p>
      </dgm:t>
    </dgm:pt>
    <dgm:pt modelId="{1FEEC6CF-EB64-451B-AAFD-812745F63BE3}" type="pres">
      <dgm:prSet presAssocID="{3DCDA07C-A47E-46C3-AD94-FC04372338F5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C3D5E-24D4-4CA1-A003-6BD825D40D65}" type="pres">
      <dgm:prSet presAssocID="{3DCDA07C-A47E-46C3-AD94-FC04372338F5}" presName="descendantText" presStyleLbl="alignAcc1" presStyleIdx="1" presStyleCnt="2" custScaleX="90346" custScaleY="220174" custLinFactNeighborX="348" custLinFactNeighborY="-1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8D96F8-0EAB-4B69-88FB-5E43A897D4F1}" type="presOf" srcId="{ABABC820-AB4A-49F2-8AB4-4D2FB8E146B3}" destId="{949B84FB-4D78-495F-B450-8F13B346E0FA}" srcOrd="0" destOrd="0" presId="urn:microsoft.com/office/officeart/2005/8/layout/chevron2"/>
    <dgm:cxn modelId="{EC0EE867-0C10-4A5D-B01F-2D73BCC40EED}" srcId="{1CBEBF0D-986F-44EC-92F7-917C7202D768}" destId="{3DCDA07C-A47E-46C3-AD94-FC04372338F5}" srcOrd="1" destOrd="0" parTransId="{867BFBEB-415E-4756-98D1-D63CE45A1689}" sibTransId="{601B8D71-6601-40D5-9232-7D8CDF4F9D68}"/>
    <dgm:cxn modelId="{8BB8F67D-AFE4-411A-8538-D2A2BFCF67CB}" srcId="{3DCDA07C-A47E-46C3-AD94-FC04372338F5}" destId="{3DD3DFDE-17C4-4E8B-8A0D-6A85A5E0AE5C}" srcOrd="0" destOrd="0" parTransId="{7F0FAA8F-8BD0-4927-AFB5-F3053A64F965}" sibTransId="{CB225A56-BE66-4D73-90B6-EB67620D118E}"/>
    <dgm:cxn modelId="{6D51752F-1E44-4E48-B6AB-BBAF236AF908}" type="presOf" srcId="{1CBEBF0D-986F-44EC-92F7-917C7202D768}" destId="{3EE5523D-B98D-420B-A543-6C2AFD5822C1}" srcOrd="0" destOrd="0" presId="urn:microsoft.com/office/officeart/2005/8/layout/chevron2"/>
    <dgm:cxn modelId="{0C2599E2-1099-4D74-8B68-1785C986340B}" type="presOf" srcId="{3DD3DFDE-17C4-4E8B-8A0D-6A85A5E0AE5C}" destId="{A62C3D5E-24D4-4CA1-A003-6BD825D40D65}" srcOrd="0" destOrd="0" presId="urn:microsoft.com/office/officeart/2005/8/layout/chevron2"/>
    <dgm:cxn modelId="{1157429A-8782-44D3-AC89-8428790C2FCF}" type="presOf" srcId="{BC2A8AD8-81F3-4EF0-8AD2-2B7512E02778}" destId="{D02B9451-F4C9-4138-919C-DED9B13D73BE}" srcOrd="0" destOrd="0" presId="urn:microsoft.com/office/officeart/2005/8/layout/chevron2"/>
    <dgm:cxn modelId="{EA7F2493-1859-4B09-A3AC-64B3E49942D5}" srcId="{ABABC820-AB4A-49F2-8AB4-4D2FB8E146B3}" destId="{BC2A8AD8-81F3-4EF0-8AD2-2B7512E02778}" srcOrd="0" destOrd="0" parTransId="{60486FE6-BF09-4EB8-8961-5A98896810D9}" sibTransId="{E745844A-148A-413E-94D8-76B396AA6E6A}"/>
    <dgm:cxn modelId="{A3E90A06-D3A1-4082-8832-59ABBA8426C0}" srcId="{1CBEBF0D-986F-44EC-92F7-917C7202D768}" destId="{ABABC820-AB4A-49F2-8AB4-4D2FB8E146B3}" srcOrd="0" destOrd="0" parTransId="{206E02E8-1A1C-4F79-B15B-00D39AAD6596}" sibTransId="{ADD9C600-EC54-4A87-86C6-7DA58A6F89AF}"/>
    <dgm:cxn modelId="{3429E266-C1A1-4CDF-A5D2-E53CD842ADE8}" type="presOf" srcId="{3DCDA07C-A47E-46C3-AD94-FC04372338F5}" destId="{1FEEC6CF-EB64-451B-AAFD-812745F63BE3}" srcOrd="0" destOrd="0" presId="urn:microsoft.com/office/officeart/2005/8/layout/chevron2"/>
    <dgm:cxn modelId="{3E3B9BB4-DED0-4463-97FF-95C9FAD9A6FA}" type="presParOf" srcId="{3EE5523D-B98D-420B-A543-6C2AFD5822C1}" destId="{4F397CA6-350D-4029-BD01-068CE746ABBF}" srcOrd="0" destOrd="0" presId="urn:microsoft.com/office/officeart/2005/8/layout/chevron2"/>
    <dgm:cxn modelId="{4E8C59FA-C92E-49A6-B500-4C70FA412C3E}" type="presParOf" srcId="{4F397CA6-350D-4029-BD01-068CE746ABBF}" destId="{949B84FB-4D78-495F-B450-8F13B346E0FA}" srcOrd="0" destOrd="0" presId="urn:microsoft.com/office/officeart/2005/8/layout/chevron2"/>
    <dgm:cxn modelId="{1BB1E2F6-DBC1-43E8-92A6-864F487EA33C}" type="presParOf" srcId="{4F397CA6-350D-4029-BD01-068CE746ABBF}" destId="{D02B9451-F4C9-4138-919C-DED9B13D73BE}" srcOrd="1" destOrd="0" presId="urn:microsoft.com/office/officeart/2005/8/layout/chevron2"/>
    <dgm:cxn modelId="{A09FE0B9-DD4E-4D2C-A1ED-79337536CF85}" type="presParOf" srcId="{3EE5523D-B98D-420B-A543-6C2AFD5822C1}" destId="{9B112695-FF36-4D07-894F-080201E9CE7C}" srcOrd="1" destOrd="0" presId="urn:microsoft.com/office/officeart/2005/8/layout/chevron2"/>
    <dgm:cxn modelId="{FF279087-0E93-4252-8977-7829BD4D3BE2}" type="presParOf" srcId="{3EE5523D-B98D-420B-A543-6C2AFD5822C1}" destId="{48C04E36-C1D0-4901-A4C3-CDD2C70BF041}" srcOrd="2" destOrd="0" presId="urn:microsoft.com/office/officeart/2005/8/layout/chevron2"/>
    <dgm:cxn modelId="{0B2BB99F-7382-46B4-BC43-01BC2A81CFEA}" type="presParOf" srcId="{48C04E36-C1D0-4901-A4C3-CDD2C70BF041}" destId="{1FEEC6CF-EB64-451B-AAFD-812745F63BE3}" srcOrd="0" destOrd="0" presId="urn:microsoft.com/office/officeart/2005/8/layout/chevron2"/>
    <dgm:cxn modelId="{ED5FAA9F-8A2E-453A-82FB-23A7FC0850B2}" type="presParOf" srcId="{48C04E36-C1D0-4901-A4C3-CDD2C70BF041}" destId="{A62C3D5E-24D4-4CA1-A003-6BD825D40D65}" srcOrd="1" destOrd="0" presId="urn:microsoft.com/office/officeart/2005/8/layout/chevron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BEBF0D-986F-44EC-92F7-917C7202D76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ABC820-AB4A-49F2-8AB4-4D2FB8E146B3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А</a:t>
          </a:r>
          <a:endParaRPr lang="ru-RU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E02E8-1A1C-4F79-B15B-00D39AAD6596}" type="parTrans" cxnId="{A3E90A06-D3A1-4082-8832-59ABBA8426C0}">
      <dgm:prSet/>
      <dgm:spPr/>
      <dgm:t>
        <a:bodyPr/>
        <a:lstStyle/>
        <a:p>
          <a:endParaRPr lang="ru-RU"/>
        </a:p>
      </dgm:t>
    </dgm:pt>
    <dgm:pt modelId="{ADD9C600-EC54-4A87-86C6-7DA58A6F89AF}" type="sibTrans" cxnId="{A3E90A06-D3A1-4082-8832-59ABBA8426C0}">
      <dgm:prSet/>
      <dgm:spPr/>
      <dgm:t>
        <a:bodyPr/>
        <a:lstStyle/>
        <a:p>
          <a:endParaRPr lang="ru-RU"/>
        </a:p>
      </dgm:t>
    </dgm:pt>
    <dgm:pt modelId="{BC2A8AD8-81F3-4EF0-8AD2-2B7512E02778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фторхинолоны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(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)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60486FE6-BF09-4EB8-8961-5A98896810D9}" type="parTrans" cxnId="{EA7F2493-1859-4B09-A3AC-64B3E49942D5}">
      <dgm:prSet/>
      <dgm:spPr/>
      <dgm:t>
        <a:bodyPr/>
        <a:lstStyle/>
        <a:p>
          <a:endParaRPr lang="ru-RU"/>
        </a:p>
      </dgm:t>
    </dgm:pt>
    <dgm:pt modelId="{E745844A-148A-413E-94D8-76B396AA6E6A}" type="sibTrans" cxnId="{EA7F2493-1859-4B09-A3AC-64B3E49942D5}">
      <dgm:prSet/>
      <dgm:spPr/>
      <dgm:t>
        <a:bodyPr/>
        <a:lstStyle/>
        <a:p>
          <a:endParaRPr lang="ru-RU"/>
        </a:p>
      </dgm:t>
    </dgm:pt>
    <dgm:pt modelId="{3DCDA07C-A47E-46C3-AD94-FC04372338F5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В</a:t>
          </a:r>
          <a:endParaRPr lang="ru-RU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BFBEB-415E-4756-98D1-D63CE45A1689}" type="parTrans" cxnId="{EC0EE867-0C10-4A5D-B01F-2D73BCC40EED}">
      <dgm:prSet/>
      <dgm:spPr/>
      <dgm:t>
        <a:bodyPr/>
        <a:lstStyle/>
        <a:p>
          <a:endParaRPr lang="ru-RU"/>
        </a:p>
      </dgm:t>
    </dgm:pt>
    <dgm:pt modelId="{601B8D71-6601-40D5-9232-7D8CDF4F9D68}" type="sibTrans" cxnId="{EC0EE867-0C10-4A5D-B01F-2D73BCC40EED}">
      <dgm:prSet/>
      <dgm:spPr/>
      <dgm:t>
        <a:bodyPr/>
        <a:lstStyle/>
        <a:p>
          <a:endParaRPr lang="ru-RU"/>
        </a:p>
      </dgm:t>
    </dgm:pt>
    <dgm:pt modelId="{3DD3DFDE-17C4-4E8B-8A0D-6A85A5E0AE5C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 или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теризидон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и некоторые другие препараты, не зарегистрированные в РФ, условно рекомендованы в качестве препаратов второго выбора;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7F0FAA8F-8BD0-4927-AFB5-F3053A64F965}" type="parTrans" cxnId="{8BB8F67D-AFE4-411A-8538-D2A2BFCF67CB}">
      <dgm:prSet/>
      <dgm:spPr/>
      <dgm:t>
        <a:bodyPr/>
        <a:lstStyle/>
        <a:p>
          <a:endParaRPr lang="ru-RU"/>
        </a:p>
      </dgm:t>
    </dgm:pt>
    <dgm:pt modelId="{CB225A56-BE66-4D73-90B6-EB67620D118E}" type="sibTrans" cxnId="{8BB8F67D-AFE4-411A-8538-D2A2BFCF67CB}">
      <dgm:prSet/>
      <dgm:spPr/>
      <dgm:t>
        <a:bodyPr/>
        <a:lstStyle/>
        <a:p>
          <a:endParaRPr lang="ru-RU"/>
        </a:p>
      </dgm:t>
    </dgm:pt>
    <dgm:pt modelId="{B5B7C41A-B03E-4689-B29E-5BDAE153B5B8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С</a:t>
          </a:r>
          <a:endParaRPr lang="ru-RU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F6C61-FE73-4CB0-9311-438920D307A0}" type="parTrans" cxnId="{E1422C16-22B8-4EDB-9D5C-7BE647E0E72C}">
      <dgm:prSet/>
      <dgm:spPr/>
      <dgm:t>
        <a:bodyPr/>
        <a:lstStyle/>
        <a:p>
          <a:endParaRPr lang="ru-RU"/>
        </a:p>
      </dgm:t>
    </dgm:pt>
    <dgm:pt modelId="{3EAA2783-59C8-4964-B92C-B967368E2A49}" type="sibTrans" cxnId="{E1422C16-22B8-4EDB-9D5C-7BE647E0E72C}">
      <dgm:prSet/>
      <dgm:spPr/>
      <dgm:t>
        <a:bodyPr/>
        <a:lstStyle/>
        <a:p>
          <a:endParaRPr lang="ru-RU"/>
        </a:p>
      </dgm:t>
    </dgm:pt>
    <dgm:pt modelId="{92A73C20-419B-4786-8877-65D6980C7211}">
      <dgm:prSet phldrT="[Текст]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sz="2000" b="1" dirty="0" smtClean="0">
              <a:latin typeface="+mn-lt"/>
              <a:cs typeface="Times New Roman" panose="02020603050405020304" pitchFamily="18" charset="0"/>
            </a:rPr>
            <a:t>в нее входят все прочие препараты, которые могут использоваться в том случае, если режим не может быть составлен из препаратов групп A и B.</a:t>
          </a:r>
          <a:endParaRPr lang="ru-RU" sz="2000" b="1" dirty="0">
            <a:latin typeface="+mn-lt"/>
            <a:cs typeface="Times New Roman" panose="02020603050405020304" pitchFamily="18" charset="0"/>
          </a:endParaRPr>
        </a:p>
      </dgm:t>
    </dgm:pt>
    <dgm:pt modelId="{16B8DAF7-8797-4114-BEFB-F1C24BBC5825}" type="parTrans" cxnId="{BB406ECB-E98D-4915-9EA7-F34E456CFE08}">
      <dgm:prSet/>
      <dgm:spPr/>
      <dgm:t>
        <a:bodyPr/>
        <a:lstStyle/>
        <a:p>
          <a:endParaRPr lang="ru-RU"/>
        </a:p>
      </dgm:t>
    </dgm:pt>
    <dgm:pt modelId="{30EDC1AD-2ED4-43BE-8B84-D424A4EB510C}" type="sibTrans" cxnId="{BB406ECB-E98D-4915-9EA7-F34E456CFE08}">
      <dgm:prSet/>
      <dgm:spPr/>
      <dgm:t>
        <a:bodyPr/>
        <a:lstStyle/>
        <a:p>
          <a:endParaRPr lang="ru-RU"/>
        </a:p>
      </dgm:t>
    </dgm:pt>
    <dgm:pt modelId="{27BD5D11-C90B-48C6-A390-8411ACFD2D13}">
      <dgm:prSet custT="1"/>
      <dgm:spPr/>
      <dgm:t>
        <a:bodyPr/>
        <a:lstStyle/>
        <a:p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latin typeface="+mn-lt"/>
              <a:cs typeface="Times New Roman" panose="02020603050405020304" pitchFamily="18" charset="0"/>
            </a:rPr>
            <a:t>(сочтены высокоэффективными и настоятельно рекомендуются для включения во все режимы при отсутствии противопоказаний)</a:t>
          </a:r>
          <a:endParaRPr lang="ru-RU" sz="1600" b="1" dirty="0">
            <a:latin typeface="+mn-lt"/>
            <a:cs typeface="Times New Roman" panose="02020603050405020304" pitchFamily="18" charset="0"/>
          </a:endParaRPr>
        </a:p>
      </dgm:t>
    </dgm:pt>
    <dgm:pt modelId="{26671F7D-F650-402A-A3BA-73530C461909}" type="parTrans" cxnId="{58AEF99A-7FAA-4512-9D8C-22A7B11E049F}">
      <dgm:prSet/>
      <dgm:spPr/>
      <dgm:t>
        <a:bodyPr/>
        <a:lstStyle/>
        <a:p>
          <a:endParaRPr lang="ru-RU"/>
        </a:p>
      </dgm:t>
    </dgm:pt>
    <dgm:pt modelId="{8C8A21CA-A950-4FA9-8361-B925010BA096}" type="sibTrans" cxnId="{58AEF99A-7FAA-4512-9D8C-22A7B11E049F}">
      <dgm:prSet/>
      <dgm:spPr/>
      <dgm:t>
        <a:bodyPr/>
        <a:lstStyle/>
        <a:p>
          <a:endParaRPr lang="ru-RU"/>
        </a:p>
      </dgm:t>
    </dgm:pt>
    <dgm:pt modelId="{3EE5523D-B98D-420B-A543-6C2AFD5822C1}" type="pres">
      <dgm:prSet presAssocID="{1CBEBF0D-986F-44EC-92F7-917C7202D76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397CA6-350D-4029-BD01-068CE746ABBF}" type="pres">
      <dgm:prSet presAssocID="{ABABC820-AB4A-49F2-8AB4-4D2FB8E146B3}" presName="composite" presStyleCnt="0"/>
      <dgm:spPr/>
      <dgm:t>
        <a:bodyPr/>
        <a:lstStyle/>
        <a:p>
          <a:endParaRPr lang="ru-RU"/>
        </a:p>
      </dgm:t>
    </dgm:pt>
    <dgm:pt modelId="{949B84FB-4D78-495F-B450-8F13B346E0FA}" type="pres">
      <dgm:prSet presAssocID="{ABABC820-AB4A-49F2-8AB4-4D2FB8E146B3}" presName="parentText" presStyleLbl="alignNode1" presStyleIdx="0" presStyleCnt="3" custScaleX="1082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B9451-F4C9-4138-919C-DED9B13D73BE}" type="pres">
      <dgm:prSet presAssocID="{ABABC820-AB4A-49F2-8AB4-4D2FB8E146B3}" presName="descendantText" presStyleLbl="alignAcc1" presStyleIdx="0" presStyleCnt="3" custScaleX="88408" custLinFactNeighborX="-5119" custLinFactNeighborY="1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12695-FF36-4D07-894F-080201E9CE7C}" type="pres">
      <dgm:prSet presAssocID="{ADD9C600-EC54-4A87-86C6-7DA58A6F89AF}" presName="sp" presStyleCnt="0"/>
      <dgm:spPr/>
      <dgm:t>
        <a:bodyPr/>
        <a:lstStyle/>
        <a:p>
          <a:endParaRPr lang="ru-RU"/>
        </a:p>
      </dgm:t>
    </dgm:pt>
    <dgm:pt modelId="{48C04E36-C1D0-4901-A4C3-CDD2C70BF041}" type="pres">
      <dgm:prSet presAssocID="{3DCDA07C-A47E-46C3-AD94-FC04372338F5}" presName="composite" presStyleCnt="0"/>
      <dgm:spPr/>
      <dgm:t>
        <a:bodyPr/>
        <a:lstStyle/>
        <a:p>
          <a:endParaRPr lang="ru-RU"/>
        </a:p>
      </dgm:t>
    </dgm:pt>
    <dgm:pt modelId="{1FEEC6CF-EB64-451B-AAFD-812745F63BE3}" type="pres">
      <dgm:prSet presAssocID="{3DCDA07C-A47E-46C3-AD94-FC04372338F5}" presName="parentText" presStyleLbl="alignNode1" presStyleIdx="1" presStyleCnt="3" custScaleX="1119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C3D5E-24D4-4CA1-A003-6BD825D40D65}" type="pres">
      <dgm:prSet presAssocID="{3DCDA07C-A47E-46C3-AD94-FC04372338F5}" presName="descendantText" presStyleLbl="alignAcc1" presStyleIdx="1" presStyleCnt="3" custScaleX="99119" custLinFactNeighborX="529" custLinFactNeighborY="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FD69A-7B89-4F60-964B-8C560D97CDEF}" type="pres">
      <dgm:prSet presAssocID="{601B8D71-6601-40D5-9232-7D8CDF4F9D68}" presName="sp" presStyleCnt="0"/>
      <dgm:spPr/>
      <dgm:t>
        <a:bodyPr/>
        <a:lstStyle/>
        <a:p>
          <a:endParaRPr lang="ru-RU"/>
        </a:p>
      </dgm:t>
    </dgm:pt>
    <dgm:pt modelId="{62948E63-E1AC-4317-8BC7-934B9CA7AB60}" type="pres">
      <dgm:prSet presAssocID="{B5B7C41A-B03E-4689-B29E-5BDAE153B5B8}" presName="composite" presStyleCnt="0"/>
      <dgm:spPr/>
      <dgm:t>
        <a:bodyPr/>
        <a:lstStyle/>
        <a:p>
          <a:endParaRPr lang="ru-RU"/>
        </a:p>
      </dgm:t>
    </dgm:pt>
    <dgm:pt modelId="{E6B56802-FACD-48BF-8F62-A91BF68BDD87}" type="pres">
      <dgm:prSet presAssocID="{B5B7C41A-B03E-4689-B29E-5BDAE153B5B8}" presName="parentText" presStyleLbl="alignNode1" presStyleIdx="2" presStyleCnt="3" custLinFactNeighborX="7372" custLinFactNeighborY="-6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97094-A4D8-4881-A39E-47978D22720A}" type="pres">
      <dgm:prSet presAssocID="{B5B7C41A-B03E-4689-B29E-5BDAE153B5B8}" presName="descendantText" presStyleLbl="alignAcc1" presStyleIdx="2" presStyleCnt="3" custScaleX="97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0EE867-0C10-4A5D-B01F-2D73BCC40EED}" srcId="{1CBEBF0D-986F-44EC-92F7-917C7202D768}" destId="{3DCDA07C-A47E-46C3-AD94-FC04372338F5}" srcOrd="1" destOrd="0" parTransId="{867BFBEB-415E-4756-98D1-D63CE45A1689}" sibTransId="{601B8D71-6601-40D5-9232-7D8CDF4F9D68}"/>
    <dgm:cxn modelId="{EA7F2493-1859-4B09-A3AC-64B3E49942D5}" srcId="{ABABC820-AB4A-49F2-8AB4-4D2FB8E146B3}" destId="{BC2A8AD8-81F3-4EF0-8AD2-2B7512E02778}" srcOrd="0" destOrd="0" parTransId="{60486FE6-BF09-4EB8-8961-5A98896810D9}" sibTransId="{E745844A-148A-413E-94D8-76B396AA6E6A}"/>
    <dgm:cxn modelId="{A3E90A06-D3A1-4082-8832-59ABBA8426C0}" srcId="{1CBEBF0D-986F-44EC-92F7-917C7202D768}" destId="{ABABC820-AB4A-49F2-8AB4-4D2FB8E146B3}" srcOrd="0" destOrd="0" parTransId="{206E02E8-1A1C-4F79-B15B-00D39AAD6596}" sibTransId="{ADD9C600-EC54-4A87-86C6-7DA58A6F89AF}"/>
    <dgm:cxn modelId="{6E3813E3-7F08-44E8-BD61-84F95185261B}" type="presOf" srcId="{BC2A8AD8-81F3-4EF0-8AD2-2B7512E02778}" destId="{D02B9451-F4C9-4138-919C-DED9B13D73BE}" srcOrd="0" destOrd="0" presId="urn:microsoft.com/office/officeart/2005/8/layout/chevron2"/>
    <dgm:cxn modelId="{033381AB-33F5-41EB-9518-8AFCE965778B}" type="presOf" srcId="{3DD3DFDE-17C4-4E8B-8A0D-6A85A5E0AE5C}" destId="{A62C3D5E-24D4-4CA1-A003-6BD825D40D65}" srcOrd="0" destOrd="0" presId="urn:microsoft.com/office/officeart/2005/8/layout/chevron2"/>
    <dgm:cxn modelId="{CED32FB7-2CF3-49DC-9CEF-CB68745171D8}" type="presOf" srcId="{1CBEBF0D-986F-44EC-92F7-917C7202D768}" destId="{3EE5523D-B98D-420B-A543-6C2AFD5822C1}" srcOrd="0" destOrd="0" presId="urn:microsoft.com/office/officeart/2005/8/layout/chevron2"/>
    <dgm:cxn modelId="{389AA4DB-E142-4D93-B48C-CB528ADD6FF8}" type="presOf" srcId="{ABABC820-AB4A-49F2-8AB4-4D2FB8E146B3}" destId="{949B84FB-4D78-495F-B450-8F13B346E0FA}" srcOrd="0" destOrd="0" presId="urn:microsoft.com/office/officeart/2005/8/layout/chevron2"/>
    <dgm:cxn modelId="{4BCEA9B8-5E4E-4857-B316-7274488EA377}" type="presOf" srcId="{92A73C20-419B-4786-8877-65D6980C7211}" destId="{8EA97094-A4D8-4881-A39E-47978D22720A}" srcOrd="0" destOrd="0" presId="urn:microsoft.com/office/officeart/2005/8/layout/chevron2"/>
    <dgm:cxn modelId="{5B019032-1AE4-474A-B5C1-92168755CB09}" type="presOf" srcId="{27BD5D11-C90B-48C6-A390-8411ACFD2D13}" destId="{D02B9451-F4C9-4138-919C-DED9B13D73BE}" srcOrd="0" destOrd="1" presId="urn:microsoft.com/office/officeart/2005/8/layout/chevron2"/>
    <dgm:cxn modelId="{B941BBA3-9FF5-4F96-9945-DA888089FF48}" type="presOf" srcId="{3DCDA07C-A47E-46C3-AD94-FC04372338F5}" destId="{1FEEC6CF-EB64-451B-AAFD-812745F63BE3}" srcOrd="0" destOrd="0" presId="urn:microsoft.com/office/officeart/2005/8/layout/chevron2"/>
    <dgm:cxn modelId="{8BB8F67D-AFE4-411A-8538-D2A2BFCF67CB}" srcId="{3DCDA07C-A47E-46C3-AD94-FC04372338F5}" destId="{3DD3DFDE-17C4-4E8B-8A0D-6A85A5E0AE5C}" srcOrd="0" destOrd="0" parTransId="{7F0FAA8F-8BD0-4927-AFB5-F3053A64F965}" sibTransId="{CB225A56-BE66-4D73-90B6-EB67620D118E}"/>
    <dgm:cxn modelId="{D10CE052-B36B-4032-B191-6BE7C53B23FA}" type="presOf" srcId="{B5B7C41A-B03E-4689-B29E-5BDAE153B5B8}" destId="{E6B56802-FACD-48BF-8F62-A91BF68BDD87}" srcOrd="0" destOrd="0" presId="urn:microsoft.com/office/officeart/2005/8/layout/chevron2"/>
    <dgm:cxn modelId="{E1422C16-22B8-4EDB-9D5C-7BE647E0E72C}" srcId="{1CBEBF0D-986F-44EC-92F7-917C7202D768}" destId="{B5B7C41A-B03E-4689-B29E-5BDAE153B5B8}" srcOrd="2" destOrd="0" parTransId="{682F6C61-FE73-4CB0-9311-438920D307A0}" sibTransId="{3EAA2783-59C8-4964-B92C-B967368E2A49}"/>
    <dgm:cxn modelId="{BB406ECB-E98D-4915-9EA7-F34E456CFE08}" srcId="{B5B7C41A-B03E-4689-B29E-5BDAE153B5B8}" destId="{92A73C20-419B-4786-8877-65D6980C7211}" srcOrd="0" destOrd="0" parTransId="{16B8DAF7-8797-4114-BEFB-F1C24BBC5825}" sibTransId="{30EDC1AD-2ED4-43BE-8B84-D424A4EB510C}"/>
    <dgm:cxn modelId="{58AEF99A-7FAA-4512-9D8C-22A7B11E049F}" srcId="{ABABC820-AB4A-49F2-8AB4-4D2FB8E146B3}" destId="{27BD5D11-C90B-48C6-A390-8411ACFD2D13}" srcOrd="1" destOrd="0" parTransId="{26671F7D-F650-402A-A3BA-73530C461909}" sibTransId="{8C8A21CA-A950-4FA9-8361-B925010BA096}"/>
    <dgm:cxn modelId="{D5A4D25B-3D7D-4464-A2EE-9B8C59B4EEF5}" type="presParOf" srcId="{3EE5523D-B98D-420B-A543-6C2AFD5822C1}" destId="{4F397CA6-350D-4029-BD01-068CE746ABBF}" srcOrd="0" destOrd="0" presId="urn:microsoft.com/office/officeart/2005/8/layout/chevron2"/>
    <dgm:cxn modelId="{4E3B9FD9-6CCB-4FB8-B205-5E44B00257FF}" type="presParOf" srcId="{4F397CA6-350D-4029-BD01-068CE746ABBF}" destId="{949B84FB-4D78-495F-B450-8F13B346E0FA}" srcOrd="0" destOrd="0" presId="urn:microsoft.com/office/officeart/2005/8/layout/chevron2"/>
    <dgm:cxn modelId="{66586E63-B657-47EB-AB3A-D9CB7A0BED85}" type="presParOf" srcId="{4F397CA6-350D-4029-BD01-068CE746ABBF}" destId="{D02B9451-F4C9-4138-919C-DED9B13D73BE}" srcOrd="1" destOrd="0" presId="urn:microsoft.com/office/officeart/2005/8/layout/chevron2"/>
    <dgm:cxn modelId="{3E7C38DF-6036-4E4B-A321-96A387D8F19D}" type="presParOf" srcId="{3EE5523D-B98D-420B-A543-6C2AFD5822C1}" destId="{9B112695-FF36-4D07-894F-080201E9CE7C}" srcOrd="1" destOrd="0" presId="urn:microsoft.com/office/officeart/2005/8/layout/chevron2"/>
    <dgm:cxn modelId="{EDB9A897-A791-483F-B3FF-FE943FDA435B}" type="presParOf" srcId="{3EE5523D-B98D-420B-A543-6C2AFD5822C1}" destId="{48C04E36-C1D0-4901-A4C3-CDD2C70BF041}" srcOrd="2" destOrd="0" presId="urn:microsoft.com/office/officeart/2005/8/layout/chevron2"/>
    <dgm:cxn modelId="{27569A55-932B-444D-AB1F-D35A64A76FFD}" type="presParOf" srcId="{48C04E36-C1D0-4901-A4C3-CDD2C70BF041}" destId="{1FEEC6CF-EB64-451B-AAFD-812745F63BE3}" srcOrd="0" destOrd="0" presId="urn:microsoft.com/office/officeart/2005/8/layout/chevron2"/>
    <dgm:cxn modelId="{68170CF4-3B71-46B1-9400-6D026A077AB1}" type="presParOf" srcId="{48C04E36-C1D0-4901-A4C3-CDD2C70BF041}" destId="{A62C3D5E-24D4-4CA1-A003-6BD825D40D65}" srcOrd="1" destOrd="0" presId="urn:microsoft.com/office/officeart/2005/8/layout/chevron2"/>
    <dgm:cxn modelId="{7B4232CF-65B0-4456-B93A-DBCA1ECA78DE}" type="presParOf" srcId="{3EE5523D-B98D-420B-A543-6C2AFD5822C1}" destId="{3C2FD69A-7B89-4F60-964B-8C560D97CDEF}" srcOrd="3" destOrd="0" presId="urn:microsoft.com/office/officeart/2005/8/layout/chevron2"/>
    <dgm:cxn modelId="{E8BE93D5-012F-4701-8B84-D617367CC3BF}" type="presParOf" srcId="{3EE5523D-B98D-420B-A543-6C2AFD5822C1}" destId="{62948E63-E1AC-4317-8BC7-934B9CA7AB60}" srcOrd="4" destOrd="0" presId="urn:microsoft.com/office/officeart/2005/8/layout/chevron2"/>
    <dgm:cxn modelId="{9FC38563-084C-490D-9464-3A49AC7075EB}" type="presParOf" srcId="{62948E63-E1AC-4317-8BC7-934B9CA7AB60}" destId="{E6B56802-FACD-48BF-8F62-A91BF68BDD87}" srcOrd="0" destOrd="0" presId="urn:microsoft.com/office/officeart/2005/8/layout/chevron2"/>
    <dgm:cxn modelId="{9119EF86-1928-4586-9A56-85D290ECCDD9}" type="presParOf" srcId="{62948E63-E1AC-4317-8BC7-934B9CA7AB60}" destId="{8EA97094-A4D8-4881-A39E-47978D2272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BE9558-2F55-4D48-9A0E-EDE56C413C9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10E926-02C2-487A-8AE5-B77CBA3871BF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Чувствительный ТБ</a:t>
          </a:r>
        </a:p>
      </dgm:t>
    </dgm:pt>
    <dgm:pt modelId="{FC8E67A3-CF95-4181-A9E6-58EAE07509C7}" type="parTrans" cxnId="{E67627DA-9EC2-40AB-B84D-D4D2150CEB82}">
      <dgm:prSet/>
      <dgm:spPr/>
      <dgm:t>
        <a:bodyPr/>
        <a:lstStyle/>
        <a:p>
          <a:endParaRPr lang="ru-RU"/>
        </a:p>
      </dgm:t>
    </dgm:pt>
    <dgm:pt modelId="{6C8E6AE1-F2C1-4175-BC18-C27EFB608537}" type="sibTrans" cxnId="{E67627DA-9EC2-40AB-B84D-D4D2150CEB82}">
      <dgm:prSet/>
      <dgm:spPr/>
      <dgm:t>
        <a:bodyPr/>
        <a:lstStyle/>
        <a:p>
          <a:endParaRPr lang="ru-RU"/>
        </a:p>
      </dgm:t>
    </dgm:pt>
    <dgm:pt modelId="{2F84E872-12FC-459A-B59B-197DC4D61303}">
      <dgm:prSet phldrT="[Текст]" custT="1"/>
      <dgm:spPr/>
      <dgm:t>
        <a:bodyPr/>
        <a:lstStyle/>
        <a:p>
          <a:r>
            <a:rPr lang="ru-RU" sz="1800" b="1" dirty="0">
              <a:latin typeface="+mn-lt"/>
              <a:cs typeface="Times New Roman" panose="02020603050405020304" pitchFamily="18" charset="0"/>
            </a:rPr>
            <a:t>Нет риска МЛУ МБТ</a:t>
          </a:r>
        </a:p>
      </dgm:t>
    </dgm:pt>
    <dgm:pt modelId="{89533143-AF7E-4DFE-ADE4-2E1A3596D657}" type="parTrans" cxnId="{DDF0AAB5-9445-4BDE-AD0A-4D17E06C6BA7}">
      <dgm:prSet/>
      <dgm:spPr/>
      <dgm:t>
        <a:bodyPr/>
        <a:lstStyle/>
        <a:p>
          <a:endParaRPr lang="ru-RU"/>
        </a:p>
      </dgm:t>
    </dgm:pt>
    <dgm:pt modelId="{8A46F753-075A-4B81-A7E4-C2D3E1EFA76A}" type="sibTrans" cxnId="{DDF0AAB5-9445-4BDE-AD0A-4D17E06C6BA7}">
      <dgm:prSet/>
      <dgm:spPr/>
      <dgm:t>
        <a:bodyPr/>
        <a:lstStyle/>
        <a:p>
          <a:endParaRPr lang="ru-RU"/>
        </a:p>
      </dgm:t>
    </dgm:pt>
    <dgm:pt modelId="{925666F9-0B9B-4D28-9BA0-A9ACD7E5B965}">
      <dgm:prSet phldrT="[Текст]" custT="1"/>
      <dgm:spPr/>
      <dgm:t>
        <a:bodyPr/>
        <a:lstStyle/>
        <a:p>
          <a:r>
            <a:rPr lang="en-US" sz="2400" b="1" dirty="0">
              <a:latin typeface="+mn-lt"/>
              <a:cs typeface="Times New Roman" panose="02020603050405020304" pitchFamily="18" charset="0"/>
            </a:rPr>
            <a:t>I/III</a:t>
          </a:r>
          <a:endParaRPr lang="ru-RU" sz="2400" b="1" dirty="0">
            <a:latin typeface="+mn-lt"/>
            <a:cs typeface="Times New Roman" panose="02020603050405020304" pitchFamily="18" charset="0"/>
          </a:endParaRPr>
        </a:p>
      </dgm:t>
    </dgm:pt>
    <dgm:pt modelId="{55BF9A33-E9E3-48B2-BE48-4A96F5ABE76F}" type="parTrans" cxnId="{13A35CA3-04FF-4E2E-94CF-4F2605D18B88}">
      <dgm:prSet/>
      <dgm:spPr/>
      <dgm:t>
        <a:bodyPr/>
        <a:lstStyle/>
        <a:p>
          <a:endParaRPr lang="ru-RU"/>
        </a:p>
      </dgm:t>
    </dgm:pt>
    <dgm:pt modelId="{F7E86E3A-8799-4003-8442-1DC03071AFD7}" type="sibTrans" cxnId="{13A35CA3-04FF-4E2E-94CF-4F2605D18B88}">
      <dgm:prSet/>
      <dgm:spPr/>
      <dgm:t>
        <a:bodyPr/>
        <a:lstStyle/>
        <a:p>
          <a:endParaRPr lang="ru-RU"/>
        </a:p>
      </dgm:t>
    </dgm:pt>
    <dgm:pt modelId="{5BA66E29-93DE-4702-9EF6-26D164E96B88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Изониазид</a:t>
          </a:r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- резистентный ТБ 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061B64A9-F5B4-4756-A75E-9A240858C06B}" type="parTrans" cxnId="{224F4E89-569F-456E-9DE5-9155AC214581}">
      <dgm:prSet/>
      <dgm:spPr/>
      <dgm:t>
        <a:bodyPr/>
        <a:lstStyle/>
        <a:p>
          <a:endParaRPr lang="ru-RU"/>
        </a:p>
      </dgm:t>
    </dgm:pt>
    <dgm:pt modelId="{C7B14CA2-25CB-4514-A96D-9DF96E2B340A}" type="sibTrans" cxnId="{224F4E89-569F-456E-9DE5-9155AC214581}">
      <dgm:prSet/>
      <dgm:spPr/>
      <dgm:t>
        <a:bodyPr/>
        <a:lstStyle/>
        <a:p>
          <a:endParaRPr lang="ru-RU"/>
        </a:p>
      </dgm:t>
    </dgm:pt>
    <dgm:pt modelId="{3DA59296-035F-48FF-AF0E-34366A45FD59}">
      <dgm:prSet phldrT="[Текст]"/>
      <dgm:spPr/>
      <dgm:t>
        <a:bodyPr/>
        <a:lstStyle/>
        <a:p>
          <a:endParaRPr lang="ru-RU" dirty="0"/>
        </a:p>
      </dgm:t>
    </dgm:pt>
    <dgm:pt modelId="{61D96B26-3874-4737-BFF5-E3B1F62A1DAB}" type="parTrans" cxnId="{6E6006D1-976C-4EDF-9206-AC582E84890B}">
      <dgm:prSet/>
      <dgm:spPr/>
      <dgm:t>
        <a:bodyPr/>
        <a:lstStyle/>
        <a:p>
          <a:endParaRPr lang="ru-RU"/>
        </a:p>
      </dgm:t>
    </dgm:pt>
    <dgm:pt modelId="{4B156EBB-C0E5-46B1-9ED0-B94F039C1D20}" type="sibTrans" cxnId="{6E6006D1-976C-4EDF-9206-AC582E84890B}">
      <dgm:prSet/>
      <dgm:spPr/>
      <dgm:t>
        <a:bodyPr/>
        <a:lstStyle/>
        <a:p>
          <a:endParaRPr lang="ru-RU"/>
        </a:p>
      </dgm:t>
    </dgm:pt>
    <dgm:pt modelId="{EE53B108-6D97-4122-B309-514E0DE38B61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II</a:t>
          </a:r>
          <a:endParaRPr lang="ru-RU" sz="24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76A3EA04-E503-403A-96A4-C8432C17AF2A}" type="parTrans" cxnId="{85666B14-E652-4DA5-9737-5DFD0850701C}">
      <dgm:prSet/>
      <dgm:spPr/>
      <dgm:t>
        <a:bodyPr/>
        <a:lstStyle/>
        <a:p>
          <a:endParaRPr lang="ru-RU"/>
        </a:p>
      </dgm:t>
    </dgm:pt>
    <dgm:pt modelId="{F8470A68-D2C1-4387-8489-03A7AAE2674F}" type="sibTrans" cxnId="{85666B14-E652-4DA5-9737-5DFD0850701C}">
      <dgm:prSet/>
      <dgm:spPr/>
      <dgm:t>
        <a:bodyPr/>
        <a:lstStyle/>
        <a:p>
          <a:endParaRPr lang="ru-RU"/>
        </a:p>
      </dgm:t>
    </dgm:pt>
    <dgm:pt modelId="{7182E8FF-29CF-448E-A37C-0B70F67D23C4}" type="pres">
      <dgm:prSet presAssocID="{5FBE9558-2F55-4D48-9A0E-EDE56C413C9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58B0F4-3189-4F32-B984-1BA58623F143}" type="pres">
      <dgm:prSet presAssocID="{1A10E926-02C2-487A-8AE5-B77CBA3871BF}" presName="horFlow" presStyleCnt="0"/>
      <dgm:spPr/>
    </dgm:pt>
    <dgm:pt modelId="{B08CF25D-53DE-4759-9CF9-A4C8142F7482}" type="pres">
      <dgm:prSet presAssocID="{1A10E926-02C2-487A-8AE5-B77CBA3871BF}" presName="bigChev" presStyleLbl="node1" presStyleIdx="0" presStyleCnt="2" custScaleX="160520" custLinFactNeighborX="9836" custLinFactNeighborY="-162"/>
      <dgm:spPr/>
      <dgm:t>
        <a:bodyPr/>
        <a:lstStyle/>
        <a:p>
          <a:endParaRPr lang="ru-RU"/>
        </a:p>
      </dgm:t>
    </dgm:pt>
    <dgm:pt modelId="{AF3376F4-E891-4B88-8501-BDB71F0C4008}" type="pres">
      <dgm:prSet presAssocID="{89533143-AF7E-4DFE-ADE4-2E1A3596D657}" presName="parTrans" presStyleCnt="0"/>
      <dgm:spPr/>
    </dgm:pt>
    <dgm:pt modelId="{425E6F13-BB10-4F1E-A0C4-5EB1F1FA8F09}" type="pres">
      <dgm:prSet presAssocID="{2F84E872-12FC-459A-B59B-197DC4D61303}" presName="node" presStyleLbl="alignAccFollowNode1" presStyleIdx="0" presStyleCnt="4" custScaleX="151620" custLinFactNeighborX="33014" custLinFactNeighborY="-4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87BB7-30AE-4267-8839-E2A5572979D4}" type="pres">
      <dgm:prSet presAssocID="{8A46F753-075A-4B81-A7E4-C2D3E1EFA76A}" presName="sibTrans" presStyleCnt="0"/>
      <dgm:spPr/>
    </dgm:pt>
    <dgm:pt modelId="{40D5C478-3592-4B3C-B328-D3150AD0DD91}" type="pres">
      <dgm:prSet presAssocID="{925666F9-0B9B-4D28-9BA0-A9ACD7E5B965}" presName="node" presStyleLbl="alignAccFollowNode1" presStyleIdx="1" presStyleCnt="4" custLinFactNeighborX="29346" custLinFactNeighborY="-4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BAF43-8B6B-42BE-9199-83356FB8D9FD}" type="pres">
      <dgm:prSet presAssocID="{1A10E926-02C2-487A-8AE5-B77CBA3871BF}" presName="vSp" presStyleCnt="0"/>
      <dgm:spPr/>
    </dgm:pt>
    <dgm:pt modelId="{11EC8D1F-CD34-4BD1-A9E1-72C8D83FCF14}" type="pres">
      <dgm:prSet presAssocID="{5BA66E29-93DE-4702-9EF6-26D164E96B88}" presName="horFlow" presStyleCnt="0"/>
      <dgm:spPr/>
    </dgm:pt>
    <dgm:pt modelId="{4E189969-8C7B-4593-9D65-FE5B14CD8E26}" type="pres">
      <dgm:prSet presAssocID="{5BA66E29-93DE-4702-9EF6-26D164E96B88}" presName="bigChev" presStyleLbl="node1" presStyleIdx="1" presStyleCnt="2" custScaleX="180489" custLinFactNeighborY="18"/>
      <dgm:spPr/>
      <dgm:t>
        <a:bodyPr/>
        <a:lstStyle/>
        <a:p>
          <a:endParaRPr lang="ru-RU"/>
        </a:p>
      </dgm:t>
    </dgm:pt>
    <dgm:pt modelId="{03E71FC8-50F5-460D-BBEF-D22608B47DEE}" type="pres">
      <dgm:prSet presAssocID="{61D96B26-3874-4737-BFF5-E3B1F62A1DAB}" presName="parTrans" presStyleCnt="0"/>
      <dgm:spPr/>
    </dgm:pt>
    <dgm:pt modelId="{D8E799BB-1EA0-4389-88C6-04CB25FC2BFD}" type="pres">
      <dgm:prSet presAssocID="{3DA59296-035F-48FF-AF0E-34366A45FD59}" presName="node" presStyleLbl="alignAccFollowNode1" presStyleIdx="2" presStyleCnt="4" custScaleX="134438" custScaleY="137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65441-7CAE-4C45-9275-B9554FE7705F}" type="pres">
      <dgm:prSet presAssocID="{4B156EBB-C0E5-46B1-9ED0-B94F039C1D20}" presName="sibTrans" presStyleCnt="0"/>
      <dgm:spPr/>
    </dgm:pt>
    <dgm:pt modelId="{906C0A53-4201-4CC4-8B21-A42B6A44F62E}" type="pres">
      <dgm:prSet presAssocID="{EE53B108-6D97-4122-B309-514E0DE38B61}" presName="node" presStyleLbl="alignAccFollowNode1" presStyleIdx="3" presStyleCnt="4" custScaleX="85785" custScaleY="119403" custLinFactNeighborX="23612" custLinFactNeighborY="-4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6006D1-976C-4EDF-9206-AC582E84890B}" srcId="{5BA66E29-93DE-4702-9EF6-26D164E96B88}" destId="{3DA59296-035F-48FF-AF0E-34366A45FD59}" srcOrd="0" destOrd="0" parTransId="{61D96B26-3874-4737-BFF5-E3B1F62A1DAB}" sibTransId="{4B156EBB-C0E5-46B1-9ED0-B94F039C1D20}"/>
    <dgm:cxn modelId="{13A35CA3-04FF-4E2E-94CF-4F2605D18B88}" srcId="{1A10E926-02C2-487A-8AE5-B77CBA3871BF}" destId="{925666F9-0B9B-4D28-9BA0-A9ACD7E5B965}" srcOrd="1" destOrd="0" parTransId="{55BF9A33-E9E3-48B2-BE48-4A96F5ABE76F}" sibTransId="{F7E86E3A-8799-4003-8442-1DC03071AFD7}"/>
    <dgm:cxn modelId="{50A42ACC-5BE7-40D1-A2CF-F0952AB08702}" type="presOf" srcId="{5FBE9558-2F55-4D48-9A0E-EDE56C413C9F}" destId="{7182E8FF-29CF-448E-A37C-0B70F67D23C4}" srcOrd="0" destOrd="0" presId="urn:microsoft.com/office/officeart/2005/8/layout/lProcess3"/>
    <dgm:cxn modelId="{5098C07D-009B-4A68-8856-DB3EA1E021E4}" type="presOf" srcId="{2F84E872-12FC-459A-B59B-197DC4D61303}" destId="{425E6F13-BB10-4F1E-A0C4-5EB1F1FA8F09}" srcOrd="0" destOrd="0" presId="urn:microsoft.com/office/officeart/2005/8/layout/lProcess3"/>
    <dgm:cxn modelId="{85666B14-E652-4DA5-9737-5DFD0850701C}" srcId="{5BA66E29-93DE-4702-9EF6-26D164E96B88}" destId="{EE53B108-6D97-4122-B309-514E0DE38B61}" srcOrd="1" destOrd="0" parTransId="{76A3EA04-E503-403A-96A4-C8432C17AF2A}" sibTransId="{F8470A68-D2C1-4387-8489-03A7AAE2674F}"/>
    <dgm:cxn modelId="{3BE84932-4874-4D19-B2C4-A202868F11D9}" type="presOf" srcId="{925666F9-0B9B-4D28-9BA0-A9ACD7E5B965}" destId="{40D5C478-3592-4B3C-B328-D3150AD0DD91}" srcOrd="0" destOrd="0" presId="urn:microsoft.com/office/officeart/2005/8/layout/lProcess3"/>
    <dgm:cxn modelId="{E67627DA-9EC2-40AB-B84D-D4D2150CEB82}" srcId="{5FBE9558-2F55-4D48-9A0E-EDE56C413C9F}" destId="{1A10E926-02C2-487A-8AE5-B77CBA3871BF}" srcOrd="0" destOrd="0" parTransId="{FC8E67A3-CF95-4181-A9E6-58EAE07509C7}" sibTransId="{6C8E6AE1-F2C1-4175-BC18-C27EFB608537}"/>
    <dgm:cxn modelId="{8952B7A5-B9EF-40C4-88E5-D6645DC1B295}" type="presOf" srcId="{1A10E926-02C2-487A-8AE5-B77CBA3871BF}" destId="{B08CF25D-53DE-4759-9CF9-A4C8142F7482}" srcOrd="0" destOrd="0" presId="urn:microsoft.com/office/officeart/2005/8/layout/lProcess3"/>
    <dgm:cxn modelId="{DDF0AAB5-9445-4BDE-AD0A-4D17E06C6BA7}" srcId="{1A10E926-02C2-487A-8AE5-B77CBA3871BF}" destId="{2F84E872-12FC-459A-B59B-197DC4D61303}" srcOrd="0" destOrd="0" parTransId="{89533143-AF7E-4DFE-ADE4-2E1A3596D657}" sibTransId="{8A46F753-075A-4B81-A7E4-C2D3E1EFA76A}"/>
    <dgm:cxn modelId="{224F4E89-569F-456E-9DE5-9155AC214581}" srcId="{5FBE9558-2F55-4D48-9A0E-EDE56C413C9F}" destId="{5BA66E29-93DE-4702-9EF6-26D164E96B88}" srcOrd="1" destOrd="0" parTransId="{061B64A9-F5B4-4756-A75E-9A240858C06B}" sibTransId="{C7B14CA2-25CB-4514-A96D-9DF96E2B340A}"/>
    <dgm:cxn modelId="{2D831072-3DB9-4781-99C1-2B44AAE818AC}" type="presOf" srcId="{5BA66E29-93DE-4702-9EF6-26D164E96B88}" destId="{4E189969-8C7B-4593-9D65-FE5B14CD8E26}" srcOrd="0" destOrd="0" presId="urn:microsoft.com/office/officeart/2005/8/layout/lProcess3"/>
    <dgm:cxn modelId="{1BC60118-5113-4EAC-8365-048FEC82A2D2}" type="presOf" srcId="{EE53B108-6D97-4122-B309-514E0DE38B61}" destId="{906C0A53-4201-4CC4-8B21-A42B6A44F62E}" srcOrd="0" destOrd="0" presId="urn:microsoft.com/office/officeart/2005/8/layout/lProcess3"/>
    <dgm:cxn modelId="{0B31F01A-43E9-4777-BE1E-30593E504720}" type="presOf" srcId="{3DA59296-035F-48FF-AF0E-34366A45FD59}" destId="{D8E799BB-1EA0-4389-88C6-04CB25FC2BFD}" srcOrd="0" destOrd="0" presId="urn:microsoft.com/office/officeart/2005/8/layout/lProcess3"/>
    <dgm:cxn modelId="{D8ED14F9-6C46-4725-BAFA-305577904AAC}" type="presParOf" srcId="{7182E8FF-29CF-448E-A37C-0B70F67D23C4}" destId="{9958B0F4-3189-4F32-B984-1BA58623F143}" srcOrd="0" destOrd="0" presId="urn:microsoft.com/office/officeart/2005/8/layout/lProcess3"/>
    <dgm:cxn modelId="{7028D26A-2899-4F7E-A3D4-CAAECB52E659}" type="presParOf" srcId="{9958B0F4-3189-4F32-B984-1BA58623F143}" destId="{B08CF25D-53DE-4759-9CF9-A4C8142F7482}" srcOrd="0" destOrd="0" presId="urn:microsoft.com/office/officeart/2005/8/layout/lProcess3"/>
    <dgm:cxn modelId="{3CC58144-7231-4A5E-BD35-A502C1D2914A}" type="presParOf" srcId="{9958B0F4-3189-4F32-B984-1BA58623F143}" destId="{AF3376F4-E891-4B88-8501-BDB71F0C4008}" srcOrd="1" destOrd="0" presId="urn:microsoft.com/office/officeart/2005/8/layout/lProcess3"/>
    <dgm:cxn modelId="{F5518986-52EB-4224-9A08-C94121D481E2}" type="presParOf" srcId="{9958B0F4-3189-4F32-B984-1BA58623F143}" destId="{425E6F13-BB10-4F1E-A0C4-5EB1F1FA8F09}" srcOrd="2" destOrd="0" presId="urn:microsoft.com/office/officeart/2005/8/layout/lProcess3"/>
    <dgm:cxn modelId="{7F5A73FA-232C-4C03-933C-EFB8A64D7896}" type="presParOf" srcId="{9958B0F4-3189-4F32-B984-1BA58623F143}" destId="{AB887BB7-30AE-4267-8839-E2A5572979D4}" srcOrd="3" destOrd="0" presId="urn:microsoft.com/office/officeart/2005/8/layout/lProcess3"/>
    <dgm:cxn modelId="{6FE6DFE8-4C38-4454-BF04-6A08AD92781D}" type="presParOf" srcId="{9958B0F4-3189-4F32-B984-1BA58623F143}" destId="{40D5C478-3592-4B3C-B328-D3150AD0DD91}" srcOrd="4" destOrd="0" presId="urn:microsoft.com/office/officeart/2005/8/layout/lProcess3"/>
    <dgm:cxn modelId="{8DDAA787-1EFF-439A-918A-955D79B6DC7A}" type="presParOf" srcId="{7182E8FF-29CF-448E-A37C-0B70F67D23C4}" destId="{E76BAF43-8B6B-42BE-9199-83356FB8D9FD}" srcOrd="1" destOrd="0" presId="urn:microsoft.com/office/officeart/2005/8/layout/lProcess3"/>
    <dgm:cxn modelId="{D4F20F47-61E4-43DA-AD70-C7081BCF3C3F}" type="presParOf" srcId="{7182E8FF-29CF-448E-A37C-0B70F67D23C4}" destId="{11EC8D1F-CD34-4BD1-A9E1-72C8D83FCF14}" srcOrd="2" destOrd="0" presId="urn:microsoft.com/office/officeart/2005/8/layout/lProcess3"/>
    <dgm:cxn modelId="{80671343-167B-4BC8-85F0-C48CFCA0CAFE}" type="presParOf" srcId="{11EC8D1F-CD34-4BD1-A9E1-72C8D83FCF14}" destId="{4E189969-8C7B-4593-9D65-FE5B14CD8E26}" srcOrd="0" destOrd="0" presId="urn:microsoft.com/office/officeart/2005/8/layout/lProcess3"/>
    <dgm:cxn modelId="{C4163F59-30F8-4184-9F07-D58E007508AE}" type="presParOf" srcId="{11EC8D1F-CD34-4BD1-A9E1-72C8D83FCF14}" destId="{03E71FC8-50F5-460D-BBEF-D22608B47DEE}" srcOrd="1" destOrd="0" presId="urn:microsoft.com/office/officeart/2005/8/layout/lProcess3"/>
    <dgm:cxn modelId="{1E6A6A82-D55B-4A9A-8CFB-DF84236640DC}" type="presParOf" srcId="{11EC8D1F-CD34-4BD1-A9E1-72C8D83FCF14}" destId="{D8E799BB-1EA0-4389-88C6-04CB25FC2BFD}" srcOrd="2" destOrd="0" presId="urn:microsoft.com/office/officeart/2005/8/layout/lProcess3"/>
    <dgm:cxn modelId="{ECBFAEE4-8FDC-4C14-A2C9-749F30D3D024}" type="presParOf" srcId="{11EC8D1F-CD34-4BD1-A9E1-72C8D83FCF14}" destId="{9B565441-7CAE-4C45-9275-B9554FE7705F}" srcOrd="3" destOrd="0" presId="urn:microsoft.com/office/officeart/2005/8/layout/lProcess3"/>
    <dgm:cxn modelId="{A549B1B1-572B-43DB-91CC-9A03BA2C2A7C}" type="presParOf" srcId="{11EC8D1F-CD34-4BD1-A9E1-72C8D83FCF14}" destId="{906C0A53-4201-4CC4-8B21-A42B6A44F62E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3C1ABB-1FA7-42F4-842E-4025020B074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76C5AB-6EDD-4BF0-B94D-D1A0F6618B15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МЛУ ТБ с ЛЧ  к </a:t>
          </a:r>
          <a:r>
            <a:rPr lang="en-US" sz="2000" b="1" dirty="0" err="1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Ofl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2294F96F-3E2A-4DBE-A737-31B9054CA5A0}" type="parTrans" cxnId="{D982DCF4-FAEF-4FEC-A7A8-4DC608D687CF}">
      <dgm:prSet/>
      <dgm:spPr/>
      <dgm:t>
        <a:bodyPr/>
        <a:lstStyle/>
        <a:p>
          <a:endParaRPr lang="ru-RU"/>
        </a:p>
      </dgm:t>
    </dgm:pt>
    <dgm:pt modelId="{592DA975-6CAF-405D-B113-B88DEF8E2224}" type="sibTrans" cxnId="{D982DCF4-FAEF-4FEC-A7A8-4DC608D687CF}">
      <dgm:prSet/>
      <dgm:spPr/>
      <dgm:t>
        <a:bodyPr/>
        <a:lstStyle/>
        <a:p>
          <a:endParaRPr lang="ru-RU"/>
        </a:p>
      </dgm:t>
    </dgm:pt>
    <dgm:pt modelId="{DBDF4DCC-B9BA-43B7-97D7-DCDA68E97384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Риск МЛУ ТБ</a:t>
          </a:r>
        </a:p>
      </dgm:t>
    </dgm:pt>
    <dgm:pt modelId="{B613C8C5-8006-4D52-9C14-EE50F6D4125C}" type="parTrans" cxnId="{DDB10E1F-677E-4637-9D32-81063FBA9570}">
      <dgm:prSet/>
      <dgm:spPr/>
      <dgm:t>
        <a:bodyPr/>
        <a:lstStyle/>
        <a:p>
          <a:endParaRPr lang="ru-RU"/>
        </a:p>
      </dgm:t>
    </dgm:pt>
    <dgm:pt modelId="{1D8328B7-7FA2-4597-8C6D-EFE3AB312286}" type="sibTrans" cxnId="{DDB10E1F-677E-4637-9D32-81063FBA9570}">
      <dgm:prSet/>
      <dgm:spPr/>
      <dgm:t>
        <a:bodyPr/>
        <a:lstStyle/>
        <a:p>
          <a:endParaRPr lang="ru-RU"/>
        </a:p>
      </dgm:t>
    </dgm:pt>
    <dgm:pt modelId="{6E8DBF38-0C0C-41E7-BDE4-E24F9951D3C3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МЛУ ТБ с ЛУ к </a:t>
          </a:r>
          <a:r>
            <a:rPr lang="en-US" sz="2000" b="1" dirty="0" err="1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Ofl</a:t>
          </a:r>
          <a:r>
            <a:rPr lang="ru-RU" sz="2000" b="1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и ШЛУ ТБ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BA0C0A8E-8D1E-4DAB-8FFC-0B1A9DCDA182}" type="parTrans" cxnId="{E1AC2B38-F7A2-4EBE-B01D-2DE68D5BF891}">
      <dgm:prSet/>
      <dgm:spPr/>
      <dgm:t>
        <a:bodyPr/>
        <a:lstStyle/>
        <a:p>
          <a:endParaRPr lang="ru-RU"/>
        </a:p>
      </dgm:t>
    </dgm:pt>
    <dgm:pt modelId="{4CF50DFB-71C2-401C-BD66-EAB341B65DD9}" type="sibTrans" cxnId="{E1AC2B38-F7A2-4EBE-B01D-2DE68D5BF891}">
      <dgm:prSet/>
      <dgm:spPr/>
      <dgm:t>
        <a:bodyPr/>
        <a:lstStyle/>
        <a:p>
          <a:endParaRPr lang="ru-RU"/>
        </a:p>
      </dgm:t>
    </dgm:pt>
    <dgm:pt modelId="{460E4B1F-3B4A-4225-B95C-8BC44BF74158}">
      <dgm:prSet phldrT="[Текст]" custT="1"/>
      <dgm:spPr/>
      <dgm:t>
        <a:bodyPr/>
        <a:lstStyle/>
        <a:p>
          <a:r>
            <a:rPr lang="en-US" sz="3200" b="1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v</a:t>
          </a:r>
          <a:endParaRPr lang="ru-RU" sz="32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8658EBC9-FC4A-426B-9946-D57DBA54F328}" type="parTrans" cxnId="{A9DEC730-7E8C-4067-A5E7-2E4C695DB3C7}">
      <dgm:prSet/>
      <dgm:spPr/>
      <dgm:t>
        <a:bodyPr/>
        <a:lstStyle/>
        <a:p>
          <a:endParaRPr lang="ru-RU"/>
        </a:p>
      </dgm:t>
    </dgm:pt>
    <dgm:pt modelId="{104A66FA-9D21-4C5E-AE54-B26CACE0E5F3}" type="sibTrans" cxnId="{A9DEC730-7E8C-4067-A5E7-2E4C695DB3C7}">
      <dgm:prSet/>
      <dgm:spPr/>
      <dgm:t>
        <a:bodyPr/>
        <a:lstStyle/>
        <a:p>
          <a:endParaRPr lang="ru-RU"/>
        </a:p>
      </dgm:t>
    </dgm:pt>
    <dgm:pt modelId="{F8B90269-730D-4B3C-82E2-59A4A3A7D535}">
      <dgm:prSet phldrT="[Текст]" custT="1"/>
      <dgm:spPr/>
      <dgm:t>
        <a:bodyPr/>
        <a:lstStyle/>
        <a:p>
          <a:r>
            <a:rPr lang="en-US" sz="2400" b="1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IV</a:t>
          </a:r>
          <a:endParaRPr lang="ru-RU" sz="2400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C16C8647-6388-4D3C-BE0C-B332C64C53C2}" type="sibTrans" cxnId="{1D88425F-8190-46D3-8137-38B5E278E4DA}">
      <dgm:prSet/>
      <dgm:spPr/>
      <dgm:t>
        <a:bodyPr/>
        <a:lstStyle/>
        <a:p>
          <a:endParaRPr lang="ru-RU"/>
        </a:p>
      </dgm:t>
    </dgm:pt>
    <dgm:pt modelId="{D9413AFD-BDAF-4759-91FD-0A30D79991A0}" type="parTrans" cxnId="{1D88425F-8190-46D3-8137-38B5E278E4DA}">
      <dgm:prSet/>
      <dgm:spPr/>
      <dgm:t>
        <a:bodyPr/>
        <a:lstStyle/>
        <a:p>
          <a:endParaRPr lang="ru-RU"/>
        </a:p>
      </dgm:t>
    </dgm:pt>
    <dgm:pt modelId="{55113B5F-A5E4-4BA5-9A6C-8F03F4B6AAF9}">
      <dgm:prSet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Риск ШЛУ ТБ</a:t>
          </a:r>
          <a:endParaRPr lang="ru-RU" b="1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CF631139-F432-4FC5-860B-5C324BAFE213}" type="parTrans" cxnId="{2EE709F8-3D73-426E-A0C7-127C0C56DFA8}">
      <dgm:prSet/>
      <dgm:spPr/>
      <dgm:t>
        <a:bodyPr/>
        <a:lstStyle/>
        <a:p>
          <a:endParaRPr lang="ru-RU"/>
        </a:p>
      </dgm:t>
    </dgm:pt>
    <dgm:pt modelId="{5A8ABC64-106D-42D8-A36C-0CBA4F7410B2}" type="sibTrans" cxnId="{2EE709F8-3D73-426E-A0C7-127C0C56DFA8}">
      <dgm:prSet/>
      <dgm:spPr/>
      <dgm:t>
        <a:bodyPr/>
        <a:lstStyle/>
        <a:p>
          <a:endParaRPr lang="ru-RU"/>
        </a:p>
      </dgm:t>
    </dgm:pt>
    <dgm:pt modelId="{0E15B654-2046-49D0-B5D6-D4ED15BD2C50}" type="pres">
      <dgm:prSet presAssocID="{D53C1ABB-1FA7-42F4-842E-4025020B074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11BF247-6E15-40B1-8A82-AAC547BE7E37}" type="pres">
      <dgm:prSet presAssocID="{1176C5AB-6EDD-4BF0-B94D-D1A0F6618B15}" presName="horFlow" presStyleCnt="0"/>
      <dgm:spPr/>
    </dgm:pt>
    <dgm:pt modelId="{179D3C7D-C5E6-49DF-AEBB-9FC001C68953}" type="pres">
      <dgm:prSet presAssocID="{1176C5AB-6EDD-4BF0-B94D-D1A0F6618B15}" presName="bigChev" presStyleLbl="node1" presStyleIdx="0" presStyleCnt="2" custScaleX="122817"/>
      <dgm:spPr/>
      <dgm:t>
        <a:bodyPr/>
        <a:lstStyle/>
        <a:p>
          <a:endParaRPr lang="ru-RU"/>
        </a:p>
      </dgm:t>
    </dgm:pt>
    <dgm:pt modelId="{C54E65D7-5DB2-45D4-B12D-B83CDA37E0FA}" type="pres">
      <dgm:prSet presAssocID="{B613C8C5-8006-4D52-9C14-EE50F6D4125C}" presName="parTrans" presStyleCnt="0"/>
      <dgm:spPr/>
    </dgm:pt>
    <dgm:pt modelId="{3466DCDE-84F4-4F77-93DD-4D4AA7D33320}" type="pres">
      <dgm:prSet presAssocID="{DBDF4DCC-B9BA-43B7-97D7-DCDA68E97384}" presName="node" presStyleLbl="alignAccFollowNode1" presStyleIdx="0" presStyleCnt="4" custScaleX="140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72DDF-6A45-42E0-BF2F-21C0884438DF}" type="pres">
      <dgm:prSet presAssocID="{1D8328B7-7FA2-4597-8C6D-EFE3AB312286}" presName="sibTrans" presStyleCnt="0"/>
      <dgm:spPr/>
    </dgm:pt>
    <dgm:pt modelId="{D27364DC-C8B5-4454-90ED-2D0FE93633C3}" type="pres">
      <dgm:prSet presAssocID="{F8B90269-730D-4B3C-82E2-59A4A3A7D535}" presName="node" presStyleLbl="alignAccFollowNode1" presStyleIdx="1" presStyleCnt="4" custLinFactNeighborX="1620" custLinFactNeighborY="-1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C3CC0-124E-4F87-BDAD-F1BEB00D8E12}" type="pres">
      <dgm:prSet presAssocID="{1176C5AB-6EDD-4BF0-B94D-D1A0F6618B15}" presName="vSp" presStyleCnt="0"/>
      <dgm:spPr/>
    </dgm:pt>
    <dgm:pt modelId="{BE6ADBB3-CC48-44D9-ADA7-B1E36B80F213}" type="pres">
      <dgm:prSet presAssocID="{6E8DBF38-0C0C-41E7-BDE4-E24F9951D3C3}" presName="horFlow" presStyleCnt="0"/>
      <dgm:spPr/>
    </dgm:pt>
    <dgm:pt modelId="{11781AE3-0553-4F9E-9FAF-D8F549E40F22}" type="pres">
      <dgm:prSet presAssocID="{6E8DBF38-0C0C-41E7-BDE4-E24F9951D3C3}" presName="bigChev" presStyleLbl="node1" presStyleIdx="1" presStyleCnt="2" custScaleX="152654"/>
      <dgm:spPr/>
      <dgm:t>
        <a:bodyPr/>
        <a:lstStyle/>
        <a:p>
          <a:endParaRPr lang="ru-RU"/>
        </a:p>
      </dgm:t>
    </dgm:pt>
    <dgm:pt modelId="{0473BB6E-069E-44D1-9E37-97A4617F3823}" type="pres">
      <dgm:prSet presAssocID="{CF631139-F432-4FC5-860B-5C324BAFE213}" presName="parTrans" presStyleCnt="0"/>
      <dgm:spPr/>
    </dgm:pt>
    <dgm:pt modelId="{542B0439-192E-4079-A1EE-DD00182B2E18}" type="pres">
      <dgm:prSet presAssocID="{55113B5F-A5E4-4BA5-9A6C-8F03F4B6AAF9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55E9-B0B3-46E6-9480-9DA4E7B76E22}" type="pres">
      <dgm:prSet presAssocID="{5A8ABC64-106D-42D8-A36C-0CBA4F7410B2}" presName="sibTrans" presStyleCnt="0"/>
      <dgm:spPr/>
    </dgm:pt>
    <dgm:pt modelId="{6FC0E315-BCA3-44EB-95A2-5A44EEE8FB95}" type="pres">
      <dgm:prSet presAssocID="{460E4B1F-3B4A-4225-B95C-8BC44BF74158}" presName="node" presStyleLbl="alignAccFollowNode1" presStyleIdx="3" presStyleCnt="4" custLinFactNeighborX="1620" custLinFactNeighborY="2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0DD902-0D1B-4733-9788-71C4477CB861}" type="presOf" srcId="{6E8DBF38-0C0C-41E7-BDE4-E24F9951D3C3}" destId="{11781AE3-0553-4F9E-9FAF-D8F549E40F22}" srcOrd="0" destOrd="0" presId="urn:microsoft.com/office/officeart/2005/8/layout/lProcess3"/>
    <dgm:cxn modelId="{A9DEC730-7E8C-4067-A5E7-2E4C695DB3C7}" srcId="{6E8DBF38-0C0C-41E7-BDE4-E24F9951D3C3}" destId="{460E4B1F-3B4A-4225-B95C-8BC44BF74158}" srcOrd="1" destOrd="0" parTransId="{8658EBC9-FC4A-426B-9946-D57DBA54F328}" sibTransId="{104A66FA-9D21-4C5E-AE54-B26CACE0E5F3}"/>
    <dgm:cxn modelId="{D982DCF4-FAEF-4FEC-A7A8-4DC608D687CF}" srcId="{D53C1ABB-1FA7-42F4-842E-4025020B0743}" destId="{1176C5AB-6EDD-4BF0-B94D-D1A0F6618B15}" srcOrd="0" destOrd="0" parTransId="{2294F96F-3E2A-4DBE-A737-31B9054CA5A0}" sibTransId="{592DA975-6CAF-405D-B113-B88DEF8E2224}"/>
    <dgm:cxn modelId="{4C3108B1-4C03-46A7-98CE-5C718916A9DD}" type="presOf" srcId="{D53C1ABB-1FA7-42F4-842E-4025020B0743}" destId="{0E15B654-2046-49D0-B5D6-D4ED15BD2C50}" srcOrd="0" destOrd="0" presId="urn:microsoft.com/office/officeart/2005/8/layout/lProcess3"/>
    <dgm:cxn modelId="{3A0D2190-A9E6-4F61-A3D4-AD1FE8CD682F}" type="presOf" srcId="{DBDF4DCC-B9BA-43B7-97D7-DCDA68E97384}" destId="{3466DCDE-84F4-4F77-93DD-4D4AA7D33320}" srcOrd="0" destOrd="0" presId="urn:microsoft.com/office/officeart/2005/8/layout/lProcess3"/>
    <dgm:cxn modelId="{2CEF0A48-5405-4B4D-BE12-00007AC97447}" type="presOf" srcId="{F8B90269-730D-4B3C-82E2-59A4A3A7D535}" destId="{D27364DC-C8B5-4454-90ED-2D0FE93633C3}" srcOrd="0" destOrd="0" presId="urn:microsoft.com/office/officeart/2005/8/layout/lProcess3"/>
    <dgm:cxn modelId="{2EE709F8-3D73-426E-A0C7-127C0C56DFA8}" srcId="{6E8DBF38-0C0C-41E7-BDE4-E24F9951D3C3}" destId="{55113B5F-A5E4-4BA5-9A6C-8F03F4B6AAF9}" srcOrd="0" destOrd="0" parTransId="{CF631139-F432-4FC5-860B-5C324BAFE213}" sibTransId="{5A8ABC64-106D-42D8-A36C-0CBA4F7410B2}"/>
    <dgm:cxn modelId="{0745349B-3FC8-47D5-ACA4-F863CBAF07C8}" type="presOf" srcId="{1176C5AB-6EDD-4BF0-B94D-D1A0F6618B15}" destId="{179D3C7D-C5E6-49DF-AEBB-9FC001C68953}" srcOrd="0" destOrd="0" presId="urn:microsoft.com/office/officeart/2005/8/layout/lProcess3"/>
    <dgm:cxn modelId="{1D88425F-8190-46D3-8137-38B5E278E4DA}" srcId="{1176C5AB-6EDD-4BF0-B94D-D1A0F6618B15}" destId="{F8B90269-730D-4B3C-82E2-59A4A3A7D535}" srcOrd="1" destOrd="0" parTransId="{D9413AFD-BDAF-4759-91FD-0A30D79991A0}" sibTransId="{C16C8647-6388-4D3C-BE0C-B332C64C53C2}"/>
    <dgm:cxn modelId="{DDB10E1F-677E-4637-9D32-81063FBA9570}" srcId="{1176C5AB-6EDD-4BF0-B94D-D1A0F6618B15}" destId="{DBDF4DCC-B9BA-43B7-97D7-DCDA68E97384}" srcOrd="0" destOrd="0" parTransId="{B613C8C5-8006-4D52-9C14-EE50F6D4125C}" sibTransId="{1D8328B7-7FA2-4597-8C6D-EFE3AB312286}"/>
    <dgm:cxn modelId="{E1AC2B38-F7A2-4EBE-B01D-2DE68D5BF891}" srcId="{D53C1ABB-1FA7-42F4-842E-4025020B0743}" destId="{6E8DBF38-0C0C-41E7-BDE4-E24F9951D3C3}" srcOrd="1" destOrd="0" parTransId="{BA0C0A8E-8D1E-4DAB-8FFC-0B1A9DCDA182}" sibTransId="{4CF50DFB-71C2-401C-BD66-EAB341B65DD9}"/>
    <dgm:cxn modelId="{9A5039E6-0D27-4F42-97F7-4F48003BAC49}" type="presOf" srcId="{55113B5F-A5E4-4BA5-9A6C-8F03F4B6AAF9}" destId="{542B0439-192E-4079-A1EE-DD00182B2E18}" srcOrd="0" destOrd="0" presId="urn:microsoft.com/office/officeart/2005/8/layout/lProcess3"/>
    <dgm:cxn modelId="{F8025F90-F341-46F9-9D6B-4672F07F7D38}" type="presOf" srcId="{460E4B1F-3B4A-4225-B95C-8BC44BF74158}" destId="{6FC0E315-BCA3-44EB-95A2-5A44EEE8FB95}" srcOrd="0" destOrd="0" presId="urn:microsoft.com/office/officeart/2005/8/layout/lProcess3"/>
    <dgm:cxn modelId="{25F7DE3B-D4D0-476E-998A-BAD103158308}" type="presParOf" srcId="{0E15B654-2046-49D0-B5D6-D4ED15BD2C50}" destId="{311BF247-6E15-40B1-8A82-AAC547BE7E37}" srcOrd="0" destOrd="0" presId="urn:microsoft.com/office/officeart/2005/8/layout/lProcess3"/>
    <dgm:cxn modelId="{D16E9AA0-491E-4737-A413-DDFA451EB7AD}" type="presParOf" srcId="{311BF247-6E15-40B1-8A82-AAC547BE7E37}" destId="{179D3C7D-C5E6-49DF-AEBB-9FC001C68953}" srcOrd="0" destOrd="0" presId="urn:microsoft.com/office/officeart/2005/8/layout/lProcess3"/>
    <dgm:cxn modelId="{D9529F51-AAB9-4609-B1AE-7AF52AE9071E}" type="presParOf" srcId="{311BF247-6E15-40B1-8A82-AAC547BE7E37}" destId="{C54E65D7-5DB2-45D4-B12D-B83CDA37E0FA}" srcOrd="1" destOrd="0" presId="urn:microsoft.com/office/officeart/2005/8/layout/lProcess3"/>
    <dgm:cxn modelId="{4A9B2281-515D-4C53-ACA2-8C2FB8C4BCDA}" type="presParOf" srcId="{311BF247-6E15-40B1-8A82-AAC547BE7E37}" destId="{3466DCDE-84F4-4F77-93DD-4D4AA7D33320}" srcOrd="2" destOrd="0" presId="urn:microsoft.com/office/officeart/2005/8/layout/lProcess3"/>
    <dgm:cxn modelId="{26F4F3AB-38F3-4100-ABBD-719CB8176444}" type="presParOf" srcId="{311BF247-6E15-40B1-8A82-AAC547BE7E37}" destId="{2D672DDF-6A45-42E0-BF2F-21C0884438DF}" srcOrd="3" destOrd="0" presId="urn:microsoft.com/office/officeart/2005/8/layout/lProcess3"/>
    <dgm:cxn modelId="{AB645A82-0C7F-4D2C-873A-DDCFD396568D}" type="presParOf" srcId="{311BF247-6E15-40B1-8A82-AAC547BE7E37}" destId="{D27364DC-C8B5-4454-90ED-2D0FE93633C3}" srcOrd="4" destOrd="0" presId="urn:microsoft.com/office/officeart/2005/8/layout/lProcess3"/>
    <dgm:cxn modelId="{52A1ACD9-790E-49DF-B582-3CA8BDC5E00E}" type="presParOf" srcId="{0E15B654-2046-49D0-B5D6-D4ED15BD2C50}" destId="{333C3CC0-124E-4F87-BDAD-F1BEB00D8E12}" srcOrd="1" destOrd="0" presId="urn:microsoft.com/office/officeart/2005/8/layout/lProcess3"/>
    <dgm:cxn modelId="{6AE8B248-5284-41A1-BFFA-D40C701A61C0}" type="presParOf" srcId="{0E15B654-2046-49D0-B5D6-D4ED15BD2C50}" destId="{BE6ADBB3-CC48-44D9-ADA7-B1E36B80F213}" srcOrd="2" destOrd="0" presId="urn:microsoft.com/office/officeart/2005/8/layout/lProcess3"/>
    <dgm:cxn modelId="{F049C707-31CC-486F-8F44-20112CF0DFE1}" type="presParOf" srcId="{BE6ADBB3-CC48-44D9-ADA7-B1E36B80F213}" destId="{11781AE3-0553-4F9E-9FAF-D8F549E40F22}" srcOrd="0" destOrd="0" presId="urn:microsoft.com/office/officeart/2005/8/layout/lProcess3"/>
    <dgm:cxn modelId="{C7D4DC19-456F-445F-BDC1-5229127EBF30}" type="presParOf" srcId="{BE6ADBB3-CC48-44D9-ADA7-B1E36B80F213}" destId="{0473BB6E-069E-44D1-9E37-97A4617F3823}" srcOrd="1" destOrd="0" presId="urn:microsoft.com/office/officeart/2005/8/layout/lProcess3"/>
    <dgm:cxn modelId="{CEB00FF0-EE09-4E63-AF94-8561ADEE82E0}" type="presParOf" srcId="{BE6ADBB3-CC48-44D9-ADA7-B1E36B80F213}" destId="{542B0439-192E-4079-A1EE-DD00182B2E18}" srcOrd="2" destOrd="0" presId="urn:microsoft.com/office/officeart/2005/8/layout/lProcess3"/>
    <dgm:cxn modelId="{E7F645F2-7D46-4DA3-949C-9C78722E5F80}" type="presParOf" srcId="{BE6ADBB3-CC48-44D9-ADA7-B1E36B80F213}" destId="{369555E9-B0B3-46E6-9480-9DA4E7B76E22}" srcOrd="3" destOrd="0" presId="urn:microsoft.com/office/officeart/2005/8/layout/lProcess3"/>
    <dgm:cxn modelId="{ADF176BD-16FD-44A5-A787-EA8210B2C765}" type="presParOf" srcId="{BE6ADBB3-CC48-44D9-ADA7-B1E36B80F213}" destId="{6FC0E315-BCA3-44EB-95A2-5A44EEE8FB9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B84FB-4D78-495F-B450-8F13B346E0FA}">
      <dsp:nvSpPr>
        <dsp:cNvPr id="0" name=""/>
        <dsp:cNvSpPr/>
      </dsp:nvSpPr>
      <dsp:spPr>
        <a:xfrm rot="5400000">
          <a:off x="-53428" y="255473"/>
          <a:ext cx="1687490" cy="11812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ряд</a:t>
          </a:r>
          <a:endParaRPr lang="ru-RU" sz="3500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9696" y="592972"/>
        <a:ext cx="1181243" cy="506247"/>
      </dsp:txXfrm>
    </dsp:sp>
    <dsp:sp modelId="{D02B9451-F4C9-4138-919C-DED9B13D73BE}">
      <dsp:nvSpPr>
        <dsp:cNvPr id="0" name=""/>
        <dsp:cNvSpPr/>
      </dsp:nvSpPr>
      <dsp:spPr>
        <a:xfrm rot="5400000">
          <a:off x="4943143" y="-3129785"/>
          <a:ext cx="1096869" cy="7384523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latin typeface="+mn-lt"/>
              <a:cs typeface="Times New Roman" panose="02020603050405020304" pitchFamily="18" charset="0"/>
            </a:rPr>
            <a:t>изониазид, рифампицин, </a:t>
          </a:r>
          <a:r>
            <a:rPr lang="ru-RU" sz="2000" b="1" kern="1200" dirty="0" err="1">
              <a:latin typeface="+mn-lt"/>
              <a:cs typeface="Times New Roman" panose="02020603050405020304" pitchFamily="18" charset="0"/>
            </a:rPr>
            <a:t>рифабутин</a:t>
          </a:r>
          <a:r>
            <a:rPr lang="ru-RU" sz="2000" b="1" kern="1200" dirty="0">
              <a:latin typeface="+mn-lt"/>
              <a:cs typeface="Times New Roman" panose="02020603050405020304" pitchFamily="18" charset="0"/>
            </a:rPr>
            <a:t>, пиразинамид,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этамбутол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стрептомицин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799317" y="67586"/>
        <a:ext cx="7330978" cy="989779"/>
      </dsp:txXfrm>
    </dsp:sp>
    <dsp:sp modelId="{1FEEC6CF-EB64-451B-AAFD-812745F63BE3}">
      <dsp:nvSpPr>
        <dsp:cNvPr id="0" name=""/>
        <dsp:cNvSpPr/>
      </dsp:nvSpPr>
      <dsp:spPr>
        <a:xfrm rot="5400000">
          <a:off x="-53428" y="2368692"/>
          <a:ext cx="1687490" cy="11812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ряд</a:t>
          </a:r>
          <a:endParaRPr lang="ru-RU" sz="3500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9696" y="2706191"/>
        <a:ext cx="1181243" cy="506247"/>
      </dsp:txXfrm>
    </dsp:sp>
    <dsp:sp modelId="{A62C3D5E-24D4-4CA1-A003-6BD825D40D65}">
      <dsp:nvSpPr>
        <dsp:cNvPr id="0" name=""/>
        <dsp:cNvSpPr/>
      </dsp:nvSpPr>
      <dsp:spPr>
        <a:xfrm rot="5400000">
          <a:off x="4339255" y="-1095381"/>
          <a:ext cx="2415020" cy="7475289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спарфлоксацин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деламанид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канамицин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амикацин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капреомицин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протионамид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аминосалициловая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кислота,  амоксициллина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клавуланат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имипенем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/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циластатин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меропенем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, 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тиоуреидоиминометилпиридиния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 перхлорат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809121" y="1552645"/>
        <a:ext cx="7357397" cy="2179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B84FB-4D78-495F-B450-8F13B346E0FA}">
      <dsp:nvSpPr>
        <dsp:cNvPr id="0" name=""/>
        <dsp:cNvSpPr/>
      </dsp:nvSpPr>
      <dsp:spPr>
        <a:xfrm rot="5400000">
          <a:off x="-166927" y="162905"/>
          <a:ext cx="1324818" cy="10036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А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6342" y="504146"/>
        <a:ext cx="1003649" cy="321169"/>
      </dsp:txXfrm>
    </dsp:sp>
    <dsp:sp modelId="{D02B9451-F4C9-4138-919C-DED9B13D73BE}">
      <dsp:nvSpPr>
        <dsp:cNvPr id="0" name=""/>
        <dsp:cNvSpPr/>
      </dsp:nvSpPr>
      <dsp:spPr>
        <a:xfrm rot="5400000">
          <a:off x="4743409" y="-3703574"/>
          <a:ext cx="861131" cy="8302458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фторхинолоны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(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левофлоксацин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моксифлоксацин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)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бедаквилин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и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линезолид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1600" b="1" kern="1200" dirty="0" smtClean="0">
              <a:latin typeface="+mn-lt"/>
              <a:cs typeface="Times New Roman" panose="02020603050405020304" pitchFamily="18" charset="0"/>
            </a:rPr>
            <a:t>(сочтены высокоэффективными и настоятельно рекомендуются для включения во все режимы при отсутствии противопоказаний)</a:t>
          </a:r>
          <a:endParaRPr lang="ru-RU" sz="16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022746" y="59126"/>
        <a:ext cx="8260421" cy="777057"/>
      </dsp:txXfrm>
    </dsp:sp>
    <dsp:sp modelId="{1FEEC6CF-EB64-451B-AAFD-812745F63BE3}">
      <dsp:nvSpPr>
        <dsp:cNvPr id="0" name=""/>
        <dsp:cNvSpPr/>
      </dsp:nvSpPr>
      <dsp:spPr>
        <a:xfrm rot="5400000">
          <a:off x="-149673" y="1272399"/>
          <a:ext cx="1324818" cy="1038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В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6342" y="1648146"/>
        <a:ext cx="1038156" cy="286662"/>
      </dsp:txXfrm>
    </dsp:sp>
    <dsp:sp modelId="{A62C3D5E-24D4-4CA1-A003-6BD825D40D65}">
      <dsp:nvSpPr>
        <dsp:cNvPr id="0" name=""/>
        <dsp:cNvSpPr/>
      </dsp:nvSpPr>
      <dsp:spPr>
        <a:xfrm rot="5400000">
          <a:off x="5393381" y="-3236641"/>
          <a:ext cx="861131" cy="9609636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Циклосерин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 или </a:t>
          </a:r>
          <a:r>
            <a:rPr lang="ru-RU" sz="2000" b="1" kern="1200" dirty="0" err="1" smtClean="0">
              <a:latin typeface="+mn-lt"/>
              <a:cs typeface="Times New Roman" panose="02020603050405020304" pitchFamily="18" charset="0"/>
            </a:rPr>
            <a:t>теризидон</a:t>
          </a: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 и некоторые другие препараты, не зарегистрированные в РФ, условно рекомендованы в качестве препаратов второго выбора;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019129" y="1179648"/>
        <a:ext cx="9567599" cy="777057"/>
      </dsp:txXfrm>
    </dsp:sp>
    <dsp:sp modelId="{E6B56802-FACD-48BF-8F62-A91BF68BDD87}">
      <dsp:nvSpPr>
        <dsp:cNvPr id="0" name=""/>
        <dsp:cNvSpPr/>
      </dsp:nvSpPr>
      <dsp:spPr>
        <a:xfrm rot="5400000">
          <a:off x="-136699" y="2445993"/>
          <a:ext cx="1324818" cy="9273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Группа С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2024" y="2710956"/>
        <a:ext cx="927372" cy="397446"/>
      </dsp:txXfrm>
    </dsp:sp>
    <dsp:sp modelId="{8EA97094-A4D8-4881-A39E-47978D22720A}">
      <dsp:nvSpPr>
        <dsp:cNvPr id="0" name=""/>
        <dsp:cNvSpPr/>
      </dsp:nvSpPr>
      <dsp:spPr>
        <a:xfrm rot="5400000">
          <a:off x="5337989" y="-2048147"/>
          <a:ext cx="861131" cy="9469058"/>
        </a:xfrm>
        <a:prstGeom prst="round2Same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+mn-lt"/>
              <a:cs typeface="Times New Roman" panose="02020603050405020304" pitchFamily="18" charset="0"/>
            </a:rPr>
            <a:t>в нее входят все прочие препараты, которые могут использоваться в том случае, если режим не может быть составлен из препаратов групп A и B.</a:t>
          </a:r>
          <a:endParaRPr lang="ru-RU" sz="2000" b="1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1034026" y="2297853"/>
        <a:ext cx="9427021" cy="7770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CF25D-53DE-4759-9CF9-A4C8142F7482}">
      <dsp:nvSpPr>
        <dsp:cNvPr id="0" name=""/>
        <dsp:cNvSpPr/>
      </dsp:nvSpPr>
      <dsp:spPr>
        <a:xfrm>
          <a:off x="1103927" y="0"/>
          <a:ext cx="2526721" cy="6296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Чувствительный ТБ</a:t>
          </a:r>
        </a:p>
      </dsp:txBody>
      <dsp:txXfrm>
        <a:off x="1418744" y="0"/>
        <a:ext cx="1897087" cy="629634"/>
      </dsp:txXfrm>
    </dsp:sp>
    <dsp:sp modelId="{425E6F13-BB10-4F1E-A0C4-5EB1F1FA8F09}">
      <dsp:nvSpPr>
        <dsp:cNvPr id="0" name=""/>
        <dsp:cNvSpPr/>
      </dsp:nvSpPr>
      <dsp:spPr>
        <a:xfrm>
          <a:off x="3466275" y="32903"/>
          <a:ext cx="1980901" cy="5225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+mn-lt"/>
              <a:cs typeface="Times New Roman" panose="02020603050405020304" pitchFamily="18" charset="0"/>
            </a:rPr>
            <a:t>Нет риска МЛУ МБТ</a:t>
          </a:r>
        </a:p>
      </dsp:txBody>
      <dsp:txXfrm>
        <a:off x="3727573" y="32903"/>
        <a:ext cx="1458305" cy="522596"/>
      </dsp:txXfrm>
    </dsp:sp>
    <dsp:sp modelId="{40D5C478-3592-4B3C-B328-D3150AD0DD91}">
      <dsp:nvSpPr>
        <dsp:cNvPr id="0" name=""/>
        <dsp:cNvSpPr/>
      </dsp:nvSpPr>
      <dsp:spPr>
        <a:xfrm>
          <a:off x="5257559" y="32903"/>
          <a:ext cx="1306490" cy="5225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+mn-lt"/>
              <a:cs typeface="Times New Roman" panose="02020603050405020304" pitchFamily="18" charset="0"/>
            </a:rPr>
            <a:t>I/III</a:t>
          </a:r>
          <a:endParaRPr lang="ru-RU" sz="2400" b="1" kern="1200" dirty="0">
            <a:latin typeface="+mn-lt"/>
            <a:cs typeface="Times New Roman" panose="02020603050405020304" pitchFamily="18" charset="0"/>
          </a:endParaRPr>
        </a:p>
      </dsp:txBody>
      <dsp:txXfrm>
        <a:off x="5518857" y="32903"/>
        <a:ext cx="783894" cy="522596"/>
      </dsp:txXfrm>
    </dsp:sp>
    <dsp:sp modelId="{4E189969-8C7B-4593-9D65-FE5B14CD8E26}">
      <dsp:nvSpPr>
        <dsp:cNvPr id="0" name=""/>
        <dsp:cNvSpPr/>
      </dsp:nvSpPr>
      <dsp:spPr>
        <a:xfrm>
          <a:off x="1083799" y="762796"/>
          <a:ext cx="2841050" cy="6296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Изониазид</a:t>
          </a: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- резистентный ТБ 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1398616" y="762796"/>
        <a:ext cx="2211416" cy="629634"/>
      </dsp:txXfrm>
    </dsp:sp>
    <dsp:sp modelId="{D8E799BB-1EA0-4389-88C6-04CB25FC2BFD}">
      <dsp:nvSpPr>
        <dsp:cNvPr id="0" name=""/>
        <dsp:cNvSpPr/>
      </dsp:nvSpPr>
      <dsp:spPr>
        <a:xfrm>
          <a:off x="3720219" y="718609"/>
          <a:ext cx="1756419" cy="71778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90" tIns="29845" rIns="0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4079109" y="718609"/>
        <a:ext cx="1038639" cy="717780"/>
      </dsp:txXfrm>
    </dsp:sp>
    <dsp:sp modelId="{906C0A53-4201-4CC4-8B21-A42B6A44F62E}">
      <dsp:nvSpPr>
        <dsp:cNvPr id="0" name=""/>
        <dsp:cNvSpPr/>
      </dsp:nvSpPr>
      <dsp:spPr>
        <a:xfrm>
          <a:off x="5336918" y="741880"/>
          <a:ext cx="1120773" cy="62399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II</a:t>
          </a:r>
          <a:endParaRPr lang="ru-RU" sz="24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5648916" y="741880"/>
        <a:ext cx="496778" cy="6239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D3C7D-C5E6-49DF-AEBB-9FC001C68953}">
      <dsp:nvSpPr>
        <dsp:cNvPr id="0" name=""/>
        <dsp:cNvSpPr/>
      </dsp:nvSpPr>
      <dsp:spPr>
        <a:xfrm>
          <a:off x="1237457" y="91"/>
          <a:ext cx="2029160" cy="660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МЛУ ТБ с ЛЧ  к </a:t>
          </a:r>
          <a:r>
            <a:rPr lang="en-US" sz="2000" b="1" kern="1200" dirty="0" err="1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Ofl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1567893" y="91"/>
        <a:ext cx="1368288" cy="660872"/>
      </dsp:txXfrm>
    </dsp:sp>
    <dsp:sp modelId="{3466DCDE-84F4-4F77-93DD-4D4AA7D33320}">
      <dsp:nvSpPr>
        <dsp:cNvPr id="0" name=""/>
        <dsp:cNvSpPr/>
      </dsp:nvSpPr>
      <dsp:spPr>
        <a:xfrm>
          <a:off x="3051835" y="56265"/>
          <a:ext cx="1927378" cy="5485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Риск МЛУ ТБ</a:t>
          </a:r>
        </a:p>
      </dsp:txBody>
      <dsp:txXfrm>
        <a:off x="3326097" y="56265"/>
        <a:ext cx="1378854" cy="548524"/>
      </dsp:txXfrm>
    </dsp:sp>
    <dsp:sp modelId="{D27364DC-C8B5-4454-90ED-2D0FE93633C3}">
      <dsp:nvSpPr>
        <dsp:cNvPr id="0" name=""/>
        <dsp:cNvSpPr/>
      </dsp:nvSpPr>
      <dsp:spPr>
        <a:xfrm>
          <a:off x="4790339" y="49952"/>
          <a:ext cx="1371311" cy="5485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IV</a:t>
          </a:r>
          <a:endParaRPr lang="ru-RU" sz="24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5064601" y="49952"/>
        <a:ext cx="822787" cy="548524"/>
      </dsp:txXfrm>
    </dsp:sp>
    <dsp:sp modelId="{11781AE3-0553-4F9E-9FAF-D8F549E40F22}">
      <dsp:nvSpPr>
        <dsp:cNvPr id="0" name=""/>
        <dsp:cNvSpPr/>
      </dsp:nvSpPr>
      <dsp:spPr>
        <a:xfrm>
          <a:off x="1237457" y="753486"/>
          <a:ext cx="2522122" cy="6608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МЛУ ТБ с ЛУ к </a:t>
          </a:r>
          <a:r>
            <a:rPr lang="en-US" sz="2000" b="1" kern="1200" dirty="0" err="1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Ofl</a:t>
          </a:r>
          <a:r>
            <a:rPr lang="ru-RU" sz="2000" b="1" kern="12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и ШЛУ ТБ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1567893" y="753486"/>
        <a:ext cx="1861250" cy="660872"/>
      </dsp:txXfrm>
    </dsp:sp>
    <dsp:sp modelId="{542B0439-192E-4079-A1EE-DD00182B2E18}">
      <dsp:nvSpPr>
        <dsp:cNvPr id="0" name=""/>
        <dsp:cNvSpPr/>
      </dsp:nvSpPr>
      <dsp:spPr>
        <a:xfrm>
          <a:off x="3544796" y="809660"/>
          <a:ext cx="1371311" cy="5485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Риск ШЛУ ТБ</a:t>
          </a:r>
          <a:endParaRPr lang="ru-RU" sz="18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3819058" y="809660"/>
        <a:ext cx="822787" cy="548524"/>
      </dsp:txXfrm>
    </dsp:sp>
    <dsp:sp modelId="{6FC0E315-BCA3-44EB-95A2-5A44EEE8FB95}">
      <dsp:nvSpPr>
        <dsp:cNvPr id="0" name=""/>
        <dsp:cNvSpPr/>
      </dsp:nvSpPr>
      <dsp:spPr>
        <a:xfrm>
          <a:off x="4727234" y="823840"/>
          <a:ext cx="1371311" cy="54852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rPr>
            <a:t>v</a:t>
          </a:r>
          <a:endParaRPr lang="ru-RU" sz="3200" b="1" kern="1200" dirty="0">
            <a:solidFill>
              <a:schemeClr val="accent3">
                <a:lumMod val="50000"/>
              </a:schemeClr>
            </a:solidFill>
            <a:latin typeface="+mn-lt"/>
            <a:cs typeface="Times New Roman" panose="02020603050405020304" pitchFamily="18" charset="0"/>
          </a:endParaRPr>
        </a:p>
      </dsp:txBody>
      <dsp:txXfrm>
        <a:off x="5001496" y="823840"/>
        <a:ext cx="822787" cy="548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01120-98A5-413E-8FD8-B8687C84D996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3BC7-43AA-435D-B852-5CC9A5A7A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5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856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4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153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0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04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67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18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534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28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47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042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141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8211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523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43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454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923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851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47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457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108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974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1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33703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32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356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982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980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61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968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526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810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905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4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29259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167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44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865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030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534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635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82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025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349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43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5453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511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732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030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661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644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26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037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42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222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28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663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84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05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898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332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925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923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405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093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47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6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372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91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820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9431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974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560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516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027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188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836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6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931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388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014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7568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721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27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635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863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645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226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73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601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455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57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9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34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8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4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1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30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26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89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93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00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38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2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73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07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27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86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35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19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35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14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6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50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83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3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52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80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3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72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93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3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93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16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74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2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39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45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86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66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2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68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90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165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5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14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8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5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24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096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946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640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801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02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8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472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73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76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83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70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96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567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351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46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7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6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957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755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17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675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44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52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94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439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514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97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6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316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88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1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755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855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440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43EE-30D4-4B84-8452-D5ED3690514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81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0BE9-7C87-4143-B38E-85B0E277502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743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43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71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3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6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2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8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2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6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8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5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4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81A3-86C0-4214-8CB3-49F36C92445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F4EF-45B2-4859-86F9-32DF6CA40F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7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628" y="1379566"/>
            <a:ext cx="11519065" cy="3240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5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№10</a:t>
            </a:r>
            <a:r>
              <a:rPr lang="ru-RU" altLang="ru-RU" sz="2800" dirty="0">
                <a:latin typeface="Arial Black" panose="020B0A04020102020204" pitchFamily="34" charset="0"/>
              </a:rPr>
              <a:t/>
            </a:r>
            <a:br>
              <a:rPr lang="ru-RU" altLang="ru-RU" sz="2800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 Black" panose="020B0A04020102020204" pitchFamily="34" charset="0"/>
              </a:rPr>
              <a:t>Основные принципы и методы</a:t>
            </a:r>
            <a:br>
              <a:rPr lang="ru-RU" altLang="ru-RU" sz="4000" b="1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 Black" panose="020B0A04020102020204" pitchFamily="34" charset="0"/>
              </a:rPr>
              <a:t>лечения туберкулеза</a:t>
            </a:r>
            <a:r>
              <a:rPr lang="ru-RU" altLang="ru-RU" sz="4000" b="1" dirty="0" smtClean="0">
                <a:latin typeface="Arial" panose="020B0604020202020204" pitchFamily="34" charset="0"/>
              </a:rPr>
              <a:t/>
            </a:r>
            <a:br>
              <a:rPr lang="ru-RU" altLang="ru-RU" sz="4000" b="1" dirty="0" smtClean="0">
                <a:latin typeface="Arial" panose="020B0604020202020204" pitchFamily="34" charset="0"/>
              </a:rPr>
            </a:br>
            <a:r>
              <a:rPr lang="ru-RU" altLang="ru-RU" sz="2200" b="1" dirty="0">
                <a:latin typeface="Arial" panose="020B0604020202020204" pitchFamily="34" charset="0"/>
              </a:rPr>
              <a:t/>
            </a:r>
            <a:br>
              <a:rPr lang="ru-RU" altLang="ru-RU" sz="2200" b="1" dirty="0">
                <a:latin typeface="Arial" panose="020B0604020202020204" pitchFamily="34" charset="0"/>
              </a:rPr>
            </a:br>
            <a:r>
              <a:rPr lang="ru-RU" altLang="ru-RU" sz="1400" dirty="0" smtClean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Дисциплина: «Фтизиатрия» </a:t>
            </a:r>
            <a:r>
              <a:rPr lang="ru-RU" altLang="ru-RU" sz="1600">
                <a:latin typeface="Arial Black" panose="020B0A04020102020204" pitchFamily="34" charset="0"/>
              </a:rPr>
              <a:t/>
            </a:r>
            <a:br>
              <a:rPr lang="ru-RU" altLang="ru-RU" sz="1600">
                <a:latin typeface="Arial Black" panose="020B0A04020102020204" pitchFamily="34" charset="0"/>
              </a:rPr>
            </a:b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03912" y="5124675"/>
            <a:ext cx="6552728" cy="1524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2200" b="1" spc="300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2200" b="1" spc="300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6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Кандидат медицинских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наук, доцент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79237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</a:t>
            </a:r>
            <a:r>
              <a:rPr lang="ru-RU" sz="2400" b="1" dirty="0" smtClean="0">
                <a:solidFill>
                  <a:prstClr val="black"/>
                </a:solidFill>
              </a:rPr>
              <a:t>им. </a:t>
            </a:r>
            <a:r>
              <a:rPr lang="ru-RU" sz="2400" b="1" dirty="0">
                <a:solidFill>
                  <a:prstClr val="black"/>
                </a:solidFill>
              </a:rPr>
              <a:t>проф. В. Ф. </a:t>
            </a:r>
            <a:r>
              <a:rPr lang="ru-RU" sz="2400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sz="2400" b="1" dirty="0">
                <a:solidFill>
                  <a:prstClr val="black"/>
                </a:solidFill>
              </a:rPr>
              <a:t>»</a:t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595" y="499532"/>
            <a:ext cx="11115303" cy="84922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ОСНОВНЫЕ    ПРИЧИНЫ    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НЕЭФФЕКТИВНОСТИ     </a:t>
            </a:r>
            <a: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2878" y="2110046"/>
            <a:ext cx="7222416" cy="353017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Порочное отношение больного к лечению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Позднее начало лечения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Алкоголизм, наркомания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Устойчивость микобактерий</a:t>
            </a: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Побочные эффекты химиотерапии</a:t>
            </a:r>
            <a:endParaRPr lang="en-US" b="1" dirty="0">
              <a:solidFill>
                <a:prstClr val="black"/>
              </a:solidFill>
            </a:endParaRPr>
          </a:p>
          <a:p>
            <a:pPr lvl="1">
              <a:lnSpc>
                <a:spcPct val="110000"/>
              </a:lnSpc>
              <a:spcBef>
                <a:spcPct val="35000"/>
              </a:spcBef>
              <a:spcAft>
                <a:spcPct val="1500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Иммунологические особенности больного</a:t>
            </a:r>
          </a:p>
        </p:txBody>
      </p:sp>
    </p:spTree>
    <p:extLst>
      <p:ext uri="{BB962C8B-B14F-4D97-AF65-F5344CB8AC3E}">
        <p14:creationId xmlns:p14="http://schemas.microsoft.com/office/powerpoint/2010/main" val="7917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676" y="195127"/>
            <a:ext cx="9284920" cy="55132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ОРГАНИЗАЦИОННЫЕ   ФОРМЫ   ЛЕЧЕНИЯ   ТУБЕРКУЛЕЗА</a:t>
            </a:r>
            <a:endParaRPr lang="ru-RU" sz="28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8272" y="1063211"/>
            <a:ext cx="6270032" cy="167999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b="1" dirty="0"/>
              <a:t>стационар с круглосуточным пребыванием;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дневной стационар</a:t>
            </a:r>
            <a:r>
              <a:rPr lang="ru-RU" sz="2400" b="1" dirty="0" smtClean="0"/>
              <a:t>;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с</a:t>
            </a:r>
            <a:r>
              <a:rPr lang="ru-RU" sz="2400" b="1" dirty="0" smtClean="0"/>
              <a:t>тационар на дому;</a:t>
            </a:r>
            <a:endParaRPr lang="ru-RU" sz="2400" b="1" dirty="0"/>
          </a:p>
          <a:p>
            <a:pPr>
              <a:lnSpc>
                <a:spcPct val="80000"/>
              </a:lnSpc>
            </a:pPr>
            <a:r>
              <a:rPr lang="ru-RU" sz="2400" b="1" dirty="0"/>
              <a:t>в амбулаторных условиях;</a:t>
            </a:r>
          </a:p>
          <a:p>
            <a:pPr>
              <a:lnSpc>
                <a:spcPct val="80000"/>
              </a:lnSpc>
            </a:pPr>
            <a:r>
              <a:rPr lang="ru-RU" sz="2400" b="1" dirty="0"/>
              <a:t>в санатории.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38272" y="3988805"/>
            <a:ext cx="6270032" cy="252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тяжести течения заболевания,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эпидемической опасности больного,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материально-бытовых условий его жизни,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психологических особенностей больного,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степени социальной адаптации,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/>
              <a:t>местных условий.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8140" y="3257016"/>
            <a:ext cx="108302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ОРГАНИЗАЦИОННУЮ  ФОРМУ  ЛЕЧЕНИЯ  ОПРЕДЕЛЯЮТ  С  УЧЕТОМ: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5212" y="942532"/>
            <a:ext cx="8560694" cy="538609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/>
              <a:t>	</a:t>
            </a:r>
            <a:r>
              <a:rPr lang="ru-RU" sz="2400" b="1" dirty="0" smtClean="0">
                <a:solidFill>
                  <a:srgbClr val="002060"/>
                </a:solidFill>
              </a:rPr>
              <a:t>1. РАННЕЕ НАЧАЛО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	2. ДЛИТЕЛЬНОСТЬ И НЕПРЕРЫВНОСТЬ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	3. ЭТАПНОСТЬ И ПРЕЕМСТВЕННОСТЬ </a:t>
            </a:r>
          </a:p>
          <a:p>
            <a:r>
              <a:rPr lang="ru-RU" sz="2000" b="1" dirty="0"/>
              <a:t>		</a:t>
            </a:r>
            <a:r>
              <a:rPr lang="ru-RU" sz="2400" b="1" i="1" dirty="0"/>
              <a:t>а) стационар с круглосуточным </a:t>
            </a:r>
            <a:r>
              <a:rPr lang="ru-RU" sz="2400" b="1" i="1" dirty="0" smtClean="0"/>
              <a:t>пребыванием</a:t>
            </a:r>
            <a:r>
              <a:rPr lang="ru-RU" sz="2400" b="1" i="1" dirty="0"/>
              <a:t>;</a:t>
            </a:r>
          </a:p>
          <a:p>
            <a:r>
              <a:rPr lang="ru-RU" sz="2400" b="1" i="1" dirty="0"/>
              <a:t>		б) дневной стационар;</a:t>
            </a:r>
          </a:p>
          <a:p>
            <a:r>
              <a:rPr lang="ru-RU" sz="2400" b="1" i="1" dirty="0"/>
              <a:t>		в) в амбулаторных условиях;</a:t>
            </a:r>
          </a:p>
          <a:p>
            <a:r>
              <a:rPr lang="ru-RU" sz="2400" b="1" i="1" dirty="0"/>
              <a:t>		г) в санатории.</a:t>
            </a:r>
          </a:p>
          <a:p>
            <a:r>
              <a:rPr lang="ru-RU" sz="2800" b="1" dirty="0"/>
              <a:t>        </a:t>
            </a:r>
            <a:r>
              <a:rPr lang="ru-RU" sz="2400" b="1" dirty="0" smtClean="0">
                <a:solidFill>
                  <a:srgbClr val="002060"/>
                </a:solidFill>
              </a:rPr>
              <a:t>4. КОМПЛЕКСНОСТЬ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000" b="1" dirty="0"/>
              <a:t>		</a:t>
            </a:r>
            <a:r>
              <a:rPr lang="ru-RU" sz="2400" b="1" i="1" dirty="0"/>
              <a:t>а) гигиенодиетический режим</a:t>
            </a:r>
          </a:p>
          <a:p>
            <a:r>
              <a:rPr lang="ru-RU" sz="2400" b="1" i="1" dirty="0"/>
              <a:t>		б) комбинированная химиотерапия</a:t>
            </a:r>
          </a:p>
          <a:p>
            <a:r>
              <a:rPr lang="ru-RU" sz="2400" b="1" i="1" dirty="0"/>
              <a:t>		в) патогенетическая терапия</a:t>
            </a:r>
          </a:p>
          <a:p>
            <a:r>
              <a:rPr lang="ru-RU" sz="2400" b="1" i="1" dirty="0"/>
              <a:t> 		г) </a:t>
            </a:r>
            <a:r>
              <a:rPr lang="ru-RU" sz="2400" b="1" i="1" dirty="0" err="1"/>
              <a:t>коллапсотерапия</a:t>
            </a:r>
            <a:r>
              <a:rPr lang="ru-RU" sz="2400" b="1" i="1" dirty="0"/>
              <a:t> (по показаниям)</a:t>
            </a:r>
          </a:p>
          <a:p>
            <a:r>
              <a:rPr lang="ru-RU" sz="2400" b="1" i="1" dirty="0"/>
              <a:t>		д) хирургическое лечение (по показаниям)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5. КОНТРОЛИРУЕМОСТЬ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5225" y="188747"/>
            <a:ext cx="931628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ОСНОВНЫЕ   ПРИНЦИПЫ   ЛЕЧЕНИЯ   ТУБЕРКУЛЕЗА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81764" y="344385"/>
            <a:ext cx="6828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300" dirty="0" smtClean="0"/>
              <a:t>ГИГИЕНОДИЕТИЧЕСКИЙ РЕЖИМ</a:t>
            </a:r>
            <a:endParaRPr lang="ru-RU" sz="3200" b="1" spc="300" dirty="0"/>
          </a:p>
        </p:txBody>
      </p:sp>
    </p:spTree>
    <p:extLst>
      <p:ext uri="{BB962C8B-B14F-4D97-AF65-F5344CB8AC3E}">
        <p14:creationId xmlns:p14="http://schemas.microsoft.com/office/powerpoint/2010/main" val="10057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2643" y="875959"/>
            <a:ext cx="5759533" cy="234051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ВСЕ ПРОТИВОМИКРОБНЫЕ ПРЕПАРАТЫ НАИБОЛЕЕ ЭФФЕКТИВНО ВОЗДЕЙСТВУЮТ НА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МЕТАБОЛИЧЕСКИ АКТИВНЫЕ 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МИКРООРГАНИЗМЫ.</a:t>
            </a:r>
            <a:endParaRPr lang="ru-RU" sz="24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1379" name="Объект 2"/>
          <p:cNvSpPr>
            <a:spLocks noGrp="1"/>
          </p:cNvSpPr>
          <p:nvPr>
            <p:ph idx="1"/>
          </p:nvPr>
        </p:nvSpPr>
        <p:spPr bwMode="auto">
          <a:xfrm>
            <a:off x="1318161" y="3694923"/>
            <a:ext cx="8801767" cy="200523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ПО АКТИВНОСТИ РАЗМНОЖЕНИЯ МБТ ПОДРАЗДЕЛЯЮТСЯ НА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:</a:t>
            </a:r>
            <a:endParaRPr lang="ru-RU" altLang="ru-RU" sz="2000" b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ru-RU" sz="2400" b="1" dirty="0">
                <a:cs typeface="Times New Roman" panose="02020603050405020304" pitchFamily="18" charset="0"/>
              </a:rPr>
              <a:t>1) </a:t>
            </a:r>
            <a:r>
              <a:rPr lang="ru-RU" altLang="ru-RU" sz="2400" b="1" dirty="0" err="1">
                <a:cs typeface="Times New Roman" panose="02020603050405020304" pitchFamily="18" charset="0"/>
              </a:rPr>
              <a:t>активноразмножающиеся</a:t>
            </a:r>
            <a:r>
              <a:rPr lang="ru-RU" altLang="ru-RU" sz="2400" b="1" dirty="0"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altLang="ru-RU" sz="2400" b="1" dirty="0">
                <a:cs typeface="Times New Roman" panose="02020603050405020304" pitchFamily="18" charset="0"/>
              </a:rPr>
              <a:t>2) обладающие скачкообразным размножением;</a:t>
            </a:r>
          </a:p>
          <a:p>
            <a:pPr marL="0" indent="0" algn="ctr">
              <a:buNone/>
            </a:pPr>
            <a:r>
              <a:rPr lang="ru-RU" altLang="ru-RU" sz="2400" b="1" dirty="0">
                <a:cs typeface="Times New Roman" panose="02020603050405020304" pitchFamily="18" charset="0"/>
              </a:rPr>
              <a:t>3) </a:t>
            </a:r>
            <a:r>
              <a:rPr lang="ru-RU" altLang="ru-RU" sz="2400" b="1" dirty="0" err="1">
                <a:cs typeface="Times New Roman" panose="02020603050405020304" pitchFamily="18" charset="0"/>
              </a:rPr>
              <a:t>персистирующая</a:t>
            </a:r>
            <a:r>
              <a:rPr lang="ru-RU" altLang="ru-RU" sz="2400" b="1" dirty="0">
                <a:cs typeface="Times New Roman" panose="02020603050405020304" pitchFamily="18" charset="0"/>
              </a:rPr>
              <a:t> популяция (на них АБП не действует).</a:t>
            </a:r>
          </a:p>
        </p:txBody>
      </p:sp>
      <p:pic>
        <p:nvPicPr>
          <p:cNvPr id="101380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12" y="875959"/>
            <a:ext cx="3727952" cy="2340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40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785" y="387675"/>
            <a:ext cx="7543800" cy="8286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ОСНОВНЫЕ ПРИНЦИПЫ ХИМИОТЕРАПИИ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799493"/>
            <a:ext cx="10794669" cy="3900662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1</a:t>
            </a:r>
            <a:r>
              <a:rPr lang="ru-RU" sz="2400" b="1" dirty="0">
                <a:cs typeface="Times New Roman" panose="02020603050405020304" pitchFamily="18" charset="0"/>
              </a:rPr>
              <a:t>. Начинаться как можно в более ранние сроки.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2. Быть комбинированной или </a:t>
            </a:r>
            <a:r>
              <a:rPr lang="ru-RU" sz="2400" b="1" dirty="0" err="1">
                <a:cs typeface="Times New Roman" panose="02020603050405020304" pitchFamily="18" charset="0"/>
              </a:rPr>
              <a:t>полихимиотерапией</a:t>
            </a:r>
            <a:r>
              <a:rPr lang="ru-RU" sz="2400" b="1" dirty="0"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3. Химиотерапия назначается врачом-фтизиатром.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4. Рекомендуется ежедневный прием противотуберкулезных препаратов. 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5. Суточные дозы назначаются в один прием.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6. Контроль медицинского персонала за приемом больным противотуберкулезных препаратов.</a:t>
            </a:r>
          </a:p>
          <a:p>
            <a:r>
              <a:rPr lang="ru-RU" sz="2400" b="1" dirty="0">
                <a:cs typeface="Times New Roman" panose="02020603050405020304" pitchFamily="18" charset="0"/>
              </a:rPr>
              <a:t>7. Наличие полного набора лекарств в соответствии с назначенным режимом химиотерапии. </a:t>
            </a:r>
          </a:p>
        </p:txBody>
      </p:sp>
    </p:spTree>
    <p:extLst>
      <p:ext uri="{BB962C8B-B14F-4D97-AF65-F5344CB8AC3E}">
        <p14:creationId xmlns:p14="http://schemas.microsoft.com/office/powerpoint/2010/main" val="41610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671" y="387676"/>
            <a:ext cx="8372104" cy="130439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Основной  компонент  лечения  туберкулеза вне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зависимости от локализации инфекционного процесса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4000" b="1" spc="300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ХИМИОТЕРАПИЯ</a:t>
            </a:r>
            <a:endParaRPr lang="ru-RU" sz="4000" b="1" spc="300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165" y="2834090"/>
            <a:ext cx="9735102" cy="310501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spc="300" dirty="0"/>
              <a:t>ХИМИОТЕРАПИЯ </a:t>
            </a:r>
            <a:endParaRPr lang="ru-RU" sz="4000" b="1" spc="3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 smtClean="0"/>
              <a:t> </a:t>
            </a:r>
            <a:r>
              <a:rPr lang="ru-RU" sz="2400" b="1" dirty="0"/>
              <a:t>это метод этиотропного лечения </a:t>
            </a:r>
            <a:r>
              <a:rPr lang="ru-RU" sz="2400" b="1" dirty="0" smtClean="0"/>
              <a:t>туберкулеза заключающийся </a:t>
            </a:r>
            <a:r>
              <a:rPr lang="ru-RU" sz="2400" b="1" dirty="0"/>
              <a:t>в длительном применении комбинации лекарственных препаратов, подавляющих размножение МБТ (бактериостатический эффект) или уничтожающих их в организме пациента (бактерицидный эффект).</a:t>
            </a:r>
          </a:p>
        </p:txBody>
      </p:sp>
    </p:spTree>
    <p:extLst>
      <p:ext uri="{BB962C8B-B14F-4D97-AF65-F5344CB8AC3E}">
        <p14:creationId xmlns:p14="http://schemas.microsoft.com/office/powerpoint/2010/main" val="13664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462" y="514881"/>
            <a:ext cx="5127031" cy="126896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ФАЗЫ  КУРСА  ХИМИОТЕРАПИИ:</a:t>
            </a:r>
            <a: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1. ФАЗА  ИНТЕСИВНОЙ  ТЕРАПИИ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2. ФАЗА  ПРОДОЛЖЕНИЯ</a:t>
            </a:r>
            <a:endParaRPr lang="ru-RU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5" y="2183745"/>
            <a:ext cx="11372603" cy="375815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ФАЗА  ИНТЕНСИВНОЙ  ТЕРАПИИ </a:t>
            </a:r>
            <a:r>
              <a:rPr lang="ru-RU" sz="2400" b="1" dirty="0" smtClean="0">
                <a:cs typeface="Times New Roman" panose="02020603050405020304" pitchFamily="18" charset="0"/>
              </a:rPr>
              <a:t>направлена </a:t>
            </a:r>
            <a:r>
              <a:rPr lang="ru-RU" sz="2400" b="1" dirty="0">
                <a:cs typeface="Times New Roman" panose="02020603050405020304" pitchFamily="18" charset="0"/>
              </a:rPr>
              <a:t>на ликвидацию клинических проявлений заболевания, максимальное воздействие на популяцию микобактерий туберкулеза с целью прекращения </a:t>
            </a:r>
            <a:r>
              <a:rPr lang="ru-RU" sz="24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2400" b="1" dirty="0">
                <a:cs typeface="Times New Roman" panose="02020603050405020304" pitchFamily="18" charset="0"/>
              </a:rPr>
              <a:t> и предотвращения развития лекарственной устойчивости, уменьшение инфильтративных и деструктивных изменений в </a:t>
            </a:r>
            <a:r>
              <a:rPr lang="ru-RU" sz="2400" b="1" dirty="0" smtClean="0">
                <a:cs typeface="Times New Roman" panose="02020603050405020304" pitchFamily="18" charset="0"/>
              </a:rPr>
              <a:t>органах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ФАЗА  ПРОДОЛЖЕНИЯ </a:t>
            </a:r>
            <a:r>
              <a:rPr lang="ru-RU" sz="2400" b="1" dirty="0" smtClean="0">
                <a:cs typeface="Times New Roman" panose="02020603050405020304" pitchFamily="18" charset="0"/>
              </a:rPr>
              <a:t>терапии </a:t>
            </a:r>
            <a:r>
              <a:rPr lang="ru-RU" sz="2400" b="1" dirty="0">
                <a:cs typeface="Times New Roman" panose="02020603050405020304" pitchFamily="18" charset="0"/>
              </a:rPr>
              <a:t>направлена на подавление сохраняющейся </a:t>
            </a:r>
            <a:r>
              <a:rPr lang="ru-RU" sz="2400" b="1" dirty="0" err="1">
                <a:cs typeface="Times New Roman" panose="02020603050405020304" pitchFamily="18" charset="0"/>
              </a:rPr>
              <a:t>микобактериальной</a:t>
            </a:r>
            <a:r>
              <a:rPr lang="ru-RU" sz="2400" b="1" dirty="0">
                <a:cs typeface="Times New Roman" panose="02020603050405020304" pitchFamily="18" charset="0"/>
              </a:rPr>
              <a:t> популяции. Она обеспечивает дальнейшее уменьшение воспалительных изменений и инволюцию туберкулезного процесса, а также восстановление функциональных возможностей </a:t>
            </a:r>
            <a:r>
              <a:rPr lang="ru-RU" sz="2400" b="1" dirty="0" smtClean="0">
                <a:cs typeface="Times New Roman" panose="02020603050405020304" pitchFamily="18" charset="0"/>
              </a:rPr>
              <a:t>больного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683" y="435836"/>
            <a:ext cx="8875564" cy="82014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ЛЕКАРСТВЕННЫЕ  ПРЕПАРАТЫ  ДЛЯ  ЛЕЧЕНИЯ  ТУБЕРКУЛЕЗА</a:t>
            </a:r>
            <a:b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(Федеральные клинические рекомендации </a:t>
            </a: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2022)</a:t>
            </a:r>
            <a:endParaRPr lang="ru-RU" sz="28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205135"/>
              </p:ext>
            </p:extLst>
          </p:nvPr>
        </p:nvGraphicFramePr>
        <p:xfrm>
          <a:off x="811850" y="1589517"/>
          <a:ext cx="9455312" cy="3873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229" y="5281301"/>
            <a:ext cx="2582776" cy="14324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30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229" y="367470"/>
            <a:ext cx="8418786" cy="65777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ЛЕКАРСТВЕННЫЕ ПРЕПАРАТЫ ДЛЯ ЛЕЧЕНИЯ ТУБЕРКУЛЕЗА</a:t>
            </a:r>
            <a:b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(рекомендации ВОЗ </a:t>
            </a:r>
            <a:r>
              <a:rPr lang="ru-RU" sz="2800" b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для лечения МЛУ и ШЛУ ТБ)</a:t>
            </a:r>
            <a:endParaRPr lang="ru-RU" sz="28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675684"/>
              </p:ext>
            </p:extLst>
          </p:nvPr>
        </p:nvGraphicFramePr>
        <p:xfrm>
          <a:off x="905854" y="1324949"/>
          <a:ext cx="10622423" cy="3582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039" y="4717897"/>
            <a:ext cx="3596952" cy="1884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25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4506" y="457402"/>
            <a:ext cx="7781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ЦЕЛЬ ЛЕКЦИИ:</a:t>
            </a:r>
          </a:p>
          <a:p>
            <a:r>
              <a:rPr lang="ru-RU" sz="2400" b="1" dirty="0"/>
              <a:t>Приобретение знаний об основных принципах и методах лечения </a:t>
            </a:r>
            <a:r>
              <a:rPr lang="ru-RU" sz="2400" b="1" dirty="0" smtClean="0"/>
              <a:t>туберкулеза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70450" y="2041000"/>
            <a:ext cx="80056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/>
              <a:t>Задачи: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1. Сформировать представление об основных принципах лечения больных туберкулезом, фазах и режимах химиотерапии 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2. Ознакомить с принципами, методами и препаратами патогенетической терапии  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3. Ознакомить с методами </a:t>
            </a:r>
            <a:r>
              <a:rPr lang="ru-RU" altLang="ru-RU" sz="2400" b="1" dirty="0" err="1"/>
              <a:t>коллапсотерапии</a:t>
            </a:r>
            <a:r>
              <a:rPr lang="ru-RU" altLang="ru-RU" sz="2400" b="1" dirty="0"/>
              <a:t> и их значением в условиях растущей лекарственной устойчивости МБТ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/>
              <a:t>4. Ознакомить с видами операций при туберкулезе, показаниями и противопоказаниями к их проведению</a:t>
            </a:r>
          </a:p>
        </p:txBody>
      </p:sp>
    </p:spTree>
    <p:extLst>
      <p:ext uri="{BB962C8B-B14F-4D97-AF65-F5344CB8AC3E}">
        <p14:creationId xmlns:p14="http://schemas.microsoft.com/office/powerpoint/2010/main" val="80006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6" y="159276"/>
            <a:ext cx="7543800" cy="70199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РЕЖИМЫ   ХИМИОТЕРАПИИ</a:t>
            </a:r>
            <a:endParaRPr lang="ru-RU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395433"/>
              </p:ext>
            </p:extLst>
          </p:nvPr>
        </p:nvGraphicFramePr>
        <p:xfrm>
          <a:off x="1958165" y="1144626"/>
          <a:ext cx="7594173" cy="143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21617969"/>
              </p:ext>
            </p:extLst>
          </p:nvPr>
        </p:nvGraphicFramePr>
        <p:xfrm>
          <a:off x="2156339" y="2706184"/>
          <a:ext cx="7395999" cy="1414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54380" y="1704216"/>
            <a:ext cx="2802576" cy="20928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A5A5A5">
                    <a:lumMod val="50000"/>
                  </a:srgbClr>
                </a:solidFill>
                <a:cs typeface="Times New Roman" panose="02020603050405020304" pitchFamily="18" charset="0"/>
              </a:rPr>
              <a:t>Основа выбора режима ХТ – результат теста на лекарственную чувствительность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58991" y="1235034"/>
            <a:ext cx="3158837" cy="2743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A5A5A5">
                    <a:lumMod val="50000"/>
                  </a:srgbClr>
                </a:solidFill>
                <a:cs typeface="Times New Roman" panose="02020603050405020304" pitchFamily="18" charset="0"/>
              </a:rPr>
              <a:t>Режим без данных теста на лекарственную чувствительность должен быть исключением, а не правилом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8943" y="4707210"/>
            <a:ext cx="1069078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Понятие «режим химиотерапии» включает в себя </a:t>
            </a:r>
            <a:r>
              <a:rPr lang="ru-RU" sz="2400" b="1" dirty="0" smtClean="0">
                <a:solidFill>
                  <a:prstClr val="black"/>
                </a:solidFill>
              </a:rPr>
              <a:t>комбинацию </a:t>
            </a:r>
            <a:r>
              <a:rPr lang="ru-RU" sz="2400" b="1" dirty="0">
                <a:solidFill>
                  <a:prstClr val="black"/>
                </a:solidFill>
              </a:rPr>
              <a:t>противотуберкулезных препаратов и антибиотиков, длительность и кратность их приема, сроки и содержание контрольных исследований, а также организационные формы проведения 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29904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659" y="396530"/>
            <a:ext cx="7543800" cy="8286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ГРУППЫ  ВЫСОКОГО  РИСКА  МЛУ  ТБ (дети)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380" y="1625258"/>
            <a:ext cx="10901548" cy="470429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- заболевшие </a:t>
            </a:r>
            <a:r>
              <a:rPr lang="ru-RU" sz="2400" b="1" dirty="0">
                <a:cs typeface="Times New Roman" panose="02020603050405020304" pitchFamily="18" charset="0"/>
              </a:rPr>
              <a:t>из достоверного контакта с пациентом с МЛУ-ТБ (МЛУ МБТ у вероятного источника заражения должно быть документировано</a:t>
            </a:r>
            <a:r>
              <a:rPr lang="ru-RU" sz="2400" b="1" dirty="0" smtClean="0">
                <a:cs typeface="Times New Roman" panose="02020603050405020304" pitchFamily="18" charset="0"/>
              </a:rPr>
              <a:t>)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- если </a:t>
            </a:r>
            <a:r>
              <a:rPr lang="ru-RU" sz="2400" b="1" dirty="0">
                <a:cs typeface="Times New Roman" panose="02020603050405020304" pitchFamily="18" charset="0"/>
              </a:rPr>
              <a:t>у предполагаемого источника заражения хронический деструктивный легочный процесс (фиброзно-кавернозный туберкулез), или ранее было 2 и более неэффективных курсов химиотерапии без документированных данных по ЛУ </a:t>
            </a:r>
            <a:r>
              <a:rPr lang="ru-RU" sz="2400" b="1" dirty="0" smtClean="0">
                <a:cs typeface="Times New Roman" panose="02020603050405020304" pitchFamily="18" charset="0"/>
              </a:rPr>
              <a:t>МБТ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- рецидив туберкулеза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- другие </a:t>
            </a:r>
            <a:r>
              <a:rPr lang="ru-RU" sz="2400" b="1" dirty="0">
                <a:cs typeface="Times New Roman" panose="02020603050405020304" pitchFamily="18" charset="0"/>
              </a:rPr>
              <a:t>случаи повторного </a:t>
            </a:r>
            <a:r>
              <a:rPr lang="ru-RU" sz="2400" b="1" dirty="0" smtClean="0">
                <a:cs typeface="Times New Roman" panose="02020603050405020304" pitchFamily="18" charset="0"/>
              </a:rPr>
              <a:t>лечения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- появление </a:t>
            </a:r>
            <a:r>
              <a:rPr lang="ru-RU" sz="2400" b="1" dirty="0">
                <a:cs typeface="Times New Roman" panose="02020603050405020304" pitchFamily="18" charset="0"/>
              </a:rPr>
              <a:t>отрицательной клинико-рентгенологической динамики у пациента на фоне лечения по первому и третьему режимам химиотерапии при отсутствии </a:t>
            </a:r>
            <a:r>
              <a:rPr lang="ru-RU" sz="24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2400" b="1" dirty="0">
                <a:cs typeface="Times New Roman" panose="02020603050405020304" pitchFamily="18" charset="0"/>
              </a:rPr>
              <a:t> и невозможности определения ЛЧ МБТ</a:t>
            </a:r>
          </a:p>
        </p:txBody>
      </p:sp>
    </p:spTree>
    <p:extLst>
      <p:ext uri="{BB962C8B-B14F-4D97-AF65-F5344CB8AC3E}">
        <p14:creationId xmlns:p14="http://schemas.microsoft.com/office/powerpoint/2010/main" val="39896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204456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ПЕРВЫЙ (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I)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 ХИМИОТЕРАПИИ 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84" y="991123"/>
            <a:ext cx="11697195" cy="554030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пациентам, страдающим туберкулезом </a:t>
            </a:r>
            <a:r>
              <a:rPr lang="ru-RU" sz="26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 </a:t>
            </a:r>
            <a:r>
              <a:rPr lang="ru-RU" sz="26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бактериовыделением</a:t>
            </a:r>
            <a:r>
              <a:rPr lang="ru-RU" sz="2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и сохраненной лекарственной чувствительностью МБТ к противотуберкулезным препаратам.</a:t>
            </a:r>
          </a:p>
          <a:p>
            <a:pPr>
              <a:lnSpc>
                <a:spcPct val="110000"/>
              </a:lnSpc>
            </a:pP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ФАЗЕ ИНТЕНСИВНОЙ ТЕРАПИИ </a:t>
            </a:r>
            <a:r>
              <a:rPr lang="ru-RU" sz="2200" b="1" dirty="0" smtClean="0">
                <a:cs typeface="Times New Roman" panose="02020603050405020304" pitchFamily="18" charset="0"/>
              </a:rPr>
              <a:t>назначают </a:t>
            </a:r>
            <a:r>
              <a:rPr lang="ru-RU" sz="2200" b="1" dirty="0">
                <a:cs typeface="Times New Roman" panose="02020603050405020304" pitchFamily="18" charset="0"/>
              </a:rPr>
              <a:t>4 основных препарата: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200" b="1" dirty="0"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cs typeface="Times New Roman" panose="02020603050405020304" pitchFamily="18" charset="0"/>
              </a:rPr>
              <a:t>ИЗОНИАЗИД, РИФАМПИЦИН, ПИРАЗИНАМИД И ЭТАМБУТОЛ.</a:t>
            </a:r>
            <a:endParaRPr lang="ru-RU" sz="22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200" b="1" dirty="0">
                <a:cs typeface="Times New Roman" panose="02020603050405020304" pitchFamily="18" charset="0"/>
              </a:rPr>
              <a:t>Интенсивную фазу химиотерапии продолжают не менее 2-х месяцев. За этот срок пациент должен принять 60 суточных доз комбинации из 4 основных препаратов.</a:t>
            </a:r>
          </a:p>
          <a:p>
            <a:pPr>
              <a:lnSpc>
                <a:spcPct val="110000"/>
              </a:lnSpc>
            </a:pPr>
            <a:r>
              <a:rPr lang="ru-RU" sz="2200" b="1" dirty="0">
                <a:cs typeface="Times New Roman" panose="02020603050405020304" pitchFamily="18" charset="0"/>
              </a:rPr>
              <a:t>Решением ВК фаза интенсивной терапии может быть продлена: до приема 120 и 150 суточных доз, в случаях распространенного и осложненного туберкулёза, только при ежемесячном проведении теста на лекарственную чувствительность.</a:t>
            </a:r>
          </a:p>
          <a:p>
            <a:pPr>
              <a:lnSpc>
                <a:spcPct val="110000"/>
              </a:lnSpc>
            </a:pPr>
            <a:r>
              <a:rPr lang="ru-RU" sz="22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ФАЗЕ ПРОДОЛЖЕНИЯ ТЕРАПИИ </a:t>
            </a:r>
            <a:r>
              <a:rPr lang="ru-RU" sz="2200" b="1" dirty="0" smtClean="0">
                <a:cs typeface="Times New Roman" panose="02020603050405020304" pitchFamily="18" charset="0"/>
              </a:rPr>
              <a:t>по </a:t>
            </a:r>
            <a:r>
              <a:rPr lang="ru-RU" sz="2200" b="1" dirty="0">
                <a:cs typeface="Times New Roman" panose="02020603050405020304" pitchFamily="18" charset="0"/>
              </a:rPr>
              <a:t>I режиму химиотерапии назначается: </a:t>
            </a:r>
            <a:r>
              <a:rPr lang="ru-RU" sz="2200" b="1" dirty="0" smtClean="0">
                <a:cs typeface="Times New Roman" panose="02020603050405020304" pitchFamily="18" charset="0"/>
              </a:rPr>
              <a:t>ИЗОНИАЗИД </a:t>
            </a:r>
            <a:r>
              <a:rPr lang="ru-RU" sz="2200" b="1" dirty="0">
                <a:cs typeface="Times New Roman" panose="02020603050405020304" pitchFamily="18" charset="0"/>
              </a:rPr>
              <a:t>и </a:t>
            </a:r>
            <a:r>
              <a:rPr lang="ru-RU" sz="2200" b="1" dirty="0" smtClean="0">
                <a:cs typeface="Times New Roman" panose="02020603050405020304" pitchFamily="18" charset="0"/>
              </a:rPr>
              <a:t>РИФАМПИЦИН.</a:t>
            </a:r>
            <a:endParaRPr lang="ru-RU" sz="22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200" b="1" dirty="0">
                <a:cs typeface="Times New Roman" panose="02020603050405020304" pitchFamily="18" charset="0"/>
              </a:rPr>
              <a:t>Длительность фазы продолжения лечения по I режиму химиотерапии составляет 4 месяца (не менее 120 суточных доз), а при туберкулезном менингите и костно-суставном туберкулезе 12 месяцев (не менее 360 суточных доз</a:t>
            </a:r>
            <a:r>
              <a:rPr lang="ru-RU" sz="2200" b="1" dirty="0" smtClean="0">
                <a:cs typeface="Times New Roman" panose="02020603050405020304" pitchFamily="18" charset="0"/>
              </a:rPr>
              <a:t>).</a:t>
            </a:r>
            <a:endParaRPr lang="ru-RU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204456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ВТОРОЙ (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II)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РЕЖИМ  ХИМИОТЕРАПИИ  (дети) 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30" y="991124"/>
            <a:ext cx="11720945" cy="540967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пациентам, страдающим туберкулезом, при известной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монорезистентности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МБТ к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или резистентности к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в сочетании с другими препаратами, но не к сочетанию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изониазида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и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рифампицина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по данным ТЛЧ на начало настоящего курса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химиотерапии,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dirty="0" smtClean="0">
                <a:latin typeface="Times New Roman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либо из контакта с пациентом с туберкулезом с устойчивостью МБТ к </a:t>
            </a:r>
            <a:r>
              <a:rPr lang="ru-RU" sz="2400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и чувствительностью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к </a:t>
            </a:r>
            <a:r>
              <a:rPr lang="ru-RU" sz="24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</a:t>
            </a:r>
            <a:endParaRPr lang="ru-RU" sz="2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При устойчивости только к </a:t>
            </a:r>
            <a:r>
              <a:rPr lang="ru-RU" sz="2000" b="1" dirty="0" err="1">
                <a:cs typeface="Times New Roman" panose="02020603050405020304" pitchFamily="18" charset="0"/>
              </a:rPr>
              <a:t>изониазиду</a:t>
            </a:r>
            <a:r>
              <a:rPr lang="ru-RU" sz="2000" b="1" dirty="0"/>
              <a:t> </a:t>
            </a:r>
            <a:r>
              <a:rPr lang="ru-RU" sz="2000" b="1" dirty="0" smtClean="0"/>
              <a:t>и сохраненной лекарственной чувствительности к остальным препаратам в </a:t>
            </a:r>
            <a:r>
              <a:rPr lang="ru-RU" sz="2000" b="1" u="sng" dirty="0" smtClean="0">
                <a:solidFill>
                  <a:srgbClr val="002060"/>
                </a:solidFill>
              </a:rPr>
              <a:t>ФАЗЕ ИНТЕНСИВНОЙ ТЕРАПИИ</a:t>
            </a: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cs typeface="Times New Roman" panose="02020603050405020304" pitchFamily="18" charset="0"/>
              </a:rPr>
              <a:t>назначают 4 препарата, к которым сохранена чувствительность: РИФАМПИЦИН, ПИРАЗИНАМИД, ЭТАМБУТОЛ и ФТОРХИНОЛОН 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Продолжительность </a:t>
            </a:r>
            <a:r>
              <a:rPr lang="ru-RU" sz="2000" b="1" dirty="0">
                <a:cs typeface="Times New Roman" panose="02020603050405020304" pitchFamily="18" charset="0"/>
              </a:rPr>
              <a:t>фазы интенсивной терапии составляет 3 месяца (не менее 90 суточных доз).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По решению ВК продолжительность фазы интенсивной терапии может увеличиваться до 4--5 месяцев (120, 150 суточных доз) у пациентов при ежемесячном проведении теста на лекарственную чувствительность.</a:t>
            </a:r>
          </a:p>
          <a:p>
            <a:pPr>
              <a:lnSpc>
                <a:spcPct val="110000"/>
              </a:lnSpc>
            </a:pP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ФАЗЕ ПРОДОЛЖЕНИЯ ТЕРАПИИ </a:t>
            </a:r>
            <a:r>
              <a:rPr lang="ru-RU" sz="2000" b="1" dirty="0" smtClean="0">
                <a:cs typeface="Times New Roman" panose="02020603050405020304" pitchFamily="18" charset="0"/>
              </a:rPr>
              <a:t>больному </a:t>
            </a:r>
            <a:r>
              <a:rPr lang="ru-RU" sz="2000" b="1" dirty="0">
                <a:cs typeface="Times New Roman" panose="02020603050405020304" pitchFamily="18" charset="0"/>
              </a:rPr>
              <a:t>назначают </a:t>
            </a:r>
            <a:r>
              <a:rPr lang="ru-RU" sz="2000" b="1" dirty="0" smtClean="0">
                <a:cs typeface="Times New Roman" panose="02020603050405020304" pitchFamily="18" charset="0"/>
              </a:rPr>
              <a:t>три </a:t>
            </a:r>
            <a:r>
              <a:rPr lang="ru-RU" sz="2000" b="1" dirty="0">
                <a:cs typeface="Times New Roman" panose="02020603050405020304" pitchFamily="18" charset="0"/>
              </a:rPr>
              <a:t>противотуберкулезных </a:t>
            </a:r>
            <a:r>
              <a:rPr lang="ru-RU" sz="2000" b="1" dirty="0" smtClean="0">
                <a:cs typeface="Times New Roman" panose="02020603050405020304" pitchFamily="18" charset="0"/>
              </a:rPr>
              <a:t>препарата</a:t>
            </a:r>
            <a:r>
              <a:rPr lang="ru-RU" sz="2000" b="1" dirty="0">
                <a:cs typeface="Times New Roman" panose="02020603050405020304" pitchFamily="18" charset="0"/>
              </a:rPr>
              <a:t>, к которым сохранена </a:t>
            </a:r>
            <a:r>
              <a:rPr lang="ru-RU" sz="2000" b="1" dirty="0" smtClean="0">
                <a:cs typeface="Times New Roman" panose="02020603050405020304" pitchFamily="18" charset="0"/>
              </a:rPr>
              <a:t>чувствительность.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Длительность фазы продолжения терапии составляет 6 месяцев (не менее 180 суточных доз</a:t>
            </a:r>
            <a:r>
              <a:rPr lang="ru-RU" sz="2000" b="1" dirty="0" smtClean="0">
                <a:cs typeface="Times New Roman" panose="02020603050405020304" pitchFamily="18" charset="0"/>
              </a:rPr>
              <a:t>).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521696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ТРЕТИЙ (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III)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РЕЖИМ  ХИМИОТЕРАПИИ 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389" y="1578952"/>
            <a:ext cx="11329059" cy="437397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пациентам страдающим туберкулезом органов дыхания без </a:t>
            </a:r>
            <a:r>
              <a:rPr lang="ru-RU" sz="2400" b="1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бактериовыделения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и риска МЛУ.</a:t>
            </a:r>
          </a:p>
          <a:p>
            <a:pPr>
              <a:lnSpc>
                <a:spcPct val="110000"/>
              </a:lnSpc>
            </a:pP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ФАЗЕ ИНТЕНСИВНОЙ ТЕРАПИИ </a:t>
            </a:r>
            <a:r>
              <a:rPr lang="ru-RU" sz="2000" b="1" dirty="0" smtClean="0">
                <a:cs typeface="Times New Roman" panose="02020603050405020304" pitchFamily="18" charset="0"/>
              </a:rPr>
              <a:t>назначают </a:t>
            </a:r>
            <a:r>
              <a:rPr lang="ru-RU" sz="2000" b="1" dirty="0">
                <a:cs typeface="Times New Roman" panose="02020603050405020304" pitchFamily="18" charset="0"/>
              </a:rPr>
              <a:t>4 препарата 1-го ряда: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cs typeface="Times New Roman" panose="02020603050405020304" pitchFamily="18" charset="0"/>
              </a:rPr>
              <a:t>		</a:t>
            </a:r>
            <a:r>
              <a:rPr lang="ru-RU" sz="2000" b="1" dirty="0" smtClean="0">
                <a:cs typeface="Times New Roman" panose="02020603050405020304" pitchFamily="18" charset="0"/>
              </a:rPr>
              <a:t>ИЗОНИАЗИД, РИФАМПИЦИН, ПИРАЗИНАМИД И ЭТАМБУТОЛ.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Продолжительность фазы интенсивной терапии при III режиме химиотерапии составляет: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2 месяца (не менее 60 суточных доз) и может быть продлена решением ВК до 90 доз.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В </a:t>
            </a: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ФАЗЕ ПРОДОЛЖЕНИЯ ТЕРАПИИ </a:t>
            </a:r>
            <a:r>
              <a:rPr lang="ru-RU" sz="2000" b="1" dirty="0" smtClean="0">
                <a:cs typeface="Times New Roman" panose="02020603050405020304" pitchFamily="18" charset="0"/>
              </a:rPr>
              <a:t>назначают: 2 </a:t>
            </a:r>
            <a:r>
              <a:rPr lang="ru-RU" sz="2000" b="1" dirty="0">
                <a:cs typeface="Times New Roman" panose="02020603050405020304" pitchFamily="18" charset="0"/>
              </a:rPr>
              <a:t>препарата 1-го ряда: </a:t>
            </a:r>
            <a:r>
              <a:rPr lang="ru-RU" sz="2000" b="1" dirty="0" smtClean="0">
                <a:cs typeface="Times New Roman" panose="02020603050405020304" pitchFamily="18" charset="0"/>
              </a:rPr>
              <a:t>ИЗОНИАЗИД, РИФАМПИЦИН.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Длительность </a:t>
            </a:r>
            <a:r>
              <a:rPr lang="ru-RU" sz="2000" b="1" dirty="0">
                <a:cs typeface="Times New Roman" panose="02020603050405020304" pitchFamily="18" charset="0"/>
              </a:rPr>
              <a:t>фазы продолжения лечения по </a:t>
            </a:r>
            <a:r>
              <a:rPr lang="en-US" sz="2000" b="1" dirty="0">
                <a:cs typeface="Times New Roman" panose="02020603050405020304" pitchFamily="18" charset="0"/>
              </a:rPr>
              <a:t>III</a:t>
            </a:r>
            <a:r>
              <a:rPr lang="ru-RU" sz="2000" b="1" dirty="0">
                <a:cs typeface="Times New Roman" panose="02020603050405020304" pitchFamily="18" charset="0"/>
              </a:rPr>
              <a:t>режиму химиотерапии составляет 4 месяца (не менее 120 суточных доз</a:t>
            </a:r>
            <a:r>
              <a:rPr lang="ru-RU" sz="2000" b="1" dirty="0" smtClean="0">
                <a:cs typeface="Times New Roman" panose="02020603050405020304" pitchFamily="18" charset="0"/>
              </a:rPr>
              <a:t>).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737" y="658081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ЧЕТВЕРТЫЙ (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IV)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ХИМИОТЕРАПИИ (дети)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1312" y="1839337"/>
            <a:ext cx="10579694" cy="263011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пациентам: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с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установленной ЛУ к </a:t>
            </a:r>
            <a:r>
              <a:rPr lang="ru-RU" sz="2400" b="1" i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и </a:t>
            </a:r>
            <a:r>
              <a:rPr lang="ru-RU" sz="2400" b="1" i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одновременно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(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МЛУ)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или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только к </a:t>
            </a:r>
            <a:r>
              <a:rPr lang="ru-RU" sz="2400" b="1" i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 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 сохраненной 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чувствительностью </a:t>
            </a: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 препаратам 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группы </a:t>
            </a:r>
            <a:r>
              <a:rPr lang="ru-RU" sz="24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ФТОРХИНОЛОНОВ</a:t>
            </a: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а 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также пациентам </a:t>
            </a: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 риском 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МЛУ </a:t>
            </a: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возбудителя.</a:t>
            </a:r>
          </a:p>
        </p:txBody>
      </p:sp>
    </p:spTree>
    <p:extLst>
      <p:ext uri="{BB962C8B-B14F-4D97-AF65-F5344CB8AC3E}">
        <p14:creationId xmlns:p14="http://schemas.microsoft.com/office/powerpoint/2010/main" val="33042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737" y="273520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ЧЕТВЕРТЫЙ (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IV)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ХИМИОТЕРАПИИ (дети)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583" y="1112944"/>
            <a:ext cx="10579694" cy="52023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IV </a:t>
            </a:r>
            <a:r>
              <a:rPr lang="ru-RU" sz="2000" b="1" dirty="0">
                <a:cs typeface="Times New Roman" panose="02020603050405020304" pitchFamily="18" charset="0"/>
              </a:rPr>
              <a:t>режим химиотерапии может быть </a:t>
            </a:r>
            <a:r>
              <a:rPr lang="ru-RU" sz="2000" b="1" u="sng" dirty="0" smtClean="0">
                <a:cs typeface="Times New Roman" panose="02020603050405020304" pitchFamily="18" charset="0"/>
              </a:rPr>
              <a:t>СТАНДАРТНЫМ</a:t>
            </a:r>
            <a:r>
              <a:rPr lang="ru-RU" sz="2000" b="1" dirty="0" smtClean="0">
                <a:cs typeface="Times New Roman" panose="02020603050405020304" pitchFamily="18" charset="0"/>
              </a:rPr>
              <a:t> и </a:t>
            </a:r>
            <a:r>
              <a:rPr lang="ru-RU" sz="2000" b="1" u="sng" dirty="0" smtClean="0">
                <a:cs typeface="Times New Roman" panose="02020603050405020304" pitchFamily="18" charset="0"/>
              </a:rPr>
              <a:t>ИНДИВИДУАЛИЗИРОВАННЫМ</a:t>
            </a:r>
          </a:p>
          <a:p>
            <a:pPr>
              <a:lnSpc>
                <a:spcPct val="120000"/>
              </a:lnSpc>
            </a:pP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СТАНДАРТНЫЙ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>
                <a:cs typeface="Times New Roman" panose="02020603050405020304" pitchFamily="18" charset="0"/>
              </a:rPr>
              <a:t>IV режим назначается больным при известной лекарственной устойчивости к </a:t>
            </a:r>
            <a:r>
              <a:rPr lang="ru-RU" sz="2000" b="1" dirty="0" err="1">
                <a:cs typeface="Times New Roman" panose="02020603050405020304" pitchFamily="18" charset="0"/>
              </a:rPr>
              <a:t>рифампицину</a:t>
            </a:r>
            <a:r>
              <a:rPr lang="ru-RU" sz="2000" b="1" dirty="0">
                <a:cs typeface="Times New Roman" panose="02020603050405020304" pitchFamily="18" charset="0"/>
              </a:rPr>
              <a:t> и </a:t>
            </a:r>
            <a:r>
              <a:rPr lang="ru-RU" sz="2000" b="1" dirty="0" err="1">
                <a:cs typeface="Times New Roman" panose="02020603050405020304" pitchFamily="18" charset="0"/>
              </a:rPr>
              <a:t>изониазиду</a:t>
            </a:r>
            <a:r>
              <a:rPr lang="ru-RU" sz="2000" b="1" dirty="0">
                <a:cs typeface="Times New Roman" panose="02020603050405020304" pitchFamily="18" charset="0"/>
              </a:rPr>
              <a:t> или только к </a:t>
            </a:r>
            <a:r>
              <a:rPr lang="ru-RU" sz="2000" b="1" dirty="0" err="1">
                <a:cs typeface="Times New Roman" panose="02020603050405020304" pitchFamily="18" charset="0"/>
              </a:rPr>
              <a:t>рифампицинуи</a:t>
            </a:r>
            <a:r>
              <a:rPr lang="ru-RU" sz="2000" b="1" dirty="0">
                <a:cs typeface="Times New Roman" panose="02020603050405020304" pitchFamily="18" charset="0"/>
              </a:rPr>
              <a:t> сохраненной чувствительностью к препаратам группы ФТОРХИНОЛОНОВ, но неизвестной лекарственной чувствительности возбудителя к остальным противотуберкулезным препаратам основного и резервного ряда и больным с высоким риском МЛУ </a:t>
            </a:r>
            <a:r>
              <a:rPr lang="ru-RU" sz="2000" b="1" dirty="0" smtClean="0">
                <a:cs typeface="Times New Roman" panose="02020603050405020304" pitchFamily="18" charset="0"/>
              </a:rPr>
              <a:t>ТБ.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ИНТЕНСИВНОЙ ФАЗЕ </a:t>
            </a:r>
            <a:r>
              <a:rPr lang="ru-RU" sz="2000" b="1" dirty="0" smtClean="0">
                <a:cs typeface="Times New Roman" panose="02020603050405020304" pitchFamily="18" charset="0"/>
              </a:rPr>
              <a:t>при </a:t>
            </a:r>
            <a:r>
              <a:rPr lang="ru-RU" sz="2000" b="1" dirty="0">
                <a:cs typeface="Times New Roman" panose="02020603050405020304" pitchFamily="18" charset="0"/>
              </a:rPr>
              <a:t>стандартном IV режим назначается </a:t>
            </a:r>
            <a:r>
              <a:rPr lang="ru-RU" sz="2000" b="1" dirty="0" smtClean="0">
                <a:cs typeface="Times New Roman" panose="02020603050405020304" pitchFamily="18" charset="0"/>
              </a:rPr>
              <a:t>5 препаратов второго ряда.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ИНДИВИДУАЛИЗИРОВАННЫЙ</a:t>
            </a:r>
            <a:r>
              <a:rPr lang="ru-RU" sz="2000" b="1" dirty="0" smtClean="0">
                <a:cs typeface="Times New Roman" panose="02020603050405020304" pitchFamily="18" charset="0"/>
              </a:rPr>
              <a:t> IV </a:t>
            </a:r>
            <a:r>
              <a:rPr lang="ru-RU" sz="2000" b="1" dirty="0">
                <a:cs typeface="Times New Roman" panose="02020603050405020304" pitchFamily="18" charset="0"/>
              </a:rPr>
              <a:t>режим назначается при известных данных лекарственной чувствительности МБТ к препаратам первого и второго </a:t>
            </a:r>
            <a:r>
              <a:rPr lang="ru-RU" sz="2000" b="1" dirty="0" smtClean="0">
                <a:cs typeface="Times New Roman" panose="02020603050405020304" pitchFamily="18" charset="0"/>
              </a:rPr>
              <a:t>ряда</a:t>
            </a:r>
            <a:r>
              <a:rPr lang="ru-RU" sz="2000" b="1" dirty="0">
                <a:cs typeface="Times New Roman" panose="02020603050405020304" pitchFamily="18" charset="0"/>
              </a:rPr>
              <a:t> и </a:t>
            </a:r>
            <a:r>
              <a:rPr lang="ru-RU" sz="2000" b="1" dirty="0" smtClean="0">
                <a:cs typeface="Times New Roman" panose="02020603050405020304" pitchFamily="18" charset="0"/>
              </a:rPr>
              <a:t>так и из контакта с известным спектром ЛЧ у предполагаемого источника заражения.</a:t>
            </a:r>
          </a:p>
          <a:p>
            <a:pPr>
              <a:lnSpc>
                <a:spcPct val="110000"/>
              </a:lnSpc>
            </a:pPr>
            <a:r>
              <a:rPr lang="ru-RU" sz="20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В ИНТЕНСИВНОЙ </a:t>
            </a:r>
            <a:r>
              <a:rPr lang="ru-RU" sz="20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ФАЗЕ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cs typeface="Times New Roman" panose="02020603050405020304" pitchFamily="18" charset="0"/>
              </a:rPr>
              <a:t>индивидуализированного </a:t>
            </a:r>
            <a:r>
              <a:rPr lang="ru-RU" sz="2000" b="1" dirty="0">
                <a:cs typeface="Times New Roman" panose="02020603050405020304" pitchFamily="18" charset="0"/>
              </a:rPr>
              <a:t>IV режима рекомендуется назначение комбинации не менее  ЧЕТЫРЕХ   антибактериальных и противотуберкулезных лекарственных препаратов с сохраненной лекарственной чувствительностью возбудителя </a:t>
            </a:r>
          </a:p>
        </p:txBody>
      </p:sp>
    </p:spTree>
    <p:extLst>
      <p:ext uri="{BB962C8B-B14F-4D97-AF65-F5344CB8AC3E}">
        <p14:creationId xmlns:p14="http://schemas.microsoft.com/office/powerpoint/2010/main" val="57682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462" y="264974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ЧЕТВЕРТЫЙ (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IV)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 ХИМИОТЕРАПИИ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(дети)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494" y="1779516"/>
            <a:ext cx="10784793" cy="369833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900" b="1" u="sng" dirty="0" smtClean="0">
                <a:cs typeface="Times New Roman" panose="02020603050405020304" pitchFamily="18" charset="0"/>
              </a:rPr>
              <a:t>ДЛИТЕЛЬНОСТЬ ЛЕЧЕНИЯ</a:t>
            </a:r>
            <a:r>
              <a:rPr lang="ru-RU" sz="1900" b="1" dirty="0" smtClean="0">
                <a:cs typeface="Times New Roman" panose="02020603050405020304" pitchFamily="18" charset="0"/>
              </a:rPr>
              <a:t> по </a:t>
            </a:r>
            <a:r>
              <a:rPr lang="ru-RU" sz="1900" b="1" dirty="0">
                <a:cs typeface="Times New Roman" panose="02020603050405020304" pitchFamily="18" charset="0"/>
              </a:rPr>
              <a:t>IV режиму должна </a:t>
            </a:r>
            <a:r>
              <a:rPr lang="ru-RU" sz="1900" b="1" dirty="0" smtClean="0">
                <a:cs typeface="Times New Roman" panose="02020603050405020304" pitchFamily="18" charset="0"/>
              </a:rPr>
              <a:t>составлять:</a:t>
            </a:r>
          </a:p>
          <a:p>
            <a:pPr>
              <a:lnSpc>
                <a:spcPct val="110000"/>
              </a:lnSpc>
            </a:pPr>
            <a:r>
              <a:rPr lang="ru-RU" sz="1900" b="1" i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ПРИ КОРОТКОМ </a:t>
            </a:r>
            <a:r>
              <a:rPr lang="ru-RU" sz="19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РЕЖИМЕ </a:t>
            </a:r>
            <a:r>
              <a:rPr lang="ru-RU" sz="1900" b="1" i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ХИМИОТЕРАПИИ НЕ МЕНЕЕ 9-12 МЕСЯЦЕВ: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900" b="1" dirty="0" smtClean="0">
                <a:cs typeface="Times New Roman" panose="02020603050405020304" pitchFamily="18" charset="0"/>
              </a:rPr>
              <a:t>	(длительность интенсивной фазы 4-5 месяцев, фазы продолжения - </a:t>
            </a:r>
            <a:r>
              <a:rPr lang="ru-RU" sz="1900" b="1" dirty="0">
                <a:cs typeface="Times New Roman" panose="02020603050405020304" pitchFamily="18" charset="0"/>
              </a:rPr>
              <a:t>5-7 </a:t>
            </a:r>
            <a:r>
              <a:rPr lang="ru-RU" sz="1900" b="1" dirty="0" smtClean="0">
                <a:cs typeface="Times New Roman" panose="02020603050405020304" pitchFamily="18" charset="0"/>
              </a:rPr>
              <a:t>месяцев)</a:t>
            </a:r>
          </a:p>
          <a:p>
            <a:pPr>
              <a:lnSpc>
                <a:spcPct val="110000"/>
              </a:lnSpc>
            </a:pPr>
            <a:r>
              <a:rPr lang="ru-RU" sz="1900" b="1" i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ПРИ ДЛИТЕЛЬНОМ </a:t>
            </a:r>
            <a:r>
              <a:rPr lang="ru-RU" sz="19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РЕЖИМЕ </a:t>
            </a:r>
            <a:r>
              <a:rPr lang="ru-RU" sz="1900" b="1" i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ХИМИОТЕРАПИИ НЕ МЕНЕЕ 18-20 МЕСЯЦЕВ</a:t>
            </a:r>
          </a:p>
          <a:p>
            <a:pPr>
              <a:lnSpc>
                <a:spcPct val="110000"/>
              </a:lnSpc>
            </a:pPr>
            <a:r>
              <a:rPr lang="ru-RU" sz="1900" b="1" dirty="0">
                <a:cs typeface="Times New Roman" panose="02020603050405020304" pitchFamily="18" charset="0"/>
              </a:rPr>
              <a:t>(длительность интенсивной фазы </a:t>
            </a:r>
            <a:r>
              <a:rPr lang="ru-RU" sz="1900" b="1" dirty="0" smtClean="0">
                <a:cs typeface="Times New Roman" panose="02020603050405020304" pitchFamily="18" charset="0"/>
              </a:rPr>
              <a:t>6 - 8 </a:t>
            </a:r>
            <a:r>
              <a:rPr lang="ru-RU" sz="1900" b="1" dirty="0">
                <a:cs typeface="Times New Roman" panose="02020603050405020304" pitchFamily="18" charset="0"/>
              </a:rPr>
              <a:t>месяцев, фазы продолжения </a:t>
            </a:r>
            <a:r>
              <a:rPr lang="ru-RU" sz="1900" b="1" dirty="0" smtClean="0">
                <a:cs typeface="Times New Roman" panose="02020603050405020304" pitchFamily="18" charset="0"/>
              </a:rPr>
              <a:t>– не менее 12 </a:t>
            </a:r>
            <a:r>
              <a:rPr lang="ru-RU" sz="1900" b="1" dirty="0">
                <a:cs typeface="Times New Roman" panose="02020603050405020304" pitchFamily="18" charset="0"/>
              </a:rPr>
              <a:t>месяцев)</a:t>
            </a:r>
          </a:p>
          <a:p>
            <a:pPr>
              <a:lnSpc>
                <a:spcPct val="110000"/>
              </a:lnSpc>
            </a:pPr>
            <a:r>
              <a:rPr lang="ru-RU" sz="1900" b="1" dirty="0" smtClean="0"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cs typeface="Times New Roman" panose="02020603050405020304" pitchFamily="18" charset="0"/>
              </a:rPr>
              <a:t>фазе продолжения IV режима </a:t>
            </a:r>
            <a:r>
              <a:rPr lang="ru-RU" sz="1900" b="1" dirty="0" smtClean="0">
                <a:cs typeface="Times New Roman" panose="02020603050405020304" pitchFamily="18" charset="0"/>
              </a:rPr>
              <a:t>назначается  не </a:t>
            </a:r>
            <a:r>
              <a:rPr lang="ru-RU" sz="1900" b="1" dirty="0">
                <a:cs typeface="Times New Roman" panose="02020603050405020304" pitchFamily="18" charset="0"/>
              </a:rPr>
              <a:t>менее трех </a:t>
            </a:r>
            <a:r>
              <a:rPr lang="ru-RU" sz="1900" b="1" dirty="0" smtClean="0">
                <a:cs typeface="Times New Roman" panose="02020603050405020304" pitchFamily="18" charset="0"/>
              </a:rPr>
              <a:t>эффективных антибактериальных </a:t>
            </a:r>
            <a:r>
              <a:rPr lang="ru-RU" sz="1900" b="1" dirty="0">
                <a:cs typeface="Times New Roman" panose="02020603050405020304" pitchFamily="18" charset="0"/>
              </a:rPr>
              <a:t>и противотуберкулезных лекарственных препаратов </a:t>
            </a:r>
            <a:r>
              <a:rPr lang="ru-RU" sz="1900" b="1" dirty="0" smtClean="0">
                <a:cs typeface="Times New Roman" panose="02020603050405020304" pitchFamily="18" charset="0"/>
              </a:rPr>
              <a:t>с сохраненной </a:t>
            </a:r>
            <a:r>
              <a:rPr lang="ru-RU" sz="1900" b="1" dirty="0">
                <a:cs typeface="Times New Roman" panose="02020603050405020304" pitchFamily="18" charset="0"/>
              </a:rPr>
              <a:t>или предполагаемой лекарственной </a:t>
            </a:r>
            <a:r>
              <a:rPr lang="ru-RU" sz="1900" b="1" dirty="0" smtClean="0">
                <a:cs typeface="Times New Roman" panose="02020603050405020304" pitchFamily="18" charset="0"/>
              </a:rPr>
              <a:t>чувствительностью возбудителя к МБТ </a:t>
            </a:r>
            <a:r>
              <a:rPr lang="ru-RU" sz="1900" b="1" dirty="0">
                <a:cs typeface="Times New Roman" panose="02020603050405020304" pitchFamily="18" charset="0"/>
              </a:rPr>
              <a:t>при индивидуализированным режиме и четырех  </a:t>
            </a:r>
            <a:r>
              <a:rPr lang="ru-RU" sz="1900" b="1" dirty="0" smtClean="0">
                <a:cs typeface="Times New Roman" panose="02020603050405020304" pitchFamily="18" charset="0"/>
              </a:rPr>
              <a:t>препаратов при стандартном режиме химиотерапии</a:t>
            </a:r>
          </a:p>
          <a:p>
            <a:pPr>
              <a:lnSpc>
                <a:spcPct val="110000"/>
              </a:lnSpc>
            </a:pPr>
            <a:endParaRPr lang="ru-RU" sz="19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737" y="273520"/>
            <a:ext cx="7543800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ПЯТЫЙ (</a:t>
            </a:r>
            <a:r>
              <a:rPr lang="en-US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V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РЕЖИМ </a:t>
            </a: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ХИМИОТЕРАПИИ  (дети)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022" y="1112944"/>
            <a:ext cx="11246266" cy="52023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Назначают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пациентам: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с установленной ЛУ возбудителя к </a:t>
            </a:r>
            <a:r>
              <a:rPr lang="ru-RU" sz="24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ИЗОНИАЗИДУ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(или только </a:t>
            </a:r>
            <a:r>
              <a:rPr lang="ru-RU" sz="24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РИФАМПИЦИНУ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 </a:t>
            </a:r>
            <a:r>
              <a:rPr lang="ru-RU" sz="2400" b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ФТОРХИНОЛОНАМ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либо из контакта с пациентом с широкой лекарственной устойчивостью МБТ</a:t>
            </a: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ru-RU" sz="2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1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длительность лечения </a:t>
            </a:r>
            <a:r>
              <a:rPr lang="ru-RU" sz="2000" b="1" dirty="0">
                <a:cs typeface="Times New Roman" panose="02020603050405020304" pitchFamily="18" charset="0"/>
              </a:rPr>
              <a:t>не менее 18 -24 </a:t>
            </a:r>
            <a:r>
              <a:rPr lang="ru-RU" sz="2000" b="1" dirty="0" smtClean="0">
                <a:cs typeface="Times New Roman" panose="02020603050405020304" pitchFamily="18" charset="0"/>
              </a:rPr>
              <a:t>месяцев: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-</a:t>
            </a:r>
            <a:r>
              <a:rPr lang="ru-RU" sz="2000" b="1" dirty="0">
                <a:cs typeface="Times New Roman" panose="02020603050405020304" pitchFamily="18" charset="0"/>
              </a:rPr>
              <a:t>интенсивная фаза – не менее 6-8 месяцев</a:t>
            </a:r>
            <a:r>
              <a:rPr lang="ru-RU" sz="2000" b="1" dirty="0" smtClean="0"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-</a:t>
            </a:r>
            <a:r>
              <a:rPr lang="ru-RU" sz="2000" b="1" dirty="0">
                <a:cs typeface="Times New Roman" panose="02020603050405020304" pitchFamily="18" charset="0"/>
              </a:rPr>
              <a:t>фаза продолжения лечения – не менее </a:t>
            </a:r>
            <a:r>
              <a:rPr lang="ru-RU" sz="2000" b="1" dirty="0" smtClean="0">
                <a:cs typeface="Times New Roman" panose="02020603050405020304" pitchFamily="18" charset="0"/>
              </a:rPr>
              <a:t>12 месяцев;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rgbClr val="7030A0"/>
                </a:solidFill>
                <a:cs typeface="Times New Roman" panose="02020603050405020304" pitchFamily="18" charset="0"/>
              </a:rPr>
              <a:t>В ИНТЕНСИВНОЙ ФАЗЕ  </a:t>
            </a:r>
            <a:r>
              <a:rPr lang="ru-RU" sz="2000" b="1" dirty="0">
                <a:cs typeface="Times New Roman" panose="02020603050405020304" pitchFamily="18" charset="0"/>
              </a:rPr>
              <a:t>V режима химиотерапии назначают  6 препаратов или не менее 5 антибактериальных и противотуберкулезных лекарственных препаратов с предполагаемой или сохраненной лекарственной чувствительностью. 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7030A0"/>
                </a:solidFill>
                <a:cs typeface="Times New Roman" panose="02020603050405020304" pitchFamily="18" charset="0"/>
              </a:rPr>
              <a:t>ФАЗЕ ПРОДОЛЖЕНИЯ </a:t>
            </a:r>
            <a:r>
              <a:rPr lang="ru-RU" sz="2000" b="1" dirty="0">
                <a:cs typeface="Times New Roman" panose="02020603050405020304" pitchFamily="18" charset="0"/>
              </a:rPr>
              <a:t>V режима назначается   4 препарата (не менее трех эффективных).</a:t>
            </a:r>
          </a:p>
          <a:p>
            <a:pPr>
              <a:lnSpc>
                <a:spcPct val="110000"/>
              </a:lnSpc>
            </a:pP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45" y="801614"/>
            <a:ext cx="7543800" cy="96736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АЛГОРИТМ   КОРРЕКЦИИ   НЕБЛАГОПРИЯТНЫХ ПОБОЧНЫХ   РЕАКЦИЙ   НА   ХИМИОТЕРАПИЮ 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1644" y="2129457"/>
            <a:ext cx="8299269" cy="281067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1</a:t>
            </a:r>
            <a:r>
              <a:rPr lang="ru-RU" sz="2000" b="1" dirty="0">
                <a:cs typeface="Times New Roman" panose="02020603050405020304" pitchFamily="18" charset="0"/>
              </a:rPr>
              <a:t>. Непосредственное устранение неблагоприятных реакций по стандартным схемам (корригирующая терапия).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2. Уменьшение дозы препарата(</a:t>
            </a:r>
            <a:r>
              <a:rPr lang="ru-RU" sz="2000" b="1" dirty="0" err="1">
                <a:cs typeface="Times New Roman" panose="02020603050405020304" pitchFamily="18" charset="0"/>
              </a:rPr>
              <a:t>ов</a:t>
            </a:r>
            <a:r>
              <a:rPr lang="ru-RU" sz="2000" b="1" dirty="0">
                <a:cs typeface="Times New Roman" panose="02020603050405020304" pitchFamily="18" charset="0"/>
              </a:rPr>
              <a:t>), который(е) наиболее вероятно стал(и) причиной неблагоприятных реакций.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3. Отмена препарата (в случаях возникновения неблагоприятных побочных реакций, угрожающих жизни пациента, отмена препарата проводится незамедлительно).</a:t>
            </a:r>
          </a:p>
        </p:txBody>
      </p:sp>
    </p:spTree>
    <p:extLst>
      <p:ext uri="{BB962C8B-B14F-4D97-AF65-F5344CB8AC3E}">
        <p14:creationId xmlns:p14="http://schemas.microsoft.com/office/powerpoint/2010/main" val="33979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34547" y="156217"/>
            <a:ext cx="8528180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400" b="1" dirty="0"/>
              <a:t>План лекции:</a:t>
            </a:r>
            <a:br>
              <a:rPr lang="ru-RU" altLang="ru-RU" sz="2400" b="1" dirty="0"/>
            </a:br>
            <a:r>
              <a:rPr lang="ru-RU" altLang="ru-RU" sz="2400" b="1" dirty="0"/>
              <a:t> 1. </a:t>
            </a:r>
            <a:r>
              <a:rPr lang="ru-RU" altLang="ru-RU" sz="2000" b="1" dirty="0"/>
              <a:t>Введение</a:t>
            </a:r>
            <a:br>
              <a:rPr lang="ru-RU" altLang="ru-RU" sz="2000" b="1" dirty="0"/>
            </a:br>
            <a:r>
              <a:rPr lang="ru-RU" altLang="ru-RU" sz="2000" b="1" dirty="0"/>
              <a:t> 2. Основные принципы лечения больных туберкулезом</a:t>
            </a:r>
            <a:br>
              <a:rPr lang="ru-RU" altLang="ru-RU" sz="2000" b="1" dirty="0"/>
            </a:br>
            <a:r>
              <a:rPr lang="ru-RU" altLang="ru-RU" sz="2000" b="1" dirty="0"/>
              <a:t> 3. Гигиенодиетический режим в лечении больного     туберкулезом</a:t>
            </a:r>
            <a:br>
              <a:rPr lang="ru-RU" altLang="ru-RU" sz="2000" b="1" dirty="0"/>
            </a:br>
            <a:r>
              <a:rPr lang="ru-RU" altLang="ru-RU" sz="2000" b="1" dirty="0"/>
              <a:t> 4. Комбинированная химиотерапия – как основной метод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    лечения больных туберкулезом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5. Фазы и режимы химиотерапии </a:t>
            </a:r>
            <a:br>
              <a:rPr lang="ru-RU" altLang="ru-RU" sz="2000" b="1" dirty="0"/>
            </a:br>
            <a:r>
              <a:rPr lang="ru-RU" altLang="ru-RU" sz="2000" b="1" dirty="0"/>
              <a:t> 6. Побочные реакции антибактериальных препаратов,  их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    виды, методы устранения, профилактика</a:t>
            </a:r>
            <a:br>
              <a:rPr lang="ru-RU" altLang="ru-RU" sz="2000" b="1" dirty="0"/>
            </a:br>
            <a:r>
              <a:rPr lang="ru-RU" altLang="ru-RU" sz="2000" b="1" dirty="0"/>
              <a:t> 7. Патогенетическая терапия больных туберкулезом в зависимости от типа воспаления, применяемые препараты</a:t>
            </a:r>
            <a:br>
              <a:rPr lang="ru-RU" altLang="ru-RU" sz="2000" b="1" dirty="0"/>
            </a:br>
            <a:r>
              <a:rPr lang="ru-RU" altLang="ru-RU" sz="2000" b="1" dirty="0"/>
              <a:t>8. </a:t>
            </a:r>
            <a:r>
              <a:rPr lang="ru-RU" altLang="ru-RU" sz="2000" b="1" dirty="0" err="1"/>
              <a:t>Коллапсотерапия</a:t>
            </a:r>
            <a:r>
              <a:rPr lang="ru-RU" altLang="ru-RU" sz="2000" b="1" dirty="0"/>
              <a:t> (пневмоторакс, </a:t>
            </a:r>
            <a:r>
              <a:rPr lang="ru-RU" altLang="ru-RU" sz="2000" b="1" dirty="0" err="1"/>
              <a:t>пневмоперитонеум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бронхоблокация</a:t>
            </a:r>
            <a:r>
              <a:rPr lang="ru-RU" altLang="ru-RU" sz="2000" b="1" dirty="0"/>
              <a:t>):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    механизм действия, показания </a:t>
            </a:r>
            <a:br>
              <a:rPr lang="ru-RU" altLang="ru-RU" sz="2000" b="1" dirty="0"/>
            </a:br>
            <a:r>
              <a:rPr lang="ru-RU" altLang="ru-RU" sz="2000" b="1" dirty="0"/>
              <a:t>9. Хирургическое лечение больных туберкулезом легких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2000" b="1" dirty="0"/>
              <a:t>10. Понятие о клиническом излечении туберкулеза</a:t>
            </a:r>
          </a:p>
        </p:txBody>
      </p:sp>
    </p:spTree>
    <p:extLst>
      <p:ext uri="{BB962C8B-B14F-4D97-AF65-F5344CB8AC3E}">
        <p14:creationId xmlns:p14="http://schemas.microsoft.com/office/powerpoint/2010/main" val="25243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519" y="288431"/>
            <a:ext cx="4850053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ПАТОГЕНЕТИЧЕСКАЯ   ТЕРАПИЯ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156" y="1438992"/>
            <a:ext cx="9809018" cy="3477392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Патогенетическая терапия больных туберкулезом является одним из компонентов комплексного лечения больных туберкулезом и направлена на повышение его эффективности за счет применения средств (методов), воздействующих не на возбудителя заболевания (микобактерию туберкулеза), а на состояние различных систем организма больного туберкулезом.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Обязательным условием назначения любого метода патогенетической терапии является применение его на фоне проводимой специфической химиотерапии.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При выборе средств для патогенетической терапии учитывается характер воспаления: экссудативный или продуктивный.</a:t>
            </a:r>
          </a:p>
        </p:txBody>
      </p:sp>
    </p:spTree>
    <p:extLst>
      <p:ext uri="{BB962C8B-B14F-4D97-AF65-F5344CB8AC3E}">
        <p14:creationId xmlns:p14="http://schemas.microsoft.com/office/powerpoint/2010/main" val="24991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156" y="325753"/>
            <a:ext cx="9250878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ПРИ  ЭКССУДАТИВНОМ  ХАРАКТЕРЕ  ВОСПАЛЕНИЯ  ИСПОЛЬЗУЮТСЯ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5620" y="1438993"/>
            <a:ext cx="7751874" cy="339426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противовоспалительные препараты </a:t>
            </a:r>
            <a:r>
              <a:rPr lang="ru-RU" sz="2400" b="1" dirty="0"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cs typeface="Times New Roman" panose="02020603050405020304" pitchFamily="18" charset="0"/>
              </a:rPr>
              <a:t>глюкокортикоиды</a:t>
            </a:r>
            <a:r>
              <a:rPr lang="ru-RU" sz="2400" b="1" dirty="0">
                <a:cs typeface="Times New Roman" panose="02020603050405020304" pitchFamily="18" charset="0"/>
              </a:rPr>
              <a:t>, нестероидные противовоспалительные средства, </a:t>
            </a:r>
            <a:r>
              <a:rPr lang="ru-RU" sz="2400" b="1" dirty="0" err="1">
                <a:cs typeface="Times New Roman" panose="02020603050405020304" pitchFamily="18" charset="0"/>
              </a:rPr>
              <a:t>этимизол</a:t>
            </a:r>
            <a:r>
              <a:rPr lang="ru-RU" sz="2400" b="1" dirty="0">
                <a:cs typeface="Times New Roman" panose="02020603050405020304" pitchFamily="18" charset="0"/>
              </a:rPr>
              <a:t> и др.) 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антиоксиданты</a:t>
            </a:r>
            <a:r>
              <a:rPr lang="ru-RU" sz="2400" b="1" dirty="0">
                <a:cs typeface="Times New Roman" panose="02020603050405020304" pitchFamily="18" charset="0"/>
              </a:rPr>
              <a:t> (тиосульфат натрия, витамин Е)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десенсибилизирующие средства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 иммуномодулирующие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12788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125" y="536086"/>
            <a:ext cx="7588331" cy="84908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ПРИ  ПРОДУКТИВНОМ  ХАРАКТЕРЕ  ВОСПАЛЕНИЯ ИСПОЛЬЗУЮТСЯ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1582" y="2026822"/>
            <a:ext cx="7751874" cy="250785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препараты, стимулирующие рассасывание и процессы репарации: </a:t>
            </a:r>
            <a:r>
              <a:rPr lang="ru-RU" sz="2000" b="1" dirty="0">
                <a:cs typeface="Times New Roman" panose="02020603050405020304" pitchFamily="18" charset="0"/>
              </a:rPr>
              <a:t>алоэ, взвесь ткани плаценты, туберкулин, </a:t>
            </a:r>
            <a:r>
              <a:rPr lang="ru-RU" sz="2000" b="1" dirty="0" err="1">
                <a:cs typeface="Times New Roman" panose="02020603050405020304" pitchFamily="18" charset="0"/>
              </a:rPr>
              <a:t>лидаза</a:t>
            </a:r>
            <a:endParaRPr lang="ru-RU" sz="2000" b="1" dirty="0"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физиотерапия </a:t>
            </a:r>
            <a:r>
              <a:rPr lang="ru-RU" sz="2000" b="1" dirty="0">
                <a:cs typeface="Times New Roman" panose="02020603050405020304" pitchFamily="18" charset="0"/>
              </a:rPr>
              <a:t>(органный электрофорез, электрофорез с туберкулином, ультразвук, индуктотермия)</a:t>
            </a:r>
          </a:p>
        </p:txBody>
      </p:sp>
    </p:spTree>
    <p:extLst>
      <p:ext uri="{BB962C8B-B14F-4D97-AF65-F5344CB8AC3E}">
        <p14:creationId xmlns:p14="http://schemas.microsoft.com/office/powerpoint/2010/main" val="40121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2" y="3814157"/>
            <a:ext cx="3210607" cy="2411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125" y="1365167"/>
            <a:ext cx="2801401" cy="2298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442" y="4138759"/>
            <a:ext cx="3567968" cy="23834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2090" y="289249"/>
            <a:ext cx="6845869" cy="84908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spc="300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МЕТОДЫ КОЛЛАПСОТЕРАПИИ</a:t>
            </a:r>
            <a:endParaRPr lang="ru-RU" sz="2700" b="1" spc="300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5224" y="2193622"/>
            <a:ext cx="5415714" cy="250785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dirty="0" err="1" smtClean="0">
                <a:cs typeface="Times New Roman" panose="02020603050405020304" pitchFamily="18" charset="0"/>
              </a:rPr>
              <a:t>Пенвмоперитонеум</a:t>
            </a:r>
            <a:r>
              <a:rPr lang="ru-RU" b="1" dirty="0" smtClean="0"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ru-RU" b="1" dirty="0" err="1" smtClean="0">
                <a:cs typeface="Times New Roman" panose="02020603050405020304" pitchFamily="18" charset="0"/>
              </a:rPr>
              <a:t>Искуственный</a:t>
            </a:r>
            <a:r>
              <a:rPr lang="ru-RU" b="1" dirty="0" smtClean="0">
                <a:cs typeface="Times New Roman" panose="02020603050405020304" pitchFamily="18" charset="0"/>
              </a:rPr>
              <a:t> пневмоторакс.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cs typeface="Times New Roman" panose="02020603050405020304" pitchFamily="18" charset="0"/>
              </a:rPr>
              <a:t>Клапанная </a:t>
            </a:r>
            <a:r>
              <a:rPr lang="ru-RU" b="1" dirty="0" err="1" smtClean="0">
                <a:cs typeface="Times New Roman" panose="02020603050405020304" pitchFamily="18" charset="0"/>
              </a:rPr>
              <a:t>бронхоблокация</a:t>
            </a:r>
            <a:r>
              <a:rPr lang="ru-RU" b="1" dirty="0" smtClean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16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03" y="1296954"/>
            <a:ext cx="4528847" cy="3019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76893" y="4614762"/>
            <a:ext cx="9999024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Показания для наложения </a:t>
            </a:r>
            <a:r>
              <a:rPr lang="ru-RU" sz="2000" b="1" dirty="0" err="1"/>
              <a:t>пенвмоперитонеума</a:t>
            </a:r>
            <a:r>
              <a:rPr lang="ru-RU" sz="2000" b="1" dirty="0"/>
              <a:t>:</a:t>
            </a:r>
          </a:p>
          <a:p>
            <a:pPr algn="ctr"/>
            <a:r>
              <a:rPr lang="ru-RU" sz="2000" b="1" dirty="0"/>
              <a:t>- деструктивные процессы в нижних долях легких независимо от клинической формы;</a:t>
            </a:r>
          </a:p>
          <a:p>
            <a:pPr algn="ctr"/>
            <a:r>
              <a:rPr lang="ru-RU" sz="2000" b="1" dirty="0"/>
              <a:t>- деструктивные процессы в верхних долях легких при противопоказаниях или невозможностью проведения </a:t>
            </a:r>
            <a:r>
              <a:rPr lang="ru-RU" sz="2000" b="1" dirty="0" err="1"/>
              <a:t>искуственного</a:t>
            </a:r>
            <a:r>
              <a:rPr lang="ru-RU" sz="2000" b="1" dirty="0"/>
              <a:t> пневмоторакса.</a:t>
            </a:r>
          </a:p>
          <a:p>
            <a:pPr algn="ctr"/>
            <a:r>
              <a:rPr lang="ru-RU" sz="2000" b="1" dirty="0"/>
              <a:t>- кровохарканье.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303" y="1296954"/>
            <a:ext cx="3220513" cy="3019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338440" y="352046"/>
            <a:ext cx="5347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300" dirty="0" smtClean="0">
                <a:solidFill>
                  <a:srgbClr val="7030A0"/>
                </a:solidFill>
              </a:rPr>
              <a:t>ПЕНВМОПЕРИТОНЕУМ</a:t>
            </a:r>
            <a:endParaRPr lang="ru-RU" sz="3600" b="1" spc="3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108" b="949"/>
          <a:stretch/>
        </p:blipFill>
        <p:spPr>
          <a:xfrm>
            <a:off x="3186916" y="251926"/>
            <a:ext cx="5407621" cy="5663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01042" y="6134454"/>
            <a:ext cx="38341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spc="300" dirty="0" smtClean="0"/>
              <a:t>ПНЕВМОПЕРИТОНЕУМ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val="3130017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ИСКУССТВЕННЫЙ   ПНЕВМОТОРАКС</a:t>
            </a:r>
            <a:r>
              <a:rPr lang="ru-RU" altLang="ru-RU" sz="4000" b="1" dirty="0">
                <a:solidFill>
                  <a:srgbClr val="F82E46"/>
                </a:solidFill>
                <a:latin typeface="+mn-lt"/>
              </a:rPr>
              <a:t/>
            </a:r>
            <a:br>
              <a:rPr lang="ru-RU" altLang="ru-RU" sz="4000" b="1" dirty="0">
                <a:solidFill>
                  <a:srgbClr val="F82E46"/>
                </a:solidFill>
                <a:latin typeface="+mn-lt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altLang="ru-RU" sz="2400" b="1" dirty="0" err="1">
                <a:solidFill>
                  <a:srgbClr val="002060"/>
                </a:solidFill>
                <a:latin typeface="+mn-lt"/>
              </a:rPr>
              <a:t>C.Forlanini</a:t>
            </a:r>
            <a:r>
              <a:rPr lang="en-US" altLang="ru-RU" sz="2400" b="1" dirty="0">
                <a:solidFill>
                  <a:srgbClr val="002060"/>
                </a:solidFill>
                <a:latin typeface="+mn-lt"/>
              </a:rPr>
              <a:t>, 1882 </a:t>
            </a: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г.)</a:t>
            </a:r>
          </a:p>
        </p:txBody>
      </p:sp>
      <p:pic>
        <p:nvPicPr>
          <p:cNvPr id="16387" name="Picture 3" descr="pnevmotorak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4100" y="2224362"/>
            <a:ext cx="4017963" cy="3297238"/>
          </a:xfrm>
          <a:ln>
            <a:solidFill>
              <a:schemeClr val="tx1"/>
            </a:solidFill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18909" y="1905000"/>
            <a:ext cx="4987636" cy="39359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ПОКАЗАНИЯ:</a:t>
            </a:r>
            <a:endParaRPr lang="ru-RU" altLang="ru-RU" sz="2400" b="1" dirty="0">
              <a:solidFill>
                <a:srgbClr val="7030A0"/>
              </a:solidFill>
            </a:endParaRPr>
          </a:p>
          <a:p>
            <a:pPr algn="ctr">
              <a:lnSpc>
                <a:spcPct val="120000"/>
              </a:lnSpc>
              <a:buNone/>
              <a:defRPr/>
            </a:pPr>
            <a:r>
              <a:rPr lang="ru-RU" altLang="ru-RU" sz="2000" b="1" dirty="0"/>
              <a:t>Каверны до 3 см в диаметре, расположенные в глубине легкого, без выраженного фиброза в окружающей каверну легочной ткани при непереносимости основных химиопрепаратов (ХП), лекарственной устойчивости (ЛУ) МБТ, сопутствующих заболеваниях, ограничивающих проведение адекватной химиотерапии, </a:t>
            </a:r>
            <a:r>
              <a:rPr lang="ru-RU" altLang="ru-RU" sz="2000" b="1" dirty="0" err="1"/>
              <a:t>кровохарканьи</a:t>
            </a:r>
            <a:r>
              <a:rPr lang="ru-RU" alt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8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НАЛОЖЕНИЕ  ИСКУССТВЕННОГО</a:t>
            </a:r>
            <a:b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 ПНЕВМОТОРАКСА</a:t>
            </a:r>
            <a:endParaRPr lang="ru-RU" altLang="ru-RU" sz="32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7411" name="Picture 3" descr="Наложение И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1665" y="1690690"/>
            <a:ext cx="6588770" cy="449048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4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13896" y="127618"/>
            <a:ext cx="105156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ОЧЕРЕДНАЯ   ИНСОЛЯЦИЯ</a:t>
            </a:r>
            <a:b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ИСКУССТВЕННОГО   ПНЕВМОТОРАКСА</a:t>
            </a:r>
            <a:endParaRPr lang="ru-RU" altLang="ru-RU" sz="36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8435" name="Picture 3" descr="Очередная инсуляция И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2923" y="1638018"/>
            <a:ext cx="6277547" cy="4706798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4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11003" y="374073"/>
            <a:ext cx="4994988" cy="544513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spc="-150" dirty="0" smtClean="0">
                <a:solidFill>
                  <a:srgbClr val="7030A0"/>
                </a:solidFill>
                <a:latin typeface="+mn-lt"/>
              </a:rPr>
              <a:t>КЛАПАННАЯ   БРОНХОБЛОКАЦИЯ</a:t>
            </a:r>
            <a:endParaRPr lang="ru-RU" altLang="ru-RU" sz="2800" b="1" spc="-15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531" name="Picture 3" descr="IMG_017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99" y="785724"/>
            <a:ext cx="2899443" cy="2174582"/>
          </a:xfrm>
          <a:ln>
            <a:solidFill>
              <a:schemeClr val="tx1"/>
            </a:solidFill>
          </a:ln>
        </p:spPr>
      </p:pic>
      <p:pic>
        <p:nvPicPr>
          <p:cNvPr id="22532" name="Picture 4" descr="IMG_01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7153" y="785724"/>
            <a:ext cx="2879366" cy="2159525"/>
          </a:xfrm>
          <a:ln>
            <a:solidFill>
              <a:schemeClr val="tx1"/>
            </a:solidFill>
          </a:ln>
        </p:spPr>
      </p:pic>
      <p:pic>
        <p:nvPicPr>
          <p:cNvPr id="22533" name="Picture 5" descr="IMG_018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902" y="4181299"/>
            <a:ext cx="2880001" cy="2160001"/>
          </a:xfrm>
          <a:ln>
            <a:solidFill>
              <a:schemeClr val="tx1"/>
            </a:solidFill>
          </a:ln>
        </p:spPr>
      </p:pic>
      <p:pic>
        <p:nvPicPr>
          <p:cNvPr id="22534" name="Picture 6" descr="IMG_018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7761" y="4316178"/>
            <a:ext cx="2880001" cy="2160001"/>
          </a:xfr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406879" y="1453856"/>
            <a:ext cx="524384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 smtClean="0">
                <a:latin typeface="MinionPro-Regular"/>
              </a:rPr>
              <a:t>малоинвазивный немедикаментозный </a:t>
            </a:r>
            <a:r>
              <a:rPr lang="ru-RU" sz="2000" b="1" dirty="0">
                <a:latin typeface="MinionPro-Regular"/>
              </a:rPr>
              <a:t>метод лечения туберкулеза</a:t>
            </a:r>
          </a:p>
          <a:p>
            <a:pPr algn="ctr">
              <a:lnSpc>
                <a:spcPct val="130000"/>
              </a:lnSpc>
            </a:pPr>
            <a:r>
              <a:rPr lang="ru-RU" sz="2000" b="1" dirty="0">
                <a:latin typeface="MinionPro-Regular"/>
              </a:rPr>
              <a:t>легких и его </a:t>
            </a:r>
            <a:r>
              <a:rPr lang="ru-RU" sz="2000" b="1" dirty="0" smtClean="0">
                <a:latin typeface="MinionPro-Regular"/>
              </a:rPr>
              <a:t>осложнений, основанный </a:t>
            </a:r>
            <a:r>
              <a:rPr lang="ru-RU" sz="2000" b="1" dirty="0">
                <a:latin typeface="MinionPro-Regular"/>
              </a:rPr>
              <a:t>на создании лечебной </a:t>
            </a:r>
            <a:r>
              <a:rPr lang="ru-RU" sz="2000" b="1" dirty="0" err="1">
                <a:latin typeface="MinionPro-Regular"/>
              </a:rPr>
              <a:t>гиповентиля</a:t>
            </a:r>
            <a:r>
              <a:rPr lang="ru-RU" sz="2000" b="1" dirty="0">
                <a:latin typeface="MinionPro-Regular"/>
              </a:rPr>
              <a:t>-</a:t>
            </a:r>
          </a:p>
          <a:p>
            <a:pPr algn="ctr">
              <a:lnSpc>
                <a:spcPct val="130000"/>
              </a:lnSpc>
            </a:pPr>
            <a:r>
              <a:rPr lang="ru-RU" sz="2000" b="1" dirty="0" err="1">
                <a:latin typeface="MinionPro-Regular"/>
              </a:rPr>
              <a:t>ции</a:t>
            </a:r>
            <a:r>
              <a:rPr lang="ru-RU" sz="2000" b="1" dirty="0">
                <a:latin typeface="MinionPro-Regular"/>
              </a:rPr>
              <a:t> в пораженном участке легкого с сохранением дренажной функции </a:t>
            </a:r>
            <a:r>
              <a:rPr lang="ru-RU" sz="2000" b="1" dirty="0" smtClean="0">
                <a:latin typeface="MinionPro-Regular"/>
              </a:rPr>
              <a:t>бронха путем </a:t>
            </a:r>
            <a:r>
              <a:rPr lang="ru-RU" sz="2000" b="1" dirty="0">
                <a:latin typeface="MinionPro-Regular"/>
              </a:rPr>
              <a:t>установки в его просвет </a:t>
            </a:r>
            <a:r>
              <a:rPr lang="ru-RU" sz="2000" b="1" dirty="0" smtClean="0">
                <a:latin typeface="MinionPro-Regular"/>
              </a:rPr>
              <a:t>эндобронхиального клапана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4986" y="3277261"/>
            <a:ext cx="241194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Эндобронхиальный</a:t>
            </a:r>
          </a:p>
          <a:p>
            <a:pPr algn="ctr"/>
            <a:r>
              <a:rPr lang="ru-RU" sz="2000" b="1" dirty="0" smtClean="0"/>
              <a:t>клапан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56545" y="3295938"/>
            <a:ext cx="296058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inionPro-Regular"/>
              </a:rPr>
              <a:t>создание лечебной</a:t>
            </a:r>
          </a:p>
          <a:p>
            <a:pPr algn="ctr"/>
            <a:r>
              <a:rPr lang="ru-RU" sz="2000" b="1" dirty="0" err="1" smtClean="0">
                <a:latin typeface="MinionPro-Regular"/>
              </a:rPr>
              <a:t>гиповентиляции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741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0397" y="401651"/>
            <a:ext cx="10314774" cy="55974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Федеральный закон от 21.11.2011 N 323-ФЗ (ред. от 29.07.2017) 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«</a:t>
            </a:r>
            <a:r>
              <a:rPr lang="ru-RU" sz="2000" b="1" u="sng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ОБ ОСНОВАХ ОХРАНЫ ЗДОРОВЬЯ ГРАЖДАН В РОССИЙСКОЙ ФЕДЕРАЦИИ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» 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cs typeface="Times New Roman" panose="02020603050405020304" pitchFamily="18" charset="0"/>
              </a:rPr>
              <a:t>часть 2  статья 76 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Медицинские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профессиональные некоммерческие организации разрабатывают утверждают клинические рекомендации (протоколы лечения) по вопросам оказания медицинской помощи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Федеральный закон от 25 декабря 2018 г. N 489-ФЗ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"</a:t>
            </a: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О ВНЕСЕНИИ ИЗМЕНЕНИЙ В СТАТЬЮ 40 ФЕДЕРАЛЬНОГО ЗАКОНА "ОБ ОБЯЗАТЕЛЬНОМ МЕДИЦИНСКОМ СТРАХОВАНИИ В РОССИЙСКОЙ ФЕДЕРАЦИИ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"</a:t>
            </a: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и </a:t>
            </a:r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Федеральный </a:t>
            </a: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закон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«</a:t>
            </a: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ОБ ОСНОВАХ ОХРАНЫ ЗДОРОВЬЯ ГРАЖДАН В РОССИЙСКОЙ ФЕДЕРАЦИИ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20000"/>
              </a:lnSpc>
            </a:pP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по вопросам клинических рекомендаций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"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вступил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силу с 1 января 2022 г.</a:t>
            </a:r>
          </a:p>
        </p:txBody>
      </p:sp>
    </p:spTree>
    <p:extLst>
      <p:ext uri="{BB962C8B-B14F-4D97-AF65-F5344CB8AC3E}">
        <p14:creationId xmlns:p14="http://schemas.microsoft.com/office/powerpoint/2010/main" val="782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2937" y="489466"/>
            <a:ext cx="8229600" cy="9048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ПОКАЗАНИЯ  К  ХИРУРГИЧЕСКОМУ  ЛЕЧЕНИЮ</a:t>
            </a:r>
            <a:endParaRPr lang="ru-RU" altLang="ru-RU" sz="1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88282" y="1988128"/>
            <a:ext cx="5284518" cy="32766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25000"/>
              </a:lnSpc>
              <a:buNone/>
              <a:defRPr/>
            </a:pPr>
            <a:r>
              <a:rPr lang="ru-RU" altLang="ru-RU" sz="2000" b="1" dirty="0" smtClean="0">
                <a:solidFill>
                  <a:srgbClr val="7030A0"/>
                </a:solidFill>
              </a:rPr>
              <a:t>ВО-ПЕРВЫХ</a:t>
            </a:r>
            <a:r>
              <a:rPr lang="ru-RU" altLang="ru-RU" sz="1800" b="1" dirty="0" smtClean="0"/>
              <a:t> </a:t>
            </a:r>
            <a:r>
              <a:rPr lang="ru-RU" altLang="ru-RU" sz="1800" b="1" dirty="0"/>
              <a:t>- </a:t>
            </a:r>
            <a:r>
              <a:rPr lang="ru-RU" altLang="ru-RU" sz="2000" b="1" dirty="0"/>
              <a:t>это все случаи кавернозного поражения легких не поддающиеся консервативному лечению, когда величина дефекта легочной ткани становится несовместимой с естественными возможностями его ликвидации путем рубцевания и формируется стойкая полость распада.</a:t>
            </a:r>
            <a:endParaRPr lang="ru-RU" altLang="ru-RU" sz="2000" b="1" dirty="0">
              <a:solidFill>
                <a:srgbClr val="FFCC00"/>
              </a:solidFill>
            </a:endParaRPr>
          </a:p>
        </p:txBody>
      </p:sp>
      <p:pic>
        <p:nvPicPr>
          <p:cNvPr id="717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48" y="1988128"/>
            <a:ext cx="3965575" cy="3276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55668" y="252412"/>
            <a:ext cx="8229600" cy="10445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ПОКАЗАНИЯ  К  ХИРУРГИЧЕСКОМУ  ЛЕЧЕНИЮ</a:t>
            </a:r>
            <a:endParaRPr lang="ru-RU" altLang="ru-RU" sz="1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0649" y="4717473"/>
            <a:ext cx="10248405" cy="16192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5000"/>
              </a:lnSpc>
              <a:buNone/>
              <a:defRPr/>
            </a:pPr>
            <a:r>
              <a:rPr lang="ru-RU" altLang="ru-RU" sz="2000" b="1" dirty="0" smtClean="0">
                <a:solidFill>
                  <a:srgbClr val="7030A0"/>
                </a:solidFill>
              </a:rPr>
              <a:t>ВО-ВТОРЫХ</a:t>
            </a:r>
            <a:r>
              <a:rPr lang="ru-RU" altLang="ru-RU" sz="2000" b="1" dirty="0" smtClean="0"/>
              <a:t> </a:t>
            </a:r>
            <a:r>
              <a:rPr lang="ru-RU" altLang="ru-RU" sz="2000" b="1" dirty="0"/>
              <a:t>- это </a:t>
            </a:r>
            <a:r>
              <a:rPr lang="ru-RU" altLang="ru-RU" sz="2000" b="1" dirty="0" err="1"/>
              <a:t>туберкуломы</a:t>
            </a:r>
            <a:r>
              <a:rPr lang="ru-RU" altLang="ru-RU" sz="2000" b="1" dirty="0"/>
              <a:t>  и крупноочаговые казеозно-некротические изменения. По своей патоморфологической основе эти формы представляют собой инкапсулированные участки казеозного некроза легочной ткани различных размеров и являются очагами дремлющей хронической инфекции</a:t>
            </a:r>
          </a:p>
        </p:txBody>
      </p:sp>
      <p:pic>
        <p:nvPicPr>
          <p:cNvPr id="8196" name="Picture 8" descr="DSC0237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668" y="1481014"/>
            <a:ext cx="3600450" cy="2871787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74" y="1571310"/>
            <a:ext cx="3632755" cy="28718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913" y="314696"/>
            <a:ext cx="9245930" cy="156368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ТИПЫ  ХИРУРГИЧЕСКИХ  ВМЕШАТЕЛЬСТВ</a:t>
            </a:r>
            <a:b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2800" b="1" spc="300" dirty="0" smtClean="0">
                <a:solidFill>
                  <a:srgbClr val="7030A0"/>
                </a:solidFill>
                <a:latin typeface="+mn-lt"/>
              </a:rPr>
              <a:t>ПРИ  ТУБЕРКУЛЕЗЕ  ОРГАНОВ  ДЫХАНИЯ</a:t>
            </a:r>
            <a:endParaRPr lang="ru-RU" altLang="ru-RU" sz="28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341913" y="1981200"/>
            <a:ext cx="9464632" cy="37528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РАДИКАЛЬНЫЕ ОПЕРАЦИИ – </a:t>
            </a:r>
            <a:r>
              <a:rPr lang="ru-RU" altLang="ru-RU" sz="2400" b="1" dirty="0" smtClean="0"/>
              <a:t>удаления </a:t>
            </a:r>
            <a:r>
              <a:rPr lang="ru-RU" altLang="ru-RU" sz="2400" b="1" dirty="0"/>
              <a:t>(резекции) пораженной части или всего легкого.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1800" b="1" dirty="0"/>
              <a:t>					</a:t>
            </a:r>
            <a:r>
              <a:rPr lang="ru-RU" altLang="ru-RU" sz="2000" b="1" dirty="0" err="1"/>
              <a:t>сегментэктомия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лобэктомия</a:t>
            </a:r>
            <a:r>
              <a:rPr lang="ru-RU" altLang="ru-RU" sz="2000" b="1" dirty="0" smtClean="0"/>
              <a:t>, </a:t>
            </a:r>
            <a:r>
              <a:rPr lang="ru-RU" altLang="ru-RU" sz="2000" b="1" dirty="0" err="1" smtClean="0"/>
              <a:t>пневмонэктомия</a:t>
            </a:r>
            <a:r>
              <a:rPr lang="ru-RU" altLang="ru-RU" sz="2000" b="1" dirty="0"/>
              <a:t>, 						</a:t>
            </a:r>
            <a:r>
              <a:rPr lang="ru-RU" altLang="ru-RU" sz="2000" b="1" dirty="0" err="1"/>
              <a:t>плевропневмонэктомия</a:t>
            </a:r>
            <a:r>
              <a:rPr lang="ru-RU" altLang="ru-RU" sz="2000" b="1" dirty="0"/>
              <a:t>.</a:t>
            </a:r>
          </a:p>
          <a:p>
            <a:pPr eaLnBrk="1" hangingPunct="1">
              <a:buFontTx/>
              <a:buNone/>
              <a:defRPr/>
            </a:pPr>
            <a:endParaRPr lang="ru-RU" altLang="ru-RU" sz="800" dirty="0"/>
          </a:p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ПАЛЛИАТИВНЫЕ ОПЕРАЦИИ – </a:t>
            </a:r>
            <a:r>
              <a:rPr lang="ru-RU" altLang="ru-RU" sz="2400" b="1" dirty="0" smtClean="0"/>
              <a:t>создающие </a:t>
            </a:r>
            <a:r>
              <a:rPr lang="ru-RU" altLang="ru-RU" sz="2400" b="1" dirty="0"/>
              <a:t>условия для рубцевания зоны деструкции легочной ткани</a:t>
            </a:r>
            <a:r>
              <a:rPr lang="ru-RU" altLang="ru-RU" sz="2400" b="1" dirty="0" smtClean="0"/>
              <a:t>.</a:t>
            </a:r>
            <a:r>
              <a:rPr lang="ru-RU" altLang="ru-RU" sz="1800" b="1" dirty="0"/>
              <a:t>				</a:t>
            </a:r>
            <a:r>
              <a:rPr lang="ru-RU" altLang="ru-RU" sz="1800" b="1" dirty="0" smtClean="0"/>
              <a:t>					</a:t>
            </a:r>
            <a:r>
              <a:rPr lang="ru-RU" altLang="ru-RU" sz="2000" b="1" dirty="0" err="1" smtClean="0"/>
              <a:t>экстраплевральная</a:t>
            </a:r>
            <a:r>
              <a:rPr lang="ru-RU" altLang="ru-RU" sz="2000" b="1" dirty="0" smtClean="0"/>
              <a:t> </a:t>
            </a:r>
            <a:r>
              <a:rPr lang="ru-RU" altLang="ru-RU" sz="2000" b="1" dirty="0"/>
              <a:t>торакопластика, 	</a:t>
            </a:r>
          </a:p>
          <a:p>
            <a:pPr eaLnBrk="1" hangingPunct="1">
              <a:lnSpc>
                <a:spcPct val="85000"/>
              </a:lnSpc>
              <a:buFontTx/>
              <a:buNone/>
              <a:defRPr/>
            </a:pPr>
            <a:r>
              <a:rPr lang="ru-RU" altLang="ru-RU" sz="2000" b="1" dirty="0"/>
              <a:t>				</a:t>
            </a:r>
            <a:r>
              <a:rPr lang="ru-RU" altLang="ru-RU" sz="2000" b="1" dirty="0" smtClean="0"/>
              <a:t>	кавернотомия</a:t>
            </a:r>
            <a:r>
              <a:rPr lang="ru-RU" altLang="ru-RU" sz="2000" b="1" dirty="0"/>
              <a:t>, </a:t>
            </a:r>
            <a:r>
              <a:rPr lang="ru-RU" altLang="ru-RU" sz="2000" b="1" dirty="0" err="1" smtClean="0"/>
              <a:t>экстраплевральный</a:t>
            </a:r>
            <a:r>
              <a:rPr lang="ru-RU" altLang="ru-RU" sz="2000" b="1" dirty="0" smtClean="0"/>
              <a:t> </a:t>
            </a:r>
            <a:r>
              <a:rPr lang="ru-RU" altLang="ru-RU" sz="2000" b="1" dirty="0" err="1" smtClean="0"/>
              <a:t>пневмолиз</a:t>
            </a:r>
            <a:r>
              <a:rPr lang="ru-RU" altLang="ru-RU" sz="2000" b="1" dirty="0"/>
              <a:t>			</a:t>
            </a:r>
            <a:r>
              <a:rPr lang="ru-RU" altLang="ru-RU" sz="1200" b="1" dirty="0"/>
              <a:t>	</a:t>
            </a:r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19266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8343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АТИПИЧНАЯ  (АППАРАТНАЯ)</a:t>
            </a:r>
            <a:br>
              <a:rPr lang="ru-RU" altLang="ru-RU" sz="2800" b="1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РЕЗЕКЦИЯ  ЛЕГКОГО</a:t>
            </a:r>
            <a:endParaRPr lang="ru-RU" altLang="ru-RU" sz="28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3315" name="Picture 6" descr="DSC022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7461"/>
            <a:ext cx="4038600" cy="3629414"/>
          </a:xfrm>
          <a:ln>
            <a:solidFill>
              <a:schemeClr val="tx1"/>
            </a:solidFill>
          </a:ln>
        </p:spPr>
      </p:pic>
      <p:pic>
        <p:nvPicPr>
          <p:cNvPr id="13316" name="Picture 8" descr="Ушивающие аппараты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847461"/>
            <a:ext cx="4038600" cy="362941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56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998788" y="292101"/>
            <a:ext cx="6481763" cy="976313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РЕЗЕКЦИЯ  ЛЕГКОГО  С  РАЗДЕЛЬНОЙ ОБРАБОТКОЙ  ЭЛЕМЕНТОВ  КОРНЯ</a:t>
            </a:r>
            <a:endParaRPr lang="ru-RU" altLang="ru-RU" sz="2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4339" name="Picture 3" descr="Корен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538289"/>
            <a:ext cx="6192838" cy="464502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96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43125" y="396158"/>
            <a:ext cx="8229600" cy="8937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ПАЛЛИАТИВНЫЕ   ОПЕРАЦИИ</a:t>
            </a: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8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ru-RU" altLang="ru-RU" sz="2800" b="1" dirty="0" err="1">
                <a:solidFill>
                  <a:srgbClr val="7030A0"/>
                </a:solidFill>
                <a:latin typeface="+mn-lt"/>
              </a:rPr>
              <a:t>коллапсохирургия</a:t>
            </a:r>
            <a:r>
              <a:rPr lang="ru-RU" altLang="ru-RU" sz="2800" b="1" dirty="0">
                <a:solidFill>
                  <a:srgbClr val="7030A0"/>
                </a:solidFill>
                <a:latin typeface="+mn-lt"/>
              </a:rPr>
              <a:t>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12570" y="5310122"/>
            <a:ext cx="2904367" cy="6962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1200" dirty="0" smtClean="0">
                <a:solidFill>
                  <a:schemeClr val="hlink"/>
                </a:solidFill>
                <a:latin typeface="Arial Black" panose="020B0A04020102020204" pitchFamily="34" charset="0"/>
              </a:rPr>
              <a:t>  </a:t>
            </a:r>
            <a:r>
              <a:rPr lang="ru-RU" altLang="ru-RU" sz="1800" b="1" dirty="0" smtClean="0"/>
              <a:t>ЭКСТРАПЛЕВРАЛЬНАЯ ТОРАКОПЛАСТИКА</a:t>
            </a:r>
            <a:endParaRPr lang="ru-RU" altLang="ru-RU" sz="1800" b="1" dirty="0"/>
          </a:p>
        </p:txBody>
      </p:sp>
      <p:pic>
        <p:nvPicPr>
          <p:cNvPr id="15366" name="Picture 6" descr="DSC0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25" y="1605618"/>
            <a:ext cx="4012916" cy="3367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8" descr="DSC012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63" y="1605619"/>
            <a:ext cx="4142403" cy="3367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3234" y="5288915"/>
            <a:ext cx="186576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КАВЕРНОТОМИЯ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693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527" y="204455"/>
            <a:ext cx="4850053" cy="62596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КЛИНИЧЕСКОЕ   ИЗЛЕЧЕНИЕ </a:t>
            </a:r>
            <a:endParaRPr lang="ru-RU" sz="27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16" y="1037776"/>
            <a:ext cx="11103428" cy="514926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4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Исчезновение всех признаков активного туберкулезного процесса в результате проведенного основного курса комплексного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лечения:</a:t>
            </a:r>
            <a:endParaRPr lang="ru-RU" sz="2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Констатация клинического излечения туберкулеза </a:t>
            </a:r>
            <a:r>
              <a:rPr lang="ru-RU" sz="2000" b="1" dirty="0" smtClean="0">
                <a:cs typeface="Times New Roman" panose="02020603050405020304" pitchFamily="18" charset="0"/>
              </a:rPr>
              <a:t>производится в </a:t>
            </a:r>
            <a:r>
              <a:rPr lang="ru-RU" sz="2000" b="1" dirty="0">
                <a:cs typeface="Times New Roman" panose="02020603050405020304" pitchFamily="18" charset="0"/>
              </a:rPr>
              <a:t>момент завершения эффективного курса комплексного </a:t>
            </a:r>
            <a:r>
              <a:rPr lang="ru-RU" sz="2000" b="1" dirty="0" smtClean="0">
                <a:cs typeface="Times New Roman" panose="02020603050405020304" pitchFamily="18" charset="0"/>
              </a:rPr>
              <a:t>лечения: 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1.пациент получил все дозы химиопрепаратов предписанных режимом химиотерапии;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2.прекратил </a:t>
            </a:r>
            <a:r>
              <a:rPr lang="ru-RU" sz="2000" b="1" dirty="0" err="1" smtClean="0">
                <a:cs typeface="Times New Roman" panose="02020603050405020304" pitchFamily="18" charset="0"/>
              </a:rPr>
              <a:t>бактериовыделение</a:t>
            </a:r>
            <a:r>
              <a:rPr lang="ru-RU" sz="2000" b="1" dirty="0" smtClean="0"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ru-RU" sz="2000" b="1" dirty="0" smtClean="0">
                <a:cs typeface="Times New Roman" panose="02020603050405020304" pitchFamily="18" charset="0"/>
              </a:rPr>
              <a:t> 3. при положительной клинико-рентгенологической динамике туберкулезного процесса.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ПРЕКРАЩЕНИЕ БАКТЕРИОВЫДЕЛЕНИЯ (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синоним «</a:t>
            </a:r>
            <a:r>
              <a:rPr lang="ru-RU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абациллирование</a:t>
            </a:r>
            <a:r>
              <a:rPr 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»)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cs typeface="Times New Roman" panose="02020603050405020304" pitchFamily="18" charset="0"/>
              </a:rPr>
              <a:t>Исчезновение МБТ из биологических жидкостей и патологического отделяемого из органов больного, выделяемых во внешнюю среду. Необходимо подтверждение двумя отрицательными последовательными </a:t>
            </a:r>
            <a:r>
              <a:rPr lang="ru-RU" sz="2000" b="1" dirty="0" err="1">
                <a:cs typeface="Times New Roman" panose="02020603050405020304" pitchFamily="18" charset="0"/>
              </a:rPr>
              <a:t>бактериоскопическими</a:t>
            </a:r>
            <a:r>
              <a:rPr lang="ru-RU" sz="2000" b="1" dirty="0">
                <a:cs typeface="Times New Roman" panose="02020603050405020304" pitchFamily="18" charset="0"/>
              </a:rPr>
              <a:t> и </a:t>
            </a:r>
            <a:r>
              <a:rPr lang="ru-RU" sz="2000" b="1" dirty="0" err="1">
                <a:cs typeface="Times New Roman" panose="02020603050405020304" pitchFamily="18" charset="0"/>
              </a:rPr>
              <a:t>культуральными</a:t>
            </a:r>
            <a:r>
              <a:rPr lang="ru-RU" sz="2000" b="1" dirty="0">
                <a:cs typeface="Times New Roman" panose="02020603050405020304" pitchFamily="18" charset="0"/>
              </a:rPr>
              <a:t> (посев) исследованиями с промежутком в 2-3 месяца после первого отрицательного анализа.</a:t>
            </a:r>
          </a:p>
        </p:txBody>
      </p:sp>
    </p:spTree>
    <p:extLst>
      <p:ext uri="{BB962C8B-B14F-4D97-AF65-F5344CB8AC3E}">
        <p14:creationId xmlns:p14="http://schemas.microsoft.com/office/powerpoint/2010/main" val="3518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04" y="189095"/>
            <a:ext cx="7924970" cy="6401709"/>
          </a:xfrm>
          <a:ln>
            <a:solidFill>
              <a:schemeClr val="tx1"/>
            </a:solidFill>
          </a:ln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017144" y="3632860"/>
            <a:ext cx="61577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5610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509" y="974579"/>
            <a:ext cx="5176906" cy="4135805"/>
          </a:xfrm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dirty="0">
                <a:cs typeface="Times New Roman" panose="02020603050405020304" pitchFamily="18" charset="0"/>
              </a:rPr>
              <a:t>. Приказ № 951 от 29 декабря 2014 г. «Об утверждении методических рекомендаций по совершенствованию диагностики и лечения туберкулеза органов дыхания</a:t>
            </a:r>
            <a:r>
              <a:rPr lang="ru-RU" sz="3600" b="1" dirty="0" smtClean="0"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36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600" b="1" dirty="0">
                <a:cs typeface="Times New Roman" panose="02020603050405020304" pitchFamily="18" charset="0"/>
              </a:rPr>
              <a:t>     2. Федеральные клинические рекомендации </a:t>
            </a:r>
            <a:r>
              <a:rPr lang="ru-RU" sz="3600" b="1" dirty="0" smtClean="0">
                <a:cs typeface="Times New Roman" panose="02020603050405020304" pitchFamily="18" charset="0"/>
              </a:rPr>
              <a:t>«Туберкулез </a:t>
            </a:r>
            <a:r>
              <a:rPr lang="ru-RU" sz="3600" b="1" dirty="0">
                <a:cs typeface="Times New Roman" panose="02020603050405020304" pitchFamily="18" charset="0"/>
              </a:rPr>
              <a:t>у </a:t>
            </a:r>
            <a:r>
              <a:rPr lang="ru-RU" sz="3600" b="1" dirty="0" smtClean="0">
                <a:cs typeface="Times New Roman" panose="02020603050405020304" pitchFamily="18" charset="0"/>
              </a:rPr>
              <a:t>взрослых», 2022 год.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3600" b="1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3300" dirty="0">
                <a:cs typeface="Times New Roman" panose="02020603050405020304" pitchFamily="18" charset="0"/>
              </a:rPr>
              <a:t>   </a:t>
            </a:r>
            <a:r>
              <a:rPr lang="ru-RU" sz="3600" dirty="0">
                <a:cs typeface="Times New Roman" panose="02020603050405020304" pitchFamily="18" charset="0"/>
              </a:rPr>
              <a:t>3</a:t>
            </a:r>
            <a:r>
              <a:rPr lang="ru-RU" sz="3600" b="1" dirty="0">
                <a:cs typeface="Times New Roman" panose="02020603050405020304" pitchFamily="18" charset="0"/>
              </a:rPr>
              <a:t>. Федеральные клинические рекомендации «Туберкулез у </a:t>
            </a:r>
            <a:r>
              <a:rPr lang="ru-RU" sz="3600" b="1" dirty="0" smtClean="0">
                <a:cs typeface="Times New Roman" panose="02020603050405020304" pitchFamily="18" charset="0"/>
              </a:rPr>
              <a:t>детей», </a:t>
            </a:r>
            <a:r>
              <a:rPr lang="ru-RU" sz="3600" b="1" dirty="0" smtClean="0">
                <a:cs typeface="Times New Roman" panose="02020603050405020304" pitchFamily="18" charset="0"/>
              </a:rPr>
              <a:t>2022 </a:t>
            </a:r>
            <a:r>
              <a:rPr lang="ru-RU" sz="3600" b="1" dirty="0">
                <a:cs typeface="Times New Roman" panose="02020603050405020304" pitchFamily="18" charset="0"/>
              </a:rPr>
              <a:t>год</a:t>
            </a:r>
            <a:r>
              <a:rPr lang="ru-RU" sz="3600" b="1" dirty="0" smtClean="0"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3600" b="1" dirty="0"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tech\Desktop\Лекции\Тит лист Туберкулез у детей 2020.pd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t="11017" r="17618"/>
          <a:stretch/>
        </p:blipFill>
        <p:spPr bwMode="auto">
          <a:xfrm>
            <a:off x="6229884" y="709301"/>
            <a:ext cx="3520867" cy="403788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ech\Desktop\Лекции\Тит лист Туберкулез у взрослых 2022.pd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6883" r="8390" b="6704"/>
          <a:stretch/>
        </p:blipFill>
        <p:spPr bwMode="auto">
          <a:xfrm>
            <a:off x="8571431" y="2187722"/>
            <a:ext cx="3221765" cy="4076345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853" y="1316678"/>
            <a:ext cx="10886786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ОСНОВНАЯ    ЦЕЛЬ    ЛЕЧЕНИЯ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ВЗРОСЛЫХ    БОЛЬНЫХ    ТУБЕРКУЛЕЗОМ: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1. Ликвидация </a:t>
            </a:r>
            <a:r>
              <a:rPr lang="ru-RU" sz="3200" b="1" dirty="0"/>
              <a:t>клинических проявлений </a:t>
            </a:r>
            <a:r>
              <a:rPr lang="ru-RU" sz="3200" b="1" dirty="0" smtClean="0"/>
              <a:t>туберкулеза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2. Стойкое </a:t>
            </a:r>
            <a:r>
              <a:rPr lang="ru-RU" sz="3200" b="1" dirty="0"/>
              <a:t>заживление туберкулезных </a:t>
            </a:r>
            <a:r>
              <a:rPr lang="ru-RU" sz="3200" b="1" dirty="0" smtClean="0"/>
              <a:t>изменений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3. Восстановление </a:t>
            </a:r>
            <a:r>
              <a:rPr lang="ru-RU" sz="3200" b="1" dirty="0"/>
              <a:t>трудоспособности и социального </a:t>
            </a:r>
            <a:r>
              <a:rPr lang="ru-RU" sz="3200" b="1" dirty="0" smtClean="0"/>
              <a:t>статуса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062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853" y="852654"/>
            <a:ext cx="10886786" cy="4745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ОСНОВНАЯ   ЦЕЛЬ   ЛЕЧЕНИЯ</a:t>
            </a:r>
          </a:p>
          <a:p>
            <a:pPr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ДЕТЕЙ   БОЛЬНЫХ   ТУБЕРКУЛЕЗОМ: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4000" b="1" spc="300" dirty="0" smtClean="0">
                <a:solidFill>
                  <a:prstClr val="black"/>
                </a:solidFill>
              </a:rPr>
              <a:t>ИЗЛЕЧЕНИЕ  БЕЗ  ОСТАТОЧНЫХ ИЗМЕНЕНИЙ  ИЛИ  С  МИНИМАЛЬНЫМИ ИЗМЕНЕНИЯМИ</a:t>
            </a:r>
            <a:endParaRPr lang="ru-RU" sz="4000" b="1" spc="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3755" y="428391"/>
            <a:ext cx="7886840" cy="108316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КРИТЕРИИ  ЭФФЕКТИВНОСТИ  ЛЕЧЕНИЯ БОЛЬНЫХ  ТУБЕРКУЛЕЗОМ </a:t>
            </a:r>
            <a:endParaRPr lang="ru-RU" sz="32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3755" y="1832467"/>
            <a:ext cx="7886700" cy="395081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400" b="1" dirty="0" smtClean="0">
                <a:cs typeface="Times New Roman" panose="02020603050405020304" pitchFamily="18" charset="0"/>
              </a:rPr>
              <a:t> </a:t>
            </a:r>
            <a:r>
              <a:rPr lang="ru-RU" sz="2400" b="1" dirty="0">
                <a:cs typeface="Times New Roman" panose="02020603050405020304" pitchFamily="18" charset="0"/>
              </a:rPr>
              <a:t>исчезновение клинических и лабораторных признаков туберкулезного воспаления;</a:t>
            </a:r>
          </a:p>
          <a:p>
            <a:r>
              <a:rPr lang="ru-RU" sz="2400" b="1" dirty="0" smtClean="0">
                <a:cs typeface="Times New Roman" panose="02020603050405020304" pitchFamily="18" charset="0"/>
              </a:rPr>
              <a:t>стойкое </a:t>
            </a:r>
            <a:r>
              <a:rPr lang="ru-RU" sz="2400" b="1" dirty="0">
                <a:cs typeface="Times New Roman" panose="02020603050405020304" pitchFamily="18" charset="0"/>
              </a:rPr>
              <a:t>прекращение </a:t>
            </a:r>
            <a:r>
              <a:rPr lang="ru-RU" sz="2400" b="1" dirty="0" err="1">
                <a:cs typeface="Times New Roman" panose="02020603050405020304" pitchFamily="18" charset="0"/>
              </a:rPr>
              <a:t>бактериовыделения</a:t>
            </a:r>
            <a:r>
              <a:rPr lang="ru-RU" sz="2400" b="1" dirty="0">
                <a:cs typeface="Times New Roman" panose="02020603050405020304" pitchFamily="18" charset="0"/>
              </a:rPr>
              <a:t>, подтвержденное микроскопическим и </a:t>
            </a:r>
            <a:r>
              <a:rPr lang="ru-RU" sz="2400" b="1" dirty="0" err="1">
                <a:cs typeface="Times New Roman" panose="02020603050405020304" pitchFamily="18" charset="0"/>
              </a:rPr>
              <a:t>культуральным</a:t>
            </a:r>
            <a:r>
              <a:rPr lang="ru-RU" sz="2400" b="1" dirty="0">
                <a:cs typeface="Times New Roman" panose="02020603050405020304" pitchFamily="18" charset="0"/>
              </a:rPr>
              <a:t> исследованиями;</a:t>
            </a:r>
          </a:p>
          <a:p>
            <a:r>
              <a:rPr lang="ru-RU" sz="2400" b="1" dirty="0" smtClean="0">
                <a:cs typeface="Times New Roman" panose="02020603050405020304" pitchFamily="18" charset="0"/>
              </a:rPr>
              <a:t> </a:t>
            </a:r>
            <a:r>
              <a:rPr lang="ru-RU" sz="2400" b="1" dirty="0">
                <a:cs typeface="Times New Roman" panose="02020603050405020304" pitchFamily="18" charset="0"/>
              </a:rPr>
              <a:t>регрессия рентгенологических проявлений туберкулеза (очаговых, инфильтративных, деструктивных);</a:t>
            </a:r>
          </a:p>
          <a:p>
            <a:r>
              <a:rPr lang="ru-RU" sz="2400" b="1" dirty="0" smtClean="0">
                <a:cs typeface="Times New Roman" panose="02020603050405020304" pitchFamily="18" charset="0"/>
              </a:rPr>
              <a:t> </a:t>
            </a:r>
            <a:r>
              <a:rPr lang="ru-RU" sz="2400" b="1" dirty="0">
                <a:cs typeface="Times New Roman" panose="02020603050405020304" pitchFamily="18" charset="0"/>
              </a:rPr>
              <a:t>восстановление функциональных возможностей и трудоспособности.</a:t>
            </a:r>
          </a:p>
        </p:txBody>
      </p:sp>
    </p:spTree>
    <p:extLst>
      <p:ext uri="{BB962C8B-B14F-4D97-AF65-F5344CB8AC3E}">
        <p14:creationId xmlns:p14="http://schemas.microsoft.com/office/powerpoint/2010/main" val="1892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140" y="285887"/>
            <a:ext cx="11115303" cy="84922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МИРОВЫЕ   ИНДИКАТОРЫ   ЭФФЕКТИВНОСТИ   ЛЕЧЕНИЯ   БОЛЬНЫХ  ТУБЕРКУЛЕЗОМ</a:t>
            </a:r>
            <a:endParaRPr lang="ru-RU" sz="24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525" y="1759668"/>
            <a:ext cx="11447811" cy="441061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cs typeface="Times New Roman" panose="02020603050405020304" pitchFamily="18" charset="0"/>
              </a:rPr>
              <a:t>Эффективность лечения больных туберкулезом – </a:t>
            </a:r>
            <a:r>
              <a:rPr lang="ru-RU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не менее 85%*</a:t>
            </a:r>
            <a:endParaRPr lang="ru-RU" sz="3000" b="1" dirty="0"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>
                <a:cs typeface="Times New Roman" panose="02020603050405020304" pitchFamily="18" charset="0"/>
              </a:rPr>
              <a:t>Эффективность лечения больных МЛУ ТБ – </a:t>
            </a:r>
            <a:r>
              <a:rPr lang="ru-RU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75%**</a:t>
            </a:r>
          </a:p>
          <a:p>
            <a:pPr marL="0" indent="0">
              <a:buNone/>
            </a:pPr>
            <a:r>
              <a:rPr lang="ru-RU" sz="1800" b="1" dirty="0"/>
              <a:t>*</a:t>
            </a:r>
            <a:r>
              <a:rPr lang="ru-RU" sz="1800" b="1" i="1" dirty="0">
                <a:cs typeface="Times New Roman" panose="02020603050405020304" pitchFamily="18" charset="0"/>
              </a:rPr>
              <a:t>Дорожная карта по профилактике и борьбе с лекарственно-устойчивым туберкулезом, Европейское региональное бюро ВОЗ, 2011</a:t>
            </a:r>
          </a:p>
          <a:p>
            <a:pPr marL="0" indent="0">
              <a:buNone/>
            </a:pPr>
            <a:r>
              <a:rPr lang="ru-RU" sz="1800" b="1" i="1" dirty="0">
                <a:cs typeface="Times New Roman" panose="02020603050405020304" pitchFamily="18" charset="0"/>
              </a:rPr>
              <a:t>**</a:t>
            </a:r>
            <a:r>
              <a:rPr lang="en-US" sz="1800" b="1" i="1" dirty="0">
                <a:cs typeface="Times New Roman" panose="02020603050405020304" pitchFamily="18" charset="0"/>
              </a:rPr>
              <a:t>Global strategy and targets for tuberculosis prevention, care and control after 2015</a:t>
            </a:r>
            <a:r>
              <a:rPr lang="ru-RU" sz="1800" b="1" i="1" dirty="0">
                <a:cs typeface="Times New Roman" panose="02020603050405020304" pitchFamily="18" charset="0"/>
              </a:rPr>
              <a:t>,</a:t>
            </a:r>
            <a:r>
              <a:rPr lang="en-US" sz="1800" b="1" i="1" dirty="0">
                <a:cs typeface="Times New Roman" panose="02020603050405020304" pitchFamily="18" charset="0"/>
              </a:rPr>
              <a:t> WHO</a:t>
            </a:r>
            <a:r>
              <a:rPr lang="ru-RU" sz="1800" b="1" i="1" dirty="0" smtClean="0">
                <a:cs typeface="Times New Roman" panose="02020603050405020304" pitchFamily="18" charset="0"/>
              </a:rPr>
              <a:t>,2013</a:t>
            </a:r>
          </a:p>
          <a:p>
            <a:pPr marL="0" indent="0">
              <a:buNone/>
            </a:pPr>
            <a:endParaRPr lang="ru-RU" sz="1800" b="1" i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cs typeface="Times New Roman" panose="02020603050405020304" pitchFamily="18" charset="0"/>
              </a:rPr>
              <a:t>Красноярский край – </a:t>
            </a:r>
            <a:r>
              <a:rPr lang="ru-RU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75% </a:t>
            </a:r>
          </a:p>
          <a:p>
            <a:pPr marL="0" indent="0" algn="ctr">
              <a:buNone/>
            </a:pPr>
            <a:endParaRPr lang="ru-RU" sz="3200" b="1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cs typeface="Times New Roman" panose="02020603050405020304" pitchFamily="18" charset="0"/>
              </a:rPr>
              <a:t>Российская Федерация – </a:t>
            </a:r>
            <a:r>
              <a:rPr lang="ru-RU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70%</a:t>
            </a:r>
            <a:endParaRPr lang="ru-RU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1104</TotalTime>
  <Words>1976</Words>
  <Application>Microsoft Office PowerPoint</Application>
  <PresentationFormat>Широкоэкранный</PresentationFormat>
  <Paragraphs>265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47</vt:i4>
      </vt:variant>
    </vt:vector>
  </HeadingPairs>
  <TitlesOfParts>
    <vt:vector size="66" baseType="lpstr">
      <vt:lpstr>Arial</vt:lpstr>
      <vt:lpstr>Arial Black</vt:lpstr>
      <vt:lpstr>Calibri</vt:lpstr>
      <vt:lpstr>Calibri Light</vt:lpstr>
      <vt:lpstr>MinionPro-Regular</vt:lpstr>
      <vt:lpstr>Times New Roman</vt:lpstr>
      <vt:lpstr>Тема Office</vt:lpstr>
      <vt:lpstr>8_Тема Office</vt:lpstr>
      <vt:lpstr>1_Тема Office</vt:lpstr>
      <vt:lpstr>2_Тема Office</vt:lpstr>
      <vt:lpstr>3_Тема Office</vt:lpstr>
      <vt:lpstr>5_Тема Office</vt:lpstr>
      <vt:lpstr>6_Тема Office</vt:lpstr>
      <vt:lpstr>7_Тема Office</vt:lpstr>
      <vt:lpstr>10_Тема Office</vt:lpstr>
      <vt:lpstr>11_Тема Office</vt:lpstr>
      <vt:lpstr>9_Тема Office</vt:lpstr>
      <vt:lpstr>12_Тема Office</vt:lpstr>
      <vt:lpstr>13_Тема Office</vt:lpstr>
      <vt:lpstr>Лекция №10 Основные принципы и методы лечения туберкулеза        Дисциплина: «Фтизиатрия»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 ЭФФЕКТИВНОСТИ  ЛЕЧЕНИЯ БОЛЬНЫХ  ТУБЕРКУЛЕЗОМ </vt:lpstr>
      <vt:lpstr>МИРОВЫЕ   ИНДИКАТОРЫ   ЭФФЕКТИВНОСТИ   ЛЕЧЕНИЯ   БОЛЬНЫХ  ТУБЕРКУЛЕЗОМ</vt:lpstr>
      <vt:lpstr>ОСНОВНЫЕ    ПРИЧИНЫ     НЕЭФФЕКТИВНОСТИ     ХИМИОТЕРАПИИ</vt:lpstr>
      <vt:lpstr>ОРГАНИЗАЦИОННЫЕ   ФОРМЫ   ЛЕЧЕНИЯ   ТУБЕРКУЛЕЗА</vt:lpstr>
      <vt:lpstr>Презентация PowerPoint</vt:lpstr>
      <vt:lpstr>Презентация PowerPoint</vt:lpstr>
      <vt:lpstr>ВСЕ ПРОТИВОМИКРОБНЫЕ ПРЕПАРАТЫ НАИБОЛЕЕ ЭФФЕКТИВНО ВОЗДЕЙСТВУЮТ НА МЕТАБОЛИЧЕСКИ АКТИВНЫЕ МИКРООРГАНИЗМЫ.</vt:lpstr>
      <vt:lpstr>ОСНОВНЫЕ ПРИНЦИПЫ ХИМИОТЕРАПИИ</vt:lpstr>
      <vt:lpstr>Основной  компонент  лечения  туберкулеза вне зависимости от локализации инфекционного процесса  ХИМИОТЕРАПИЯ</vt:lpstr>
      <vt:lpstr>ФАЗЫ  КУРСА  ХИМИОТЕРАПИИ: 1. ФАЗА  ИНТЕСИВНОЙ  ТЕРАПИИ 2. ФАЗА  ПРОДОЛЖЕНИЯ</vt:lpstr>
      <vt:lpstr>ЛЕКАРСТВЕННЫЕ  ПРЕПАРАТЫ  ДЛЯ  ЛЕЧЕНИЯ  ТУБЕРКУЛЕЗА (Федеральные клинические рекомендации 2022)</vt:lpstr>
      <vt:lpstr>ЛЕКАРСТВЕННЫЕ ПРЕПАРАТЫ ДЛЯ ЛЕЧЕНИЯ ТУБЕРКУЛЕЗА (рекомендации ВОЗ для лечения МЛУ и ШЛУ ТБ)</vt:lpstr>
      <vt:lpstr>РЕЖИМЫ   ХИМИОТЕРАПИИ</vt:lpstr>
      <vt:lpstr>ГРУППЫ  ВЫСОКОГО  РИСКА  МЛУ  ТБ (дети)</vt:lpstr>
      <vt:lpstr>ПЕРВЫЙ (I)  РЕЖИМ  ХИМИОТЕРАПИИ </vt:lpstr>
      <vt:lpstr>ВТОРОЙ (II)  РЕЖИМ  ХИМИОТЕРАПИИ  (дети) </vt:lpstr>
      <vt:lpstr>ТРЕТИЙ (III)  РЕЖИМ  ХИМИОТЕРАПИИ </vt:lpstr>
      <vt:lpstr>ЧЕТВЕРТЫЙ (IV) РЕЖИМ ХИМИОТЕРАПИИ (дети)</vt:lpstr>
      <vt:lpstr>ЧЕТВЕРТЫЙ (IV) РЕЖИМ ХИМИОТЕРАПИИ (дети)</vt:lpstr>
      <vt:lpstr>ЧЕТВЕРТЫЙ (IV)  РЕЖИМ  ХИМИОТЕРАПИИ (дети)</vt:lpstr>
      <vt:lpstr>ПЯТЫЙ (V)  РЕЖИМ  ХИМИОТЕРАПИИ  (дети)</vt:lpstr>
      <vt:lpstr>АЛГОРИТМ   КОРРЕКЦИИ   НЕБЛАГОПРИЯТНЫХ ПОБОЧНЫХ   РЕАКЦИЙ   НА   ХИМИОТЕРАПИЮ </vt:lpstr>
      <vt:lpstr>ПАТОГЕНЕТИЧЕСКАЯ   ТЕРАПИЯ</vt:lpstr>
      <vt:lpstr>ПРИ  ЭКССУДАТИВНОМ  ХАРАКТЕРЕ  ВОСПАЛЕНИЯ  ИСПОЛЬЗУЮТСЯ</vt:lpstr>
      <vt:lpstr>ПРИ  ПРОДУКТИВНОМ  ХАРАКТЕРЕ  ВОСПАЛЕНИЯ ИСПОЛЬЗУЮТСЯ</vt:lpstr>
      <vt:lpstr>МЕТОДЫ КОЛЛАПСОТЕРАПИИ</vt:lpstr>
      <vt:lpstr>Презентация PowerPoint</vt:lpstr>
      <vt:lpstr>Презентация PowerPoint</vt:lpstr>
      <vt:lpstr>ИСКУССТВЕННЫЙ   ПНЕВМОТОРАКС (C.Forlanini, 1882 г.)</vt:lpstr>
      <vt:lpstr>НАЛОЖЕНИЕ  ИСКУССТВЕННОГО  ПНЕВМОТОРАКСА</vt:lpstr>
      <vt:lpstr>ОЧЕРЕДНАЯ   ИНСОЛЯЦИЯ ИСКУССТВЕННОГО   ПНЕВМОТОРАКСА</vt:lpstr>
      <vt:lpstr>КЛАПАННАЯ   БРОНХОБЛОКАЦИЯ</vt:lpstr>
      <vt:lpstr>ПОКАЗАНИЯ  К  ХИРУРГИЧЕСКОМУ  ЛЕЧЕНИЮ</vt:lpstr>
      <vt:lpstr>ПОКАЗАНИЯ  К  ХИРУРГИЧЕСКОМУ  ЛЕЧЕНИЮ</vt:lpstr>
      <vt:lpstr>ТИПЫ  ХИРУРГИЧЕСКИХ  ВМЕШАТЕЛЬСТВ ПРИ  ТУБЕРКУЛЕЗЕ  ОРГАНОВ  ДЫХАНИЯ</vt:lpstr>
      <vt:lpstr>АТИПИЧНАЯ  (АППАРАТНАЯ) РЕЗЕКЦИЯ  ЛЕГКОГО</vt:lpstr>
      <vt:lpstr>РЕЗЕКЦИЯ  ЛЕГКОГО  С  РАЗДЕЛЬНОЙ ОБРАБОТКОЙ  ЭЛЕМЕНТОВ  КОРНЯ</vt:lpstr>
      <vt:lpstr>ПАЛЛИАТИВНЫЕ   ОПЕРАЦИИ (коллапсохирургия)</vt:lpstr>
      <vt:lpstr>КЛИНИЧЕСКОЕ   ИЗЛЕЧЕНИЕ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 13 Лечение туберкулеза.</dc:title>
  <dc:creator>User</dc:creator>
  <cp:lastModifiedBy>User</cp:lastModifiedBy>
  <cp:revision>121</cp:revision>
  <dcterms:created xsi:type="dcterms:W3CDTF">2017-12-17T07:36:39Z</dcterms:created>
  <dcterms:modified xsi:type="dcterms:W3CDTF">2023-04-20T02:45:19Z</dcterms:modified>
</cp:coreProperties>
</file>