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25"/>
  </p:notes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59" r:id="rId22"/>
    <p:sldId id="26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5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91E12-756A-4422-8770-34F2B0917816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B4CFB-7B69-413B-9D33-AE2672BB8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8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A20A8C-37DE-44CF-9FC6-2E3FBACF58A6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2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3E3A-607F-4141-938A-EC259EE7D68E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8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B69-D01C-4EC4-8328-760724A3F2CA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7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0D2E-3472-46AA-8A3F-9F4FDD6F5421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0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494B-36F7-46A8-86BD-CB601DD89153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2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4761-7C18-4338-B094-6DE92204D515}" type="datetime1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7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282A-9124-4CC9-83EE-7F637220B8CE}" type="datetime1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06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15803B8-ED44-4F33-ABE9-5C98FF820A08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3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CDA8F08-4D0C-407F-B6A0-4C28982EF811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0A61-405E-4E2E-A065-7D45DDA27E0C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1389-058B-452E-AD05-751587F43565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7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8918-512B-4C1A-8FD2-6A4E682B1444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8262-EC00-4F80-9E0F-5E5529CC8CBC}" type="datetime1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3358-BF23-4F2C-A353-5334B8D79E96}" type="datetime1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3990-83AA-4C82-A13A-96553528DB4F}" type="datetime1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7FC8-8CFA-4AF5-BDF5-85EF38BDD489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7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EDC2-8AF1-4E4A-A92D-E4C6A2C74159}" type="datetime1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FFC6865-12D3-41B2-82EB-5163799DCB9A}" type="datetime1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AAB835-B8F5-4AB1-834F-44527B47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1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345" y="124692"/>
            <a:ext cx="9246322" cy="1607126"/>
          </a:xfrm>
        </p:spPr>
        <p:txBody>
          <a:bodyPr/>
          <a:lstStyle/>
          <a:p>
            <a:pPr algn="ctr"/>
            <a:r>
              <a:rPr lang="ru-RU" altLang="ru-RU" sz="2100" dirty="0">
                <a:solidFill>
                  <a:srgbClr val="002060"/>
                </a:solidFill>
                <a:latin typeface="Trebuchet MS" panose="020B0603020202020204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sz="2100" dirty="0" err="1">
                <a:solidFill>
                  <a:srgbClr val="002060"/>
                </a:solidFill>
                <a:latin typeface="Trebuchet MS" panose="020B0603020202020204"/>
              </a:rPr>
              <a:t>Войно-Ясенецкого</a:t>
            </a:r>
            <a:r>
              <a:rPr lang="ru-RU" altLang="ru-RU" sz="2100" dirty="0">
                <a:solidFill>
                  <a:srgbClr val="002060"/>
                </a:solidFill>
                <a:latin typeface="Trebuchet MS" panose="020B0603020202020204"/>
              </a:rPr>
              <a:t>» </a:t>
            </a:r>
            <a:br>
              <a:rPr lang="ru-RU" altLang="ru-RU" sz="2100" dirty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2100" dirty="0">
                <a:solidFill>
                  <a:srgbClr val="002060"/>
                </a:solidFill>
                <a:latin typeface="Trebuchet MS" panose="020B0603020202020204"/>
              </a:rPr>
              <a:t/>
            </a:r>
            <a:br>
              <a:rPr lang="ru-RU" altLang="ru-RU" sz="2100" dirty="0">
                <a:solidFill>
                  <a:srgbClr val="002060"/>
                </a:solidFill>
                <a:latin typeface="Trebuchet MS" panose="020B0603020202020204"/>
              </a:rPr>
            </a:br>
            <a:r>
              <a:rPr lang="ru-RU" altLang="ru-RU" sz="2100" dirty="0">
                <a:solidFill>
                  <a:srgbClr val="002060"/>
                </a:solidFill>
                <a:latin typeface="Trebuchet MS" panose="020B0603020202020204"/>
              </a:rPr>
              <a:t>Кафедра лучевой диагностики ИПО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509" y="1953491"/>
            <a:ext cx="10099964" cy="4322618"/>
          </a:xfrm>
        </p:spPr>
        <p:txBody>
          <a:bodyPr>
            <a:normAutofit/>
          </a:bodyPr>
          <a:lstStyle/>
          <a:p>
            <a:pPr algn="ctr"/>
            <a:r>
              <a:rPr lang="ru-RU" sz="4500" cap="none" dirty="0">
                <a:solidFill>
                  <a:srgbClr val="002060"/>
                </a:solidFill>
                <a:latin typeface="Cambria" panose="02040503050406030204" pitchFamily="18" charset="0"/>
              </a:rPr>
              <a:t>Ультразвуковое исследование </a:t>
            </a:r>
            <a:r>
              <a:rPr lang="ru-RU" sz="4500" cap="none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сосков: иллюстрированный обзор. Часть 1</a:t>
            </a:r>
          </a:p>
          <a:p>
            <a:pPr algn="ctr"/>
            <a:endParaRPr lang="ru-RU" sz="2000" cap="none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ru-RU" sz="2000" cap="none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r">
              <a:spcBef>
                <a:spcPts val="0"/>
              </a:spcBef>
              <a:buClr>
                <a:srgbClr val="0F6FC6"/>
              </a:buClr>
              <a:defRPr/>
            </a:pPr>
            <a:r>
              <a:rPr lang="ru-RU" sz="2000" cap="none" dirty="0">
                <a:solidFill>
                  <a:srgbClr val="002060"/>
                </a:solidFill>
                <a:latin typeface="Trebuchet MS" panose="020B0603020202020204"/>
              </a:rPr>
              <a:t>Выполнила: </a:t>
            </a:r>
            <a:endParaRPr lang="en-US" sz="2000" cap="none" dirty="0">
              <a:solidFill>
                <a:srgbClr val="002060"/>
              </a:solidFill>
              <a:latin typeface="Trebuchet MS" panose="020B0603020202020204"/>
            </a:endParaRPr>
          </a:p>
          <a:p>
            <a:pPr lvl="0" algn="r">
              <a:spcBef>
                <a:spcPts val="0"/>
              </a:spcBef>
              <a:buClr>
                <a:srgbClr val="0F6FC6"/>
              </a:buClr>
              <a:defRPr/>
            </a:pPr>
            <a:r>
              <a:rPr lang="ru-RU" sz="2000" cap="none" dirty="0">
                <a:solidFill>
                  <a:srgbClr val="002060"/>
                </a:solidFill>
                <a:latin typeface="Trebuchet MS" panose="020B0603020202020204"/>
              </a:rPr>
              <a:t>о</a:t>
            </a:r>
            <a:r>
              <a:rPr lang="ru-RU" altLang="ru-RU" sz="2000" cap="none" dirty="0">
                <a:solidFill>
                  <a:srgbClr val="002060"/>
                </a:solidFill>
                <a:latin typeface="Trebuchet MS" panose="020B0603020202020204"/>
              </a:rPr>
              <a:t>рдинатор 2 года обучения </a:t>
            </a:r>
          </a:p>
          <a:p>
            <a:pPr lvl="0" algn="r">
              <a:spcBef>
                <a:spcPts val="0"/>
              </a:spcBef>
              <a:buClr>
                <a:srgbClr val="0F6FC6"/>
              </a:buClr>
              <a:defRPr/>
            </a:pPr>
            <a:r>
              <a:rPr lang="ru-RU" altLang="ru-RU" sz="2000" cap="none" dirty="0">
                <a:solidFill>
                  <a:srgbClr val="002060"/>
                </a:solidFill>
                <a:latin typeface="Trebuchet MS" panose="020B0603020202020204"/>
              </a:rPr>
              <a:t>специальности УЗД</a:t>
            </a:r>
          </a:p>
          <a:p>
            <a:pPr lvl="0" algn="r">
              <a:spcBef>
                <a:spcPts val="0"/>
              </a:spcBef>
              <a:buClr>
                <a:srgbClr val="0F6FC6"/>
              </a:buClr>
              <a:defRPr/>
            </a:pPr>
            <a:r>
              <a:rPr lang="ru-RU" altLang="ru-RU" sz="2000" cap="none" dirty="0" err="1">
                <a:solidFill>
                  <a:srgbClr val="002060"/>
                </a:solidFill>
                <a:latin typeface="Trebuchet MS" panose="020B0603020202020204"/>
              </a:rPr>
              <a:t>Слепенко</a:t>
            </a:r>
            <a:r>
              <a:rPr lang="ru-RU" altLang="ru-RU" sz="2000" cap="none" dirty="0">
                <a:solidFill>
                  <a:srgbClr val="002060"/>
                </a:solidFill>
                <a:latin typeface="Trebuchet MS" panose="020B0603020202020204"/>
              </a:rPr>
              <a:t> Мария </a:t>
            </a:r>
            <a:r>
              <a:rPr lang="ru-RU" altLang="ru-RU" sz="2000" cap="none" dirty="0" smtClean="0">
                <a:solidFill>
                  <a:srgbClr val="002060"/>
                </a:solidFill>
                <a:latin typeface="Trebuchet MS" panose="020B0603020202020204"/>
              </a:rPr>
              <a:t>Николаевна</a:t>
            </a:r>
          </a:p>
          <a:p>
            <a:pPr lvl="0" algn="ctr">
              <a:spcBef>
                <a:spcPts val="0"/>
              </a:spcBef>
              <a:buClr>
                <a:srgbClr val="0F6FC6"/>
              </a:buClr>
              <a:defRPr/>
            </a:pPr>
            <a:endParaRPr lang="ru-RU" altLang="ru-RU" sz="2000" cap="none" dirty="0">
              <a:solidFill>
                <a:srgbClr val="002060"/>
              </a:solidFill>
              <a:latin typeface="Trebuchet MS" panose="020B0603020202020204"/>
            </a:endParaRPr>
          </a:p>
          <a:p>
            <a:pPr lvl="0" algn="ctr">
              <a:spcBef>
                <a:spcPts val="0"/>
              </a:spcBef>
              <a:buClr>
                <a:srgbClr val="0F6FC6"/>
              </a:buClr>
              <a:defRPr/>
            </a:pPr>
            <a:r>
              <a:rPr lang="ru-RU" altLang="ru-RU" sz="2000" cap="none" dirty="0" smtClean="0">
                <a:solidFill>
                  <a:srgbClr val="002060"/>
                </a:solidFill>
                <a:latin typeface="Trebuchet MS" panose="020B0603020202020204"/>
              </a:rPr>
              <a:t>г. Красноярск, 2024</a:t>
            </a:r>
            <a:endParaRPr lang="ru-RU" altLang="ru-RU" sz="2000" cap="none" dirty="0">
              <a:solidFill>
                <a:srgbClr val="002060"/>
              </a:solidFill>
              <a:latin typeface="Trebuchet MS" panose="020B0603020202020204"/>
            </a:endParaRPr>
          </a:p>
          <a:p>
            <a:pPr algn="r"/>
            <a:endParaRPr lang="ru-RU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491347"/>
            <a:ext cx="5854892" cy="21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902" y="615141"/>
            <a:ext cx="9858894" cy="1014153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Абсцесс молочной железы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Внешний файл, содержащий изображение, иллюстрацию и т.д. Имя объекта kjr-21-955-g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" y="1812175"/>
            <a:ext cx="10259896" cy="27685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38715"/>
              </p:ext>
            </p:extLst>
          </p:nvPr>
        </p:nvGraphicFramePr>
        <p:xfrm>
          <a:off x="980902" y="4763599"/>
          <a:ext cx="1025989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4966">
                  <a:extLst>
                    <a:ext uri="{9D8B030D-6E8A-4147-A177-3AD203B41FA5}">
                      <a16:colId xmlns:a16="http://schemas.microsoft.com/office/drawing/2014/main" val="518914110"/>
                    </a:ext>
                  </a:extLst>
                </a:gridCol>
                <a:gridCol w="2524966">
                  <a:extLst>
                    <a:ext uri="{9D8B030D-6E8A-4147-A177-3AD203B41FA5}">
                      <a16:colId xmlns:a16="http://schemas.microsoft.com/office/drawing/2014/main" val="65977173"/>
                    </a:ext>
                  </a:extLst>
                </a:gridCol>
                <a:gridCol w="2604982">
                  <a:extLst>
                    <a:ext uri="{9D8B030D-6E8A-4147-A177-3AD203B41FA5}">
                      <a16:colId xmlns:a16="http://schemas.microsoft.com/office/drawing/2014/main" val="2453000102"/>
                    </a:ext>
                  </a:extLst>
                </a:gridCol>
                <a:gridCol w="2604982">
                  <a:extLst>
                    <a:ext uri="{9D8B030D-6E8A-4147-A177-3AD203B41FA5}">
                      <a16:colId xmlns:a16="http://schemas.microsoft.com/office/drawing/2014/main" val="281235872"/>
                    </a:ext>
                  </a:extLst>
                </a:gridCol>
              </a:tblGrid>
              <a:tr h="395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УЗИ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в режиме ЦДК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В.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МРТ, Т2-ВИ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. МРТ, </a:t>
                      </a:r>
                      <a:r>
                        <a:rPr lang="en-US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MIP</a:t>
                      </a:r>
                      <a:endParaRPr lang="ru-RU" sz="19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D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УЗИ в режиме ЦДК</a:t>
                      </a:r>
                      <a:endParaRPr lang="ru-RU" sz="19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44391"/>
                  </a:ext>
                </a:extLst>
              </a:tr>
              <a:tr h="110233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Женщина, 38 лет. Жалобы: выделения из правого соска.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А –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округлое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изоэхогенное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образование, однородной структуры, с четкими неровными контурами, в режиме ЦДК – с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выраженным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перинодулрным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кровотоком 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D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– норма, после курса антибиотикотерапии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414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4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9" y="639173"/>
            <a:ext cx="9501962" cy="1213658"/>
          </a:xfrm>
        </p:spPr>
        <p:txBody>
          <a:bodyPr/>
          <a:lstStyle/>
          <a:p>
            <a:pPr algn="ctr"/>
            <a:r>
              <a:rPr lang="ru-RU" sz="42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Эпидермальная</a:t>
            </a:r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киста молочной железы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Внешний файл, содержащий изображение, иллюстрацию и т.д. Имя объекта kjr-21-955-g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1" y="2111930"/>
            <a:ext cx="7654710" cy="285575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29599" y="2262535"/>
            <a:ext cx="3424845" cy="2554545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Наиболее распространенная киста кожи, возникающая в результате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эпидермальной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имплантации эпидермиса в пределах дермы и содержащая ороговевшие клетки 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261" y="5087389"/>
            <a:ext cx="11229183" cy="1631216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43 года.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Жалобы: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болезненные ощущения в области левого соска.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УЗИ в В-режиме. Визуализируется округлое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гипоэхогенное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образование, однородной структуры, с нечеткими ровными контурами, с эффектом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псевдоусиления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К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омпрессионная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эластография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7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242" y="561822"/>
            <a:ext cx="9925397" cy="119703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Экзема сосковой области. Острая форма («мокнущая экзема»)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Внешний файл, содержащий изображение, иллюстрацию и т.д. Имя объекта kjr-21-955-g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7" y="2078182"/>
            <a:ext cx="10925398" cy="26491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136" y="4921134"/>
            <a:ext cx="11229183" cy="1631216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46 лет.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Жалобы: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болезненные ощущения, покраснение, наличие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микровезикул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в области левого соска.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УЗИ в В-режиме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Визуализируется утолщение кожи в области левого соска.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УЗИ в В-режиме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Нормальная толщина кожи в области правого соска.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УЗИ в режиме ЦДК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Усиление кровотока в области соска и в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околоареолярной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зоне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7528" y="714894"/>
            <a:ext cx="9958648" cy="116524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Экзема сосковой области. Хроническая форма («сухая экзема»)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Внешний файл, содержащий изображение, иллюстрацию и т.д. Имя объекта kjr-21-955-g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" y="2576945"/>
            <a:ext cx="7648611" cy="348639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2806" y="2273427"/>
            <a:ext cx="3338263" cy="4093428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66 лет. В анамнезе псориаз, операция на правой молочной железе.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эритематозное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поражение правой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околоареолярной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области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– УЗИ в режиме ЦДК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Визуализируется неравномерное утолщение кожи с локусами кровотока в области правого соска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98" y="581892"/>
            <a:ext cx="10257906" cy="1113905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Лейомиома</a:t>
            </a:r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соска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Внешний файл, содержащий изображение, иллюстрацию и т.д. Имя объекта kjr-21-955-g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7" y="3024575"/>
            <a:ext cx="7418641" cy="344399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8723" y="1990854"/>
            <a:ext cx="9443256" cy="738664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Редкая, доброкачественная опухоль из гладкомышечных клеток, характеризующаяся болезненностью, уплотнением, увеличением соска</a:t>
            </a:r>
            <a:endParaRPr lang="ru-RU" sz="2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7409" y="2853747"/>
            <a:ext cx="3890355" cy="3785652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48 лет.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болезненные ощущения в области соска.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 – УЗИ в режиме ЦДК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Визуализируется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овоидное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гипоэхогенное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образование, с четкими ровными контурами, с локусами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интранодулярного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кровотока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– МРТ, Т1-ВИ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Очаговое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гиперинтенсивное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образование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 структуре соска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6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275" y="548640"/>
            <a:ext cx="10058400" cy="1030778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Фиброэпителиальный</a:t>
            </a:r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полип соска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 descr="Внешний файл, содержащий изображение, иллюстрацию и т.д. Имя объекта kjr-21-955-g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0" y="1665613"/>
            <a:ext cx="9930372" cy="301355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014" y="4765359"/>
            <a:ext cx="10922923" cy="1938992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25 лет.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образование в области левого соска.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 – УЗИ в режиме ЦДК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Визуализируется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овоидное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образование, гетерогенной структуры, преимущественно пониженной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эхогенности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, с нечеткими ровными контурами, с сосудистой ножкой.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 – МРТ, </a:t>
            </a:r>
            <a:r>
              <a:rPr lang="en-US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MIP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Визуализируется образование с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гиперинтенсивным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гетерогенным содержимым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6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745" y="505901"/>
            <a:ext cx="10041774" cy="118040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Аденома соска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Внешний файл, содержащий изображение, иллюстрацию и т.д. Имя объекта kjr-21-955-g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4" y="2809702"/>
            <a:ext cx="10474036" cy="249381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458" y="1878673"/>
            <a:ext cx="10490662" cy="738664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Редкое доброкачественное образование, возникающее внутри или </a:t>
            </a:r>
            <a:r>
              <a:rPr lang="ru-RU" sz="2100" dirty="0">
                <a:solidFill>
                  <a:srgbClr val="000000"/>
                </a:solidFill>
                <a:latin typeface="Trebuchet MS" panose="020B0603020202020204" pitchFamily="34" charset="0"/>
              </a:rPr>
              <a:t>в</a:t>
            </a:r>
            <a:r>
              <a:rPr lang="ru-RU" sz="2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округ собирательных протоков</a:t>
            </a:r>
            <a:endParaRPr lang="ru-RU" sz="2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458" y="5495885"/>
            <a:ext cx="10482349" cy="1323439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40 лет.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эритема соска в течение 6 месяцев.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 – УЗИ в В-режиме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Визуализируется округлое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гипоэхогенное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образование, однородной структуры, с четкими ровными контурами.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 – УЗИ в режиме ЦДК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Усиление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васкуляризации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в структуре образования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5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524" y="698269"/>
            <a:ext cx="10341032" cy="1180407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Внутрипротоковая</a:t>
            </a:r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папиллома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524" y="2177935"/>
            <a:ext cx="10341032" cy="443899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озникает 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вследствие патологической пролиферации эпителиальных клеток во время их роста у 2-3% женщин в возрасте 30-77 лет.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Центральный тип 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– 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единичные образования, 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типичная локализация – </a:t>
            </a:r>
            <a:r>
              <a:rPr lang="ru-RU" sz="22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позадисосковая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область, более крупный размер.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Периферический тип 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– множественные, могут локализоваться в любом квадранте, малые размеры.</a:t>
            </a:r>
          </a:p>
          <a:p>
            <a:r>
              <a:rPr lang="ru-RU" sz="22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Гистологически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характеризуется наличием </a:t>
            </a:r>
            <a:r>
              <a:rPr lang="ru-RU" sz="22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фиброваскулярного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ядра, покрытого эпителиальными и миоэпителиальными клетками.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Морфологические изменения, сопровождающие </a:t>
            </a:r>
            <a:r>
              <a:rPr lang="ru-RU" sz="22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внутрипротоковую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папиллому: эпителиальная</a:t>
            </a:r>
            <a:r>
              <a:rPr lang="en-US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/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миоэпителиальная гиперплазия, атипическая пролиферация, метаплазия.</a:t>
            </a:r>
          </a:p>
          <a:p>
            <a:endParaRPr lang="ru-RU" sz="2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2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652" y="665017"/>
            <a:ext cx="10058400" cy="114715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Папиллома соска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6" name="Picture 2" descr="Внешний файл, содержащий изображение, иллюстрацию и т.д. Имя объекта kjr-21-955-g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7" y="2185497"/>
            <a:ext cx="10776015" cy="236231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389" y="4804756"/>
            <a:ext cx="11055927" cy="1631216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37 лет. 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образование в области левого соска.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В</a:t>
            </a:r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УЗИ в режиме ЦДК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Визуализируется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овоидное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изоэхогенное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образование, однородной структуры, с четкими неровными контурами, с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интранодулярным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кровотоком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Коспрессионная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эластография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Э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ластография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сдвиговой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волной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(максимальное значение жесткости 69,3 кПа)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1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775" y="698269"/>
            <a:ext cx="10174778" cy="1163782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Внутрипротоковая</a:t>
            </a:r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папиллома. УЗИ в В-режиме, режиме ЦДК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 descr="Внешний файл, содержащий изображение, иллюстрацию и т.д. Имя объекта kjr-21-955-g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2295109"/>
            <a:ext cx="5852639" cy="408906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4828" y="2446816"/>
            <a:ext cx="4023361" cy="3785652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55 лет.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кровянистые выделения из сосков.</a:t>
            </a:r>
          </a:p>
          <a:p>
            <a:pPr lvl="0" defTabSz="914400">
              <a:defRPr/>
            </a:pP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 просвете расширенного млечного протока визуализируется образование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неправильной формы, солидно-кистозной структуры, с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нечеткими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неровными контурами, при ЦДК с локусами кровотока в структуре солидного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компонента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180" y="607908"/>
            <a:ext cx="9251349" cy="102138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Введение</a:t>
            </a:r>
            <a:endParaRPr lang="ru-RU" sz="4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899" y="2261062"/>
            <a:ext cx="10523912" cy="407323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Сосок представляет собой сложную анатомическую структуру с уникальным строением.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Ареола и сосок покрыты пигментированным многослойным плоским </a:t>
            </a:r>
            <a:r>
              <a:rPr lang="ru-RU" sz="25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ороговевающим</a:t>
            </a:r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эпителием.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Сосково-</a:t>
            </a:r>
            <a:r>
              <a:rPr lang="ru-RU" sz="25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ареолярный</a:t>
            </a:r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комплекс содержит слой гладкомышечных волокон и сальных желез.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УЗИ является методом визуализации первой линии для оценки патологии сосковой области</a:t>
            </a:r>
            <a:endParaRPr lang="ru-RU" sz="25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4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50" y="565266"/>
            <a:ext cx="10274531" cy="1113905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Внутрипротоковая</a:t>
            </a:r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папиллома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4" name="Picture 2" descr="Внешний файл, содержащий изображение, иллюстрацию и т.д. Имя объекта kjr-21-955-g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14" y="1895216"/>
            <a:ext cx="10594802" cy="27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28479"/>
              </p:ext>
            </p:extLst>
          </p:nvPr>
        </p:nvGraphicFramePr>
        <p:xfrm>
          <a:off x="721014" y="4789158"/>
          <a:ext cx="10594800" cy="201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803">
                  <a:extLst>
                    <a:ext uri="{9D8B030D-6E8A-4147-A177-3AD203B41FA5}">
                      <a16:colId xmlns:a16="http://schemas.microsoft.com/office/drawing/2014/main" val="518914110"/>
                    </a:ext>
                  </a:extLst>
                </a:gridCol>
                <a:gridCol w="3584049">
                  <a:extLst>
                    <a:ext uri="{9D8B030D-6E8A-4147-A177-3AD203B41FA5}">
                      <a16:colId xmlns:a16="http://schemas.microsoft.com/office/drawing/2014/main" val="65977173"/>
                    </a:ext>
                  </a:extLst>
                </a:gridCol>
                <a:gridCol w="3688948">
                  <a:extLst>
                    <a:ext uri="{9D8B030D-6E8A-4147-A177-3AD203B41FA5}">
                      <a16:colId xmlns:a16="http://schemas.microsoft.com/office/drawing/2014/main" val="281235872"/>
                    </a:ext>
                  </a:extLst>
                </a:gridCol>
              </a:tblGrid>
              <a:tr h="395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УЗИ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в В-режиме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В.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УЗИ в режиме ЦДК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С. МРТ,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MIP</a:t>
                      </a:r>
                      <a:endParaRPr lang="ru-RU" sz="19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44391"/>
                  </a:ext>
                </a:extLst>
              </a:tr>
              <a:tr h="110233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Женщина, 46 лет.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Жалобы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: кровянистые выделения из сосков.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А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– Расширение млечного протока с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гипоэхогенным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содержимым,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 распространением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ретроареолярную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область.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– Локусы кровотока в структуре расширенного протока.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– Линейный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гиперинтенсивный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сигнал в области расширенного млечного протока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414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8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26" y="574656"/>
            <a:ext cx="9036450" cy="938259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Заключение</a:t>
            </a:r>
            <a:endParaRPr lang="ru-RU" sz="4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022" y="2211185"/>
            <a:ext cx="10540538" cy="435587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УЗИ является методом визуализации первой линии для оценки патологии сосковой области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Воспалительные поражения сосковой области наиболее часто характеризуются наличием усиленного кровотока по периферии.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Опухолевые образования характеризуются наличием 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интранодуляр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ного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кровотока.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УЗИ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позволяет достаточно точно оценить структурные изменения молочной железы в области соска и определить границы этих изменений, что имеет большое значение для диагностики поражения сосковой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области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0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12" y="714895"/>
            <a:ext cx="9134970" cy="96573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Список литературы</a:t>
            </a:r>
            <a:endParaRPr lang="ru-RU" sz="4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773" y="2277688"/>
            <a:ext cx="10208029" cy="4106487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2060"/>
                </a:solidFill>
                <a:latin typeface="Trebuchet MS" panose="020B0603020202020204" pitchFamily="34" charset="0"/>
              </a:rPr>
              <a:t>Angelica </a:t>
            </a:r>
            <a:r>
              <a:rPr lang="en-US" sz="25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Chiorean</a:t>
            </a:r>
            <a:r>
              <a:rPr lang="en-US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500" dirty="0">
                <a:solidFill>
                  <a:srgbClr val="002060"/>
                </a:solidFill>
                <a:latin typeface="Trebuchet MS" panose="020B0603020202020204" pitchFamily="34" charset="0"/>
              </a:rPr>
              <a:t>Roxana Maria </a:t>
            </a:r>
            <a:r>
              <a:rPr lang="en-US" sz="25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Pintican</a:t>
            </a:r>
            <a:r>
              <a:rPr lang="en-US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, Madalina </a:t>
            </a:r>
            <a:r>
              <a:rPr lang="en-US" sz="25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Szep</a:t>
            </a:r>
            <a:r>
              <a:rPr lang="en-US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Trebuchet MS" panose="020B0603020202020204" pitchFamily="34" charset="0"/>
              </a:rPr>
              <a:t>et al. Nipple Ultrasound: A Pictorial </a:t>
            </a:r>
            <a:r>
              <a:rPr lang="en-US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Essay</a:t>
            </a:r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//</a:t>
            </a:r>
            <a:r>
              <a:rPr lang="ru-RU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Korean Journal of Radiology. – 2020. – Vol. 21. – P. 955-966.</a:t>
            </a:r>
          </a:p>
          <a:p>
            <a:r>
              <a:rPr lang="en-US" sz="2500" dirty="0">
                <a:solidFill>
                  <a:srgbClr val="002060"/>
                </a:solidFill>
                <a:latin typeface="Trebuchet MS" panose="020B0603020202020204" pitchFamily="34" charset="0"/>
              </a:rPr>
              <a:t> DOI: 10.3348/kjr.2019.0831</a:t>
            </a:r>
            <a:endParaRPr lang="ru-RU" sz="25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38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3411" y="2377439"/>
            <a:ext cx="9493133" cy="2227811"/>
          </a:xfrm>
        </p:spPr>
        <p:txBody>
          <a:bodyPr/>
          <a:lstStyle/>
          <a:p>
            <a:pPr algn="ctr"/>
            <a:r>
              <a:rPr lang="ru-RU" sz="5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Благодарю за внимание !</a:t>
            </a:r>
            <a:endParaRPr lang="ru-RU" sz="5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4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4" y="648393"/>
            <a:ext cx="9925396" cy="1032239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Клинические признаки поражения сосков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154" y="2294313"/>
            <a:ext cx="9925396" cy="423949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Втяжение соска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ц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ентральное, щелевидное, двустороннее втяжение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доброкачественный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процесс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дностороннее втяжение, вовлекающее в процесс деформации ареолу               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злокачественный</a:t>
            </a:r>
            <a:r>
              <a:rPr lang="ru-RU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процесс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Эритема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Эрозия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Отек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Пальпируемое образование</a:t>
            </a:r>
            <a:endParaRPr lang="ru-RU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977745" y="2809702"/>
            <a:ext cx="978408" cy="468006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629591" y="4073236"/>
            <a:ext cx="978408" cy="432263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6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8" y="681643"/>
            <a:ext cx="9809018" cy="1130531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УЗИ сосков. Норма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Внешний файл, содержащий изображение, иллюстрацию и т.д. Имя объекта kjr-21-955-g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5" y="2277687"/>
            <a:ext cx="10137875" cy="261015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496614"/>
              </p:ext>
            </p:extLst>
          </p:nvPr>
        </p:nvGraphicFramePr>
        <p:xfrm>
          <a:off x="1030779" y="5020842"/>
          <a:ext cx="9809018" cy="1772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8010">
                  <a:extLst>
                    <a:ext uri="{9D8B030D-6E8A-4147-A177-3AD203B41FA5}">
                      <a16:colId xmlns:a16="http://schemas.microsoft.com/office/drawing/2014/main" val="518914110"/>
                    </a:ext>
                  </a:extLst>
                </a:gridCol>
                <a:gridCol w="4981008">
                  <a:extLst>
                    <a:ext uri="{9D8B030D-6E8A-4147-A177-3AD203B41FA5}">
                      <a16:colId xmlns:a16="http://schemas.microsoft.com/office/drawing/2014/main" val="2453000102"/>
                    </a:ext>
                  </a:extLst>
                </a:gridCol>
              </a:tblGrid>
              <a:tr h="395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УЗИ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в В-режиме, поперечное сканирование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. УЗИ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в В-режиме, продольное сканирование</a:t>
                      </a:r>
                      <a:endParaRPr lang="ru-RU" sz="19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44391"/>
                  </a:ext>
                </a:extLst>
              </a:tr>
              <a:tr h="11023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Визуализируется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образование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овоидной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формы, однородной структуры, пониженной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эхогенности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 с четкими ровными контурами.</a:t>
                      </a:r>
                      <a:endParaRPr lang="ru-RU" sz="2000" b="0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 –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млечный проток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414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65077" y="3398096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5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776" y="731520"/>
            <a:ext cx="9991898" cy="1230284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Нормальные анатомические варианты сосков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Внешний файл, содержащий изображение, иллюстрацию и т.д. Имя объекта kjr-21-955-g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6" y="2234956"/>
            <a:ext cx="6633555" cy="44974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3593" y="2759826"/>
            <a:ext cx="3507971" cy="3139321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 </a:t>
            </a:r>
            <a:r>
              <a:rPr lang="ru-RU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– </a:t>
            </a:r>
            <a:r>
              <a:rPr lang="ru-RU" sz="22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полителия</a:t>
            </a:r>
            <a:r>
              <a:rPr lang="ru-RU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Добавочный сосок визуализируется в области правой подмышечной впадины вдоль молочных линий.</a:t>
            </a:r>
          </a:p>
          <a:p>
            <a:r>
              <a:rPr lang="ru-RU" sz="22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</a:t>
            </a:r>
            <a:r>
              <a:rPr lang="ru-RU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– </a:t>
            </a:r>
            <a:r>
              <a:rPr lang="ru-RU" sz="22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лактирующий</a:t>
            </a:r>
            <a:r>
              <a:rPr lang="ru-RU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сосок с выступающими бугорками Монтгомери</a:t>
            </a:r>
            <a:endParaRPr lang="ru-RU" sz="2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0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3" y="514168"/>
            <a:ext cx="9709265" cy="1213658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Дилатация млечных протоков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339" y="1716215"/>
            <a:ext cx="10208030" cy="707886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Неспецифическое расширение млечных протоков (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 &gt;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2 мм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)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 Причины возникновения: наличие воспалительного процесса, обструкция протока,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лактостаз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Внешний файл, содержащий изображение, иллюстрацию и т.д. Имя объекта kjr-21-955-g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2494394"/>
            <a:ext cx="10091652" cy="2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56331"/>
              </p:ext>
            </p:extLst>
          </p:nvPr>
        </p:nvGraphicFramePr>
        <p:xfrm>
          <a:off x="1014152" y="4869766"/>
          <a:ext cx="10075028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470">
                  <a:extLst>
                    <a:ext uri="{9D8B030D-6E8A-4147-A177-3AD203B41FA5}">
                      <a16:colId xmlns:a16="http://schemas.microsoft.com/office/drawing/2014/main" val="518914110"/>
                    </a:ext>
                  </a:extLst>
                </a:gridCol>
                <a:gridCol w="2479470">
                  <a:extLst>
                    <a:ext uri="{9D8B030D-6E8A-4147-A177-3AD203B41FA5}">
                      <a16:colId xmlns:a16="http://schemas.microsoft.com/office/drawing/2014/main" val="65977173"/>
                    </a:ext>
                  </a:extLst>
                </a:gridCol>
                <a:gridCol w="2558044">
                  <a:extLst>
                    <a:ext uri="{9D8B030D-6E8A-4147-A177-3AD203B41FA5}">
                      <a16:colId xmlns:a16="http://schemas.microsoft.com/office/drawing/2014/main" val="2453000102"/>
                    </a:ext>
                  </a:extLst>
                </a:gridCol>
                <a:gridCol w="2558044">
                  <a:extLst>
                    <a:ext uri="{9D8B030D-6E8A-4147-A177-3AD203B41FA5}">
                      <a16:colId xmlns:a16="http://schemas.microsoft.com/office/drawing/2014/main" val="281235872"/>
                    </a:ext>
                  </a:extLst>
                </a:gridCol>
              </a:tblGrid>
              <a:tr h="395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УЗИ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в В-режиме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В.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МРТ, Т1-ВИ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. МРТ, Т2-ВИ</a:t>
                      </a:r>
                      <a:endParaRPr lang="ru-RU" sz="19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D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. МРТ, Т1-ВИ с насыщением жира</a:t>
                      </a:r>
                      <a:endParaRPr lang="ru-RU" sz="19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44391"/>
                  </a:ext>
                </a:extLst>
              </a:tr>
              <a:tr h="110233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Женщина, 70 лет. Жалобы: кровянистые выделения из сосков.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 –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расширенный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млечный проток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 –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ретроареолярное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пространство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Пациентка отказалась от проведения гистологического исследования</a:t>
                      </a:r>
                      <a:endParaRPr lang="ru-RU" sz="2000" b="0" baseline="0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41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7919" y="2610140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2719" y="2994380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9352" y="2625048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4036" y="2610140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2603" y="2860456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1294" y="2896289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7985" y="3601596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7163" y="2896289"/>
            <a:ext cx="3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3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0778" y="548640"/>
            <a:ext cx="9875520" cy="1313411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Дилатация млечных протоков. </a:t>
            </a:r>
            <a:r>
              <a:rPr lang="ru-RU" sz="42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Галактофорит</a:t>
            </a:r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 УЗИ в режиме ЦДК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 descr="Внешний файл, содержащий изображение, иллюстрацию и т.д. Имя объекта kjr-21-955-g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" y="2277687"/>
            <a:ext cx="6775114" cy="412311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7462" y="2292529"/>
            <a:ext cx="3823854" cy="4093428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Женщина, 51 год.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Жалобы: болезненные ощущения, выделения из сосков.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Визуализируется расширенный млечный проток с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однородным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гипоэхогенным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содержимым в просвете, аваскулярным при ЦДК.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После курса антибиотикотерапии – полное исчезновение симптомов поражения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8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93" y="498763"/>
            <a:ext cx="10257907" cy="126353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Дилатация млечного протока в сочетании с </a:t>
            </a:r>
            <a:r>
              <a:rPr lang="ru-RU" sz="40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внутрипротоковой</a:t>
            </a:r>
            <a:r>
              <a:rPr lang="ru-RU" sz="4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папилломой</a:t>
            </a:r>
            <a:endParaRPr lang="ru-RU" sz="4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Внешний файл, содержащий изображение, иллюстрацию и т.д. Имя объекта kjr-21-955-g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6" y="1936907"/>
            <a:ext cx="9894321" cy="272700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80315"/>
              </p:ext>
            </p:extLst>
          </p:nvPr>
        </p:nvGraphicFramePr>
        <p:xfrm>
          <a:off x="784588" y="4838521"/>
          <a:ext cx="10450908" cy="201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88">
                  <a:extLst>
                    <a:ext uri="{9D8B030D-6E8A-4147-A177-3AD203B41FA5}">
                      <a16:colId xmlns:a16="http://schemas.microsoft.com/office/drawing/2014/main" val="518914110"/>
                    </a:ext>
                  </a:extLst>
                </a:gridCol>
                <a:gridCol w="3535372">
                  <a:extLst>
                    <a:ext uri="{9D8B030D-6E8A-4147-A177-3AD203B41FA5}">
                      <a16:colId xmlns:a16="http://schemas.microsoft.com/office/drawing/2014/main" val="65977173"/>
                    </a:ext>
                  </a:extLst>
                </a:gridCol>
                <a:gridCol w="3638848">
                  <a:extLst>
                    <a:ext uri="{9D8B030D-6E8A-4147-A177-3AD203B41FA5}">
                      <a16:colId xmlns:a16="http://schemas.microsoft.com/office/drawing/2014/main" val="281235872"/>
                    </a:ext>
                  </a:extLst>
                </a:gridCol>
              </a:tblGrid>
              <a:tr h="395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УЗИ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в В-режиме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В.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УЗИ в режиме ЦДК</a:t>
                      </a:r>
                      <a:endParaRPr lang="ru-RU" sz="1900" b="1" dirty="0" smtClean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С. МРТ, Т1-ВИ</a:t>
                      </a:r>
                      <a:endParaRPr lang="ru-RU" sz="1900" b="1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44391"/>
                  </a:ext>
                </a:extLst>
              </a:tr>
              <a:tr h="110233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Женщина, 62 года. 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Жалобы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: кровянистые выделения из сосков.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А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– Расширение млечного протока,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с распространением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 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ретроареолярную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область.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– В верхне-наружном квадранте визуализируется образование неправильной формы, солидно-кистозной структуры, с четкими неровными контурами, при ЦДК с локусами кровотока в структуре солидного компонента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414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394103" y="212602"/>
            <a:ext cx="838199" cy="767687"/>
          </a:xfrm>
        </p:spPr>
        <p:txBody>
          <a:bodyPr/>
          <a:lstStyle/>
          <a:p>
            <a:fld id="{B3AAB835-B8F5-4AB1-834F-44527B47A66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6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025" y="615142"/>
            <a:ext cx="9925397" cy="1147156"/>
          </a:xfrm>
        </p:spPr>
        <p:txBody>
          <a:bodyPr/>
          <a:lstStyle/>
          <a:p>
            <a:pPr algn="ctr"/>
            <a:r>
              <a:rPr lang="ru-RU" sz="42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Абсцесс молочной железы</a:t>
            </a:r>
            <a:endParaRPr lang="ru-RU" sz="42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025" y="2144684"/>
            <a:ext cx="10224655" cy="433924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Отграниченный очаг гнойного воспаления,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возникающий вследствие 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абструкци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железы Монтгомери.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Абсцесс, осложняющий течение 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нелактационного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мастита, в 90% случаев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локализуется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 сосковой области.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Ультразвуковые признаки в В-режиме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Округлая форма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Средняя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пониженная 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эхогенность</a:t>
            </a:r>
            <a:endParaRPr lang="ru-RU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Четкие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нечеткие контуры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 режиме ЦДК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– выраженный </a:t>
            </a:r>
            <a:r>
              <a:rPr 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перинодулярный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кровоток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B835-B8F5-4AB1-834F-44527B47A6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56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Другая 2">
      <a:dk1>
        <a:srgbClr val="1F497D"/>
      </a:dk1>
      <a:lt1>
        <a:srgbClr val="DBEEF3"/>
      </a:lt1>
      <a:dk2>
        <a:srgbClr val="B7DDE8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10137</TotalTime>
  <Words>1240</Words>
  <Application>Microsoft Office PowerPoint</Application>
  <PresentationFormat>Широкоэкранный</PresentationFormat>
  <Paragraphs>162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Trebuchet MS</vt:lpstr>
      <vt:lpstr>Wingdings</vt:lpstr>
      <vt:lpstr>Wingdings 3</vt:lpstr>
      <vt:lpstr>Совет директоров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 Кафедра лучевой диагностики ИПО</vt:lpstr>
      <vt:lpstr>Введение</vt:lpstr>
      <vt:lpstr>Клинические признаки поражения сосков</vt:lpstr>
      <vt:lpstr>УЗИ сосков. Норма</vt:lpstr>
      <vt:lpstr>Нормальные анатомические варианты сосков</vt:lpstr>
      <vt:lpstr>Дилатация млечных протоков</vt:lpstr>
      <vt:lpstr>Дилатация млечных протоков. Галактофорит. УЗИ в режиме ЦДК</vt:lpstr>
      <vt:lpstr>Дилатация млечного протока в сочетании с внутрипротоковой папилломой</vt:lpstr>
      <vt:lpstr>Абсцесс молочной железы</vt:lpstr>
      <vt:lpstr>Абсцесс молочной железы</vt:lpstr>
      <vt:lpstr>Эпидермальная киста молочной железы</vt:lpstr>
      <vt:lpstr>Экзема сосковой области. Острая форма («мокнущая экзема»)</vt:lpstr>
      <vt:lpstr>Экзема сосковой области. Хроническая форма («сухая экзема»)</vt:lpstr>
      <vt:lpstr>Лейомиома соска</vt:lpstr>
      <vt:lpstr>Фиброэпителиальный полип соска</vt:lpstr>
      <vt:lpstr>Аденома соска</vt:lpstr>
      <vt:lpstr>Внутрипротоковая папиллома</vt:lpstr>
      <vt:lpstr>Папиллома соска</vt:lpstr>
      <vt:lpstr>Внутрипротоковая папиллома. УЗИ в В-режиме, режиме ЦДК</vt:lpstr>
      <vt:lpstr>Внутрипротоковая папиллома</vt:lpstr>
      <vt:lpstr>Заключение</vt:lpstr>
      <vt:lpstr>Список литературы</vt:lpstr>
      <vt:lpstr>Благодарю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153</cp:revision>
  <dcterms:created xsi:type="dcterms:W3CDTF">2024-05-17T12:37:35Z</dcterms:created>
  <dcterms:modified xsi:type="dcterms:W3CDTF">2024-05-29T17:18:16Z</dcterms:modified>
</cp:coreProperties>
</file>