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84" r:id="rId4"/>
    <p:sldId id="260" r:id="rId5"/>
    <p:sldId id="283" r:id="rId6"/>
    <p:sldId id="261" r:id="rId7"/>
    <p:sldId id="262" r:id="rId8"/>
    <p:sldId id="285" r:id="rId9"/>
    <p:sldId id="263" r:id="rId10"/>
    <p:sldId id="264" r:id="rId11"/>
    <p:sldId id="265" r:id="rId12"/>
    <p:sldId id="266" r:id="rId13"/>
    <p:sldId id="286" r:id="rId14"/>
    <p:sldId id="287" r:id="rId15"/>
    <p:sldId id="267" r:id="rId16"/>
    <p:sldId id="268" r:id="rId17"/>
    <p:sldId id="269" r:id="rId18"/>
    <p:sldId id="288" r:id="rId19"/>
    <p:sldId id="278" r:id="rId20"/>
    <p:sldId id="291" r:id="rId21"/>
    <p:sldId id="289" r:id="rId22"/>
    <p:sldId id="290" r:id="rId23"/>
    <p:sldId id="272" r:id="rId24"/>
    <p:sldId id="273" r:id="rId25"/>
    <p:sldId id="292" r:id="rId26"/>
    <p:sldId id="274" r:id="rId27"/>
    <p:sldId id="293" r:id="rId28"/>
    <p:sldId id="294" r:id="rId29"/>
    <p:sldId id="276" r:id="rId30"/>
    <p:sldId id="279" r:id="rId31"/>
    <p:sldId id="280" r:id="rId32"/>
    <p:sldId id="281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&#1042;&#1080;&#1076;&#1077;&#1086;/&#1048;&#1084;&#1084;&#1091;&#1085;&#1085;&#1072;&#1103;%20&#1089;&#1080;&#1089;&#1090;&#1077;&#1084;&#1072;%20&#1095;&#1077;&#1083;&#1086;&#1074;&#1077;&#1082;&#1072;.mp4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medlib.ru/ru/book/ISBN9785970436424.html" TargetMode="External"/><Relationship Id="rId2" Type="http://schemas.openxmlformats.org/officeDocument/2006/relationships/hyperlink" Target="http://www.studmedlib.ru/ru/book/ISBN9785970436417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edcollegelib.ru/book/ISBN9785970429334.html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8499" y="173873"/>
            <a:ext cx="8953500" cy="1625600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ru-RU" sz="2000" dirty="0">
                <a:solidFill>
                  <a:srgbClr val="90C22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Министерства здравоохранения и социального развития Российской Федерации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6" y="2956920"/>
            <a:ext cx="8144933" cy="1236820"/>
          </a:xfrm>
        </p:spPr>
        <p:txBody>
          <a:bodyPr>
            <a:norm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Учение об иммунитете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49387" y="2263001"/>
            <a:ext cx="305885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defRPr/>
            </a:pPr>
            <a:r>
              <a:rPr lang="ru-RU" sz="1600" b="1" kern="0" cap="smal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Компьютерная лекция</a:t>
            </a:r>
            <a:r>
              <a:rPr lang="ru-RU" sz="3000" b="1" kern="0" cap="smal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kern="0" cap="smal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600" b="1" kern="0" cap="smal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84500" y="4193740"/>
            <a:ext cx="6096000" cy="5878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400" b="1" kern="0" cap="smal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Дисциплина «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Основы микробиологии и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иммунологии</a:t>
            </a:r>
            <a:r>
              <a:rPr lang="ru-RU" sz="1400" b="1" kern="0" cap="smal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1400" b="1" kern="0" cap="smal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kern="0" cap="smal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Специальность: </a:t>
            </a:r>
            <a:r>
              <a:rPr lang="ru-RU" sz="1400" b="1" kern="0" cap="smal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b="1" kern="0" cap="small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Сестринское дело</a:t>
            </a:r>
            <a:r>
              <a:rPr lang="ru-RU" sz="1400" b="1" kern="0" cap="smal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8013700" y="5708650"/>
            <a:ext cx="399732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 преподаватель дисциплины</a:t>
            </a:r>
          </a:p>
          <a:p>
            <a:pPr algn="ctr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alt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Основы микробиологии и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иммунологии</a:t>
            </a:r>
            <a:r>
              <a:rPr lang="ru-RU" alt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alt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Донгузова Елена </a:t>
            </a:r>
            <a:r>
              <a:rPr lang="ru-RU" alt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alt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вгеньевна</a:t>
            </a:r>
            <a:endParaRPr lang="ru-RU" alt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77286" y="6077982"/>
            <a:ext cx="1757020" cy="4816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Красноярск 2017 г</a:t>
            </a: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56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400" y="366033"/>
            <a:ext cx="11582400" cy="6285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Искусственный иммунитет</a:t>
            </a:r>
            <a:endParaRPr lang="ru-RU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Активный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иммунитет человек приобретает в результате иммунизации (приви­вок). Этот вид иммунитета развивается после введения в организм бактерий, их ядов, вирусов,</a:t>
            </a:r>
            <a:r>
              <a:rPr lang="ru-RU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ослабленных или убитых разными способами (прививки против коклюша, дифтерии, оспы).</a:t>
            </a:r>
            <a:endParaRPr lang="ru-RU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этом в организме происходит активная перестрой­ка, направленная на образование веществ, губительно действующих на возбудителя и его токсины. Развитие активного иммунитета происходит постепен­но в течение 3-4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и сохраняется он сравнительно длительное время - от 1 года до 3-5 лет.</a:t>
            </a:r>
            <a:endParaRPr lang="ru-RU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41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700" y="334393"/>
            <a:ext cx="10731500" cy="4520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Пассивный иммунитет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создают введением в орга­низм готовых антител.  Этот вид иммунитета возникает сразу после введения антител (сывороток и иммуноглобу­линов), но сохраняется всего 15-20 дней, после чего антитела разрушаются и выводятся из организма.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Понятие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«местный иммунитет»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было введено А. М.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Безредкой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Она считала,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отдельные клетки и ткани организма обладают определенной восприимчиво­стью. Иммунизируя их, создают как бы барьер для проникновения возбудителей инфекции. </a:t>
            </a:r>
            <a:endParaRPr lang="ru-RU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http://bigslide.ru/images/1/841/960/img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10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300" y="308332"/>
            <a:ext cx="11569700" cy="5148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Антимикробный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иммунитет развивается при 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заболеваниях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обусловленных различными микроорганизмами или при введении корпускулярных вакцин (из живых ослаблен­ных или убитых микроорганизмов).</a:t>
            </a:r>
            <a:endParaRPr lang="ru-RU" sz="3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36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Антитоксический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иммунитет вырабатывается по 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отношению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бактериальным ядам - токсинам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3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148203"/>
            <a:ext cx="1182370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Антивирусный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иммунитет формируется после вирусных заболеваний. Этот вид иммунитета большей частью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длительный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стойкий (корь, ветряная оспа и др.).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Антивирусный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иммунитет развивается также при иммунизации вирусными вакцинами.</a:t>
            </a:r>
            <a:endParaRPr lang="ru-RU" sz="3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Кроме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того, иммунитет можно разделить в зависимо­сти от периода освобождения организма от возбудителя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47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500" y="161732"/>
            <a:ext cx="117475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Стерильный иммунитет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Большинство возбудителей ис­чезает из организма при выздоровлении человека. Этот вид иммунитета называют стерильным (корь, оспа и др.).</a:t>
            </a:r>
            <a:endParaRPr lang="ru-RU" sz="32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endParaRPr lang="ru-RU" sz="3200" b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Нестерильный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иммунитет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Восприимчивость к возбуди­телю инфекции сохраняется только в период пребывания его в организме хозяина. 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Такой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иммунитет называют нестерильным или инфекционным. 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Этот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 иммунитета наблюдают при туберкулезе, сифилисе и некоторых дру­гих инфекциях.</a:t>
            </a:r>
            <a:endParaRPr lang="ru-RU" sz="32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24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900" y="126972"/>
            <a:ext cx="11925300" cy="6852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Неспецифические факторы защиты организма</a:t>
            </a:r>
            <a:endParaRPr lang="ru-RU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Существуют механические, химические и биологиче­ские факторы, предохраняющие организм от вредных воздействий различных микроорганизмов.</a:t>
            </a:r>
            <a:endParaRPr lang="ru-RU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Кожа. </a:t>
            </a:r>
            <a:endParaRPr lang="en-US" sz="32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Слизистые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оболочки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Нормальная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микрофлора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32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Воспаление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реакция макроорганизма на чужеродные частицы, проникающие в его внутреннюю среду. Развитие воспаления приводит к унич­тожению микроорганизмов или освобождению от них.</a:t>
            </a:r>
            <a:endParaRPr lang="ru-RU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01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127413"/>
            <a:ext cx="11785600" cy="637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Клеточные факторы неспецифической защиты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Фагоцитоз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Одним из основных механизмов воспаления является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фагоцитоз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процесс поглощения бактерий.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Стадии фагоцитоза:</a:t>
            </a:r>
            <a:endParaRPr lang="ru-RU" sz="28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 1 - приближение фагоцита к объекту за счет химического влияния последнего. Это движение называют положительным хемотаксисом (в сторону объекта).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 2 - прилипание микроорганизмов к фагоци­там.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 3 - поглощение микроорганизмов клеткой, образование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фагосомы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 4 - образование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фаголизосомы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куда поступают ферменты и бактерицидные белки, гибель и перевари­вание возбудителя.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Процесс, который заканчивается гибелью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фагоцитиро­ванных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микробов, называется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завершенным фагоци­тозом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артинка 2 из 1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162" y="0"/>
            <a:ext cx="9024937" cy="6073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968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5300" y="285832"/>
            <a:ext cx="10998200" cy="3874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Гуморальные факторы неспецифической защиты</a:t>
            </a:r>
            <a:endParaRPr lang="ru-RU" sz="3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крови находятся растворимые неспецифические вещества, губительно действующие на микроорганизмы. К ним относятся комплемент, </a:t>
            </a:r>
            <a:r>
              <a:rPr lang="ru-RU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пропердин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β-лизины, х-лизины, </a:t>
            </a:r>
            <a:r>
              <a:rPr lang="ru-RU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эритрин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лейкины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плакины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лизоцим и др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69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400" y="372053"/>
            <a:ext cx="11785600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Антигены</a:t>
            </a:r>
            <a:endParaRPr lang="ru-RU" sz="3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580" algn="just">
              <a:lnSpc>
                <a:spcPct val="115000"/>
              </a:lnSpc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генетически чужеродные для организма вещества (белки, нуклеопротеиды, полисахариды и др.), на введение которых организм отвечает развитием специ­фических иммунологических реакций.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580" algn="just">
              <a:lnSpc>
                <a:spcPct val="115000"/>
              </a:lnSpc>
            </a:pP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таких реакций - образование антител.</a:t>
            </a:r>
            <a:endParaRPr lang="ru-RU" sz="3600" b="1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07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800" y="330833"/>
            <a:ext cx="1189990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Антигены обладают двумя основными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свойствами: </a:t>
            </a:r>
            <a:endParaRPr lang="ru-RU" sz="3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иммуногенностью, т. е. способностью вызывать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образование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антител и иммунных лимфоцитов; </a:t>
            </a:r>
            <a:endParaRPr lang="ru-RU" sz="3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способно­стью вступать с антителами и иммунными лимфоцитами в специфическое взаимодей­ствие,   которое  проявляется  в  виде  иммунологических реакций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52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5600" y="467853"/>
            <a:ext cx="9702800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Виды иммунитета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Неспецифические факторы защиты организма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Антигены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Специфические факторы защиты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организма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27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235059"/>
            <a:ext cx="11709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Микробная клетка содер­жит большое число антигенов, имеющих разное располо­</a:t>
            </a:r>
            <a:r>
              <a:rPr lang="ru-RU" sz="36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жение в клетке и разное значение для развития инфекци­</a:t>
            </a:r>
            <a:r>
              <a:rPr lang="ru-RU" sz="3600" spc="-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онного процесса. У разных групп микроорганизмов анти­</a:t>
            </a:r>
            <a:r>
              <a:rPr lang="ru-RU" sz="3600" spc="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гены имеют различный состав. 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600" b="1" spc="3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О-антиген</a:t>
            </a:r>
            <a:r>
              <a:rPr lang="ru-RU" sz="3600" spc="3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связан с клеточной стенкой микробной </a:t>
            </a:r>
            <a:r>
              <a:rPr lang="ru-RU" sz="36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клетки. 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600" b="1" spc="4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К-антигены</a:t>
            </a:r>
            <a:r>
              <a:rPr lang="ru-RU" sz="3600" spc="4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(капсульные) связаны с капсулой и </a:t>
            </a:r>
            <a:r>
              <a:rPr lang="ru-RU" sz="36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клеточной стенкой микробной клетки.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К-антигены расположены более поверхно­</a:t>
            </a:r>
            <a:r>
              <a:rPr lang="ru-RU" sz="36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стно, 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600" b="1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 – антигены</a:t>
            </a:r>
            <a:r>
              <a:rPr lang="ru-RU" sz="36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(жгутиковые) локализуются в жгутиках бактерий.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36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900" y="197346"/>
            <a:ext cx="11836400" cy="5785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0" algn="just">
              <a:lnSpc>
                <a:spcPct val="115000"/>
              </a:lnSpc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Антигены, обладающие обоими признаками, называются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полноценными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580" algn="just">
              <a:lnSpc>
                <a:spcPct val="115000"/>
              </a:lnSpc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ним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относятся: </a:t>
            </a:r>
          </a:p>
          <a:p>
            <a:pPr marL="342900" lvl="0" indent="-3429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чужеродные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белки,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сыворотки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клеточные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элементы,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токсины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бактерии,</a:t>
            </a:r>
          </a:p>
          <a:p>
            <a:pPr marL="342900" lvl="0" indent="-3429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вирусы.</a:t>
            </a:r>
            <a:endParaRPr lang="ru-RU" sz="3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07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000" y="116175"/>
            <a:ext cx="1176020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0" algn="just">
              <a:lnSpc>
                <a:spcPct val="115000"/>
              </a:lnSpc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Вещества, не вызывающие иммунологических реакций, в частности выработку антител, но вступающие в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специфическое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взаимодействие с готовыми антителами, получи­ли название </a:t>
            </a:r>
            <a:r>
              <a:rPr lang="ru-RU" sz="36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гаптенов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неполноценных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антигенов. </a:t>
            </a:r>
          </a:p>
          <a:p>
            <a:pPr lvl="0" indent="449580" algn="just">
              <a:lnSpc>
                <a:spcPct val="115000"/>
              </a:lnSpc>
            </a:pP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580" algn="just">
              <a:lnSpc>
                <a:spcPct val="115000"/>
              </a:lnSpc>
            </a:pPr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Гаптены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приобретают свойства полноценных антигенов после соединения с крупномолекулярными веществами - белками, полисахаридами.</a:t>
            </a:r>
            <a:endParaRPr lang="ru-RU" sz="3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62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300" y="161952"/>
            <a:ext cx="11023600" cy="6781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Специфические факторы защиты организма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Антитела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это специфические белки крови - иммуноглобулины, образующиеся в ответ на введение антигена и способные специфически реагировать с ним.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Антитела связаны в основном с глобулинами, измененными под воздействием антигена и названными иммуноглобулинами (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Классы иммуноглобулинов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Иммуноглобулины 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Иммуноглобулины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 (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IgM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Иммуноглобулины 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IgA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Иммуноглобулины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 (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IgE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Иммуноглобулины 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IgD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86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000" y="140553"/>
            <a:ext cx="11963400" cy="5710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иммуноглобулинов</a:t>
            </a:r>
            <a:endParaRPr lang="ru-RU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Молекулы иммуноглобу­линов всех классов построены одинаково. Наиболее про­стая структура у молекул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две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пары полипептидных цепей, соединенных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дисульфидной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связью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Каж­дая пара состоит из легкой и тяжелой цепи, различающих­ся по молекулярной массе.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Каждая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цепь имеет постоян­ные участки, которые предопределены генетически, и переменные, образующиеся под воздействием антигена.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99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900" y="321032"/>
            <a:ext cx="11658600" cy="58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0" algn="just">
              <a:lnSpc>
                <a:spcPct val="115000"/>
              </a:lnSpc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пецифические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участки антитела называют 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активными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центрами.</a:t>
            </a:r>
          </a:p>
          <a:p>
            <a:pPr lvl="0" indent="449580" algn="just">
              <a:lnSpc>
                <a:spcPct val="115000"/>
              </a:lnSpc>
            </a:pP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580" algn="just">
              <a:lnSpc>
                <a:spcPct val="115000"/>
              </a:lnSpc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Они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вступают во взаимодействие с антигеном, который вызвал образование антител. </a:t>
            </a:r>
          </a:p>
          <a:p>
            <a:pPr lvl="0" indent="449580" algn="just">
              <a:lnSpc>
                <a:spcPct val="115000"/>
              </a:lnSpc>
            </a:pP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580" algn="just">
              <a:lnSpc>
                <a:spcPct val="115000"/>
              </a:lnSpc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Количе­ство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активных центров в молекуле антитела определяет валентность - число молекул антигена, с которым может связаться антитело. </a:t>
            </a:r>
            <a:endParaRPr lang="ru-RU" sz="3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39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000" y="204053"/>
            <a:ext cx="11734800" cy="5775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Иммуногенез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антителообразование - зависит от дозы, кратности и способа введения антигена.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Различают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две фазы первичного иммунного ответа на антиген: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ин­дуктивную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от момента введения антигена до появления </a:t>
            </a:r>
            <a:r>
              <a:rPr lang="ru-RU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антителообразующих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клеток (до 20 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ч)</a:t>
            </a:r>
          </a:p>
          <a:p>
            <a:pPr marL="571500" indent="-5715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продуктив­ную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которая начинается к концу первых суток после введения антигена и характеризуется появлением антител в сыворотке крови.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93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700" y="143232"/>
            <a:ext cx="11645900" cy="58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Количество антител постепенно увели­чивается (к 4-му дню), достигая максимума на 7-10-й день и уменьшается к концу первого месяца.</a:t>
            </a:r>
            <a:endParaRPr lang="ru-RU" sz="3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580" algn="just">
              <a:lnSpc>
                <a:spcPct val="115000"/>
              </a:lnSpc>
            </a:pP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580" algn="just">
              <a:lnSpc>
                <a:spcPct val="115000"/>
              </a:lnSpc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Вторичный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иммунный ответ развивается при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повторном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введении антигена.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580" algn="just">
              <a:lnSpc>
                <a:spcPct val="115000"/>
              </a:lnSpc>
            </a:pP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580" algn="just">
              <a:lnSpc>
                <a:spcPct val="115000"/>
              </a:lnSpc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этом индуктивная фаза значительно короче - антитела вырабатываются быстрее и интенсивнее.</a:t>
            </a:r>
            <a:endParaRPr lang="ru-RU" sz="3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99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300" y="214868"/>
            <a:ext cx="120777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Вторичный иммунный ответ обусловлен формированием </a:t>
            </a:r>
            <a:r>
              <a:rPr lang="ru-RU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клеток иммунной памяти.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Пример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вторичного иммунного ответа - встреча с возбудителем после вакцинации.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5-конечная звезда 2">
            <a:hlinkClick r:id="rId2" action="ppaction://hlinkfile"/>
          </p:cNvPr>
          <p:cNvSpPr/>
          <p:nvPr/>
        </p:nvSpPr>
        <p:spPr>
          <a:xfrm>
            <a:off x="711200" y="5359400"/>
            <a:ext cx="1790700" cy="939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47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5600" y="271511"/>
            <a:ext cx="10947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Контрольные вопросы:</a:t>
            </a:r>
            <a:endParaRPr lang="ru-RU" sz="3600" dirty="0">
              <a:latin typeface="Antiqua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Что такое иммунитет?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Перечислите факторы неспецифической защиты.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Что такое незавершенный фагоцитоз?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Что такое антигены? Где они расположены у микроорганизмов?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Что означает специфичность антител?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3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900" y="171559"/>
            <a:ext cx="11709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Aft>
                <a:spcPts val="0"/>
              </a:spcAft>
              <a:buFont typeface="+mj-lt"/>
              <a:buAutoNum type="arabicPeriod"/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Понятие об иммунитете, виды иммунитета.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Иммунитет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- это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невосприимчивость организма ко всяким генетически чужеродным агентам, в том числе и болезнетворным микроорганизмам, и их ядам (от лат.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immunias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освобождение от чего-либо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algn="just">
              <a:spcAft>
                <a:spcPts val="0"/>
              </a:spcAft>
            </a:pP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Наука об иммунитете – 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иммунология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изучает реакции организма на чужеродные вещества, в том числе и микроорганизмы; реакции организма на чужеродные ткани (совместимость) и на злокачественные опухоли.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92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500" y="148422"/>
            <a:ext cx="11684000" cy="5331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Рекомендуемая литература</a:t>
            </a:r>
            <a:endParaRPr lang="ru-RU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Учебно-методическое и информационное обеспечение учебной дисциплины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Основная литература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4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Основы микробиологии и иммунологии : учебник / ред. В. В. Зверев, Е. В. Буданова. - 8-е изд., стер. - М. : Академия, 2014. - 281 с.</a:t>
            </a:r>
          </a:p>
          <a:p>
            <a:pPr marL="457200" algn="just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83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1645900" cy="6188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/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Дополнительная литература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SzPts val="1200"/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Медицинская микробиология, вирусология и иммунология [Электронный ресурс] : учебник : в 2 т. / ред. В. В. Зверев, М. Н. Бойченко. - М. : ГЭОТАР-Медиа, 2016. - Т. 1. - 448 с. Режим доступа: </a:t>
            </a:r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http://www.studmedlib.ru/ru/book/ISBN9785970436417.html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SzPts val="1200"/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Медицинская микробиология, вирусология и иммунология [Электронный ресурс] : учебник : в 2 т. / ред. В. В. Зверев, М. Н. Бойченко. - М. : ГЭОТАР-Медиа, 2016. - Т. 2. - 480 с. Режим доступа: </a:t>
            </a:r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http://www.studmedlib.ru/ru/book/ISBN9785970436424.html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SzPts val="1200"/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Черкес, Ф. К. Микробиология : учебник / Ф. К. Черкес, Л. Б. Богоявленская, Н. А. Бельская ; ред. Ф. К. Черкес. - Стер. изд. - М. : Альянс, 2014. - 512 с.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SzPts val="1200"/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Основы микробиологии и иммунологии [Электронный ресурс] : учеб. для мед. училищ и колледжей / ред. В. В. Зверев, М. Н. Бойченко. - М. : ГЭОТАР-Медиа, 2014. - 368 с. Режим доступа: </a:t>
            </a:r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http://www.medcollegelib.ru/book/ISBN9785970429334.html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54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300" y="221152"/>
            <a:ext cx="8585200" cy="4586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Электронные ресурсы: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ЭБС КрасГМУ «Colibris»;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ЭБС Консультант студента ВУЗ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ЭБС Консультант студента Колледж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ЭМБ Консультант врача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ЭБС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Айбукс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ЭБС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Букап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ЭБС Лань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ЭБС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Юрайт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СПС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КонсультантПлюс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НЭБ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eLibrary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00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4000" y="483673"/>
            <a:ext cx="11455400" cy="287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 органов и тканей, осуществляющая защитные реакции организма против нарушения постоянства его внутренней среды (гомеостаза), называется </a:t>
            </a: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иммунной системой</a:t>
            </a: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www.arpeflu.ru/wp-content/uploads/2016/04/2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257550"/>
            <a:ext cx="48006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26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456625"/>
            <a:ext cx="114935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Органы иммунной системы.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Выделяют: </a:t>
            </a:r>
          </a:p>
          <a:p>
            <a:pPr lvl="0" algn="just"/>
            <a:r>
              <a:rPr lang="ru-RU" sz="36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Центральные органы </a:t>
            </a:r>
            <a:r>
              <a:rPr lang="ru-RU" sz="3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иммунитета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костный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мозг - кроветворный орган,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вилочковая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железа или тимус,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лимфоидная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ткань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кишечника </a:t>
            </a:r>
          </a:p>
          <a:p>
            <a:pPr lvl="0" algn="just"/>
            <a:r>
              <a:rPr lang="ru-RU" sz="36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периферические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органы иммунитета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селезенка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лимфатические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узлы,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скопления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лимфоидной ткани в собственном слое слизистых оболочек кишечного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типа </a:t>
            </a:r>
          </a:p>
        </p:txBody>
      </p:sp>
    </p:spTree>
    <p:extLst>
      <p:ext uri="{BB962C8B-B14F-4D97-AF65-F5344CB8AC3E}">
        <p14:creationId xmlns:p14="http://schemas.microsoft.com/office/powerpoint/2010/main" val="21013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500" y="112253"/>
            <a:ext cx="1167130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Виды иммунитета</a:t>
            </a:r>
            <a:endParaRPr lang="ru-RU" sz="3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Наследственный (видовой) иммунитет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это наиболее прочная и совершенная форма невосприимчивости, которая обусловлена передающимися по наследству факторами  резистентности  (устойчивости).</a:t>
            </a:r>
            <a:endParaRPr lang="ru-RU" sz="3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36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Приобретенный 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иммунитет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человека формируется в течение жизни, по наследству он не передается.</a:t>
            </a:r>
            <a:endParaRPr lang="ru-RU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://parazitolog-ro.ru/wp-content/uploads/2016/08/%D0%98%D0%9C%D0%9C%D0%A3%D0%9D%D0%98%D0%A2%D0%95%D0%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48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0200" y="302533"/>
            <a:ext cx="113538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Естественный иммунитет</a:t>
            </a:r>
            <a:endParaRPr lang="ru-RU" sz="3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Активный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иммунитет формируется после перенесенного заболевания (его назы­вают постинфекционным).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большинстве случаев он длительно сохраняется: после кори, ветряной оспы, чумы и др.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Однако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 некоторых заболеваний длительность иммунитета невелика и не превышает одного года (грипп, дизентерия и др.).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49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000" y="124293"/>
            <a:ext cx="11645900" cy="4511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0" algn="just">
              <a:lnSpc>
                <a:spcPct val="115000"/>
              </a:lnSpc>
            </a:pP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Иногда естественный активный иммуни­тет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развивается без видимого заболевания.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580" algn="just">
              <a:lnSpc>
                <a:spcPct val="115000"/>
              </a:lnSpc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формирует­ся в результате скрытой (латентной) инфекции или много­кратного инфицирования небольшими дозами возбудителя, не вызывающими явно выраженного заболевания (дроб­ная, бытовая иммунизация).</a:t>
            </a:r>
            <a:endParaRPr lang="ru-RU" sz="3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98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229673"/>
            <a:ext cx="11938000" cy="5719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Пассивный иммунитет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это иммунитет новорож­денных (плацентарный), приобретенный ими через плацен­ту в период внутриутробного развития.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Новорожденные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могут также получить иммунитет с молоком матери.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Этот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 иммунитета непродолжителен и к 6-8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как правило, исчезает.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Однако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значение естественного пассив­ного иммунитета велико - он обеспечивает невосприимчи­вость грудных детей к инфекционным заболеваниям.</a:t>
            </a:r>
            <a:endParaRPr lang="ru-RU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://bigslide.ru/images/1/841/831/img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4" t="5095" r="8504" b="6516"/>
          <a:stretch/>
        </p:blipFill>
        <p:spPr bwMode="auto">
          <a:xfrm>
            <a:off x="3175000" y="0"/>
            <a:ext cx="8959850" cy="6865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02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2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157</TotalTime>
  <Words>1351</Words>
  <Application>Microsoft Office PowerPoint</Application>
  <PresentationFormat>Широкоэкранный</PresentationFormat>
  <Paragraphs>164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40" baseType="lpstr">
      <vt:lpstr>Antiqua</vt:lpstr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Министерства здравоохранения и социального развития Российской Федерации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образовательное учреждение  высшего профессионального образования «Красноярский государственный медицинский университет имени профессора В.Ф. Войно-Ясенецкого» Министерства здравоохранения и социального развития Российской Федерации</dc:title>
  <dc:creator>Max</dc:creator>
  <cp:lastModifiedBy>Home</cp:lastModifiedBy>
  <cp:revision>22</cp:revision>
  <dcterms:created xsi:type="dcterms:W3CDTF">2015-09-16T12:34:05Z</dcterms:created>
  <dcterms:modified xsi:type="dcterms:W3CDTF">2017-09-03T12:38:36Z</dcterms:modified>
</cp:coreProperties>
</file>