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72" r:id="rId11"/>
    <p:sldId id="273" r:id="rId12"/>
    <p:sldId id="274" r:id="rId13"/>
    <p:sldId id="265" r:id="rId14"/>
    <p:sldId id="275" r:id="rId15"/>
    <p:sldId id="266" r:id="rId16"/>
    <p:sldId id="267" r:id="rId17"/>
    <p:sldId id="268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150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01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5544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64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9064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97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231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954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45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883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78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66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440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99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571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F45FA-2C38-4455-8875-1F0CD062DDEE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AA14E48-0372-44B6-8940-D2BD687FD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11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A03F9-8EDD-4B7A-B0F3-88E3F8A95D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Russian language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AE1D5E-AB90-44E7-9A91-F031CAF7C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3. Alphabet. Basic polite phrases in Russian. Learning how to read Russian letters.</a:t>
            </a:r>
            <a:endParaRPr lang="ru-RU" dirty="0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9E8B1F4F-7120-4020-B8FF-30C0EB42E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132" y="5797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D3E0F5-AAC0-4972-9063-694CF3A21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155CEA-6BBB-43C2-A8A5-53183CC5A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72" y="1416147"/>
            <a:ext cx="8130811" cy="5157983"/>
          </a:xfrm>
        </p:spPr>
      </p:pic>
      <p:pic>
        <p:nvPicPr>
          <p:cNvPr id="3" name="10">
            <a:hlinkClick r:id="" action="ppaction://media"/>
            <a:extLst>
              <a:ext uri="{FF2B5EF4-FFF2-40B4-BE49-F238E27FC236}">
                <a16:creationId xmlns:a16="http://schemas.microsoft.com/office/drawing/2014/main" id="{926A0171-EAD4-47D6-88D6-115579F54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232" y="1703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DC865-9407-45F8-803A-702538A59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CDABD3-A286-458B-AF3E-920288505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67" y="1264555"/>
            <a:ext cx="9699360" cy="5160363"/>
          </a:xfrm>
        </p:spPr>
      </p:pic>
      <p:pic>
        <p:nvPicPr>
          <p:cNvPr id="3" name="11">
            <a:hlinkClick r:id="" action="ppaction://media"/>
            <a:extLst>
              <a:ext uri="{FF2B5EF4-FFF2-40B4-BE49-F238E27FC236}">
                <a16:creationId xmlns:a16="http://schemas.microsoft.com/office/drawing/2014/main" id="{4671E332-6808-4E09-853A-D0A72BC33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573" y="1348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C585E-08A5-4A17-BA4A-02A368BD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4D9001-3183-4CBB-9192-96685B23D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32" y="1444282"/>
            <a:ext cx="10314280" cy="5108792"/>
          </a:xfrm>
        </p:spPr>
      </p:pic>
      <p:pic>
        <p:nvPicPr>
          <p:cNvPr id="3" name="12">
            <a:hlinkClick r:id="" action="ppaction://media"/>
            <a:extLst>
              <a:ext uri="{FF2B5EF4-FFF2-40B4-BE49-F238E27FC236}">
                <a16:creationId xmlns:a16="http://schemas.microsoft.com/office/drawing/2014/main" id="{AFE27BAB-77AD-498B-9C2A-2A529D34D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588" y="1246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BEE69E-F82A-4970-BD86-D23F4976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B139E65-4E14-47B6-AD7E-92A64655C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6899" y="-71641"/>
            <a:ext cx="5538201" cy="692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3">
            <a:hlinkClick r:id="" action="ppaction://media"/>
            <a:extLst>
              <a:ext uri="{FF2B5EF4-FFF2-40B4-BE49-F238E27FC236}">
                <a16:creationId xmlns:a16="http://schemas.microsoft.com/office/drawing/2014/main" id="{14D56D82-FEAF-4948-9A85-617919CEF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846" y="5487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6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56769-D803-4C32-8AD1-516DB5CD1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1. Translate: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ED3BBC-A008-418A-A935-063194B7E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Good afternoon</a:t>
            </a:r>
          </a:p>
          <a:p>
            <a:r>
              <a:rPr lang="en-US" dirty="0"/>
              <a:t>Excuse me, please</a:t>
            </a:r>
          </a:p>
          <a:p>
            <a:r>
              <a:rPr lang="en-US" dirty="0"/>
              <a:t>Thank you</a:t>
            </a:r>
          </a:p>
          <a:p>
            <a:r>
              <a:rPr lang="en-US" dirty="0"/>
              <a:t>See you tomorrow</a:t>
            </a:r>
          </a:p>
          <a:p>
            <a:r>
              <a:rPr lang="en-US" dirty="0"/>
              <a:t>Thank you very much</a:t>
            </a:r>
          </a:p>
          <a:p>
            <a:r>
              <a:rPr lang="en-US" dirty="0"/>
              <a:t>Good evening</a:t>
            </a:r>
          </a:p>
          <a:p>
            <a:r>
              <a:rPr lang="en-US" dirty="0"/>
              <a:t>You are welcome</a:t>
            </a:r>
          </a:p>
          <a:p>
            <a:r>
              <a:rPr lang="en-US" dirty="0"/>
              <a:t>Excellent</a:t>
            </a:r>
          </a:p>
          <a:p>
            <a:r>
              <a:rPr lang="en-US" dirty="0"/>
              <a:t>So-so</a:t>
            </a:r>
          </a:p>
          <a:p>
            <a:r>
              <a:rPr lang="en-US" dirty="0"/>
              <a:t>How are you?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4" name="14">
            <a:hlinkClick r:id="" action="ppaction://media"/>
            <a:extLst>
              <a:ext uri="{FF2B5EF4-FFF2-40B4-BE49-F238E27FC236}">
                <a16:creationId xmlns:a16="http://schemas.microsoft.com/office/drawing/2014/main" id="{3C2DB389-2BA5-488A-9845-F992F9C46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6148" y="1717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20B6E-F9E3-46A7-AC2E-C37F8E67B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6D201-0091-413C-BC9D-952A256FC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dirty="0">
                <a:solidFill>
                  <a:schemeClr val="tx1"/>
                </a:solidFill>
              </a:rPr>
              <a:t>Imagine that y</a:t>
            </a:r>
            <a:r>
              <a:rPr lang="en-US" b="0" i="0" dirty="0">
                <a:solidFill>
                  <a:schemeClr val="tx1"/>
                </a:solidFill>
                <a:effectLst/>
              </a:rPr>
              <a:t>ou met your friend at University. Make a dialog in which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- you say hello to him,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- he replies (what he replies?)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- you ask him how is he doing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- he replies (what he replies?)</a:t>
            </a:r>
          </a:p>
          <a:p>
            <a:endParaRPr lang="ru-RU" dirty="0"/>
          </a:p>
        </p:txBody>
      </p:sp>
      <p:pic>
        <p:nvPicPr>
          <p:cNvPr id="4" name="15">
            <a:hlinkClick r:id="" action="ppaction://media"/>
            <a:extLst>
              <a:ext uri="{FF2B5EF4-FFF2-40B4-BE49-F238E27FC236}">
                <a16:creationId xmlns:a16="http://schemas.microsoft.com/office/drawing/2014/main" id="{E9D8CDC6-9367-41AA-8EC8-84D2C1268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1065" y="4249616"/>
            <a:ext cx="609600" cy="609600"/>
          </a:xfrm>
          <a:prstGeom prst="rect">
            <a:avLst/>
          </a:prstGeom>
        </p:spPr>
      </p:pic>
      <p:pic>
        <p:nvPicPr>
          <p:cNvPr id="5" name="151">
            <a:hlinkClick r:id="" action="ppaction://media"/>
            <a:extLst>
              <a:ext uri="{FF2B5EF4-FFF2-40B4-BE49-F238E27FC236}">
                <a16:creationId xmlns:a16="http://schemas.microsoft.com/office/drawing/2014/main" id="{DC84180B-AC32-4868-A1E1-4932B1544F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619" y="5121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0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7E0B6-70B0-4B85-9EDB-4592D7CB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2.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7A2C9-3B34-4654-AC88-403BC554D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>
                <a:solidFill>
                  <a:schemeClr val="tx1"/>
                </a:solidFill>
              </a:rPr>
              <a:t>Imagine that y</a:t>
            </a:r>
            <a:r>
              <a:rPr lang="en-US" b="0" i="0" dirty="0">
                <a:solidFill>
                  <a:schemeClr val="tx1"/>
                </a:solidFill>
                <a:effectLst/>
              </a:rPr>
              <a:t>ou accidentally ran into a person when entering the room. How do you say "Sorry"?</a:t>
            </a:r>
          </a:p>
          <a:p>
            <a:endParaRPr lang="ru-RU" dirty="0"/>
          </a:p>
        </p:txBody>
      </p:sp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9FE10AA6-1FBE-4E60-B451-4E18A108C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5298" y="2969455"/>
            <a:ext cx="609600" cy="609600"/>
          </a:xfrm>
          <a:prstGeom prst="rect">
            <a:avLst/>
          </a:prstGeom>
        </p:spPr>
      </p:pic>
      <p:pic>
        <p:nvPicPr>
          <p:cNvPr id="5" name="16">
            <a:hlinkClick r:id="" action="ppaction://media"/>
            <a:extLst>
              <a:ext uri="{FF2B5EF4-FFF2-40B4-BE49-F238E27FC236}">
                <a16:creationId xmlns:a16="http://schemas.microsoft.com/office/drawing/2014/main" id="{1A280B68-97D8-46B2-9C8B-CCD37EC1C7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5298" y="3717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5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A44D5-B731-482D-A04B-CBE3123A5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3.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E570C9-D5A7-4C3D-B63B-A8F2E1EBE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Name 3 ways to: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Say hello: 1) ........ 2) ............ 3) .........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Say goodbye: 1) ........ 2) ............ 3) .........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Reply to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Как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дела</a:t>
            </a:r>
            <a:r>
              <a:rPr lang="en-US" b="0" i="0" dirty="0">
                <a:solidFill>
                  <a:schemeClr val="tx1"/>
                </a:solidFill>
                <a:effectLst/>
              </a:rPr>
              <a:t>?: 1) ........ 2) ............ 3) .........</a:t>
            </a:r>
          </a:p>
          <a:p>
            <a:endParaRPr lang="ru-RU" dirty="0"/>
          </a:p>
        </p:txBody>
      </p:sp>
      <p:pic>
        <p:nvPicPr>
          <p:cNvPr id="4" name="17">
            <a:hlinkClick r:id="" action="ppaction://media"/>
            <a:extLst>
              <a:ext uri="{FF2B5EF4-FFF2-40B4-BE49-F238E27FC236}">
                <a16:creationId xmlns:a16="http://schemas.microsoft.com/office/drawing/2014/main" id="{12869289-5A20-4D47-84B0-E101F2D6E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794" y="4151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2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EDBF8-E638-4828-9F13-7A843412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693C6C-E29C-4B2B-82B6-058724D32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364" y="20686"/>
            <a:ext cx="6513271" cy="6837314"/>
          </a:xfrm>
        </p:spPr>
      </p:pic>
      <p:pic>
        <p:nvPicPr>
          <p:cNvPr id="3" name="18">
            <a:hlinkClick r:id="" action="ppaction://media"/>
            <a:extLst>
              <a:ext uri="{FF2B5EF4-FFF2-40B4-BE49-F238E27FC236}">
                <a16:creationId xmlns:a16="http://schemas.microsoft.com/office/drawing/2014/main" id="{67E92F4F-00A0-4E1B-8AC0-7646A61EC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643" y="2294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9C3AE-82A9-41EA-BB0C-53CD28C8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revise!</a:t>
            </a:r>
            <a:br>
              <a:rPr lang="ru-RU" dirty="0"/>
            </a:br>
            <a:r>
              <a:rPr lang="en-US" dirty="0"/>
              <a:t>Two ways to say hello in Russian.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3A4B59-AF4A-4EF2-8599-444547BCE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Прив</a:t>
            </a:r>
            <a:r>
              <a:rPr lang="ru-RU" b="1" dirty="0"/>
              <a:t>е</a:t>
            </a:r>
            <a:r>
              <a:rPr lang="ru-RU" dirty="0"/>
              <a:t>т </a:t>
            </a:r>
            <a:r>
              <a:rPr lang="en-US" dirty="0"/>
              <a:t>- friends</a:t>
            </a:r>
            <a:endParaRPr lang="ru-RU" dirty="0"/>
          </a:p>
          <a:p>
            <a:r>
              <a:rPr lang="ru-RU" dirty="0"/>
              <a:t>Здр</a:t>
            </a:r>
            <a:r>
              <a:rPr lang="ru-RU" b="1" dirty="0"/>
              <a:t>а</a:t>
            </a:r>
            <a:r>
              <a:rPr lang="ru-RU" dirty="0"/>
              <a:t>вствуйте</a:t>
            </a:r>
            <a:r>
              <a:rPr lang="en-US" dirty="0"/>
              <a:t> - respect</a:t>
            </a:r>
            <a:endParaRPr lang="ru-RU" dirty="0"/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17D25D56-4078-476D-B00F-1D26C129E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7674" y="5606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9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C721C-C5F3-43F4-B1A1-F023043B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yourself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FA252-3520-4B8F-93F6-6B162A424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 Вас зовут? – Меня зовут Боб.</a:t>
            </a:r>
          </a:p>
          <a:p>
            <a:r>
              <a:rPr lang="ru-RU" dirty="0"/>
              <a:t>Как тебя зовут? – Меня зовут Боб.</a:t>
            </a:r>
          </a:p>
          <a:p>
            <a:endParaRPr lang="ru-RU" dirty="0"/>
          </a:p>
          <a:p>
            <a:r>
              <a:rPr lang="ru-RU" dirty="0"/>
              <a:t>Я Боб.</a:t>
            </a:r>
            <a:r>
              <a:rPr lang="en-US" dirty="0"/>
              <a:t> = I’m Bob</a:t>
            </a:r>
            <a:endParaRPr lang="ru-RU" dirty="0"/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2B879710-496C-4856-AD96-73BCA58B1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3096" y="5754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EB80A3-8F29-4FF5-B1CF-3E826929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306" y="1749526"/>
            <a:ext cx="8911687" cy="1280890"/>
          </a:xfrm>
        </p:spPr>
        <p:txBody>
          <a:bodyPr/>
          <a:lstStyle/>
          <a:p>
            <a:r>
              <a:rPr lang="en-US" dirty="0"/>
              <a:t>Answer the question:</a:t>
            </a:r>
            <a:br>
              <a:rPr lang="en-US" dirty="0"/>
            </a:br>
            <a:r>
              <a:rPr lang="ru-RU" dirty="0"/>
              <a:t>Как Вас зовут?</a:t>
            </a: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03DABEE8-E194-4420-931B-6EA30537E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5306" y="5811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8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80D0D-F72B-45C9-AD5B-899C0BA9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Russian alphabet.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96E30E-9BB1-4CF1-A585-51EDC2677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49" y="2131011"/>
            <a:ext cx="9911915" cy="2595977"/>
          </a:xfr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26EFBDAE-EF02-4E47-AE1F-C72AEA3D5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2949" y="5740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1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E92E2-374F-4928-8639-7E53FC54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one. Letters</a:t>
            </a:r>
            <a:r>
              <a:rPr lang="ru-RU" dirty="0"/>
              <a:t> </a:t>
            </a:r>
            <a:r>
              <a:rPr lang="en-US" dirty="0"/>
              <a:t>which are common in Russian and English.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BA6F0C-0ADB-4287-93D7-84EDD76C9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ru-RU" dirty="0"/>
              <a:t>к</a:t>
            </a:r>
            <a:r>
              <a:rPr lang="en-US" dirty="0"/>
              <a:t>, M</a:t>
            </a:r>
            <a:r>
              <a:rPr lang="ru-RU" dirty="0"/>
              <a:t>м</a:t>
            </a:r>
            <a:r>
              <a:rPr lang="en-US" dirty="0"/>
              <a:t>, T</a:t>
            </a:r>
            <a:r>
              <a:rPr lang="ru-RU" dirty="0"/>
              <a:t>т</a:t>
            </a:r>
            <a:endParaRPr lang="en-US" dirty="0"/>
          </a:p>
          <a:p>
            <a:r>
              <a:rPr lang="en-US" dirty="0"/>
              <a:t>A</a:t>
            </a:r>
            <a:r>
              <a:rPr lang="ru-RU" dirty="0"/>
              <a:t>а</a:t>
            </a:r>
            <a:r>
              <a:rPr lang="en-US" dirty="0"/>
              <a:t>, O</a:t>
            </a:r>
            <a:r>
              <a:rPr lang="ru-RU" dirty="0"/>
              <a:t>о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Акт, такт, м</a:t>
            </a:r>
            <a:r>
              <a:rPr lang="ru-RU" b="1" dirty="0"/>
              <a:t>а</a:t>
            </a:r>
            <a:r>
              <a:rPr lang="ru-RU" dirty="0"/>
              <a:t>ма, там, как, так</a:t>
            </a:r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08CC08D0-45D5-46D9-9094-16DD83332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315" y="2201706"/>
            <a:ext cx="609600" cy="609600"/>
          </a:xfrm>
          <a:prstGeom prst="rect">
            <a:avLst/>
          </a:prstGeom>
        </p:spPr>
      </p:pic>
      <p:pic>
        <p:nvPicPr>
          <p:cNvPr id="5" name="5/1">
            <a:hlinkClick r:id="" action="ppaction://media"/>
            <a:extLst>
              <a:ext uri="{FF2B5EF4-FFF2-40B4-BE49-F238E27FC236}">
                <a16:creationId xmlns:a16="http://schemas.microsoft.com/office/drawing/2014/main" id="{5599841C-0814-4692-B30F-8B78B62B20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612" y="3717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6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0115B-BBFA-40BE-AA6C-38713BE0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two. Letters that look like English, but have </a:t>
            </a:r>
            <a:r>
              <a:rPr lang="en-US" b="1" u="sng" dirty="0"/>
              <a:t>different</a:t>
            </a:r>
            <a:r>
              <a:rPr lang="en-US" dirty="0"/>
              <a:t> sound.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CE8BB0-8A04-4F50-A0F4-CEBB6CA66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ru-RU" dirty="0"/>
              <a:t>в =</a:t>
            </a:r>
            <a:r>
              <a:rPr lang="en-US" dirty="0"/>
              <a:t> V</a:t>
            </a:r>
          </a:p>
          <a:p>
            <a:r>
              <a:rPr lang="en-US" dirty="0"/>
              <a:t>H</a:t>
            </a:r>
            <a:r>
              <a:rPr lang="ru-RU" dirty="0"/>
              <a:t>н</a:t>
            </a:r>
            <a:r>
              <a:rPr lang="en-US" dirty="0"/>
              <a:t> = N</a:t>
            </a:r>
          </a:p>
          <a:p>
            <a:r>
              <a:rPr lang="ru-RU" dirty="0" err="1"/>
              <a:t>Рр</a:t>
            </a:r>
            <a:r>
              <a:rPr lang="en-US" dirty="0"/>
              <a:t> = R</a:t>
            </a:r>
            <a:endParaRPr lang="ru-RU" dirty="0"/>
          </a:p>
          <a:p>
            <a:r>
              <a:rPr lang="ru-RU" dirty="0"/>
              <a:t>Сс</a:t>
            </a:r>
            <a:r>
              <a:rPr lang="en-US" dirty="0"/>
              <a:t> = S</a:t>
            </a:r>
            <a:endParaRPr lang="ru-RU" dirty="0"/>
          </a:p>
          <a:p>
            <a:r>
              <a:rPr lang="ru-RU" dirty="0" err="1"/>
              <a:t>Хх</a:t>
            </a:r>
            <a:r>
              <a:rPr lang="en-US" dirty="0"/>
              <a:t> = H</a:t>
            </a:r>
            <a:endParaRPr lang="ru-RU" dirty="0"/>
          </a:p>
          <a:p>
            <a:r>
              <a:rPr lang="ru-RU" dirty="0"/>
              <a:t>Ее</a:t>
            </a:r>
            <a:r>
              <a:rPr lang="en-US" dirty="0"/>
              <a:t> = YE</a:t>
            </a:r>
            <a:endParaRPr lang="ru-RU" dirty="0"/>
          </a:p>
          <a:p>
            <a:r>
              <a:rPr lang="ru-RU" dirty="0" err="1"/>
              <a:t>Уу</a:t>
            </a:r>
            <a:r>
              <a:rPr lang="en-US" dirty="0"/>
              <a:t> = U</a:t>
            </a:r>
            <a:endParaRPr lang="ru-RU" dirty="0"/>
          </a:p>
          <a:p>
            <a:endParaRPr lang="ru-RU" dirty="0"/>
          </a:p>
          <a:p>
            <a:r>
              <a:rPr lang="ru-RU" dirty="0"/>
              <a:t>Сок, вот, урок, мот</a:t>
            </a:r>
            <a:r>
              <a:rPr lang="ru-RU" b="1" dirty="0"/>
              <a:t>о</a:t>
            </a:r>
            <a:r>
              <a:rPr lang="ru-RU" dirty="0"/>
              <a:t>р, сон, р</a:t>
            </a:r>
            <a:r>
              <a:rPr lang="ru-RU" b="1" dirty="0"/>
              <a:t>а</a:t>
            </a:r>
            <a:r>
              <a:rPr lang="ru-RU" dirty="0"/>
              <a:t>на, р</a:t>
            </a:r>
            <a:r>
              <a:rPr lang="ru-RU" b="1" dirty="0"/>
              <a:t>а</a:t>
            </a:r>
            <a:r>
              <a:rPr lang="ru-RU" dirty="0"/>
              <a:t>са, в</a:t>
            </a:r>
            <a:r>
              <a:rPr lang="ru-RU" b="1" dirty="0"/>
              <a:t>а</a:t>
            </a:r>
            <a:r>
              <a:rPr lang="ru-RU" dirty="0"/>
              <a:t>нна</a:t>
            </a:r>
            <a:r>
              <a:rPr lang="en-US" dirty="0"/>
              <a:t>, </a:t>
            </a:r>
            <a:r>
              <a:rPr lang="ru-RU" dirty="0"/>
              <a:t>нос, кос</a:t>
            </a:r>
            <a:r>
              <a:rPr lang="ru-RU" b="1" dirty="0"/>
              <a:t>а, </a:t>
            </a:r>
            <a:r>
              <a:rPr lang="ru-RU" dirty="0"/>
              <a:t>вкусно</a:t>
            </a:r>
            <a:endParaRPr lang="en-US" dirty="0"/>
          </a:p>
        </p:txBody>
      </p:sp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EDFD3F59-C57E-4BA9-8EE2-A29F148CF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5809" y="5712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2CF47-6F25-428F-8AC4-D7C7C1C3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three. Letters which have familiar sounds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224D60-2BAD-44FF-A236-D4795DD28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2714308" cy="3777622"/>
          </a:xfrm>
        </p:spPr>
        <p:txBody>
          <a:bodyPr/>
          <a:lstStyle/>
          <a:p>
            <a:r>
              <a:rPr lang="ru-RU" dirty="0" err="1"/>
              <a:t>Бб</a:t>
            </a:r>
            <a:r>
              <a:rPr lang="ru-RU" dirty="0"/>
              <a:t> =</a:t>
            </a:r>
            <a:r>
              <a:rPr lang="en-US" dirty="0"/>
              <a:t> B</a:t>
            </a:r>
            <a:endParaRPr lang="ru-RU" dirty="0"/>
          </a:p>
          <a:p>
            <a:r>
              <a:rPr lang="ru-RU" dirty="0" err="1"/>
              <a:t>Гг</a:t>
            </a:r>
            <a:r>
              <a:rPr lang="en-US" dirty="0"/>
              <a:t> = G</a:t>
            </a:r>
            <a:endParaRPr lang="ru-RU" dirty="0"/>
          </a:p>
          <a:p>
            <a:r>
              <a:rPr lang="ru-RU" dirty="0" err="1"/>
              <a:t>Дд</a:t>
            </a:r>
            <a:r>
              <a:rPr lang="en-US" dirty="0"/>
              <a:t> = D</a:t>
            </a:r>
            <a:endParaRPr lang="ru-RU" dirty="0"/>
          </a:p>
          <a:p>
            <a:r>
              <a:rPr lang="ru-RU" dirty="0" err="1"/>
              <a:t>Зз</a:t>
            </a:r>
            <a:r>
              <a:rPr lang="en-US" dirty="0"/>
              <a:t> = Z</a:t>
            </a:r>
            <a:endParaRPr lang="ru-RU" dirty="0"/>
          </a:p>
          <a:p>
            <a:r>
              <a:rPr lang="ru-RU" dirty="0" err="1"/>
              <a:t>Йй</a:t>
            </a:r>
            <a:r>
              <a:rPr lang="en-US" dirty="0"/>
              <a:t> = Y (as in bo</a:t>
            </a:r>
            <a:r>
              <a:rPr lang="en-US" b="1" dirty="0"/>
              <a:t>y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 err="1"/>
              <a:t>Лл</a:t>
            </a:r>
            <a:r>
              <a:rPr lang="en-US" dirty="0"/>
              <a:t> = L</a:t>
            </a:r>
            <a:endParaRPr lang="ru-RU" dirty="0"/>
          </a:p>
          <a:p>
            <a:r>
              <a:rPr lang="ru-RU" dirty="0" err="1"/>
              <a:t>Пп</a:t>
            </a:r>
            <a:r>
              <a:rPr lang="en-US" dirty="0"/>
              <a:t> = P</a:t>
            </a:r>
            <a:endParaRPr lang="ru-RU" dirty="0"/>
          </a:p>
          <a:p>
            <a:r>
              <a:rPr lang="ru-RU" dirty="0" err="1"/>
              <a:t>Фф</a:t>
            </a:r>
            <a:r>
              <a:rPr lang="en-US" dirty="0"/>
              <a:t> = F</a:t>
            </a:r>
            <a:endParaRPr lang="ru-RU" dirty="0"/>
          </a:p>
          <a:p>
            <a:r>
              <a:rPr lang="ru-RU" dirty="0"/>
              <a:t>Ии</a:t>
            </a:r>
            <a:r>
              <a:rPr lang="en-US" dirty="0"/>
              <a:t> = EE (f</a:t>
            </a:r>
            <a:r>
              <a:rPr lang="en-US" b="1" dirty="0"/>
              <a:t>ee</a:t>
            </a:r>
            <a:r>
              <a:rPr lang="en-US" dirty="0"/>
              <a:t>t)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3407B68-3CA4-44A0-8E0A-F87C35A36C71}"/>
              </a:ext>
            </a:extLst>
          </p:cNvPr>
          <p:cNvSpPr txBox="1">
            <a:spLocks/>
          </p:cNvSpPr>
          <p:nvPr/>
        </p:nvSpPr>
        <p:spPr>
          <a:xfrm>
            <a:off x="5836505" y="2133600"/>
            <a:ext cx="2714308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/>
              <a:t>Ёё</a:t>
            </a:r>
            <a:r>
              <a:rPr lang="en-US" dirty="0"/>
              <a:t> = </a:t>
            </a:r>
            <a:r>
              <a:rPr lang="en-US" dirty="0" err="1"/>
              <a:t>Yo</a:t>
            </a:r>
            <a:endParaRPr lang="ru-RU" dirty="0"/>
          </a:p>
          <a:p>
            <a:r>
              <a:rPr lang="ru-RU" dirty="0" err="1"/>
              <a:t>Ээ</a:t>
            </a:r>
            <a:r>
              <a:rPr lang="en-US" dirty="0"/>
              <a:t> = e (as in b</a:t>
            </a:r>
            <a:r>
              <a:rPr lang="en-US" b="1" dirty="0"/>
              <a:t>e</a:t>
            </a:r>
            <a:r>
              <a:rPr lang="en-US" dirty="0"/>
              <a:t>d)</a:t>
            </a:r>
            <a:endParaRPr lang="ru-RU" dirty="0"/>
          </a:p>
          <a:p>
            <a:r>
              <a:rPr lang="ru-RU" dirty="0" err="1"/>
              <a:t>Юю</a:t>
            </a:r>
            <a:r>
              <a:rPr lang="en-US" dirty="0"/>
              <a:t> = YOU</a:t>
            </a:r>
            <a:endParaRPr lang="ru-RU" dirty="0"/>
          </a:p>
          <a:p>
            <a:r>
              <a:rPr lang="ru-RU" dirty="0" err="1"/>
              <a:t>Яя</a:t>
            </a:r>
            <a:r>
              <a:rPr lang="en-US" dirty="0"/>
              <a:t> = YA</a:t>
            </a:r>
            <a:endParaRPr lang="ru-RU" dirty="0"/>
          </a:p>
          <a:p>
            <a:endParaRPr lang="ru-RU" dirty="0"/>
          </a:p>
          <a:p>
            <a:r>
              <a:rPr lang="ru-RU" dirty="0"/>
              <a:t>Банк, парк, спорт, Ам</a:t>
            </a:r>
            <a:r>
              <a:rPr lang="ru-RU" b="1" dirty="0"/>
              <a:t>е</a:t>
            </a:r>
            <a:r>
              <a:rPr lang="ru-RU" dirty="0"/>
              <a:t>рика, </a:t>
            </a:r>
            <a:r>
              <a:rPr lang="ru-RU" b="1" dirty="0"/>
              <a:t>А</a:t>
            </a:r>
            <a:r>
              <a:rPr lang="ru-RU" dirty="0"/>
              <a:t>фрика, Бак</a:t>
            </a:r>
            <a:r>
              <a:rPr lang="ru-RU" b="1" dirty="0"/>
              <a:t>у</a:t>
            </a:r>
          </a:p>
        </p:txBody>
      </p:sp>
      <p:pic>
        <p:nvPicPr>
          <p:cNvPr id="5" name="8">
            <a:hlinkClick r:id="" action="ppaction://media"/>
            <a:extLst>
              <a:ext uri="{FF2B5EF4-FFF2-40B4-BE49-F238E27FC236}">
                <a16:creationId xmlns:a16="http://schemas.microsoft.com/office/drawing/2014/main" id="{306B3E70-6BA9-4BE3-8BB7-9B1D7B6E9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8320" y="5754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2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09AD9-6D3B-4E8F-A5EB-A0BA7C9A4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four. Crazy letters, crazy sounds.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10B04D-156F-4B09-BA88-506BC5126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Жж</a:t>
            </a:r>
            <a:r>
              <a:rPr lang="ru-RU" dirty="0"/>
              <a:t> = </a:t>
            </a:r>
            <a:r>
              <a:rPr lang="en-US" dirty="0"/>
              <a:t>s (as in plea</a:t>
            </a:r>
            <a:r>
              <a:rPr lang="en-US" b="1" dirty="0"/>
              <a:t>s</a:t>
            </a:r>
            <a:r>
              <a:rPr lang="en-US" dirty="0"/>
              <a:t>ure)</a:t>
            </a:r>
            <a:endParaRPr lang="ru-RU" dirty="0"/>
          </a:p>
          <a:p>
            <a:r>
              <a:rPr lang="ru-RU" dirty="0" err="1"/>
              <a:t>Цц</a:t>
            </a:r>
            <a:r>
              <a:rPr lang="en-US" dirty="0"/>
              <a:t> = </a:t>
            </a:r>
            <a:r>
              <a:rPr lang="en-US" dirty="0" err="1"/>
              <a:t>ts</a:t>
            </a:r>
            <a:endParaRPr lang="ru-RU" dirty="0"/>
          </a:p>
          <a:p>
            <a:r>
              <a:rPr lang="ru-RU" dirty="0" err="1"/>
              <a:t>Чч</a:t>
            </a:r>
            <a:r>
              <a:rPr lang="en-US" dirty="0"/>
              <a:t> = </a:t>
            </a:r>
            <a:r>
              <a:rPr lang="en-US" dirty="0" err="1"/>
              <a:t>ch</a:t>
            </a:r>
            <a:endParaRPr lang="ru-RU" dirty="0"/>
          </a:p>
          <a:p>
            <a:r>
              <a:rPr lang="ru-RU" dirty="0" err="1"/>
              <a:t>Шш</a:t>
            </a:r>
            <a:r>
              <a:rPr lang="en-US" dirty="0"/>
              <a:t> = </a:t>
            </a:r>
            <a:r>
              <a:rPr lang="en-US" dirty="0" err="1"/>
              <a:t>sh</a:t>
            </a:r>
            <a:endParaRPr lang="ru-RU" dirty="0"/>
          </a:p>
          <a:p>
            <a:r>
              <a:rPr lang="ru-RU" dirty="0" err="1"/>
              <a:t>Щщ</a:t>
            </a:r>
            <a:r>
              <a:rPr lang="en-US" dirty="0"/>
              <a:t> = </a:t>
            </a:r>
            <a:r>
              <a:rPr lang="en-US" dirty="0" err="1"/>
              <a:t>shch</a:t>
            </a:r>
            <a:endParaRPr lang="ru-RU" dirty="0"/>
          </a:p>
          <a:p>
            <a:r>
              <a:rPr lang="ru-RU" dirty="0" err="1"/>
              <a:t>Ыы</a:t>
            </a:r>
            <a:r>
              <a:rPr lang="en-US" dirty="0"/>
              <a:t> = I (s</a:t>
            </a:r>
            <a:r>
              <a:rPr lang="en-US" b="1" dirty="0"/>
              <a:t>i</a:t>
            </a:r>
            <a:r>
              <a:rPr lang="en-US" dirty="0"/>
              <a:t>t), very open I</a:t>
            </a:r>
            <a:endParaRPr lang="ru-RU" dirty="0"/>
          </a:p>
          <a:p>
            <a:r>
              <a:rPr lang="en-US" dirty="0"/>
              <a:t>Signs</a:t>
            </a:r>
            <a:r>
              <a:rPr lang="ru-RU" dirty="0"/>
              <a:t>:</a:t>
            </a:r>
            <a:r>
              <a:rPr lang="en-US" dirty="0"/>
              <a:t> </a:t>
            </a:r>
            <a:r>
              <a:rPr lang="ru-RU" dirty="0"/>
              <a:t>ь </a:t>
            </a:r>
            <a:r>
              <a:rPr lang="en-US" dirty="0"/>
              <a:t>and </a:t>
            </a:r>
            <a:r>
              <a:rPr lang="ru-RU" dirty="0"/>
              <a:t>ъ</a:t>
            </a:r>
          </a:p>
          <a:p>
            <a:endParaRPr lang="ru-RU" dirty="0"/>
          </a:p>
          <a:p>
            <a:r>
              <a:rPr lang="ru-RU" dirty="0"/>
              <a:t>Жен</a:t>
            </a:r>
            <a:r>
              <a:rPr lang="ru-RU" b="1" dirty="0"/>
              <a:t>а</a:t>
            </a:r>
            <a:r>
              <a:rPr lang="ru-RU" dirty="0"/>
              <a:t>, муж, сын, чай, деф</a:t>
            </a:r>
            <a:r>
              <a:rPr lang="ru-RU" b="1" dirty="0"/>
              <a:t>е</a:t>
            </a:r>
            <a:r>
              <a:rPr lang="ru-RU" dirty="0"/>
              <a:t>кт, ф</a:t>
            </a:r>
            <a:r>
              <a:rPr lang="ru-RU" b="1" dirty="0"/>
              <a:t>о</a:t>
            </a:r>
            <a:r>
              <a:rPr lang="ru-RU" dirty="0"/>
              <a:t>рма, мать, дочь, дверь, отъ</a:t>
            </a:r>
            <a:r>
              <a:rPr lang="ru-RU" b="1" dirty="0"/>
              <a:t>е</a:t>
            </a:r>
            <a:r>
              <a:rPr lang="ru-RU" dirty="0"/>
              <a:t>зд</a:t>
            </a:r>
          </a:p>
        </p:txBody>
      </p:sp>
      <p:pic>
        <p:nvPicPr>
          <p:cNvPr id="6" name="9">
            <a:hlinkClick r:id="" action="ppaction://media"/>
            <a:extLst>
              <a:ext uri="{FF2B5EF4-FFF2-40B4-BE49-F238E27FC236}">
                <a16:creationId xmlns:a16="http://schemas.microsoft.com/office/drawing/2014/main" id="{BFFB79A6-947D-48A6-A0DF-164959D49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3434" y="1971822"/>
            <a:ext cx="609600" cy="609600"/>
          </a:xfrm>
          <a:prstGeom prst="rect">
            <a:avLst/>
          </a:prstGeom>
        </p:spPr>
      </p:pic>
      <p:pic>
        <p:nvPicPr>
          <p:cNvPr id="7" name="91">
            <a:hlinkClick r:id="" action="ppaction://media"/>
            <a:extLst>
              <a:ext uri="{FF2B5EF4-FFF2-40B4-BE49-F238E27FC236}">
                <a16:creationId xmlns:a16="http://schemas.microsoft.com/office/drawing/2014/main" id="{CC70ECA2-150B-497E-A75C-5B445C94E5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3434" y="5301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287</TotalTime>
  <Words>454</Words>
  <Application>Microsoft Office PowerPoint</Application>
  <PresentationFormat>Широкоэкранный</PresentationFormat>
  <Paragraphs>83</Paragraphs>
  <Slides>18</Slides>
  <Notes>0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Легкий дым</vt:lpstr>
      <vt:lpstr>Russian language</vt:lpstr>
      <vt:lpstr>Let’s revise! Two ways to say hello in Russian.</vt:lpstr>
      <vt:lpstr>Introducing yourself</vt:lpstr>
      <vt:lpstr>Answer the question: Как Вас зовут?</vt:lpstr>
      <vt:lpstr>Russian alphabet.</vt:lpstr>
      <vt:lpstr>Part one. Letters which are common in Russian and English.</vt:lpstr>
      <vt:lpstr>Part two. Letters that look like English, but have different sound.</vt:lpstr>
      <vt:lpstr>Part three. Letters which have familiar sounds</vt:lpstr>
      <vt:lpstr>Part four. Crazy letters, crazy sounds.</vt:lpstr>
      <vt:lpstr>Practice</vt:lpstr>
      <vt:lpstr>Practice</vt:lpstr>
      <vt:lpstr>Practice</vt:lpstr>
      <vt:lpstr>Презентация PowerPoint</vt:lpstr>
      <vt:lpstr>Task 1. Translate:</vt:lpstr>
      <vt:lpstr>Task 1.</vt:lpstr>
      <vt:lpstr>Task 2.</vt:lpstr>
      <vt:lpstr>Task 3.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Russian language</dc:title>
  <dc:creator>Ekaterina Andryushkina</dc:creator>
  <cp:lastModifiedBy>Ekaterina Andryushkina</cp:lastModifiedBy>
  <cp:revision>18</cp:revision>
  <dcterms:created xsi:type="dcterms:W3CDTF">2021-01-25T05:13:12Z</dcterms:created>
  <dcterms:modified xsi:type="dcterms:W3CDTF">2021-06-07T05:09:59Z</dcterms:modified>
</cp:coreProperties>
</file>