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02" r:id="rId2"/>
    <p:sldId id="741" r:id="rId3"/>
    <p:sldId id="735" r:id="rId4"/>
    <p:sldId id="736" r:id="rId5"/>
    <p:sldId id="737" r:id="rId6"/>
    <p:sldId id="738" r:id="rId7"/>
    <p:sldId id="739" r:id="rId8"/>
    <p:sldId id="730" r:id="rId9"/>
    <p:sldId id="743" r:id="rId10"/>
    <p:sldId id="757" r:id="rId11"/>
    <p:sldId id="758" r:id="rId12"/>
    <p:sldId id="740" r:id="rId13"/>
    <p:sldId id="749" r:id="rId14"/>
    <p:sldId id="732" r:id="rId15"/>
    <p:sldId id="733" r:id="rId16"/>
    <p:sldId id="745" r:id="rId17"/>
    <p:sldId id="750" r:id="rId18"/>
    <p:sldId id="755" r:id="rId19"/>
    <p:sldId id="751" r:id="rId20"/>
    <p:sldId id="754" r:id="rId21"/>
    <p:sldId id="761" r:id="rId22"/>
    <p:sldId id="759" r:id="rId23"/>
    <p:sldId id="747" r:id="rId24"/>
    <p:sldId id="76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CD"/>
    <a:srgbClr val="FFFFE5"/>
    <a:srgbClr val="800080"/>
    <a:srgbClr val="990033"/>
    <a:srgbClr val="F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962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BB775-B69E-49EF-BD98-D0804F9F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2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1283DCE-1578-4BD4-B436-60D9BBF9D9E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5271" cy="44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DCC7413-19DA-40C8-A402-2D06276F0059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1208" y="8686460"/>
            <a:ext cx="2966711" cy="4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6739AC1-DB80-4557-9590-373D0FA75351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5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EC59-9C04-4D05-AD46-B7E71320EA4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31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EC59-9C04-4D05-AD46-B7E71320EA4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9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EC59-9C04-4D05-AD46-B7E71320EA4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24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EC59-9C04-4D05-AD46-B7E71320EA4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55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EC59-9C04-4D05-AD46-B7E71320EA4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5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284C-0656-44ED-96C9-BF61239B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4509-011C-468F-9240-B366E2A8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1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5D23-F498-48D2-B8CC-F943E354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2E5-FB3F-44E4-AB7D-72F3D7B7A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DF50-26BD-44BA-AADD-D49D6C6E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1D88-2279-454B-A108-450BDA716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6C24-5DAB-453A-9FCB-0B9683A94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BA2D-A957-4432-933D-2F2A6395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0EE27-5C52-4035-B224-15453476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25DB-A79C-4D6C-87D5-909DE75C2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51FA-067A-498D-AB4D-E69C22BD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C90EB-9B39-49EF-84F7-5D17843A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244160" y="3525490"/>
            <a:ext cx="5806080" cy="15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 rot="180000">
            <a:off x="6683040" y="3483727"/>
            <a:ext cx="2113920" cy="83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84801" y="4245566"/>
            <a:ext cx="7836480" cy="17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095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500" dirty="0" smtClean="0">
                <a:solidFill>
                  <a:srgbClr val="000000"/>
                </a:solidFill>
                <a:latin typeface="Calibri" charset="0"/>
              </a:rPr>
              <a:t>Вводная лекция </a:t>
            </a:r>
            <a:endParaRPr lang="ru-RU" altLang="ru-RU" sz="2500" dirty="0">
              <a:solidFill>
                <a:srgbClr val="000000"/>
              </a:solidFill>
              <a:latin typeface="Calibri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800" b="1" dirty="0">
              <a:solidFill>
                <a:srgbClr val="000000"/>
              </a:solidFill>
              <a:latin typeface="Calibri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0" b="1" dirty="0">
                <a:solidFill>
                  <a:srgbClr val="000000"/>
                </a:solidFill>
                <a:latin typeface="Calibri" charset="0"/>
              </a:rPr>
              <a:t>Лектор: </a:t>
            </a: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0" dirty="0">
                <a:solidFill>
                  <a:srgbClr val="000000"/>
                </a:solidFill>
                <a:latin typeface="Calibri" charset="0"/>
              </a:rPr>
              <a:t>Гуров Виктор Александрович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14720" y="296672"/>
            <a:ext cx="5659200" cy="1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00" y="326915"/>
            <a:ext cx="2291040" cy="15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444480" y="6205613"/>
            <a:ext cx="2825280" cy="3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000" dirty="0">
                <a:solidFill>
                  <a:srgbClr val="000000"/>
                </a:solidFill>
              </a:rPr>
              <a:t>Красноярск </a:t>
            </a:r>
            <a:r>
              <a:rPr lang="ru-RU" altLang="ru-RU" sz="2000" dirty="0" smtClean="0">
                <a:solidFill>
                  <a:srgbClr val="000000"/>
                </a:solidFill>
              </a:rPr>
              <a:t>2020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27783" y="2899004"/>
            <a:ext cx="6516217" cy="1333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ru-RU" altLang="ru-RU" b="1" kern="0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Профессиональное образование</a:t>
            </a:r>
            <a:endParaRPr lang="ru-RU" altLang="ru-RU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56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-508"/>
            <a:ext cx="9324529" cy="68911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29" y="0"/>
            <a:ext cx="9335929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обот фед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05" y="3497992"/>
            <a:ext cx="4983395" cy="33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085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288"/>
            <a:ext cx="3923929" cy="31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артинки по запросу роботы в нашей жиз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66" y="5904231"/>
            <a:ext cx="1450998" cy="7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0" y="3203930"/>
            <a:ext cx="2320438" cy="34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военные робот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62" y="4294105"/>
            <a:ext cx="1528133" cy="1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995720T Робототехнический конструктор &quot;Робот-андроид Robobuilder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53" y="3203930"/>
            <a:ext cx="977750" cy="9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l"/>
            <a:r>
              <a:rPr lang="ru-RU" altLang="ru-RU" sz="3600" b="1" dirty="0">
                <a:solidFill>
                  <a:srgbClr val="FF3300"/>
                </a:solidFill>
              </a:rPr>
              <a:t>SPOD-мир  </a:t>
            </a:r>
            <a:r>
              <a:rPr lang="ru-RU" altLang="ru-RU" sz="3600" b="1" dirty="0"/>
              <a:t>                  </a:t>
            </a:r>
            <a:r>
              <a:rPr lang="ru-RU" altLang="ru-RU" sz="3600" b="1" dirty="0">
                <a:solidFill>
                  <a:srgbClr val="FF3300"/>
                </a:solidFill>
              </a:rPr>
              <a:t> VUCA-мир</a:t>
            </a:r>
            <a:r>
              <a:rPr lang="ru-RU" altLang="ru-RU" sz="4000" dirty="0"/>
              <a:t> 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sz="half" idx="1"/>
          </p:nvPr>
        </p:nvSpPr>
        <p:spPr>
          <a:xfrm>
            <a:off x="465976" y="1371600"/>
            <a:ext cx="4038600" cy="4357464"/>
          </a:xfrm>
        </p:spPr>
        <p:txBody>
          <a:bodyPr/>
          <a:lstStyle/>
          <a:p>
            <a:r>
              <a:rPr lang="ru-RU" altLang="ru-RU" sz="2600" b="1" dirty="0" err="1"/>
              <a:t>Steady</a:t>
            </a:r>
            <a:r>
              <a:rPr lang="ru-RU" altLang="ru-RU" sz="2600" b="1" dirty="0"/>
              <a:t>   </a:t>
            </a:r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Устойчивость</a:t>
            </a:r>
          </a:p>
          <a:p>
            <a:pPr>
              <a:buFontTx/>
              <a:buNone/>
            </a:pPr>
            <a:endParaRPr lang="ru-RU" altLang="ru-RU" sz="1000" b="1" dirty="0">
              <a:solidFill>
                <a:schemeClr val="accent2"/>
              </a:solidFill>
            </a:endParaRPr>
          </a:p>
          <a:p>
            <a:r>
              <a:rPr lang="ru-RU" altLang="ru-RU" sz="2600" b="1" dirty="0" err="1"/>
              <a:t>Predictable</a:t>
            </a:r>
            <a:endParaRPr lang="ru-RU" altLang="ru-RU" sz="2600" b="1" dirty="0"/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Предсказуемость</a:t>
            </a:r>
          </a:p>
          <a:p>
            <a:pPr>
              <a:buFontTx/>
              <a:buNone/>
            </a:pPr>
            <a:endParaRPr lang="ru-RU" altLang="ru-RU" sz="1000" b="1" dirty="0">
              <a:solidFill>
                <a:schemeClr val="accent2"/>
              </a:solidFill>
            </a:endParaRPr>
          </a:p>
          <a:p>
            <a:r>
              <a:rPr lang="ru-RU" altLang="ru-RU" sz="2600" b="1" dirty="0" err="1"/>
              <a:t>Ordinary</a:t>
            </a:r>
            <a:r>
              <a:rPr lang="ru-RU" altLang="ru-RU" sz="2600" b="1" dirty="0"/>
              <a:t>  </a:t>
            </a:r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Простота  </a:t>
            </a:r>
          </a:p>
          <a:p>
            <a:pPr>
              <a:buFontTx/>
              <a:buNone/>
            </a:pPr>
            <a:endParaRPr lang="ru-RU" altLang="ru-RU" sz="1000" b="1" dirty="0">
              <a:solidFill>
                <a:schemeClr val="accent2"/>
              </a:solidFill>
            </a:endParaRPr>
          </a:p>
          <a:p>
            <a:r>
              <a:rPr lang="ru-RU" altLang="ru-RU" sz="2600" b="1" dirty="0" err="1"/>
              <a:t>Definite</a:t>
            </a:r>
            <a:endParaRPr lang="ru-RU" altLang="ru-RU" sz="2600" b="1" dirty="0"/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Определенность </a:t>
            </a:r>
            <a:r>
              <a:rPr lang="ru-RU" altLang="ru-RU" sz="2600" b="1" dirty="0"/>
              <a:t> 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343400" cy="4357464"/>
          </a:xfrm>
        </p:spPr>
        <p:txBody>
          <a:bodyPr/>
          <a:lstStyle/>
          <a:p>
            <a:r>
              <a:rPr lang="en-US" altLang="ru-RU" sz="2600" b="1" dirty="0">
                <a:solidFill>
                  <a:srgbClr val="102C34"/>
                </a:solidFill>
                <a:sym typeface="Calibri" panose="020F0502020204030204" pitchFamily="34" charset="0"/>
              </a:rPr>
              <a:t>Volatility</a:t>
            </a:r>
            <a:endParaRPr lang="ru-RU" altLang="ru-RU" sz="2600" b="1" dirty="0">
              <a:solidFill>
                <a:srgbClr val="102C34"/>
              </a:solidFill>
              <a:sym typeface="Calibri" panose="020F0502020204030204" pitchFamily="34" charset="0"/>
            </a:endParaRPr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Нестабильность</a:t>
            </a:r>
          </a:p>
          <a:p>
            <a:pPr>
              <a:buFontTx/>
              <a:buNone/>
            </a:pPr>
            <a:endParaRPr lang="en-US" altLang="ru-RU" sz="1000" b="1" dirty="0">
              <a:solidFill>
                <a:srgbClr val="7F7F7F"/>
              </a:solidFill>
            </a:endParaRPr>
          </a:p>
          <a:p>
            <a:r>
              <a:rPr lang="en-US" altLang="ru-RU" sz="2600" b="1" dirty="0">
                <a:solidFill>
                  <a:srgbClr val="102C34"/>
                </a:solidFill>
                <a:sym typeface="Calibri" panose="020F0502020204030204" pitchFamily="34" charset="0"/>
              </a:rPr>
              <a:t>Uncertainty</a:t>
            </a:r>
            <a:endParaRPr lang="ru-RU" altLang="ru-RU" sz="2600" b="1" dirty="0">
              <a:solidFill>
                <a:srgbClr val="102C34"/>
              </a:solidFill>
              <a:sym typeface="Calibri" panose="020F0502020204030204" pitchFamily="34" charset="0"/>
            </a:endParaRPr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Неопределенность</a:t>
            </a:r>
          </a:p>
          <a:p>
            <a:endParaRPr lang="en-US" altLang="ru-RU" sz="1000" b="1" dirty="0">
              <a:solidFill>
                <a:srgbClr val="7F7F7F"/>
              </a:solidFill>
            </a:endParaRPr>
          </a:p>
          <a:p>
            <a:r>
              <a:rPr lang="en-US" altLang="ru-RU" sz="2600" b="1" dirty="0">
                <a:solidFill>
                  <a:srgbClr val="102C34"/>
                </a:solidFill>
                <a:sym typeface="Calibri" panose="020F0502020204030204" pitchFamily="34" charset="0"/>
              </a:rPr>
              <a:t>Complexity</a:t>
            </a:r>
            <a:endParaRPr lang="ru-RU" altLang="ru-RU" sz="2600" b="1" dirty="0">
              <a:solidFill>
                <a:srgbClr val="102C34"/>
              </a:solidFill>
              <a:sym typeface="Calibri" panose="020F0502020204030204" pitchFamily="34" charset="0"/>
            </a:endParaRPr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Сложность</a:t>
            </a:r>
          </a:p>
          <a:p>
            <a:endParaRPr lang="en-US" altLang="ru-RU" sz="1000" b="1" dirty="0">
              <a:solidFill>
                <a:schemeClr val="accent2"/>
              </a:solidFill>
            </a:endParaRPr>
          </a:p>
          <a:p>
            <a:r>
              <a:rPr lang="en-US" altLang="ru-RU" sz="2600" b="1" dirty="0">
                <a:solidFill>
                  <a:srgbClr val="102C34"/>
                </a:solidFill>
                <a:sym typeface="Calibri" panose="020F0502020204030204" pitchFamily="34" charset="0"/>
              </a:rPr>
              <a:t>Ambiguity</a:t>
            </a:r>
            <a:endParaRPr lang="ru-RU" altLang="ru-RU" sz="2600" b="1" dirty="0">
              <a:solidFill>
                <a:srgbClr val="102C34"/>
              </a:solidFill>
              <a:sym typeface="Calibri" panose="020F0502020204030204" pitchFamily="34" charset="0"/>
            </a:endParaRPr>
          </a:p>
          <a:p>
            <a:r>
              <a:rPr lang="ru-RU" altLang="ru-RU" sz="2600" b="1" dirty="0">
                <a:solidFill>
                  <a:schemeClr val="accent2"/>
                </a:solidFill>
              </a:rPr>
              <a:t>Неоднозначность</a:t>
            </a:r>
            <a:r>
              <a:rPr lang="ru-RU" altLang="ru-RU" sz="2600" dirty="0">
                <a:solidFill>
                  <a:srgbClr val="7F7F7F"/>
                </a:solidFill>
              </a:rPr>
              <a:t> </a:t>
            </a:r>
          </a:p>
          <a:p>
            <a:endParaRPr lang="ru-RU" altLang="ru-RU" sz="2400" dirty="0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635896" y="4191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918428"/>
            <a:ext cx="9144000" cy="892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      Нет </a:t>
            </a:r>
            <a:r>
              <a:rPr lang="ru-RU" sz="2600" b="1" dirty="0">
                <a:solidFill>
                  <a:srgbClr val="C00000"/>
                </a:solidFill>
              </a:rPr>
              <a:t>ни одной социально-экономической теории, которая бы описала новую реальность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4" y="5946988"/>
            <a:ext cx="377682" cy="8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85186"/>
              </p:ext>
            </p:extLst>
          </p:nvPr>
        </p:nvGraphicFramePr>
        <p:xfrm>
          <a:off x="179512" y="647825"/>
          <a:ext cx="8712967" cy="6025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7314">
                  <a:extLst>
                    <a:ext uri="{9D8B030D-6E8A-4147-A177-3AD203B41FA5}">
                      <a16:colId xmlns:a16="http://schemas.microsoft.com/office/drawing/2014/main" val="1066888530"/>
                    </a:ext>
                  </a:extLst>
                </a:gridCol>
                <a:gridCol w="4235653">
                  <a:extLst>
                    <a:ext uri="{9D8B030D-6E8A-4147-A177-3AD203B41FA5}">
                      <a16:colId xmlns:a16="http://schemas.microsoft.com/office/drawing/2014/main" val="1378274605"/>
                    </a:ext>
                  </a:extLst>
                </a:gridCol>
              </a:tblGrid>
              <a:tr h="379319">
                <a:tc>
                  <a:txBody>
                    <a:bodyPr/>
                    <a:lstStyle/>
                    <a:p>
                      <a:pPr marL="84455"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</a:rPr>
                        <a:t>Не </a:t>
                      </a: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будет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</a:rPr>
                        <a:t>Будет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8688"/>
                  </a:ext>
                </a:extLst>
              </a:tr>
              <a:tr h="1178127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профессий, навыки для которых получают в юном возрасте и в дальнейшем не переучиваются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много новых профессий, для которых ещё нет названия, и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которые будут постоянно меняться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52789"/>
                  </a:ext>
                </a:extLst>
              </a:tr>
              <a:tr h="778723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простой конвейерной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работы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работа, требующая настройки и обучения сложных систем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99499"/>
                  </a:ext>
                </a:extLst>
              </a:tr>
              <a:tr h="1336237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линейной иерархии, где у подчиненного нет возможности принятия решения, а вся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ответственность лежит на начальстве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горизонтальные команды, работающие над общей целью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2452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>
                          <a:solidFill>
                            <a:schemeClr val="tx1"/>
                          </a:solidFill>
                          <a:effectLst/>
                        </a:rPr>
                        <a:t>рутинной работы за компьютером, когда понятно что, откуда и куда надо скопировать</a:t>
                      </a:r>
                      <a:endParaRPr lang="ru-RU" sz="2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901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рабочие места в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</a:rPr>
                        <a:t>VR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а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станет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привычным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явлением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97465"/>
                  </a:ext>
                </a:extLst>
              </a:tr>
              <a:tr h="1178127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четких границ между личным и рабочим временем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необходимость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совмещать творческую 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профессиональную реализацию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8135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63888" y="0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3300"/>
                </a:solidFill>
              </a:rPr>
              <a:t>VUCA-мир</a:t>
            </a:r>
            <a:r>
              <a:rPr lang="ru-RU" altLang="ru-RU" sz="24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87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394" y="188075"/>
            <a:ext cx="9144000" cy="994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Сферы в которых есть перспективы роста и развития, куда стоит инвестировать время и силы: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92276"/>
            <a:ext cx="34589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Существующие сферы, </a:t>
            </a:r>
          </a:p>
          <a:p>
            <a:r>
              <a:rPr lang="ru-RU" b="1" dirty="0"/>
              <a:t>которые сейчас успешно развиваются и трансформируются: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медицина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C00000"/>
                </a:solidFill>
              </a:rPr>
              <a:t>био</a:t>
            </a:r>
            <a:r>
              <a:rPr lang="ru-RU" b="1" dirty="0">
                <a:solidFill>
                  <a:srgbClr val="C00000"/>
                </a:solidFill>
              </a:rPr>
              <a:t> и нано технологии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фармакология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образование</a:t>
            </a:r>
            <a:endParaRPr lang="ru-RU" b="1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/>
              <a:t>городская </a:t>
            </a:r>
            <a:r>
              <a:rPr lang="ru-RU" dirty="0"/>
              <a:t>инфраструктура и строительство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IT</a:t>
            </a:r>
            <a:r>
              <a:rPr lang="ru-RU" dirty="0"/>
              <a:t> \ </a:t>
            </a:r>
            <a:r>
              <a:rPr lang="ru-RU" dirty="0" err="1"/>
              <a:t>инжинеринг</a:t>
            </a:r>
            <a:endParaRPr lang="ru-R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 smtClean="0"/>
              <a:t>вэлнес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бьюти</a:t>
            </a:r>
            <a:r>
              <a:rPr lang="ru-RU" dirty="0"/>
              <a:t> индустрия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развлечения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маркетинг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транспорт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право </a:t>
            </a:r>
            <a:endParaRPr lang="ru-R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экология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агросектор</a:t>
            </a:r>
            <a:r>
              <a:rPr lang="ru-RU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Возобновляемая энергия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673" t="6498" r="831" b="3437"/>
          <a:stretch/>
        </p:blipFill>
        <p:spPr>
          <a:xfrm>
            <a:off x="6599446" y="1815795"/>
            <a:ext cx="2500313" cy="4039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3948" y="3164681"/>
            <a:ext cx="3407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Новые, растущие сферы: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искусственный интеллект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нейронные сети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машинное обучение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робототехника \ системы автоматизации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виртуальная \ дополненная реальности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интернет вещей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финтех</a:t>
            </a:r>
            <a:r>
              <a:rPr lang="ru-RU" dirty="0"/>
              <a:t> и </a:t>
            </a:r>
            <a:r>
              <a:rPr lang="ru-RU" dirty="0" err="1"/>
              <a:t>блокчейны</a:t>
            </a:r>
            <a:r>
              <a:rPr lang="ru-RU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err="1"/>
              <a:t>биг</a:t>
            </a:r>
            <a:r>
              <a:rPr lang="ru-RU" dirty="0"/>
              <a:t> дата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Additive Manufacturing</a:t>
            </a:r>
            <a:r>
              <a:rPr lang="ru-RU" dirty="0"/>
              <a:t>\3</a:t>
            </a:r>
            <a:r>
              <a:rPr lang="en-US" dirty="0"/>
              <a:t>D</a:t>
            </a:r>
            <a:r>
              <a:rPr lang="ru-RU" dirty="0"/>
              <a:t> печать</a:t>
            </a:r>
          </a:p>
        </p:txBody>
      </p:sp>
      <p:pic>
        <p:nvPicPr>
          <p:cNvPr id="6" name="Picture 2" descr="Image result for система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43" y="1433019"/>
            <a:ext cx="2678906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14476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000" y="257785"/>
            <a:ext cx="88582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Компетенции, которые интересуют </a:t>
            </a:r>
            <a:r>
              <a:rPr lang="ru-RU" sz="2800" b="1" dirty="0" smtClean="0">
                <a:solidFill>
                  <a:schemeClr val="bg1"/>
                </a:solidFill>
              </a:rPr>
              <a:t>работодателя </a:t>
            </a:r>
            <a:r>
              <a:rPr lang="ru-RU" sz="2800" b="1" dirty="0">
                <a:solidFill>
                  <a:schemeClr val="bg1"/>
                </a:solidFill>
              </a:rPr>
              <a:t>в первую </a:t>
            </a:r>
            <a:r>
              <a:rPr lang="ru-RU" sz="2800" b="1" dirty="0" smtClean="0">
                <a:solidFill>
                  <a:schemeClr val="bg1"/>
                </a:solidFill>
              </a:rPr>
              <a:t>очередь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(на базе анализа </a:t>
            </a:r>
            <a:r>
              <a:rPr lang="ru-RU" b="1" dirty="0" err="1">
                <a:solidFill>
                  <a:schemeClr val="bg1"/>
                </a:solidFill>
              </a:rPr>
              <a:t>National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Association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of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Colleges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and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Employers</a:t>
            </a:r>
            <a:r>
              <a:rPr lang="ru-RU" b="1" dirty="0">
                <a:solidFill>
                  <a:schemeClr val="bg1"/>
                </a:solidFill>
              </a:rPr>
              <a:t> USA </a:t>
            </a:r>
            <a:r>
              <a:rPr lang="ru-RU" b="1" dirty="0" smtClean="0">
                <a:solidFill>
                  <a:schemeClr val="bg1"/>
                </a:solidFill>
              </a:rPr>
              <a:t>2018 </a:t>
            </a:r>
            <a:r>
              <a:rPr lang="ru-RU" b="1" dirty="0">
                <a:solidFill>
                  <a:schemeClr val="bg1"/>
                </a:solidFill>
              </a:rPr>
              <a:t>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3140968"/>
            <a:ext cx="57914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4 </a:t>
            </a:r>
            <a:r>
              <a:rPr lang="ru-RU" sz="2000" dirty="0"/>
              <a:t>место. Следование корпоративной этике</a:t>
            </a:r>
          </a:p>
          <a:p>
            <a:r>
              <a:rPr lang="ru-RU" sz="2000" dirty="0"/>
              <a:t>5 место. Лидерство</a:t>
            </a:r>
          </a:p>
          <a:p>
            <a:r>
              <a:rPr lang="ru-RU" sz="2000" dirty="0"/>
              <a:t>6 место. Инициативность</a:t>
            </a:r>
          </a:p>
          <a:p>
            <a:r>
              <a:rPr lang="ru-RU" sz="2000" dirty="0"/>
              <a:t>7 место. Аналитические способности</a:t>
            </a:r>
          </a:p>
          <a:p>
            <a:r>
              <a:rPr lang="ru-RU" sz="2000" dirty="0"/>
              <a:t>8 место. Гибкость и </a:t>
            </a:r>
            <a:r>
              <a:rPr lang="ru-RU" sz="2000" dirty="0" err="1"/>
              <a:t>адаптативность</a:t>
            </a:r>
            <a:endParaRPr lang="ru-RU" sz="2000" dirty="0"/>
          </a:p>
          <a:p>
            <a:r>
              <a:rPr lang="ru-RU" sz="2000" dirty="0"/>
              <a:t>9 место. Навыки межличностного общения</a:t>
            </a:r>
          </a:p>
          <a:p>
            <a:r>
              <a:rPr lang="ru-RU" sz="2000" dirty="0"/>
              <a:t>10 место. Технические навыки</a:t>
            </a:r>
          </a:p>
          <a:p>
            <a:r>
              <a:rPr lang="ru-RU" sz="2000" dirty="0"/>
              <a:t>11 место. Навыки стратегического планирования</a:t>
            </a:r>
          </a:p>
          <a:p>
            <a:r>
              <a:rPr lang="ru-RU" sz="2000" dirty="0"/>
              <a:t>12 место. Креативность</a:t>
            </a:r>
          </a:p>
          <a:p>
            <a:r>
              <a:rPr lang="ru-RU" sz="2000" dirty="0"/>
              <a:t>13 место. Предпринимательские способности</a:t>
            </a:r>
          </a:p>
        </p:txBody>
      </p:sp>
      <p:pic>
        <p:nvPicPr>
          <p:cNvPr id="7170" name="Picture 2" descr="Image result for гибридный навы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3" y="3429000"/>
            <a:ext cx="3033623" cy="24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819" y="1755973"/>
            <a:ext cx="8650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 место. Коммуникационные способности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2 место. Способности к решению проблем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3 место. Умение работать в команде</a:t>
            </a:r>
          </a:p>
        </p:txBody>
      </p:sp>
    </p:spTree>
    <p:extLst>
      <p:ext uri="{BB962C8B-B14F-4D97-AF65-F5344CB8AC3E}">
        <p14:creationId xmlns:p14="http://schemas.microsoft.com/office/powerpoint/2010/main" val="2864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Цели образования XXI века: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12415"/>
            <a:ext cx="8229600" cy="4525962"/>
          </a:xfrm>
        </p:spPr>
        <p:txBody>
          <a:bodyPr/>
          <a:lstStyle/>
          <a:p>
            <a:r>
              <a:rPr lang="ru-RU" altLang="ru-RU" dirty="0"/>
              <a:t>  </a:t>
            </a:r>
            <a:r>
              <a:rPr lang="ru-RU" altLang="ru-RU" i="1" dirty="0">
                <a:solidFill>
                  <a:schemeClr val="accent2"/>
                </a:solidFill>
              </a:rPr>
              <a:t>уметь жить;</a:t>
            </a:r>
            <a:endParaRPr lang="ru-RU" altLang="ru-RU" dirty="0">
              <a:solidFill>
                <a:schemeClr val="accent2"/>
              </a:solidFill>
            </a:endParaRPr>
          </a:p>
          <a:p>
            <a:r>
              <a:rPr lang="ru-RU" altLang="ru-RU" dirty="0">
                <a:solidFill>
                  <a:schemeClr val="accent2"/>
                </a:solidFill>
              </a:rPr>
              <a:t>  </a:t>
            </a:r>
            <a:r>
              <a:rPr lang="ru-RU" altLang="ru-RU" i="1" dirty="0">
                <a:solidFill>
                  <a:schemeClr val="accent2"/>
                </a:solidFill>
              </a:rPr>
              <a:t>уметь работать;</a:t>
            </a:r>
            <a:endParaRPr lang="ru-RU" altLang="ru-RU" dirty="0">
              <a:solidFill>
                <a:schemeClr val="accent2"/>
              </a:solidFill>
            </a:endParaRPr>
          </a:p>
          <a:p>
            <a:r>
              <a:rPr lang="ru-RU" altLang="ru-RU" dirty="0">
                <a:solidFill>
                  <a:schemeClr val="accent2"/>
                </a:solidFill>
              </a:rPr>
              <a:t>  </a:t>
            </a:r>
            <a:r>
              <a:rPr lang="ru-RU" altLang="ru-RU" i="1" dirty="0">
                <a:solidFill>
                  <a:schemeClr val="accent2"/>
                </a:solidFill>
              </a:rPr>
              <a:t>уметь жить вместе;</a:t>
            </a:r>
            <a:endParaRPr lang="ru-RU" altLang="ru-RU" dirty="0">
              <a:solidFill>
                <a:schemeClr val="accent2"/>
              </a:solidFill>
            </a:endParaRPr>
          </a:p>
          <a:p>
            <a:r>
              <a:rPr lang="ru-RU" altLang="ru-RU" dirty="0">
                <a:solidFill>
                  <a:schemeClr val="accent2"/>
                </a:solidFill>
              </a:rPr>
              <a:t>  </a:t>
            </a:r>
            <a:r>
              <a:rPr lang="ru-RU" altLang="ru-RU" i="1" dirty="0">
                <a:solidFill>
                  <a:schemeClr val="accent2"/>
                </a:solidFill>
              </a:rPr>
              <a:t>уметь учиться.</a:t>
            </a:r>
          </a:p>
          <a:p>
            <a:pPr>
              <a:buFontTx/>
              <a:buNone/>
            </a:pPr>
            <a:endParaRPr lang="ru-RU" altLang="ru-RU" sz="2800" dirty="0"/>
          </a:p>
          <a:p>
            <a:pPr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развитие и обучение человеческих ресурсов - часть стратегии организации по накоплению конкурентных преимуществ</a:t>
            </a:r>
            <a:r>
              <a:rPr lang="ru-RU" altLang="ru-RU" sz="2800" dirty="0"/>
              <a:t> </a:t>
            </a:r>
            <a:endParaRPr lang="ru-RU" altLang="ru-RU" sz="2800" dirty="0">
              <a:solidFill>
                <a:schemeClr val="accent2"/>
              </a:solidFill>
            </a:endParaRPr>
          </a:p>
          <a:p>
            <a:endParaRPr lang="ru-RU" altLang="ru-RU" sz="2800" dirty="0"/>
          </a:p>
        </p:txBody>
      </p:sp>
      <p:pic>
        <p:nvPicPr>
          <p:cNvPr id="4" name="Picture 2" descr="http://www.sbrf.ru/common/img/uploaded/files/sb-car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6368" y="1556792"/>
            <a:ext cx="3904137" cy="286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200" y="273382"/>
            <a:ext cx="8028384" cy="190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Чтобы выжить в </a:t>
            </a:r>
            <a:r>
              <a:rPr lang="ru-RU" sz="2800" b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VUCA</a:t>
            </a:r>
            <a:r>
              <a:rPr lang="ru-RU" sz="28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-мире, нужно быть быстрым, динамичным, способным постоянно меняться, адаптироваться, подстраиваться </a:t>
            </a:r>
            <a:r>
              <a:rPr lang="ru-RU" sz="26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 требования этого </a:t>
            </a:r>
            <a:r>
              <a:rPr lang="ru-RU" sz="26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74" y="2176916"/>
            <a:ext cx="4468564" cy="2197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292" y="4342171"/>
            <a:ext cx="8352928" cy="23317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Чтобы соответствовать этим требованиям, людям, которые хотят преуспеть в новом мире, придется </a:t>
            </a:r>
            <a:r>
              <a:rPr lang="ru-RU" sz="2600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учиться. </a:t>
            </a:r>
            <a:endParaRPr lang="ru-RU" sz="2600" i="1" dirty="0" smtClean="0">
              <a:solidFill>
                <a:srgbClr val="373A3C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Эта концепция называется </a:t>
            </a:r>
            <a:r>
              <a:rPr lang="ru-RU" sz="3200" b="1" dirty="0" err="1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life-long</a:t>
            </a:r>
            <a:r>
              <a:rPr lang="ru-RU" sz="3200" b="1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3200" b="1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обучение, продолжающееся всю жизнь</a:t>
            </a:r>
            <a:r>
              <a:rPr lang="ru-RU" sz="26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артинки по запросу сумма зна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060"/>
            <a:ext cx="1203536" cy="127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1249"/>
            <a:ext cx="8820472" cy="658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373A3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b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ЮНЕСКО)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Формальное (</a:t>
            </a:r>
            <a:r>
              <a:rPr lang="ru-RU" sz="2400" b="1" i="1" dirty="0" err="1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ru-RU" sz="2400" b="1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проходящее в специальных образовательных учреждениях и заканчивающееся выдачей общепризнанного свидетельства или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диплома. (обычная система 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образования, и различного рода курсы переподготовки и повышения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квалификации).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Неформальное</a:t>
            </a:r>
            <a:r>
              <a:rPr lang="ru-RU" sz="2400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non-formal</a:t>
            </a:r>
            <a:r>
              <a:rPr lang="ru-RU" sz="2400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может проходить в любом месте и не обязательно ведет к выдаче диплома.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культуры: различного рода клубы, кружки, лектории, секции. 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Информальное</a:t>
            </a:r>
            <a:r>
              <a:rPr lang="ru-RU" sz="2400" b="1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informal</a:t>
            </a:r>
            <a:r>
              <a:rPr lang="ru-RU" sz="2400" b="1" i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неорганизованное,</a:t>
            </a:r>
            <a:r>
              <a:rPr lang="ru-RU" sz="2400" dirty="0" smtClean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73A3C"/>
                </a:solidFill>
                <a:latin typeface="+mn-lt"/>
                <a:ea typeface="Times New Roman" panose="02020603050405020304" pitchFamily="18" charset="0"/>
              </a:rPr>
              <a:t>не имеющее целенаправленного характера приобретение информации через любые источники (библиотеки, средства массовой информации, общение с друзьями, посещение театра, музеев или выставок).</a:t>
            </a: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88640"/>
            <a:ext cx="22744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учиться?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9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188640"/>
            <a:ext cx="252338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Чему учиться?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59442"/>
              </p:ext>
            </p:extLst>
          </p:nvPr>
        </p:nvGraphicFramePr>
        <p:xfrm>
          <a:off x="179512" y="764704"/>
          <a:ext cx="8964488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131">
                  <a:extLst>
                    <a:ext uri="{9D8B030D-6E8A-4147-A177-3AD203B41FA5}">
                      <a16:colId xmlns:a16="http://schemas.microsoft.com/office/drawing/2014/main" val="3092159461"/>
                    </a:ext>
                  </a:extLst>
                </a:gridCol>
                <a:gridCol w="6316357">
                  <a:extLst>
                    <a:ext uri="{9D8B030D-6E8A-4147-A177-3AD203B41FA5}">
                      <a16:colId xmlns:a16="http://schemas.microsoft.com/office/drawing/2014/main" val="4091123193"/>
                    </a:ext>
                  </a:extLst>
                </a:gridCol>
              </a:tblGrid>
              <a:tr h="722993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Концентрация и управление вниманием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Необходимы, чтобы справляться с информационной перегрузкой, управлять сложной техникой.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45287"/>
                  </a:ext>
                </a:extLst>
              </a:tr>
              <a:tr h="968100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Эмоциональная грамотность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Аффективная область приобретает все большую значимость в работе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11176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Понимание своих эмоций,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эмпатия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 сочувствие помогут сохранить себя и взаимодействовать с другими.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0935"/>
                  </a:ext>
                </a:extLst>
              </a:tr>
              <a:tr h="722993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Цифровая грамотность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Способность работать в цифровой среде, в том числе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VR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 будет столь же востребована, как способность писать и читать.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46831"/>
                  </a:ext>
                </a:extLst>
              </a:tr>
              <a:tr h="722993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Творчество, креативность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При автоматизации рутинной деятельности на любой работе будет 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все больше необходимости мыслить нестандартно и создавать новое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8984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5856" y="156422"/>
            <a:ext cx="4692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Базовые навыки XXI века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990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63" y="0"/>
            <a:ext cx="930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188640"/>
            <a:ext cx="252338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73A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Чему учиться?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06867"/>
              </p:ext>
            </p:extLst>
          </p:nvPr>
        </p:nvGraphicFramePr>
        <p:xfrm>
          <a:off x="234687" y="1196752"/>
          <a:ext cx="8856984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373">
                  <a:extLst>
                    <a:ext uri="{9D8B030D-6E8A-4147-A177-3AD203B41FA5}">
                      <a16:colId xmlns:a16="http://schemas.microsoft.com/office/drawing/2014/main" val="3092159461"/>
                    </a:ext>
                  </a:extLst>
                </a:gridCol>
                <a:gridCol w="6240611">
                  <a:extLst>
                    <a:ext uri="{9D8B030D-6E8A-4147-A177-3AD203B41FA5}">
                      <a16:colId xmlns:a16="http://schemas.microsoft.com/office/drawing/2014/main" val="4091123193"/>
                    </a:ext>
                  </a:extLst>
                </a:gridCol>
              </a:tblGrid>
              <a:tr h="722993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Экологическое мышление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Понимать связность мира, воспринимать свою деятельность в контексте всей экосистемы, поддерживать эволюционные процессы.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34871"/>
                  </a:ext>
                </a:extLst>
              </a:tr>
              <a:tr h="722993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Кросскультурность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 любом городе, в любой рабочей среде будут встречаться все более разные (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суб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)культуры, в том числе за счет разрыва поколений.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70056"/>
                  </a:ext>
                </a:extLst>
              </a:tr>
              <a:tr h="1621724">
                <a:tc>
                  <a:txBody>
                    <a:bodyPr/>
                    <a:lstStyle/>
                    <a:p>
                      <a:pPr marL="8445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Способность к (само)обучению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 быстро меняющемся мире человеку придется продолжать обучение в течение всей жизни,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осваивая новые навыки.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938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501652"/>
            <a:ext cx="4692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73A3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Базовые навыки XXI века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99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576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80" y="6112"/>
            <a:ext cx="8858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Образование в разном возрасте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за последние 100 лет</a:t>
            </a:r>
          </a:p>
          <a:p>
            <a:endParaRPr lang="ru-RU" dirty="0"/>
          </a:p>
        </p:txBody>
      </p:sp>
      <p:pic>
        <p:nvPicPr>
          <p:cNvPr id="4098" name="Picture 2" descr="https://cdn-images-1.medium.com/max/1000/1*0rVDC3xI4vJymXkjnj8xS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r="1229"/>
          <a:stretch/>
        </p:blipFill>
        <p:spPr bwMode="auto">
          <a:xfrm>
            <a:off x="9138" y="1268760"/>
            <a:ext cx="905725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53" y="-352"/>
            <a:ext cx="9144000" cy="6924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7248" y="105220"/>
            <a:ext cx="9043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Пирамида </a:t>
            </a:r>
            <a:r>
              <a:rPr lang="ru-RU" sz="2800" b="1" dirty="0" smtClean="0">
                <a:solidFill>
                  <a:schemeClr val="bg1"/>
                </a:solidFill>
              </a:rPr>
              <a:t>обучения       </a:t>
            </a:r>
            <a:r>
              <a:rPr lang="ru-RU" sz="2800" b="1" dirty="0" smtClean="0">
                <a:solidFill>
                  <a:srgbClr val="FFFF00"/>
                </a:solidFill>
              </a:rPr>
              <a:t>как учиться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ru-RU" sz="28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7" y="878799"/>
            <a:ext cx="8546894" cy="57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Источники: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1</a:t>
            </a:r>
            <a:r>
              <a:rPr lang="ru-RU" sz="2200" dirty="0"/>
              <a:t>.      Базарова Г. Особенности обучения взрослых. HR-</a:t>
            </a:r>
            <a:r>
              <a:rPr lang="ru-RU" sz="2200" dirty="0" err="1"/>
              <a:t>Portal</a:t>
            </a:r>
            <a:r>
              <a:rPr lang="ru-RU" sz="2200" dirty="0"/>
              <a:t>. Сообщество HR-Менеджеров. Режим доступа: http://www.hr-portal.ru/article/osobennosti-obucheniya-vzroslykh </a:t>
            </a:r>
          </a:p>
          <a:p>
            <a:pPr marL="0" indent="0">
              <a:buNone/>
            </a:pPr>
            <a:r>
              <a:rPr lang="ru-RU" sz="2200" dirty="0"/>
              <a:t>2.      Мир VUCA и подходы выживания в нем. Режим доступа:  http://becmology.ru/blog/management/vuca.htm</a:t>
            </a:r>
          </a:p>
          <a:p>
            <a:pPr marL="0" indent="0">
              <a:buNone/>
            </a:pPr>
            <a:r>
              <a:rPr lang="ru-RU" sz="2200" dirty="0"/>
              <a:t>3.      Навыки будущего. Что нужно знать и уметь в новом сложном мире. Доклад </a:t>
            </a:r>
            <a:r>
              <a:rPr lang="ru-RU" sz="2200" dirty="0" err="1"/>
              <a:t>Global</a:t>
            </a:r>
            <a:r>
              <a:rPr lang="ru-RU" sz="2200" dirty="0"/>
              <a:t> </a:t>
            </a:r>
            <a:r>
              <a:rPr lang="ru-RU" sz="2200" dirty="0" err="1"/>
              <a:t>Education</a:t>
            </a:r>
            <a:r>
              <a:rPr lang="ru-RU" sz="2200" dirty="0"/>
              <a:t> </a:t>
            </a:r>
            <a:r>
              <a:rPr lang="ru-RU" sz="2200" dirty="0" err="1"/>
              <a:t>Futures</a:t>
            </a:r>
            <a:r>
              <a:rPr lang="ru-RU" sz="2200" dirty="0"/>
              <a:t>, </a:t>
            </a:r>
            <a:r>
              <a:rPr lang="ru-RU" sz="2200" dirty="0" err="1"/>
              <a:t>World</a:t>
            </a:r>
            <a:r>
              <a:rPr lang="ru-RU" sz="2200" dirty="0"/>
              <a:t> </a:t>
            </a:r>
            <a:r>
              <a:rPr lang="ru-RU" sz="2200" dirty="0" err="1"/>
              <a:t>Skills</a:t>
            </a:r>
            <a:r>
              <a:rPr lang="ru-RU" sz="2200" dirty="0"/>
              <a:t> </a:t>
            </a:r>
            <a:r>
              <a:rPr lang="ru-RU" sz="2200" dirty="0" err="1"/>
              <a:t>Russia</a:t>
            </a:r>
            <a:r>
              <a:rPr lang="ru-RU" sz="2200" dirty="0"/>
              <a:t> и </a:t>
            </a:r>
            <a:r>
              <a:rPr lang="ru-RU" sz="2200" dirty="0" err="1"/>
              <a:t>Future</a:t>
            </a:r>
            <a:r>
              <a:rPr lang="ru-RU" sz="2200" dirty="0"/>
              <a:t> </a:t>
            </a:r>
            <a:r>
              <a:rPr lang="ru-RU" sz="2200" dirty="0" err="1"/>
              <a:t>Skills</a:t>
            </a:r>
            <a:r>
              <a:rPr lang="ru-RU" sz="2200" dirty="0"/>
              <a:t>  Режим доступа: http://arzumanyan.com.ru/feed/266.html</a:t>
            </a:r>
          </a:p>
          <a:p>
            <a:pPr marL="0" indent="0">
              <a:buNone/>
            </a:pPr>
            <a:r>
              <a:rPr lang="ru-RU" sz="2200" dirty="0"/>
              <a:t>4.      </a:t>
            </a:r>
            <a:r>
              <a:rPr lang="ru-RU" sz="2200" dirty="0" err="1"/>
              <a:t>Пуляевская</a:t>
            </a:r>
            <a:r>
              <a:rPr lang="ru-RU" sz="2200" dirty="0"/>
              <a:t> А. Цикл обучения Д. Колба: введение. Режим доступа: https://nitforyou.com/devidkolb/</a:t>
            </a:r>
          </a:p>
          <a:p>
            <a:pPr marL="0" indent="0">
              <a:buNone/>
            </a:pPr>
            <a:r>
              <a:rPr lang="ru-RU" sz="2200" dirty="0"/>
              <a:t>5.      </a:t>
            </a:r>
            <a:r>
              <a:rPr lang="ru-RU" sz="2200" dirty="0" err="1"/>
              <a:t>Роджерс</a:t>
            </a:r>
            <a:r>
              <a:rPr lang="ru-RU" sz="2200" dirty="0"/>
              <a:t> К. Р., </a:t>
            </a:r>
            <a:r>
              <a:rPr lang="ru-RU" sz="2200" dirty="0" err="1"/>
              <a:t>Фрейберг</a:t>
            </a:r>
            <a:r>
              <a:rPr lang="ru-RU" sz="2200" dirty="0"/>
              <a:t> Дж. Свобода учиться. Науч. ред. А.Б. Орлов; [Пер. с англ. Орлова С.С. и др.]. М. : Смысл, 2002. 527 с. Режим доступа: https://www.koob.ru/rodjers_karl/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01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вопро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3235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nalinaOV\Desktop\15444085570_f6b4f2eee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/>
          <a:stretch/>
        </p:blipFill>
        <p:spPr bwMode="auto">
          <a:xfrm>
            <a:off x="-1" y="0"/>
            <a:ext cx="9144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ttps://i.ebayimg.com/00/s/MTA4M1gxNTAw/z/bCkAAOSwfXJasRlU/$_57.JPG?set_id=880000500F"/>
          <p:cNvSpPr>
            <a:spLocks noChangeAspect="1" noChangeArrowheads="1"/>
          </p:cNvSpPr>
          <p:nvPr/>
        </p:nvSpPr>
        <p:spPr bwMode="auto">
          <a:xfrm>
            <a:off x="152400" y="2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6172200"/>
            <a:ext cx="4716016" cy="5334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6200745"/>
            <a:ext cx="471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Miriam" panose="020B0502050101010101" pitchFamily="34" charset="-79"/>
              </a:rPr>
              <a:t>Эпоха, которая ушла навсегда</a:t>
            </a:r>
            <a:endParaRPr lang="ru-RU" sz="2000" dirty="0">
              <a:solidFill>
                <a:schemeClr val="bg1"/>
              </a:solidFill>
              <a:cs typeface="Miriam" panose="020B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6" y="216806"/>
            <a:ext cx="173810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35176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i.ebayimg.com/00/s/MTA4M1gxNTAw/z/bCkAAOSwfXJasRlU/$_57.JPG?set_id=880000500F"/>
          <p:cNvSpPr>
            <a:spLocks noChangeAspect="1" noChangeArrowheads="1"/>
          </p:cNvSpPr>
          <p:nvPr/>
        </p:nvSpPr>
        <p:spPr bwMode="auto">
          <a:xfrm>
            <a:off x="152400" y="2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292" name="Picture 4" descr="https://images.fineartamerica.com/images-medium-large-5/1920s-1930s-1940s-senior-woman-washing-vintage-images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3080"/>
          <a:stretch/>
        </p:blipFill>
        <p:spPr bwMode="auto">
          <a:xfrm>
            <a:off x="0" y="0"/>
            <a:ext cx="91735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00600" y="6172200"/>
            <a:ext cx="4343400" cy="5334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6200745"/>
            <a:ext cx="4344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Miriam" panose="020B0502050101010101" pitchFamily="34" charset="-79"/>
              </a:rPr>
              <a:t>Эпоха, которая ушла навсегда</a:t>
            </a:r>
            <a:endParaRPr lang="ru-RU" sz="2000" dirty="0">
              <a:solidFill>
                <a:schemeClr val="bg1"/>
              </a:solidFill>
              <a:cs typeface="Miriam" panose="020B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323" y="14553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Быт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6" y="216806"/>
            <a:ext cx="14913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Быт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i.ebayimg.com/00/s/MTA4M1gxNTAw/z/bCkAAOSwfXJasRlU/$_57.JPG?set_id=880000500F"/>
          <p:cNvSpPr>
            <a:spLocks noChangeAspect="1" noChangeArrowheads="1"/>
          </p:cNvSpPr>
          <p:nvPr/>
        </p:nvSpPr>
        <p:spPr bwMode="auto">
          <a:xfrm>
            <a:off x="152400" y="2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4" name="Picture 2" descr="http://www.myhomegym.me/wp-content/uploads/2017/12/operator-l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4706" r="1843" b="29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00600" y="6172200"/>
            <a:ext cx="4343400" cy="5334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6200745"/>
            <a:ext cx="4212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Miriam" panose="020B0502050101010101" pitchFamily="34" charset="-79"/>
              </a:rPr>
              <a:t>Эпоха, которая ушла навсегда</a:t>
            </a:r>
            <a:endParaRPr lang="ru-RU" sz="2000" dirty="0">
              <a:solidFill>
                <a:schemeClr val="bg1"/>
              </a:solidFill>
              <a:cs typeface="Miriam" panose="020B05020501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6" y="216806"/>
            <a:ext cx="132876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Технологии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alinaOV\Desktop\5a3a19ae3f21777744338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93" r="15032"/>
          <a:stretch/>
        </p:blipFill>
        <p:spPr bwMode="auto">
          <a:xfrm>
            <a:off x="-1" y="0"/>
            <a:ext cx="9144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ttps://i.ebayimg.com/00/s/MTA4M1gxNTAw/z/bCkAAOSwfXJasRlU/$_57.JPG?set_id=880000500F"/>
          <p:cNvSpPr>
            <a:spLocks noChangeAspect="1" noChangeArrowheads="1"/>
          </p:cNvSpPr>
          <p:nvPr/>
        </p:nvSpPr>
        <p:spPr bwMode="auto">
          <a:xfrm>
            <a:off x="152400" y="2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6172200"/>
            <a:ext cx="4343400" cy="5334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6200745"/>
            <a:ext cx="4344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Miriam" panose="020B0502050101010101" pitchFamily="34" charset="-79"/>
              </a:rPr>
              <a:t>Эпоха, которая ушла навсегда</a:t>
            </a:r>
            <a:endParaRPr lang="ru-RU" sz="2000" dirty="0">
              <a:solidFill>
                <a:schemeClr val="bg1"/>
              </a:solidFill>
              <a:cs typeface="Miriam" panose="020B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6" y="216806"/>
            <a:ext cx="151996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Образование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i.ebayimg.com/00/s/MTA4M1gxNTAw/z/bCkAAOSwfXJasRlU/$_57.JPG?set_id=880000500F"/>
          <p:cNvSpPr>
            <a:spLocks noChangeAspect="1" noChangeArrowheads="1"/>
          </p:cNvSpPr>
          <p:nvPr/>
        </p:nvSpPr>
        <p:spPr bwMode="auto">
          <a:xfrm>
            <a:off x="152400" y="2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38" name="Picture 2" descr="https://ichef.bbci.co.uk/images/ic/1200x675/p03zn1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r="86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00600" y="6172200"/>
            <a:ext cx="4343400" cy="5334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6200745"/>
            <a:ext cx="4344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Miriam" panose="020B0502050101010101" pitchFamily="34" charset="-79"/>
              </a:rPr>
              <a:t>Эпоха, которая ушла навсегда</a:t>
            </a:r>
            <a:endParaRPr lang="ru-RU" sz="2000" dirty="0">
              <a:solidFill>
                <a:schemeClr val="bg1"/>
              </a:solidFill>
              <a:cs typeface="Miriam" panose="020B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2" y="145535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Семья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6" y="216806"/>
            <a:ext cx="1415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Семья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50"/>
            <a:ext cx="9144000" cy="9430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s00.yaplakal.com/pics/pics_original/3/1/6/26036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0" y="1898534"/>
            <a:ext cx="7612486" cy="40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0255" y="807674"/>
            <a:ext cx="603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j-lt"/>
              </a:rPr>
              <a:t>Скорость развития прогресса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+mj-lt"/>
              </a:rPr>
              <a:t>(горизонт 100 – 150 лет)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6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71462"/>
            <a:ext cx="8505825" cy="6315075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0" y="-29413"/>
            <a:ext cx="9713018" cy="6887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96" y="6165304"/>
            <a:ext cx="884872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833</Words>
  <Application>Microsoft Office PowerPoint</Application>
  <PresentationFormat>Экран (4:3)</PresentationFormat>
  <Paragraphs>154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Microsoft YaHei</vt:lpstr>
      <vt:lpstr>Arial</vt:lpstr>
      <vt:lpstr>Calibri</vt:lpstr>
      <vt:lpstr>Miriam</vt:lpstr>
      <vt:lpstr>Symbol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SPOD-мир                     VUCA-мир </vt:lpstr>
      <vt:lpstr>Презентация PowerPoint</vt:lpstr>
      <vt:lpstr>Презентация PowerPoint</vt:lpstr>
      <vt:lpstr>Презентация PowerPoint</vt:lpstr>
      <vt:lpstr>Цели образования XXI века: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медицинское право</dc:title>
  <dc:creator>Плавинский</dc:creator>
  <cp:lastModifiedBy>Гуров</cp:lastModifiedBy>
  <cp:revision>249</cp:revision>
  <dcterms:created xsi:type="dcterms:W3CDTF">2011-12-08T04:53:57Z</dcterms:created>
  <dcterms:modified xsi:type="dcterms:W3CDTF">2020-09-05T03:45:45Z</dcterms:modified>
</cp:coreProperties>
</file>