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_rels/slide24.xml.rels" ContentType="application/vnd.openxmlformats-package.relationships+xml"/>
  <Override PartName="/ppt/slides/_rels/slide23.xml.rels" ContentType="application/vnd.openxmlformats-package.relationships+xml"/>
  <Override PartName="/ppt/slides/_rels/slide22.xml.rels" ContentType="application/vnd.openxmlformats-package.relationships+xml"/>
  <Override PartName="/ppt/slides/_rels/slide17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26.xml.rels" ContentType="application/vnd.openxmlformats-package.relationships+xml"/>
  <Override PartName="/ppt/slides/_rels/slide11.xml.rels" ContentType="application/vnd.openxmlformats-package.relationships+xml"/>
  <Override PartName="/ppt/slides/_rels/slide25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21.xml.rels" ContentType="application/vnd.openxmlformats-package.relationships+xml"/>
  <Override PartName="/ppt/slides/_rels/slide3.xml.rels" ContentType="application/vnd.openxmlformats-package.relationships+xml"/>
  <Override PartName="/ppt/slides/_rels/slide20.xml.rels" ContentType="application/vnd.openxmlformats-package.relationships+xml"/>
  <Override PartName="/ppt/slides/_rels/slide19.xml.rels" ContentType="application/vnd.openxmlformats-package.relationships+xml"/>
  <Override PartName="/ppt/slides/_rels/slide2.xml.rels" ContentType="application/vnd.openxmlformats-package.relationships+xml"/>
  <Override PartName="/ppt/slides/_rels/slide27.xml.rels" ContentType="application/vnd.openxmlformats-package.relationships+xml"/>
  <Override PartName="/ppt/slides/_rels/slide9.xml.rels" ContentType="application/vnd.openxmlformats-package.relationships+xml"/>
  <Override PartName="/ppt/slides/_rels/slide18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.xml.rels" ContentType="application/vnd.openxmlformats-package.relationships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32.png" ContentType="image/png"/>
  <Override PartName="/ppt/media/image31.png" ContentType="image/png"/>
  <Override PartName="/ppt/media/image23.png" ContentType="image/png"/>
  <Override PartName="/ppt/media/image10.jpeg" ContentType="image/jpeg"/>
  <Override PartName="/ppt/media/image21.jpeg" ContentType="image/jpeg"/>
  <Override PartName="/ppt/media/image20.jpeg" ContentType="image/jpeg"/>
  <Override PartName="/ppt/media/image29.jpeg" ContentType="image/jpeg"/>
  <Override PartName="/ppt/media/image6.png" ContentType="image/png"/>
  <Override PartName="/ppt/media/image18.jpeg" ContentType="image/jpeg"/>
  <Override PartName="/ppt/media/image14.png" ContentType="image/png"/>
  <Override PartName="/ppt/media/image13.png" ContentType="image/png"/>
  <Override PartName="/ppt/media/image12.png" ContentType="image/png"/>
  <Override PartName="/ppt/media/image26.png" ContentType="image/png"/>
  <Override PartName="/ppt/media/image3.png" ContentType="image/png"/>
  <Override PartName="/ppt/media/image17.jpeg" ContentType="image/jpeg"/>
  <Override PartName="/ppt/media/image19.jpeg" ContentType="image/jpeg"/>
  <Override PartName="/ppt/media/image11.png" ContentType="image/png"/>
  <Override PartName="/ppt/media/image28.png" ContentType="image/png"/>
  <Override PartName="/ppt/media/image5.png" ContentType="image/png"/>
  <Override PartName="/ppt/media/image9.png" ContentType="image/png"/>
  <Override PartName="/ppt/media/image8.png" ContentType="image/png"/>
  <Override PartName="/ppt/media/image7.png" ContentType="image/png"/>
  <Override PartName="/ppt/media/image27.png" ContentType="image/png"/>
  <Override PartName="/ppt/media/image30.png" ContentType="image/png"/>
  <Override PartName="/ppt/media/image22.jpeg" ContentType="image/jpeg"/>
  <Override PartName="/ppt/media/image4.png" ContentType="image/png"/>
  <Override PartName="/ppt/media/image16.png" ContentType="image/png"/>
  <Override PartName="/ppt/media/image25.png" ContentType="image/png"/>
  <Override PartName="/ppt/media/image2.png" ContentType="image/png"/>
  <Override PartName="/ppt/media/image15.png" ContentType="image/png"/>
  <Override PartName="/ppt/media/image24.png" ContentType="image/png"/>
  <Override PartName="/ppt/media/image1.png" ContentType="image/png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9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504000" y="236520"/>
            <a:ext cx="9071640" cy="1350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907164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504000" y="4113720"/>
            <a:ext cx="907164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504000" y="236520"/>
            <a:ext cx="9071640" cy="1350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5152680" y="182376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5152680" y="411372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504000" y="411372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504000" y="236520"/>
            <a:ext cx="9071640" cy="1350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907164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504000" y="1823760"/>
            <a:ext cx="907164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6" name="" descr=""/>
          <p:cNvPicPr/>
          <p:nvPr/>
        </p:nvPicPr>
        <p:blipFill>
          <a:blip r:embed="rId2"/>
          <a:stretch/>
        </p:blipFill>
        <p:spPr>
          <a:xfrm>
            <a:off x="2292120" y="182376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37" name="" descr=""/>
          <p:cNvPicPr/>
          <p:nvPr/>
        </p:nvPicPr>
        <p:blipFill>
          <a:blip r:embed="rId3"/>
          <a:stretch/>
        </p:blipFill>
        <p:spPr>
          <a:xfrm>
            <a:off x="2292120" y="1823760"/>
            <a:ext cx="5494680" cy="4384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504000" y="236520"/>
            <a:ext cx="9071640" cy="1350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504000" y="1823760"/>
            <a:ext cx="907164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04000" y="236520"/>
            <a:ext cx="9071640" cy="1350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907164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0" y="236520"/>
            <a:ext cx="9071640" cy="1350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5152680" y="182376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4000" y="236520"/>
            <a:ext cx="9071640" cy="1350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ubTitle"/>
          </p:nvPr>
        </p:nvSpPr>
        <p:spPr>
          <a:xfrm>
            <a:off x="504000" y="236520"/>
            <a:ext cx="9071640" cy="6262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04000" y="236520"/>
            <a:ext cx="9071640" cy="1350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504000" y="411372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5152680" y="182376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236520"/>
            <a:ext cx="9071640" cy="1350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504000" y="1823760"/>
            <a:ext cx="907164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504000" y="236520"/>
            <a:ext cx="9071640" cy="1350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5152680" y="182376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5152680" y="411372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504000" y="236520"/>
            <a:ext cx="9071640" cy="1350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5152680" y="182376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504000" y="4113720"/>
            <a:ext cx="907164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04000" y="236520"/>
            <a:ext cx="9071640" cy="1350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907164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504000" y="4113720"/>
            <a:ext cx="907164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04000" y="236520"/>
            <a:ext cx="9071640" cy="1350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5152680" y="182376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5152680" y="411372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504000" y="411372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504000" y="236520"/>
            <a:ext cx="9071640" cy="1350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907164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504000" y="1823760"/>
            <a:ext cx="907164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3" name="" descr=""/>
          <p:cNvPicPr/>
          <p:nvPr/>
        </p:nvPicPr>
        <p:blipFill>
          <a:blip r:embed="rId2"/>
          <a:stretch/>
        </p:blipFill>
        <p:spPr>
          <a:xfrm>
            <a:off x="2292120" y="182376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74" name="" descr=""/>
          <p:cNvPicPr/>
          <p:nvPr/>
        </p:nvPicPr>
        <p:blipFill>
          <a:blip r:embed="rId3"/>
          <a:stretch/>
        </p:blipFill>
        <p:spPr>
          <a:xfrm>
            <a:off x="2292120" y="1823760"/>
            <a:ext cx="5494680" cy="4384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504000" y="236520"/>
            <a:ext cx="9071640" cy="1350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subTitle"/>
          </p:nvPr>
        </p:nvSpPr>
        <p:spPr>
          <a:xfrm>
            <a:off x="504000" y="1823760"/>
            <a:ext cx="907164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504000" y="236520"/>
            <a:ext cx="9071640" cy="1350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907164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04000" y="236520"/>
            <a:ext cx="9071640" cy="1350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5152680" y="182376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504000" y="236520"/>
            <a:ext cx="9071640" cy="1350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236520"/>
            <a:ext cx="9071640" cy="1350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907164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subTitle"/>
          </p:nvPr>
        </p:nvSpPr>
        <p:spPr>
          <a:xfrm>
            <a:off x="504000" y="236520"/>
            <a:ext cx="9071640" cy="6262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504000" y="236520"/>
            <a:ext cx="9071640" cy="1350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504000" y="411372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5152680" y="182376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504000" y="236520"/>
            <a:ext cx="9071640" cy="1350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5152680" y="182376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5152680" y="411372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504000" y="236520"/>
            <a:ext cx="9071640" cy="1350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5152680" y="182376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504000" y="4113720"/>
            <a:ext cx="907164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504000" y="236520"/>
            <a:ext cx="9071640" cy="1350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907164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504000" y="4113720"/>
            <a:ext cx="907164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504000" y="236520"/>
            <a:ext cx="9071640" cy="1350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5152680" y="182376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5152680" y="411372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7" name="PlaceHolder 5"/>
          <p:cNvSpPr>
            <a:spLocks noGrp="1"/>
          </p:cNvSpPr>
          <p:nvPr>
            <p:ph type="body"/>
          </p:nvPr>
        </p:nvSpPr>
        <p:spPr>
          <a:xfrm>
            <a:off x="504000" y="411372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504000" y="236520"/>
            <a:ext cx="9071640" cy="1350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907164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504000" y="1823760"/>
            <a:ext cx="907164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11" name="" descr=""/>
          <p:cNvPicPr/>
          <p:nvPr/>
        </p:nvPicPr>
        <p:blipFill>
          <a:blip r:embed="rId2"/>
          <a:stretch/>
        </p:blipFill>
        <p:spPr>
          <a:xfrm>
            <a:off x="2292120" y="182376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112" name="" descr=""/>
          <p:cNvPicPr/>
          <p:nvPr/>
        </p:nvPicPr>
        <p:blipFill>
          <a:blip r:embed="rId3"/>
          <a:stretch/>
        </p:blipFill>
        <p:spPr>
          <a:xfrm>
            <a:off x="2292120" y="1823760"/>
            <a:ext cx="5494680" cy="4384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504000" y="236520"/>
            <a:ext cx="9071640" cy="1350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5152680" y="182376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236520"/>
            <a:ext cx="9071640" cy="1350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504000" y="236520"/>
            <a:ext cx="9071640" cy="6262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04000" y="236520"/>
            <a:ext cx="9071640" cy="1350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504000" y="411372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5152680" y="182376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504000" y="236520"/>
            <a:ext cx="9071640" cy="1350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5152680" y="182376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5152680" y="411372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504000" y="236520"/>
            <a:ext cx="9071640" cy="1350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5152680" y="182376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504000" y="4113720"/>
            <a:ext cx="907164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" descr=""/>
          <p:cNvPicPr/>
          <p:nvPr/>
        </p:nvPicPr>
        <p:blipFill>
          <a:blip r:embed="rId2"/>
          <a:stretch/>
        </p:blipFill>
        <p:spPr>
          <a:xfrm>
            <a:off x="1080" y="1440"/>
            <a:ext cx="10077120" cy="7562160"/>
          </a:xfrm>
          <a:prstGeom prst="rect">
            <a:avLst/>
          </a:prstGeom>
          <a:ln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504000" y="236520"/>
            <a:ext cx="9071640" cy="1350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" name="PlaceHolder 2"/>
          <p:cNvSpPr>
            <a:spLocks noGrp="1"/>
          </p:cNvSpPr>
          <p:nvPr>
            <p:ph type="subTitle"/>
          </p:nvPr>
        </p:nvSpPr>
        <p:spPr>
          <a:xfrm>
            <a:off x="504000" y="1823760"/>
            <a:ext cx="907164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ru-RU" sz="3200">
                <a:latin typeface="Arial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800">
                <a:latin typeface="Arial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2400">
                <a:latin typeface="Arial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2000"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" descr=""/>
          <p:cNvPicPr/>
          <p:nvPr/>
        </p:nvPicPr>
        <p:blipFill>
          <a:blip r:embed="rId2"/>
          <a:stretch/>
        </p:blipFill>
        <p:spPr>
          <a:xfrm>
            <a:off x="1080" y="1440"/>
            <a:ext cx="10077120" cy="7562160"/>
          </a:xfrm>
          <a:prstGeom prst="rect">
            <a:avLst/>
          </a:prstGeom>
          <a:ln>
            <a:noFill/>
          </a:ln>
        </p:spPr>
      </p:pic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504000" y="236520"/>
            <a:ext cx="9071640" cy="1350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9071640" cy="43840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>
                <a:latin typeface="Arial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" descr=""/>
          <p:cNvPicPr/>
          <p:nvPr/>
        </p:nvPicPr>
        <p:blipFill>
          <a:blip r:embed="rId2"/>
          <a:stretch/>
        </p:blipFill>
        <p:spPr>
          <a:xfrm>
            <a:off x="1080" y="1440"/>
            <a:ext cx="10077120" cy="7562160"/>
          </a:xfrm>
          <a:prstGeom prst="rect">
            <a:avLst/>
          </a:prstGeom>
          <a:ln>
            <a:noFill/>
          </a:ln>
        </p:spPr>
      </p:pic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04000" y="236520"/>
            <a:ext cx="9071640" cy="1350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4426560" cy="43840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>
                <a:latin typeface="Arial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Седьмой уровень структуры</a:t>
            </a:r>
            <a:endParaRPr/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5152680" y="1823760"/>
            <a:ext cx="4426560" cy="43840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>
                <a:latin typeface="Arial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28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28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28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28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28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28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28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2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28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28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28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28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slideLayout" Target="../slideLayouts/slideLayout28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28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28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slideLayout" Target="../slideLayouts/slideLayout28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28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8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8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28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2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28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504000" y="335880"/>
            <a:ext cx="9071640" cy="1247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ru-RU" sz="2200" strike="noStrike">
                <a:latin typeface="Arial"/>
              </a:rPr>
              <a:t>МГБУ «Красноярский государственный медицинский университет им. проф. Войно-Ясенецкого»</a:t>
            </a:r>
            <a:endParaRPr/>
          </a:p>
        </p:txBody>
      </p:sp>
      <p:sp>
        <p:nvSpPr>
          <p:cNvPr id="114" name="CustomShape 2"/>
          <p:cNvSpPr/>
          <p:nvPr/>
        </p:nvSpPr>
        <p:spPr>
          <a:xfrm>
            <a:off x="1728000" y="352080"/>
            <a:ext cx="6695640" cy="706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ru-RU" sz="7200" strike="noStrike">
                <a:latin typeface="Arial"/>
              </a:rPr>
              <a:t>Нервная ткань </a:t>
            </a:r>
            <a:endParaRPr/>
          </a:p>
          <a:p>
            <a:pPr algn="r">
              <a:lnSpc>
                <a:spcPct val="100000"/>
              </a:lnSpc>
            </a:pPr>
            <a:endParaRPr/>
          </a:p>
          <a:p>
            <a:pPr algn="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ru-RU" sz="2600" strike="noStrike">
                <a:latin typeface="Arial"/>
              </a:rPr>
              <a:t>Красноярск 2017</a:t>
            </a:r>
            <a:endParaRPr/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CustomShape 1"/>
          <p:cNvSpPr/>
          <p:nvPr/>
        </p:nvSpPr>
        <p:spPr>
          <a:xfrm>
            <a:off x="504000" y="720000"/>
            <a:ext cx="8783640" cy="6237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ru-RU" sz="4000" strike="noStrike">
                <a:latin typeface="Arial"/>
              </a:rPr>
              <a:t>Макроглия ЦНС</a:t>
            </a:r>
            <a:r>
              <a:rPr lang="ru-RU" sz="4000" strike="noStrike">
                <a:latin typeface="Arial"/>
              </a:rPr>
              <a:t> подразделяется на следующие клетки: астроциты (волокнистые и протоплазматические), олигодендроциты и эпендимоциты (в том числе и танициты).</a:t>
            </a:r>
            <a:endParaRPr/>
          </a:p>
          <a:p>
            <a:r>
              <a:rPr b="1" lang="ru-RU" sz="4000" strike="noStrike">
                <a:latin typeface="Arial"/>
              </a:rPr>
              <a:t>Макроглия периферической нервной системы</a:t>
            </a:r>
            <a:r>
              <a:rPr lang="ru-RU" sz="4000" strike="noStrike">
                <a:latin typeface="Arial"/>
              </a:rPr>
              <a:t>: сателлитоциты и леммоциты (шванновские клетки).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4000" strike="noStrike">
                <a:latin typeface="Arial"/>
              </a:rPr>
              <a:t>Функции макроглии:</a:t>
            </a:r>
            <a:r>
              <a:rPr lang="ru-RU" sz="4000" strike="noStrike">
                <a:latin typeface="Arial"/>
              </a:rPr>
              <a:t> защитная, трофическая, секреторная.</a:t>
            </a:r>
            <a:endParaRPr/>
          </a:p>
        </p:txBody>
      </p:sp>
      <p:sp>
        <p:nvSpPr>
          <p:cNvPr id="151" name="CustomShape 2"/>
          <p:cNvSpPr/>
          <p:nvPr/>
        </p:nvSpPr>
        <p:spPr>
          <a:xfrm>
            <a:off x="504000" y="1823760"/>
            <a:ext cx="4426560" cy="438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2" name="CustomShape 3"/>
          <p:cNvSpPr/>
          <p:nvPr/>
        </p:nvSpPr>
        <p:spPr>
          <a:xfrm>
            <a:off x="5152680" y="1823760"/>
            <a:ext cx="4426560" cy="438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360000" y="360000"/>
            <a:ext cx="9219240" cy="2591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r>
              <a:rPr lang="ru-RU" strike="noStrike">
                <a:latin typeface="Arial"/>
              </a:rPr>
              <a:t> </a:t>
            </a:r>
            <a:r>
              <a:rPr lang="ru-RU" strike="noStrike" u="sng">
                <a:latin typeface="Arial"/>
              </a:rPr>
              <a:t>Астроциты </a:t>
            </a:r>
            <a:r>
              <a:rPr lang="ru-RU" strike="noStrike">
                <a:latin typeface="Arial"/>
              </a:rPr>
              <a:t>– звездчатые клетки, многочисленные отростки которых ветвятся и окружают другие структуры мозга. Астроциты есть только в ЦНС и анализаторах – производных нервной трубки.</a:t>
            </a:r>
            <a:endParaRPr/>
          </a:p>
          <a:p>
            <a:r>
              <a:rPr lang="ru-RU" strike="noStrike">
                <a:latin typeface="Arial"/>
              </a:rPr>
              <a:t>Виды астроцитов: волокнистые и протоплазматические астроциты.</a:t>
            </a:r>
            <a:endParaRPr/>
          </a:p>
          <a:p>
            <a:r>
              <a:rPr lang="ru-RU" strike="noStrike">
                <a:latin typeface="Arial"/>
              </a:rPr>
              <a:t>Волокнистые астроциты имеют многочисленные, длинные, тонкие, слабо или совсем не ветвящиеся отростки. В основном присутствуют в белом веществе мозга.</a:t>
            </a:r>
            <a:endParaRPr/>
          </a:p>
          <a:p>
            <a:r>
              <a:rPr lang="ru-RU" strike="noStrike">
                <a:latin typeface="Arial"/>
              </a:rPr>
              <a:t>Протоплазматические астроциты отличаются короткими, толстыми и сильно ветвящимися отростками. Имеются преимущественно в сером веществе мозга</a:t>
            </a:r>
            <a:r>
              <a:rPr lang="ru-RU" sz="1600" strike="noStrike">
                <a:latin typeface="Arial"/>
              </a:rPr>
              <a:t>. </a:t>
            </a:r>
            <a:endParaRPr/>
          </a:p>
        </p:txBody>
      </p:sp>
      <p:pic>
        <p:nvPicPr>
          <p:cNvPr id="154" name="" descr=""/>
          <p:cNvPicPr/>
          <p:nvPr/>
        </p:nvPicPr>
        <p:blipFill>
          <a:blip r:embed="rId1"/>
          <a:stretch/>
        </p:blipFill>
        <p:spPr>
          <a:xfrm>
            <a:off x="1944000" y="2880000"/>
            <a:ext cx="6191640" cy="4643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ustomShape 1"/>
          <p:cNvSpPr/>
          <p:nvPr/>
        </p:nvSpPr>
        <p:spPr>
          <a:xfrm>
            <a:off x="432000" y="167760"/>
            <a:ext cx="8855640" cy="2927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r>
              <a:rPr lang="ru-RU" sz="1600" strike="noStrike" u="sng">
                <a:solidFill>
                  <a:srgbClr val="000000"/>
                </a:solidFill>
                <a:latin typeface="Arial"/>
                <a:ea typeface="Microsoft YaHei"/>
              </a:rPr>
              <a:t> </a:t>
            </a:r>
            <a:r>
              <a:rPr lang="ru-RU" sz="2000" strike="noStrike" u="sng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ru-RU" sz="2000" strike="noStrike" u="sng">
                <a:solidFill>
                  <a:srgbClr val="000000"/>
                </a:solidFill>
                <a:latin typeface="Arial"/>
                <a:ea typeface="Microsoft YaHei"/>
              </a:rPr>
              <a:t>Олигодендроциты</a:t>
            </a:r>
            <a:r>
              <a:rPr lang="ru-RU" sz="2000" strike="noStrike">
                <a:solidFill>
                  <a:srgbClr val="000000"/>
                </a:solidFill>
                <a:latin typeface="Arial"/>
                <a:ea typeface="Microsoft YaHei"/>
              </a:rPr>
              <a:t> – клетки с небольшим числом отростков, способные к образованию миелиновых оболочек вокруг тел и отростков нейронов. Олигодендроциты находятся в сером и белом веществе ЦНС, в периферической нервной системе располагаются разновидности олигодендроцитов – леммоциты (шванновские клетки). Олигодендроциты и их разновидности характеризуются способностью образовывать дупликатуру мембраны – мезаксон, который окружает отросток нейрона, образуя миелиновую или безмиелиновую оболочку.</a:t>
            </a:r>
            <a:endParaRPr/>
          </a:p>
        </p:txBody>
      </p:sp>
      <p:pic>
        <p:nvPicPr>
          <p:cNvPr id="156" name="" descr=""/>
          <p:cNvPicPr/>
          <p:nvPr/>
        </p:nvPicPr>
        <p:blipFill>
          <a:blip r:embed="rId1"/>
          <a:stretch/>
        </p:blipFill>
        <p:spPr>
          <a:xfrm>
            <a:off x="1816920" y="2520000"/>
            <a:ext cx="6462720" cy="48466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ustomShape 1"/>
          <p:cNvSpPr/>
          <p:nvPr/>
        </p:nvSpPr>
        <p:spPr>
          <a:xfrm>
            <a:off x="360000" y="216000"/>
            <a:ext cx="9359640" cy="299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r>
              <a:rPr lang="ru-RU" sz="2200" strike="noStrike" u="sng">
                <a:solidFill>
                  <a:srgbClr val="000000"/>
                </a:solidFill>
                <a:latin typeface="Arial"/>
                <a:ea typeface="Microsoft YaHei"/>
              </a:rPr>
              <a:t>Леммоциты (шванновские клетки)</a:t>
            </a:r>
            <a:r>
              <a:rPr lang="ru-RU" sz="2200" strike="noStrike">
                <a:solidFill>
                  <a:srgbClr val="000000"/>
                </a:solidFill>
                <a:latin typeface="Arial"/>
                <a:ea typeface="Microsoft YaHei"/>
              </a:rPr>
              <a:t> периферической нервной системы характеризуются удлиненными, темноокрашенными ядрами, слабо развитыми митохондриями и синтетическим аппаратом (гранулярная, гладкая ЭПС, пластинчатый комплекс). Леммоциты окружают отростки нейронов в периферической нервной системе, образуя миелиновую или безмиелиновую оболочки. В области формирования корешков спинномозговых и черепно-мозговых нервов леммоциты формируют скопления (глиальные пробки), предотвращая проникновение отростков ассоциативных нейронов ЦНС за ее пределы.</a:t>
            </a:r>
            <a:endParaRPr/>
          </a:p>
        </p:txBody>
      </p:sp>
      <p:pic>
        <p:nvPicPr>
          <p:cNvPr id="158" name="" descr=""/>
          <p:cNvPicPr/>
          <p:nvPr/>
        </p:nvPicPr>
        <p:blipFill>
          <a:blip r:embed="rId1"/>
          <a:srcRect l="0" t="15412" r="0" b="0"/>
          <a:stretch/>
        </p:blipFill>
        <p:spPr>
          <a:xfrm>
            <a:off x="1619640" y="3312000"/>
            <a:ext cx="6660360" cy="42246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500400" y="216000"/>
            <a:ext cx="9075240" cy="263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r>
              <a:rPr lang="ru-RU" sz="2000" strike="noStrike" u="sng">
                <a:solidFill>
                  <a:srgbClr val="000000"/>
                </a:solidFill>
                <a:latin typeface="Arial"/>
                <a:ea typeface="Microsoft YaHei"/>
              </a:rPr>
              <a:t>Эпендимоциты, или эпендимная глия</a:t>
            </a:r>
            <a:r>
              <a:rPr lang="ru-RU" sz="2000" strike="noStrike">
                <a:solidFill>
                  <a:srgbClr val="000000"/>
                </a:solidFill>
                <a:latin typeface="Arial"/>
                <a:ea typeface="Microsoft YaHei"/>
              </a:rPr>
              <a:t> – клетки низкопризматической формы, образующие непрерывный пласт, покрывающий полости мозга. Эпендимоциты тесно прилежат друг к другу, формируя плотные, щелевидные и десмосомальные контакты. Апикальная поверхность содержит реснички, которые у большинства клеток затем замещаются микроворсинками. Базальная поверхность имеет базальные впячивания (инвагинации), а также длинные тонкие отростки (от одного до нескольких), которые проникают до периваскулярных пространств микрососудов мозга.</a:t>
            </a:r>
            <a:endParaRPr/>
          </a:p>
        </p:txBody>
      </p:sp>
      <p:pic>
        <p:nvPicPr>
          <p:cNvPr id="160" name="" descr=""/>
          <p:cNvPicPr/>
          <p:nvPr/>
        </p:nvPicPr>
        <p:blipFill>
          <a:blip r:embed="rId1"/>
          <a:stretch/>
        </p:blipFill>
        <p:spPr>
          <a:xfrm>
            <a:off x="2088000" y="2692440"/>
            <a:ext cx="6298560" cy="4723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CustomShape 1"/>
          <p:cNvSpPr/>
          <p:nvPr/>
        </p:nvSpPr>
        <p:spPr>
          <a:xfrm>
            <a:off x="144000" y="144000"/>
            <a:ext cx="4967640" cy="640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lang="ru-RU" sz="2200" strike="noStrike">
                <a:latin typeface="Arial"/>
              </a:rPr>
              <a:t>Микроглия</a:t>
            </a:r>
            <a:endParaRPr/>
          </a:p>
          <a:p>
            <a:r>
              <a:rPr lang="ru-RU" sz="2200" strike="noStrike" u="sng">
                <a:latin typeface="Arial"/>
              </a:rPr>
              <a:t>Микроглиоциты, или нейральные макрофаги </a:t>
            </a:r>
            <a:r>
              <a:rPr lang="ru-RU" sz="2200" strike="noStrike">
                <a:latin typeface="Arial"/>
              </a:rPr>
              <a:t>– клетки небольших размеров мезенхимного происхождения (производные моноцитов), диффузно распределенные в ЦНС, с многочисленными сильно ветвящимися отростками, способны к миграции. Микроглиоциты – специализированные макрофаги нервной системы. Их ядра характеризуются преобладанием гетерохроматина. В цитоплазме обнаруживается много лизосом, гранул липофусцина; синтетический аппарат развит умеренно.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2200" strike="noStrike" u="sng">
                <a:latin typeface="Arial"/>
              </a:rPr>
              <a:t>Функции микроглии</a:t>
            </a:r>
            <a:r>
              <a:rPr lang="ru-RU" sz="2200" strike="noStrike">
                <a:latin typeface="Arial"/>
              </a:rPr>
              <a:t>: защитная (в том числе иммунная).</a:t>
            </a:r>
            <a:endParaRPr/>
          </a:p>
        </p:txBody>
      </p:sp>
      <p:sp>
        <p:nvSpPr>
          <p:cNvPr id="162" name="CustomShape 2"/>
          <p:cNvSpPr/>
          <p:nvPr/>
        </p:nvSpPr>
        <p:spPr>
          <a:xfrm>
            <a:off x="504000" y="1823760"/>
            <a:ext cx="4426560" cy="438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3" name="CustomShape 3"/>
          <p:cNvSpPr/>
          <p:nvPr/>
        </p:nvSpPr>
        <p:spPr>
          <a:xfrm>
            <a:off x="5152680" y="1823760"/>
            <a:ext cx="4426560" cy="438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64" name="" descr=""/>
          <p:cNvPicPr/>
          <p:nvPr/>
        </p:nvPicPr>
        <p:blipFill>
          <a:blip r:embed="rId1"/>
          <a:srcRect l="65051" t="39648" r="0" b="12635"/>
          <a:stretch/>
        </p:blipFill>
        <p:spPr>
          <a:xfrm>
            <a:off x="5335560" y="1266480"/>
            <a:ext cx="4600080" cy="47091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ustomShape 1"/>
          <p:cNvSpPr/>
          <p:nvPr/>
        </p:nvSpPr>
        <p:spPr>
          <a:xfrm>
            <a:off x="504000" y="227880"/>
            <a:ext cx="9071640" cy="1359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ru-RU" sz="2400" strike="noStrike">
                <a:latin typeface="Arial"/>
              </a:rPr>
              <a:t> </a:t>
            </a:r>
            <a:r>
              <a:rPr lang="ru-RU" sz="2400" strike="noStrike" u="sng">
                <a:latin typeface="Arial"/>
              </a:rPr>
              <a:t>Синапсы</a:t>
            </a:r>
            <a:r>
              <a:rPr lang="ru-RU" sz="2400" strike="noStrike">
                <a:latin typeface="Arial"/>
              </a:rPr>
              <a:t> – это специфические контакты нейронов, обеспечивающие передачу возбуждения от одной нервной клетки к другой. В зависимости от способов передачи возбуждения выделяют химические  и электрические синапсы.</a:t>
            </a:r>
            <a:endParaRPr/>
          </a:p>
        </p:txBody>
      </p:sp>
      <p:pic>
        <p:nvPicPr>
          <p:cNvPr id="166" name="" descr=""/>
          <p:cNvPicPr/>
          <p:nvPr/>
        </p:nvPicPr>
        <p:blipFill>
          <a:blip r:embed="rId1"/>
          <a:stretch/>
        </p:blipFill>
        <p:spPr>
          <a:xfrm>
            <a:off x="1368000" y="1936080"/>
            <a:ext cx="7127640" cy="5345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/>
          <p:cNvSpPr/>
          <p:nvPr/>
        </p:nvSpPr>
        <p:spPr>
          <a:xfrm>
            <a:off x="504000" y="236520"/>
            <a:ext cx="9071640" cy="1350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8" name="CustomShape 2"/>
          <p:cNvSpPr/>
          <p:nvPr/>
        </p:nvSpPr>
        <p:spPr>
          <a:xfrm>
            <a:off x="504000" y="1823760"/>
            <a:ext cx="4426560" cy="438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9" name="CustomShape 3"/>
          <p:cNvSpPr/>
          <p:nvPr/>
        </p:nvSpPr>
        <p:spPr>
          <a:xfrm>
            <a:off x="5152680" y="1823760"/>
            <a:ext cx="4426560" cy="438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70" name="" descr=""/>
          <p:cNvPicPr/>
          <p:nvPr/>
        </p:nvPicPr>
        <p:blipFill>
          <a:blip r:embed="rId1"/>
          <a:srcRect l="14570" t="3286" r="0" b="0"/>
          <a:stretch/>
        </p:blipFill>
        <p:spPr>
          <a:xfrm>
            <a:off x="541080" y="208080"/>
            <a:ext cx="8386560" cy="7120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ustomShape 1"/>
          <p:cNvSpPr/>
          <p:nvPr/>
        </p:nvSpPr>
        <p:spPr>
          <a:xfrm>
            <a:off x="504000" y="144000"/>
            <a:ext cx="9071640" cy="153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ru-RU" sz="3600" strike="noStrike" u="sng">
                <a:solidFill>
                  <a:srgbClr val="000000"/>
                </a:solidFill>
                <a:latin typeface="Arial"/>
                <a:ea typeface="Microsoft YaHei"/>
              </a:rPr>
              <a:t>Химический синапс обеспечивает однонаправленную передачу возбуждения. </a:t>
            </a:r>
            <a:endParaRPr/>
          </a:p>
        </p:txBody>
      </p:sp>
      <p:sp>
        <p:nvSpPr>
          <p:cNvPr id="172" name="CustomShape 2"/>
          <p:cNvSpPr/>
          <p:nvPr/>
        </p:nvSpPr>
        <p:spPr>
          <a:xfrm>
            <a:off x="504000" y="1823760"/>
            <a:ext cx="4426560" cy="438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3" name="CustomShape 3"/>
          <p:cNvSpPr/>
          <p:nvPr/>
        </p:nvSpPr>
        <p:spPr>
          <a:xfrm>
            <a:off x="5152680" y="1823760"/>
            <a:ext cx="4426560" cy="438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74" name="" descr=""/>
          <p:cNvPicPr/>
          <p:nvPr/>
        </p:nvPicPr>
        <p:blipFill>
          <a:blip r:embed="rId1"/>
          <a:stretch/>
        </p:blipFill>
        <p:spPr>
          <a:xfrm>
            <a:off x="1338120" y="1819080"/>
            <a:ext cx="7594200" cy="5695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CustomShape 1"/>
          <p:cNvSpPr/>
          <p:nvPr/>
        </p:nvSpPr>
        <p:spPr>
          <a:xfrm>
            <a:off x="504000" y="236520"/>
            <a:ext cx="9071640" cy="1350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6" name="CustomShape 2"/>
          <p:cNvSpPr/>
          <p:nvPr/>
        </p:nvSpPr>
        <p:spPr>
          <a:xfrm>
            <a:off x="504000" y="1823760"/>
            <a:ext cx="4426560" cy="438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7" name="CustomShape 3"/>
          <p:cNvSpPr/>
          <p:nvPr/>
        </p:nvSpPr>
        <p:spPr>
          <a:xfrm>
            <a:off x="5152680" y="1823760"/>
            <a:ext cx="4426560" cy="438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78" name="" descr=""/>
          <p:cNvPicPr/>
          <p:nvPr/>
        </p:nvPicPr>
        <p:blipFill>
          <a:blip r:embed="rId1"/>
          <a:stretch/>
        </p:blipFill>
        <p:spPr>
          <a:xfrm>
            <a:off x="467280" y="350280"/>
            <a:ext cx="9143280" cy="6857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504000" y="198360"/>
            <a:ext cx="9287640" cy="224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ru-RU" sz="2400" strike="noStrike" u="sng">
                <a:solidFill>
                  <a:srgbClr val="ffffff"/>
                </a:solidFill>
                <a:latin typeface="Arial"/>
                <a:ea typeface="Droid Sans Fallback"/>
              </a:rPr>
              <a:t>Нервная ткань</a:t>
            </a:r>
            <a:r>
              <a:rPr lang="ru-RU" sz="2400" strike="noStrike">
                <a:solidFill>
                  <a:srgbClr val="ffffff"/>
                </a:solidFill>
                <a:latin typeface="Arial"/>
                <a:ea typeface="Droid Sans Fallback"/>
              </a:rPr>
              <a:t> выполняет</a:t>
            </a:r>
            <a:r>
              <a:rPr lang="ru-RU" sz="4759" strike="noStrike">
                <a:solidFill>
                  <a:srgbClr val="ffffff"/>
                </a:solidFill>
                <a:latin typeface="Arial"/>
                <a:ea typeface="Droid Sans Fallback"/>
              </a:rPr>
              <a:t> </a:t>
            </a:r>
            <a:r>
              <a:rPr lang="ru-RU" sz="2400" strike="noStrike">
                <a:solidFill>
                  <a:srgbClr val="ffffff"/>
                </a:solidFill>
                <a:latin typeface="Arial"/>
                <a:ea typeface="Droid Sans Fallback"/>
              </a:rPr>
              <a:t>функции восприятия, проведения и передачи возбуждения, полученного из внешней среды и внутренних органов, а также анализ, сохранение полученной информации, интеграцию органов и систем, взаимодействие организма с внешней средой. </a:t>
            </a:r>
            <a:endParaRPr/>
          </a:p>
        </p:txBody>
      </p:sp>
      <p:pic>
        <p:nvPicPr>
          <p:cNvPr id="116" name="" descr=""/>
          <p:cNvPicPr/>
          <p:nvPr/>
        </p:nvPicPr>
        <p:blipFill>
          <a:blip r:embed="rId1"/>
          <a:stretch/>
        </p:blipFill>
        <p:spPr>
          <a:xfrm>
            <a:off x="1656000" y="2390760"/>
            <a:ext cx="6695640" cy="5021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ustomShape 1"/>
          <p:cNvSpPr/>
          <p:nvPr/>
        </p:nvSpPr>
        <p:spPr>
          <a:xfrm>
            <a:off x="504000" y="288000"/>
            <a:ext cx="9071640" cy="1247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ru-RU" sz="2600" strike="noStrike">
                <a:solidFill>
                  <a:srgbClr val="000000"/>
                </a:solidFill>
                <a:latin typeface="Arial"/>
                <a:ea typeface="Microsoft YaHei"/>
              </a:rPr>
              <a:t> </a:t>
            </a:r>
            <a:r>
              <a:rPr lang="ru-RU" sz="2600" strike="noStrike">
                <a:solidFill>
                  <a:srgbClr val="000000"/>
                </a:solidFill>
                <a:latin typeface="Arial"/>
                <a:ea typeface="Microsoft YaHei"/>
              </a:rPr>
              <a:t>Возбуждающие синапсы приводят к деполяризации постсинаптической мембраны и активации нервной клетки</a:t>
            </a:r>
            <a:endParaRPr/>
          </a:p>
        </p:txBody>
      </p:sp>
      <p:sp>
        <p:nvSpPr>
          <p:cNvPr id="180" name="CustomShape 2"/>
          <p:cNvSpPr/>
          <p:nvPr/>
        </p:nvSpPr>
        <p:spPr>
          <a:xfrm>
            <a:off x="504000" y="1823760"/>
            <a:ext cx="4426560" cy="438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1" name="CustomShape 3"/>
          <p:cNvSpPr/>
          <p:nvPr/>
        </p:nvSpPr>
        <p:spPr>
          <a:xfrm>
            <a:off x="5152680" y="1823760"/>
            <a:ext cx="4426560" cy="438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82" name="" descr=""/>
          <p:cNvPicPr/>
          <p:nvPr/>
        </p:nvPicPr>
        <p:blipFill>
          <a:blip r:embed="rId1"/>
          <a:stretch/>
        </p:blipFill>
        <p:spPr>
          <a:xfrm>
            <a:off x="1405080" y="1673640"/>
            <a:ext cx="7378560" cy="5533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CustomShape 1"/>
          <p:cNvSpPr/>
          <p:nvPr/>
        </p:nvSpPr>
        <p:spPr>
          <a:xfrm>
            <a:off x="504000" y="288000"/>
            <a:ext cx="9071640" cy="1247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ru-RU" sz="2600" strike="noStrike">
                <a:solidFill>
                  <a:srgbClr val="000000"/>
                </a:solidFill>
                <a:latin typeface="Arial"/>
                <a:ea typeface="Microsoft YaHei"/>
              </a:rPr>
              <a:t>Тормозные синапсы приводят к гиперполяризации мембраны, что снижает пороговую чувствительность нейрона к внешним влияниям.</a:t>
            </a:r>
            <a:endParaRPr/>
          </a:p>
        </p:txBody>
      </p:sp>
      <p:sp>
        <p:nvSpPr>
          <p:cNvPr id="184" name="CustomShape 2"/>
          <p:cNvSpPr/>
          <p:nvPr/>
        </p:nvSpPr>
        <p:spPr>
          <a:xfrm>
            <a:off x="504000" y="1823760"/>
            <a:ext cx="4426560" cy="438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5" name="CustomShape 3"/>
          <p:cNvSpPr/>
          <p:nvPr/>
        </p:nvSpPr>
        <p:spPr>
          <a:xfrm>
            <a:off x="5152680" y="1823760"/>
            <a:ext cx="4426560" cy="438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86" name="" descr=""/>
          <p:cNvPicPr/>
          <p:nvPr/>
        </p:nvPicPr>
        <p:blipFill>
          <a:blip r:embed="rId1"/>
          <a:stretch/>
        </p:blipFill>
        <p:spPr>
          <a:xfrm>
            <a:off x="1368000" y="1536120"/>
            <a:ext cx="7562160" cy="5671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1" dur="indefinite" restart="never" nodeType="tmRoot">
          <p:childTnLst>
            <p:seq>
              <p:cTn id="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CustomShape 1"/>
          <p:cNvSpPr/>
          <p:nvPr/>
        </p:nvSpPr>
        <p:spPr>
          <a:xfrm>
            <a:off x="504000" y="236520"/>
            <a:ext cx="9071640" cy="1350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8" name="CustomShape 2"/>
          <p:cNvSpPr/>
          <p:nvPr/>
        </p:nvSpPr>
        <p:spPr>
          <a:xfrm>
            <a:off x="504000" y="1823760"/>
            <a:ext cx="4426560" cy="438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9" name="CustomShape 3"/>
          <p:cNvSpPr/>
          <p:nvPr/>
        </p:nvSpPr>
        <p:spPr>
          <a:xfrm>
            <a:off x="5152680" y="1823760"/>
            <a:ext cx="4426560" cy="438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90" name="" descr=""/>
          <p:cNvPicPr/>
          <p:nvPr/>
        </p:nvPicPr>
        <p:blipFill>
          <a:blip r:embed="rId1"/>
          <a:stretch/>
        </p:blipFill>
        <p:spPr>
          <a:xfrm>
            <a:off x="720000" y="72000"/>
            <a:ext cx="8782560" cy="6049440"/>
          </a:xfrm>
          <a:prstGeom prst="rect">
            <a:avLst/>
          </a:prstGeom>
          <a:ln>
            <a:noFill/>
          </a:ln>
        </p:spPr>
      </p:pic>
      <p:sp>
        <p:nvSpPr>
          <p:cNvPr id="191" name="CustomShape 4"/>
          <p:cNvSpPr/>
          <p:nvPr/>
        </p:nvSpPr>
        <p:spPr>
          <a:xfrm>
            <a:off x="72000" y="6480000"/>
            <a:ext cx="10226520" cy="60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lang="ru-RU" strike="noStrike">
                <a:latin typeface="Arial"/>
              </a:rPr>
              <a:t>Б, В. Схема строения синапсов. 1. Аксосоматический синапс. 2. Аксодендрический синапс. 3. Аксоаксональный си­напс. </a:t>
            </a:r>
            <a:endParaRPr/>
          </a:p>
        </p:txBody>
      </p:sp>
    </p:spTree>
  </p:cSld>
  <p:timing>
    <p:tnLst>
      <p:par>
        <p:cTn id="43" dur="indefinite" restart="never" nodeType="tmRoot">
          <p:childTnLst>
            <p:seq>
              <p:cTn id="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CustomShape 1"/>
          <p:cNvSpPr/>
          <p:nvPr/>
        </p:nvSpPr>
        <p:spPr>
          <a:xfrm>
            <a:off x="504000" y="288000"/>
            <a:ext cx="9071640" cy="1247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ru-RU" sz="2800" strike="noStrike">
                <a:solidFill>
                  <a:srgbClr val="000000"/>
                </a:solidFill>
                <a:latin typeface="Arial"/>
                <a:ea typeface="Microsoft YaHei"/>
              </a:rPr>
              <a:t>Нервное волокно состоит из отростка нейрона – осевого цилиндра (дендрита или аксона) и оболочки олигодендроцита или его разновидностей.</a:t>
            </a:r>
            <a:endParaRPr/>
          </a:p>
        </p:txBody>
      </p:sp>
      <p:pic>
        <p:nvPicPr>
          <p:cNvPr id="193" name="" descr=""/>
          <p:cNvPicPr/>
          <p:nvPr/>
        </p:nvPicPr>
        <p:blipFill>
          <a:blip r:embed="rId1"/>
          <a:stretch/>
        </p:blipFill>
        <p:spPr>
          <a:xfrm>
            <a:off x="1236600" y="1784880"/>
            <a:ext cx="7508160" cy="5630760"/>
          </a:xfrm>
          <a:prstGeom prst="rect">
            <a:avLst/>
          </a:prstGeom>
          <a:ln>
            <a:noFill/>
          </a:ln>
        </p:spPr>
      </p:pic>
      <p:sp>
        <p:nvSpPr>
          <p:cNvPr id="194" name="CustomShape 2"/>
          <p:cNvSpPr/>
          <p:nvPr/>
        </p:nvSpPr>
        <p:spPr>
          <a:xfrm>
            <a:off x="5152680" y="1823760"/>
            <a:ext cx="4426560" cy="438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45" dur="indefinite" restart="never" nodeType="tmRoot">
          <p:childTnLst>
            <p:seq>
              <p:cTn id="4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CustomShape 1"/>
          <p:cNvSpPr/>
          <p:nvPr/>
        </p:nvSpPr>
        <p:spPr>
          <a:xfrm>
            <a:off x="504000" y="288000"/>
            <a:ext cx="9071640" cy="1247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ru-RU" sz="2600" strike="noStrike" u="sng">
                <a:solidFill>
                  <a:srgbClr val="000000"/>
                </a:solidFill>
                <a:latin typeface="Arial"/>
                <a:ea typeface="Microsoft YaHei"/>
              </a:rPr>
              <a:t>В зависимости от того, как произошло образование оболочки, нервные волокна подразделяются на миелиновые и безмиелиновые</a:t>
            </a:r>
            <a:endParaRPr/>
          </a:p>
        </p:txBody>
      </p:sp>
      <p:sp>
        <p:nvSpPr>
          <p:cNvPr id="196" name="CustomShape 2"/>
          <p:cNvSpPr/>
          <p:nvPr/>
        </p:nvSpPr>
        <p:spPr>
          <a:xfrm>
            <a:off x="144000" y="1728000"/>
            <a:ext cx="4426560" cy="5015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r>
              <a:rPr lang="ru-RU" sz="2200" strike="noStrike">
                <a:solidFill>
                  <a:srgbClr val="000000"/>
                </a:solidFill>
                <a:latin typeface="Arial"/>
                <a:ea typeface="Microsoft YaHei"/>
              </a:rPr>
              <a:t>Миелиновые (мякотные) волокна в периферической нервной системе имеют в своём составе один отросток нейрона, окружённый удлинённой дупликутурой леммоцита (мезаксон). В миелиновом волокне мезаксон многократно оборачивается вокруг осевого цилиндра, формируя многократные витки мембраны – миелин. Зоны разрыхления миелина (проникновения цитоплазмы леммоцита) называются насечками (Шмидта-Лантермана). </a:t>
            </a:r>
            <a:endParaRPr/>
          </a:p>
        </p:txBody>
      </p:sp>
      <p:sp>
        <p:nvSpPr>
          <p:cNvPr id="197" name="CustomShape 3"/>
          <p:cNvSpPr/>
          <p:nvPr/>
        </p:nvSpPr>
        <p:spPr>
          <a:xfrm>
            <a:off x="5152680" y="1823760"/>
            <a:ext cx="4426560" cy="438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98" name="" descr=""/>
          <p:cNvPicPr/>
          <p:nvPr/>
        </p:nvPicPr>
        <p:blipFill>
          <a:blip r:embed="rId1"/>
          <a:stretch/>
        </p:blipFill>
        <p:spPr>
          <a:xfrm>
            <a:off x="4501440" y="2016000"/>
            <a:ext cx="5578200" cy="4183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7" dur="indefinite" restart="never" nodeType="tmRoot">
          <p:childTnLst>
            <p:seq>
              <p:cTn id="4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CustomShape 1"/>
          <p:cNvSpPr/>
          <p:nvPr/>
        </p:nvSpPr>
        <p:spPr>
          <a:xfrm>
            <a:off x="504000" y="72000"/>
            <a:ext cx="9071640" cy="2378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ru-RU" sz="2400" strike="noStrike">
                <a:solidFill>
                  <a:srgbClr val="000000"/>
                </a:solidFill>
                <a:latin typeface="Arial"/>
                <a:ea typeface="Microsoft YaHei"/>
              </a:rPr>
              <a:t>Безмиелиновые (безмякотные) волокна в периферической нервной системе состоят из одного или нескольких осевых цилиндров, погружённых в цитолемму окружающего их леммоцита. Мезаксон (дупликатура мембраны) короткий. Передача возбуждения в безмиелиновых волокнах происходит по поверхности нерва через изменение поверхностного заряда.</a:t>
            </a:r>
            <a:endParaRPr/>
          </a:p>
        </p:txBody>
      </p:sp>
      <p:sp>
        <p:nvSpPr>
          <p:cNvPr id="200" name="CustomShape 2"/>
          <p:cNvSpPr/>
          <p:nvPr/>
        </p:nvSpPr>
        <p:spPr>
          <a:xfrm>
            <a:off x="504000" y="1823760"/>
            <a:ext cx="4426560" cy="438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1" name="CustomShape 3"/>
          <p:cNvSpPr/>
          <p:nvPr/>
        </p:nvSpPr>
        <p:spPr>
          <a:xfrm>
            <a:off x="5152680" y="1823760"/>
            <a:ext cx="4426560" cy="438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02" name="" descr=""/>
          <p:cNvPicPr/>
          <p:nvPr/>
        </p:nvPicPr>
        <p:blipFill>
          <a:blip r:embed="rId1"/>
          <a:stretch/>
        </p:blipFill>
        <p:spPr>
          <a:xfrm>
            <a:off x="1296000" y="2799000"/>
            <a:ext cx="7624800" cy="4256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9" dur="indefinite" restart="never" nodeType="tmRoot">
          <p:childTnLst>
            <p:seq>
              <p:cTn id="5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1"/>
          <p:cNvSpPr/>
          <p:nvPr/>
        </p:nvSpPr>
        <p:spPr>
          <a:xfrm>
            <a:off x="504000" y="236520"/>
            <a:ext cx="9071640" cy="1350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4" name="CustomShape 2"/>
          <p:cNvSpPr/>
          <p:nvPr/>
        </p:nvSpPr>
        <p:spPr>
          <a:xfrm>
            <a:off x="504000" y="1823760"/>
            <a:ext cx="4426560" cy="438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5" name="CustomShape 3"/>
          <p:cNvSpPr/>
          <p:nvPr/>
        </p:nvSpPr>
        <p:spPr>
          <a:xfrm>
            <a:off x="5152680" y="1823760"/>
            <a:ext cx="4426560" cy="438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06" name="" descr=""/>
          <p:cNvPicPr/>
          <p:nvPr/>
        </p:nvPicPr>
        <p:blipFill>
          <a:blip r:embed="rId1"/>
          <a:stretch/>
        </p:blipFill>
        <p:spPr>
          <a:xfrm>
            <a:off x="467280" y="350280"/>
            <a:ext cx="9143280" cy="6857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1" dur="indefinite" restart="never" nodeType="tmRoot">
          <p:childTnLst>
            <p:seq>
              <p:cTn id="5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CustomShape 1"/>
          <p:cNvSpPr/>
          <p:nvPr/>
        </p:nvSpPr>
        <p:spPr>
          <a:xfrm>
            <a:off x="504000" y="288000"/>
            <a:ext cx="9071640" cy="1247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ru-RU" sz="2600" strike="noStrike" u="sng">
                <a:solidFill>
                  <a:srgbClr val="ffffff"/>
                </a:solidFill>
                <a:latin typeface="Arial"/>
                <a:ea typeface="Microsoft YaHei"/>
              </a:rPr>
              <a:t>В зависимости от скорости проведения нервного импульса различают следующие типы нервных волокон:</a:t>
            </a:r>
            <a:endParaRPr/>
          </a:p>
        </p:txBody>
      </p:sp>
      <p:sp>
        <p:nvSpPr>
          <p:cNvPr id="208" name="CustomShape 2"/>
          <p:cNvSpPr/>
          <p:nvPr/>
        </p:nvSpPr>
        <p:spPr>
          <a:xfrm>
            <a:off x="576000" y="1887480"/>
            <a:ext cx="9071640" cy="531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ru-RU" sz="2200" strike="noStrike">
                <a:latin typeface="Arial"/>
              </a:rPr>
              <a:t>Тип А имеет подгруппы: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2200" strike="noStrike">
                <a:latin typeface="Arial"/>
              </a:rPr>
              <a:t>- Аa — обладают наибольшей скоростью проведения возбуждения — 70-120 м/с (соматические двигательные нервные волокна);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2200" strike="noStrike">
                <a:latin typeface="Arial"/>
              </a:rPr>
              <a:t>- Аb — скорость проведения составляет 40-70 м/с. Это соматические афферентные нервы и некоторые эфферентные соматические нервы;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2200" strike="noStrike">
                <a:latin typeface="Arial"/>
              </a:rPr>
              <a:t>- Аg — скорость проведения составляет 15-40 м/с — афферентные и эфферентные симпатические и парасимпатические нервы;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2200" strike="noStrike">
                <a:latin typeface="Arial"/>
              </a:rPr>
              <a:t>- Аd (дельта) — скорость проведения 5-18 м/с. По этой группе афферентных соматических нервов проводятся первичная (быстрая) боль.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2200" strike="noStrike">
                <a:latin typeface="Arial"/>
              </a:rPr>
              <a:t>Тип В – скорость проведения от 3 до 14 м/с – преганглионарные симпатические волокна, некоторые парасимпатические волокна, то есть это вегетативные  нервы.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2200" strike="noStrike">
                <a:latin typeface="Arial"/>
              </a:rPr>
              <a:t>Тип С – скорость проведения 0,5-3 м/с: постганглионарные вегетативные волокна (безмиелиновые). Проводят болевые импульсы медленной вторичной боли (от рецепторов пульпы зуба).</a:t>
            </a:r>
            <a:endParaRPr/>
          </a:p>
        </p:txBody>
      </p:sp>
    </p:spTree>
  </p:cSld>
  <p:timing>
    <p:tnLst>
      <p:par>
        <p:cTn id="53" dur="indefinite" restart="never" nodeType="tmRoot">
          <p:childTnLst>
            <p:seq>
              <p:cTn id="5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504000" y="236520"/>
            <a:ext cx="9071640" cy="1350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8" name="CustomShape 2"/>
          <p:cNvSpPr/>
          <p:nvPr/>
        </p:nvSpPr>
        <p:spPr>
          <a:xfrm>
            <a:off x="504000" y="1823760"/>
            <a:ext cx="9071640" cy="438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9" name="CustomShape 3"/>
          <p:cNvSpPr/>
          <p:nvPr/>
        </p:nvSpPr>
        <p:spPr>
          <a:xfrm>
            <a:off x="1584000" y="237960"/>
            <a:ext cx="6479640" cy="1347840"/>
          </a:xfrm>
          <a:prstGeom prst="rect">
            <a:avLst/>
          </a:prstGeom>
          <a:solidFill>
            <a:srgbClr val="ffd320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lang="ru-RU" sz="6000" strike="noStrike">
                <a:solidFill>
                  <a:srgbClr val="000000"/>
                </a:solidFill>
                <a:latin typeface="Arial"/>
                <a:ea typeface="DejaVu Sans"/>
              </a:rPr>
              <a:t>Нервная ткань</a:t>
            </a:r>
            <a:endParaRPr/>
          </a:p>
        </p:txBody>
      </p:sp>
      <p:sp>
        <p:nvSpPr>
          <p:cNvPr id="120" name="CustomShape 4"/>
          <p:cNvSpPr/>
          <p:nvPr/>
        </p:nvSpPr>
        <p:spPr>
          <a:xfrm>
            <a:off x="504000" y="1586160"/>
            <a:ext cx="2735640" cy="1005480"/>
          </a:xfrm>
          <a:prstGeom prst="rect">
            <a:avLst/>
          </a:prstGeom>
          <a:solidFill>
            <a:srgbClr val="ff950e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lang="ru-RU" sz="4000" strike="noStrike">
                <a:solidFill>
                  <a:srgbClr val="000000"/>
                </a:solidFill>
                <a:latin typeface="Arial"/>
                <a:ea typeface="DejaVu Sans"/>
              </a:rPr>
              <a:t>Нейроны</a:t>
            </a:r>
            <a:endParaRPr/>
          </a:p>
        </p:txBody>
      </p:sp>
      <p:sp>
        <p:nvSpPr>
          <p:cNvPr id="121" name="CustomShape 5"/>
          <p:cNvSpPr/>
          <p:nvPr/>
        </p:nvSpPr>
        <p:spPr>
          <a:xfrm>
            <a:off x="7128000" y="1586160"/>
            <a:ext cx="2807640" cy="1007640"/>
          </a:xfrm>
          <a:prstGeom prst="rect">
            <a:avLst/>
          </a:prstGeom>
          <a:solidFill>
            <a:srgbClr val="ff950e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lang="ru-RU" sz="4000" strike="noStrike">
                <a:solidFill>
                  <a:srgbClr val="000000"/>
                </a:solidFill>
                <a:latin typeface="Arial"/>
                <a:ea typeface="DejaVu Sans"/>
              </a:rPr>
              <a:t>Нейроглия</a:t>
            </a:r>
            <a:endParaRPr/>
          </a:p>
        </p:txBody>
      </p:sp>
      <p:sp>
        <p:nvSpPr>
          <p:cNvPr id="122" name="CustomShape 6"/>
          <p:cNvSpPr/>
          <p:nvPr/>
        </p:nvSpPr>
        <p:spPr>
          <a:xfrm>
            <a:off x="144000" y="2592000"/>
            <a:ext cx="1871640" cy="863640"/>
          </a:xfrm>
          <a:prstGeom prst="rect">
            <a:avLst/>
          </a:prstGeom>
          <a:solidFill>
            <a:srgbClr val="c5000b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lang="ru-RU" strike="noStrike">
                <a:solidFill>
                  <a:srgbClr val="000000"/>
                </a:solidFill>
                <a:latin typeface="Arial"/>
                <a:ea typeface="DejaVu Sans"/>
              </a:rPr>
              <a:t>По функциям</a:t>
            </a:r>
            <a:endParaRPr/>
          </a:p>
        </p:txBody>
      </p:sp>
      <p:sp>
        <p:nvSpPr>
          <p:cNvPr id="123" name="CustomShape 7"/>
          <p:cNvSpPr/>
          <p:nvPr/>
        </p:nvSpPr>
        <p:spPr>
          <a:xfrm>
            <a:off x="2304000" y="2592000"/>
            <a:ext cx="1799640" cy="863640"/>
          </a:xfrm>
          <a:prstGeom prst="rect">
            <a:avLst/>
          </a:prstGeom>
          <a:solidFill>
            <a:srgbClr val="c5000b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lang="ru-RU" strike="noStrike">
                <a:solidFill>
                  <a:srgbClr val="000000"/>
                </a:solidFill>
                <a:latin typeface="Arial"/>
                <a:ea typeface="DejaVu Sans"/>
              </a:rPr>
              <a:t>По морфологии</a:t>
            </a:r>
            <a:endParaRPr/>
          </a:p>
        </p:txBody>
      </p:sp>
      <p:sp>
        <p:nvSpPr>
          <p:cNvPr id="124" name="CustomShape 8"/>
          <p:cNvSpPr/>
          <p:nvPr/>
        </p:nvSpPr>
        <p:spPr>
          <a:xfrm>
            <a:off x="144000" y="3456000"/>
            <a:ext cx="1871640" cy="165564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lang="ru-RU" strike="noStrike">
                <a:solidFill>
                  <a:srgbClr val="000000"/>
                </a:solidFill>
                <a:latin typeface="Arial"/>
                <a:ea typeface="DejaVu Sans"/>
              </a:rPr>
              <a:t>Афферентные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trike="noStrike">
                <a:solidFill>
                  <a:srgbClr val="000000"/>
                </a:solidFill>
                <a:latin typeface="Arial"/>
                <a:ea typeface="DejaVu Sans"/>
              </a:rPr>
              <a:t>Ассоциативные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trike="noStrike">
                <a:solidFill>
                  <a:srgbClr val="000000"/>
                </a:solidFill>
                <a:latin typeface="Arial"/>
                <a:ea typeface="DejaVu Sans"/>
              </a:rPr>
              <a:t>Эфферентные </a:t>
            </a:r>
            <a:endParaRPr/>
          </a:p>
        </p:txBody>
      </p:sp>
      <p:sp>
        <p:nvSpPr>
          <p:cNvPr id="125" name="CustomShape 9"/>
          <p:cNvSpPr/>
          <p:nvPr/>
        </p:nvSpPr>
        <p:spPr>
          <a:xfrm>
            <a:off x="2304000" y="3456000"/>
            <a:ext cx="1799640" cy="165564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lang="ru-RU" strike="noStrike">
                <a:solidFill>
                  <a:srgbClr val="000000"/>
                </a:solidFill>
                <a:latin typeface="Arial"/>
                <a:ea typeface="DejaVu Sans"/>
              </a:rPr>
              <a:t>Униполярные 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trike="noStrike">
                <a:solidFill>
                  <a:srgbClr val="000000"/>
                </a:solidFill>
                <a:latin typeface="Arial"/>
                <a:ea typeface="DejaVu Sans"/>
              </a:rPr>
              <a:t>Биполярные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trike="noStrike">
                <a:solidFill>
                  <a:srgbClr val="000000"/>
                </a:solidFill>
                <a:latin typeface="Arial"/>
                <a:ea typeface="DejaVu Sans"/>
              </a:rPr>
              <a:t>Мультиполярные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trike="noStrike">
                <a:solidFill>
                  <a:srgbClr val="000000"/>
                </a:solidFill>
                <a:latin typeface="Arial"/>
                <a:ea typeface="DejaVu Sans"/>
              </a:rPr>
              <a:t>Ложнополярные</a:t>
            </a:r>
            <a:endParaRPr/>
          </a:p>
        </p:txBody>
      </p:sp>
      <p:sp>
        <p:nvSpPr>
          <p:cNvPr id="126" name="CustomShape 10"/>
          <p:cNvSpPr/>
          <p:nvPr/>
        </p:nvSpPr>
        <p:spPr>
          <a:xfrm>
            <a:off x="7128000" y="2594160"/>
            <a:ext cx="2807640" cy="251748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lang="ru-RU" sz="4000" strike="noStrike">
                <a:solidFill>
                  <a:srgbClr val="000000"/>
                </a:solidFill>
                <a:latin typeface="Arial"/>
                <a:ea typeface="DejaVu Sans"/>
              </a:rPr>
              <a:t>Микроглия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4000" strike="noStrike">
                <a:solidFill>
                  <a:srgbClr val="000000"/>
                </a:solidFill>
                <a:latin typeface="Arial"/>
                <a:ea typeface="DejaVu Sans"/>
              </a:rPr>
              <a:t>Макроглия</a:t>
            </a:r>
            <a:endParaRPr/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504000" y="288000"/>
            <a:ext cx="9071640" cy="1247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ru-RU" sz="4759" strike="noStrike">
                <a:latin typeface="Arial"/>
              </a:rPr>
              <a:t>Строение нейрона</a:t>
            </a:r>
            <a:endParaRPr/>
          </a:p>
        </p:txBody>
      </p:sp>
      <p:pic>
        <p:nvPicPr>
          <p:cNvPr id="128" name="" descr=""/>
          <p:cNvPicPr/>
          <p:nvPr/>
        </p:nvPicPr>
        <p:blipFill>
          <a:blip r:embed="rId1"/>
          <a:stretch/>
        </p:blipFill>
        <p:spPr>
          <a:xfrm>
            <a:off x="253080" y="2880000"/>
            <a:ext cx="5925600" cy="2303640"/>
          </a:xfrm>
          <a:prstGeom prst="rect">
            <a:avLst/>
          </a:prstGeom>
          <a:ln>
            <a:noFill/>
          </a:ln>
        </p:spPr>
      </p:pic>
      <p:sp>
        <p:nvSpPr>
          <p:cNvPr id="129" name="CustomShape 2"/>
          <p:cNvSpPr/>
          <p:nvPr/>
        </p:nvSpPr>
        <p:spPr>
          <a:xfrm>
            <a:off x="6188760" y="1368000"/>
            <a:ext cx="3675240" cy="447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r>
              <a:rPr lang="ru-RU" sz="2400" strike="noStrike">
                <a:latin typeface="Arial"/>
              </a:rPr>
              <a:t>Нейроны состоят из тела (перикариона) и отростков, среди которых выделяют дендриты и аксон (нейрит). Дендритов может быть множество, аксон всегда один </a:t>
            </a:r>
            <a:endParaRPr/>
          </a:p>
          <a:p>
            <a:r>
              <a:rPr lang="ru-RU" sz="2400" strike="noStrike">
                <a:latin typeface="Arial"/>
              </a:rPr>
              <a:t>Нейрон как любая клетка состоит из 3 компонентов: ядра, цитоплазмы и цитолеммы. Основной объём клетки приходится на отростки. </a:t>
            </a:r>
            <a:endParaRPr/>
          </a:p>
          <a:p>
            <a:endParaRPr/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504000" y="236520"/>
            <a:ext cx="9071640" cy="1350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1" name="CustomShape 2"/>
          <p:cNvSpPr/>
          <p:nvPr/>
        </p:nvSpPr>
        <p:spPr>
          <a:xfrm>
            <a:off x="504000" y="2887560"/>
            <a:ext cx="4426560" cy="438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i="1" lang="ru-RU" sz="3200" strike="noStrike" u="sng">
                <a:solidFill>
                  <a:srgbClr val="000000"/>
                </a:solidFill>
                <a:latin typeface="Arial"/>
                <a:ea typeface="Microsoft YaHei"/>
              </a:rPr>
              <a:t>Дендриты</a:t>
            </a:r>
            <a:r>
              <a:rPr lang="ru-RU" sz="3200" strike="noStrike">
                <a:solidFill>
                  <a:srgbClr val="000000"/>
                </a:solidFill>
                <a:latin typeface="Arial"/>
                <a:ea typeface="Microsoft YaHei"/>
              </a:rPr>
              <a:t> – короткие отростки, нередко сильно ветвятся. Дендриты в начальных сегментах содержат органеллы подобно телу нейрона. Хорошо развит цитоскелет.</a:t>
            </a:r>
            <a:endParaRPr/>
          </a:p>
        </p:txBody>
      </p:sp>
      <p:sp>
        <p:nvSpPr>
          <p:cNvPr id="132" name="CustomShape 3"/>
          <p:cNvSpPr/>
          <p:nvPr/>
        </p:nvSpPr>
        <p:spPr>
          <a:xfrm>
            <a:off x="5328000" y="2815920"/>
            <a:ext cx="4426560" cy="438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i="1" lang="ru-RU" sz="2200" strike="noStrike" u="sng">
                <a:solidFill>
                  <a:srgbClr val="000000"/>
                </a:solidFill>
                <a:latin typeface="Arial"/>
                <a:ea typeface="Microsoft YaHei"/>
              </a:rPr>
              <a:t>Аксон (нейрит)</a:t>
            </a:r>
            <a:r>
              <a:rPr lang="ru-RU" sz="2200" strike="noStrike">
                <a:solidFill>
                  <a:srgbClr val="000000"/>
                </a:solidFill>
                <a:latin typeface="Arial"/>
                <a:ea typeface="Microsoft YaHei"/>
              </a:rPr>
              <a:t> чаще всего длинный, слабо ветвится или не ветвится. В нем отсутствует шЭПС. Микротрубочки и микрофиламенты располагаются упорядочено. В цитоплазме аксона видны митохондрии, транспортные пузырьки. Аксоны в основном миелинизированы и окружены отростками олигодендроцитов в ЦНС, или леммоцитами в периферической нервной системе.</a:t>
            </a:r>
            <a:endParaRPr/>
          </a:p>
        </p:txBody>
      </p:sp>
      <p:pic>
        <p:nvPicPr>
          <p:cNvPr id="133" name="" descr=""/>
          <p:cNvPicPr/>
          <p:nvPr/>
        </p:nvPicPr>
        <p:blipFill>
          <a:blip r:embed="rId1"/>
          <a:stretch/>
        </p:blipFill>
        <p:spPr>
          <a:xfrm>
            <a:off x="1944000" y="66600"/>
            <a:ext cx="6839640" cy="31690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ustomShape 1"/>
          <p:cNvSpPr/>
          <p:nvPr/>
        </p:nvSpPr>
        <p:spPr>
          <a:xfrm>
            <a:off x="504000" y="236520"/>
            <a:ext cx="9071640" cy="1350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ru-RU" sz="4759" strike="noStrike">
                <a:latin typeface="Arial"/>
              </a:rPr>
              <a:t>По морфологии нейроны подразделяют </a:t>
            </a:r>
            <a:endParaRPr/>
          </a:p>
        </p:txBody>
      </p:sp>
      <p:sp>
        <p:nvSpPr>
          <p:cNvPr id="135" name="CustomShape 2"/>
          <p:cNvSpPr/>
          <p:nvPr/>
        </p:nvSpPr>
        <p:spPr>
          <a:xfrm>
            <a:off x="504000" y="1823760"/>
            <a:ext cx="4426560" cy="438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6" name="CustomShape 3"/>
          <p:cNvSpPr/>
          <p:nvPr/>
        </p:nvSpPr>
        <p:spPr>
          <a:xfrm>
            <a:off x="5152680" y="1823760"/>
            <a:ext cx="4426560" cy="438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37" name="" descr=""/>
          <p:cNvPicPr/>
          <p:nvPr/>
        </p:nvPicPr>
        <p:blipFill>
          <a:blip r:embed="rId1"/>
          <a:stretch/>
        </p:blipFill>
        <p:spPr>
          <a:xfrm>
            <a:off x="576000" y="1932840"/>
            <a:ext cx="8970840" cy="47628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1"/>
          <p:cNvSpPr/>
          <p:nvPr/>
        </p:nvSpPr>
        <p:spPr>
          <a:xfrm>
            <a:off x="504000" y="288000"/>
            <a:ext cx="9071640" cy="1247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ru-RU" sz="4759" strike="noStrike">
                <a:latin typeface="Arial"/>
              </a:rPr>
              <a:t>Мультипоряные нейроны</a:t>
            </a:r>
            <a:endParaRPr/>
          </a:p>
        </p:txBody>
      </p:sp>
      <p:sp>
        <p:nvSpPr>
          <p:cNvPr id="139" name="CustomShape 2"/>
          <p:cNvSpPr/>
          <p:nvPr/>
        </p:nvSpPr>
        <p:spPr>
          <a:xfrm>
            <a:off x="541080" y="4680000"/>
            <a:ext cx="8818560" cy="2656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ru-RU" sz="2800" strike="noStrike">
                <a:latin typeface="Arial"/>
              </a:rPr>
              <a:t>1 - ядро с ядрышком; 2 - хаотичное расположение нейрофибрилл в теле; 3 - упорядоченное расположение нейрофибрилл в отростках</a:t>
            </a:r>
            <a:endParaRPr/>
          </a:p>
        </p:txBody>
      </p:sp>
      <p:sp>
        <p:nvSpPr>
          <p:cNvPr id="140" name="CustomShape 3"/>
          <p:cNvSpPr/>
          <p:nvPr/>
        </p:nvSpPr>
        <p:spPr>
          <a:xfrm>
            <a:off x="5152680" y="1823760"/>
            <a:ext cx="4426560" cy="438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41" name="" descr=""/>
          <p:cNvPicPr/>
          <p:nvPr/>
        </p:nvPicPr>
        <p:blipFill>
          <a:blip r:embed="rId1"/>
          <a:stretch/>
        </p:blipFill>
        <p:spPr>
          <a:xfrm>
            <a:off x="1943280" y="1254600"/>
            <a:ext cx="6196320" cy="4793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504000" y="-101160"/>
            <a:ext cx="9071640" cy="2026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ru-RU" sz="4759" strike="noStrike">
                <a:latin typeface="Arial"/>
              </a:rPr>
              <a:t>По функции (по расположению в рефлекторной дуге) выделяют:</a:t>
            </a:r>
            <a:endParaRPr/>
          </a:p>
        </p:txBody>
      </p:sp>
      <p:sp>
        <p:nvSpPr>
          <p:cNvPr id="143" name="CustomShape 2"/>
          <p:cNvSpPr/>
          <p:nvPr/>
        </p:nvSpPr>
        <p:spPr>
          <a:xfrm>
            <a:off x="288000" y="1872000"/>
            <a:ext cx="4426560" cy="604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endParaRPr/>
          </a:p>
          <a:p>
            <a:r>
              <a:rPr lang="ru-RU" strike="noStrike">
                <a:latin typeface="Arial"/>
              </a:rPr>
              <a:t>-</a:t>
            </a:r>
            <a:r>
              <a:rPr lang="ru-RU" strike="noStrike" u="sng">
                <a:latin typeface="Arial"/>
              </a:rPr>
              <a:t> афферентные (чувствительные) нейроны </a:t>
            </a:r>
            <a:r>
              <a:rPr lang="ru-RU" strike="noStrike">
                <a:latin typeface="Arial"/>
              </a:rPr>
              <a:t> – воспринимают информацию и передают ее в нервные центры. Типичными чувствительными являются ложноуниполярные и биполярные нейроны спинномозговых и черепно-мозговых узлов;</a:t>
            </a:r>
            <a:endParaRPr/>
          </a:p>
          <a:p>
            <a:r>
              <a:rPr lang="ru-RU" strike="noStrike">
                <a:latin typeface="Arial"/>
              </a:rPr>
              <a:t>- </a:t>
            </a:r>
            <a:r>
              <a:rPr lang="ru-RU" strike="noStrike" u="sng">
                <a:latin typeface="Arial"/>
              </a:rPr>
              <a:t>ассоциативные (вставочные) нейроны</a:t>
            </a:r>
            <a:r>
              <a:rPr lang="ru-RU" strike="noStrike">
                <a:latin typeface="Arial"/>
              </a:rPr>
              <a:t> осуществляют взаимодействие между нейронами, их большинство в ЦНС;</a:t>
            </a:r>
            <a:endParaRPr/>
          </a:p>
          <a:p>
            <a:r>
              <a:rPr lang="ru-RU" strike="noStrike">
                <a:latin typeface="Arial"/>
              </a:rPr>
              <a:t>-</a:t>
            </a:r>
            <a:r>
              <a:rPr lang="ru-RU" strike="noStrike" u="sng">
                <a:latin typeface="Arial"/>
              </a:rPr>
              <a:t> эфферентные (двигательные) нейроны</a:t>
            </a:r>
            <a:r>
              <a:rPr lang="ru-RU" strike="noStrike">
                <a:latin typeface="Arial"/>
              </a:rPr>
              <a:t> генерируют нервный импульс и передают возбуждение другим нейронам или клеткам других видов тканей: мышечным, секреторным клеткам.</a:t>
            </a:r>
            <a:endParaRPr/>
          </a:p>
        </p:txBody>
      </p:sp>
      <p:sp>
        <p:nvSpPr>
          <p:cNvPr id="144" name="CustomShape 3"/>
          <p:cNvSpPr/>
          <p:nvPr/>
        </p:nvSpPr>
        <p:spPr>
          <a:xfrm>
            <a:off x="5152680" y="1823760"/>
            <a:ext cx="4426560" cy="438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45" name="" descr=""/>
          <p:cNvPicPr/>
          <p:nvPr/>
        </p:nvPicPr>
        <p:blipFill>
          <a:blip r:embed="rId1"/>
          <a:stretch/>
        </p:blipFill>
        <p:spPr>
          <a:xfrm>
            <a:off x="4930920" y="2808000"/>
            <a:ext cx="4968360" cy="3363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504000" y="231480"/>
            <a:ext cx="9071640" cy="135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ru-RU" sz="3200" strike="noStrike">
                <a:solidFill>
                  <a:srgbClr val="ffffff"/>
                </a:solidFill>
                <a:latin typeface="Arial"/>
                <a:ea typeface="Microsoft YaHei"/>
              </a:rPr>
              <a:t>Нейроглия</a:t>
            </a:r>
            <a:r>
              <a:rPr lang="ru-RU" sz="3200" strike="noStrike">
                <a:solidFill>
                  <a:srgbClr val="ffffff"/>
                </a:solidFill>
                <a:latin typeface="Arial"/>
                <a:ea typeface="Microsoft YaHei"/>
              </a:rPr>
              <a:t> — группа клеток нервной ткани, находящиеся между нейронами, различают </a:t>
            </a:r>
            <a:r>
              <a:rPr b="1" lang="ru-RU" sz="3200" strike="noStrike" u="sng">
                <a:solidFill>
                  <a:srgbClr val="ffffff"/>
                </a:solidFill>
                <a:latin typeface="Arial"/>
                <a:ea typeface="Microsoft YaHei"/>
              </a:rPr>
              <a:t>микроглию и макроглию</a:t>
            </a:r>
            <a:r>
              <a:rPr lang="ru-RU" sz="3200" strike="noStrike" u="sng">
                <a:solidFill>
                  <a:srgbClr val="ffffff"/>
                </a:solidFill>
                <a:latin typeface="Arial"/>
                <a:ea typeface="Microsoft YaHei"/>
              </a:rPr>
              <a:t>. </a:t>
            </a:r>
            <a:endParaRPr/>
          </a:p>
        </p:txBody>
      </p:sp>
      <p:sp>
        <p:nvSpPr>
          <p:cNvPr id="147" name="CustomShape 2"/>
          <p:cNvSpPr/>
          <p:nvPr/>
        </p:nvSpPr>
        <p:spPr>
          <a:xfrm>
            <a:off x="504000" y="1823760"/>
            <a:ext cx="4426560" cy="438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8" name="CustomShape 3"/>
          <p:cNvSpPr/>
          <p:nvPr/>
        </p:nvSpPr>
        <p:spPr>
          <a:xfrm>
            <a:off x="5152680" y="1823760"/>
            <a:ext cx="4426560" cy="438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49" name="" descr=""/>
          <p:cNvPicPr/>
          <p:nvPr/>
        </p:nvPicPr>
        <p:blipFill>
          <a:blip r:embed="rId1"/>
          <a:stretch/>
        </p:blipFill>
        <p:spPr>
          <a:xfrm>
            <a:off x="1621080" y="1842840"/>
            <a:ext cx="6874560" cy="5155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1406</TotalTime>
  <Application>LibreOffice/4.4.0.3$Windows_x86 LibreOffice_project/de093506bcdc5fafd9023ee680b8c60e3e0645d7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2017-04-18T10:56:09Z</dcterms:created>
  <dc:language>ru-RU</dc:language>
  <dcterms:modified xsi:type="dcterms:W3CDTF">2017-04-21T18:16:07Z</dcterms:modified>
  <cp:revision>4</cp:revision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