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9.jpeg" ContentType="image/jpeg"/>
  <Override PartName="/ppt/media/image1.jpeg" ContentType="image/jpeg"/>
  <Override PartName="/ppt/media/image2.png" ContentType="image/png"/>
  <Override PartName="/ppt/media/image4.jpeg" ContentType="image/jpeg"/>
  <Override PartName="/ppt/media/image48.png" ContentType="image/pn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1.wmf" ContentType="image/x-wmf"/>
  <Override PartName="/ppt/media/image10.jpeg" ContentType="image/jpeg"/>
  <Override PartName="/ppt/media/image18.jpeg" ContentType="image/jpeg"/>
  <Override PartName="/ppt/media/image12.png" ContentType="image/png"/>
  <Override PartName="/ppt/media/image46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49.png" ContentType="image/png"/>
  <Override PartName="/ppt/media/image16.jpeg" ContentType="image/jpeg"/>
  <Override PartName="/ppt/media/image17.jpeg" ContentType="image/jpeg"/>
  <Override PartName="/ppt/media/image22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3.png" ContentType="image/png"/>
  <Override PartName="/ppt/media/image24.png" ContentType="image/png"/>
  <Override PartName="/ppt/media/image25.jpeg" ContentType="image/jpeg"/>
  <Override PartName="/ppt/media/image26.jpeg" ContentType="image/jpeg"/>
  <Override PartName="/ppt/media/image47.png" ContentType="image/pn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52.png" ContentType="image/pn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png" ContentType="image/pn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50.jpeg" ContentType="image/jpeg"/>
  <Override PartName="/ppt/media/image5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730880" y="17640"/>
            <a:ext cx="9181080" cy="573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3600" spc="-1" strike="noStrike">
                <a:latin typeface="Calibri"/>
              </a:rPr>
              <a:t>Для правки текста заглавия щёлкните мышью</a:t>
            </a:r>
            <a:endParaRPr b="0" lang="ru-RU" sz="3600" spc="-1" strike="noStrike"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C0A2114C-8023-432A-9B95-BA63265756BB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Пятый уровень структуры</a:t>
            </a:r>
            <a:endParaRPr b="0" lang="ru-RU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Шестой уровень структуры</a:t>
            </a:r>
            <a:endParaRPr b="0" lang="ru-RU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Седьмой уровень структуры</a:t>
            </a:r>
            <a:endParaRPr b="0" lang="ru-RU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730880" y="17640"/>
            <a:ext cx="9181080" cy="573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3600" spc="-1" strike="noStrike">
                <a:latin typeface="Calibri"/>
              </a:rPr>
              <a:t>Для правки текста заглавия щёлкните мышью</a:t>
            </a:r>
            <a:endParaRPr b="0" lang="ru-RU" sz="3600" spc="-1" strike="noStrike"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18240" y="2962440"/>
            <a:ext cx="5574960" cy="2220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Пятый уровень структуры</a:t>
            </a:r>
            <a:endParaRPr b="0" lang="ru-RU" sz="1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Шестой уровень структуры</a:t>
            </a:r>
            <a:endParaRPr b="0" lang="ru-RU" sz="1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Седьмой уровень структуры</a:t>
            </a:r>
            <a:endParaRPr b="0" lang="ru-RU" sz="1800" spc="-1" strike="noStrike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77C4B6C2-1279-4CF4-BA1B-CF75FA3262AB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30880" y="17640"/>
            <a:ext cx="9181080" cy="573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3600" spc="-1" strike="noStrike">
                <a:latin typeface="Calibri"/>
              </a:rPr>
              <a:t>Для правки текста заглавия щёлкните мышью</a:t>
            </a:r>
            <a:endParaRPr b="0" lang="ru-RU" sz="3600" spc="-1" strike="noStrike"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577520"/>
            <a:ext cx="5303160" cy="39776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Пятый уровень структуры</a:t>
            </a:r>
            <a:endParaRPr b="0" lang="ru-RU" sz="1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Шестой уровень структуры</a:t>
            </a:r>
            <a:endParaRPr b="0" lang="ru-RU" sz="1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Седьмой уровень структуры</a:t>
            </a:r>
            <a:endParaRPr b="0" lang="ru-RU" sz="1800" spc="-1" strike="noStrike"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78760" y="1577520"/>
            <a:ext cx="5303160" cy="39776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Пятый уровень структуры</a:t>
            </a:r>
            <a:endParaRPr b="0" lang="ru-RU" sz="1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Шестой уровень структуры</a:t>
            </a:r>
            <a:endParaRPr b="0" lang="ru-RU" sz="1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Седьмой уровень структуры</a:t>
            </a:r>
            <a:endParaRPr b="0" lang="ru-RU" sz="1800" spc="-1" strike="noStrike"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5A0B1733-B694-4CAD-BF74-F99F6A38ACE5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36712226-A6C6-432F-8A2C-05C5C6D87328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latin typeface="Calibri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Пятый уровень структуры</a:t>
            </a:r>
            <a:endParaRPr b="0" lang="ru-RU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Шестой уровень структуры</a:t>
            </a:r>
            <a:endParaRPr b="0" lang="ru-RU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Седьмой уровень структуры</a:t>
            </a:r>
            <a:endParaRPr b="0" lang="ru-RU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864520" y="-93240"/>
            <a:ext cx="6463080" cy="11451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r>
              <a:rPr b="0" lang="ru-RU" sz="3600" spc="-1" strike="noStrike">
                <a:latin typeface="Calibri"/>
              </a:rPr>
              <a:t>Для правки текста заглавия щёлкните мышью</a:t>
            </a:r>
            <a:endParaRPr b="0" lang="ru-RU" sz="3600" spc="-1" strike="noStrike"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1605A19F-1CE5-481F-BEC3-012F7F86E695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Пятый уровень структуры</a:t>
            </a:r>
            <a:endParaRPr b="0" lang="ru-RU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Шестой уровень структуры</a:t>
            </a:r>
            <a:endParaRPr b="0" lang="ru-RU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Седьмой уровень структуры</a:t>
            </a:r>
            <a:endParaRPr b="0" lang="ru-RU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3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3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3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3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3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1"/>
          <p:cNvGrpSpPr/>
          <p:nvPr/>
        </p:nvGrpSpPr>
        <p:grpSpPr>
          <a:xfrm>
            <a:off x="1010880" y="0"/>
            <a:ext cx="10169640" cy="6857640"/>
            <a:chOff x="1010880" y="0"/>
            <a:chExt cx="10169640" cy="6857640"/>
          </a:xfrm>
        </p:grpSpPr>
        <p:pic>
          <p:nvPicPr>
            <p:cNvPr id="207" name="object 3" descr=""/>
            <p:cNvPicPr/>
            <p:nvPr/>
          </p:nvPicPr>
          <p:blipFill>
            <a:blip r:embed="rId1"/>
            <a:stretch/>
          </p:blipFill>
          <p:spPr>
            <a:xfrm>
              <a:off x="1010880" y="1137240"/>
              <a:ext cx="10169640" cy="5720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8" name="object 4" descr=""/>
            <p:cNvPicPr/>
            <p:nvPr/>
          </p:nvPicPr>
          <p:blipFill>
            <a:blip r:embed="rId2"/>
            <a:stretch/>
          </p:blipFill>
          <p:spPr>
            <a:xfrm>
              <a:off x="2567880" y="0"/>
              <a:ext cx="7054200" cy="1159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09" name="TextShape 2"/>
          <p:cNvSpPr txBox="1"/>
          <p:nvPr/>
        </p:nvSpPr>
        <p:spPr>
          <a:xfrm>
            <a:off x="1728000" y="144000"/>
            <a:ext cx="9360000" cy="196272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200" spc="-1" strike="noStrike">
                <a:solidFill>
                  <a:srgbClr val="4471c4"/>
                </a:solidFill>
                <a:latin typeface="Times New Roman"/>
              </a:rPr>
              <a:t>НЕЭПИТЕЛИАЛЬНЫЕ ОПУХОЛИ</a:t>
            </a:r>
            <a:br/>
            <a:r>
              <a:rPr b="1" lang="ru-RU" sz="3200" spc="-1" strike="noStrike">
                <a:solidFill>
                  <a:srgbClr val="4471c4"/>
                </a:solidFill>
                <a:latin typeface="Times New Roman"/>
              </a:rPr>
              <a:t>ЯИЧНИКОВ</a:t>
            </a:r>
            <a:br/>
            <a:endParaRPr b="0" lang="ru-RU" sz="32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730880" y="17640"/>
            <a:ext cx="9181080" cy="573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i="1" lang="ru-RU" sz="3600" spc="-1" strike="noStrike">
                <a:latin typeface="Calibri"/>
              </a:rPr>
              <a:t>Дисгерминома</a:t>
            </a:r>
            <a:endParaRPr b="0" lang="ru-RU" sz="3600" spc="-1" strike="noStrike">
              <a:latin typeface="Calibri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576000" y="864000"/>
            <a:ext cx="5582520" cy="5572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1700" spc="-1" strike="noStrike">
                <a:latin typeface="Arial"/>
              </a:rPr>
              <a:t>Дисгерминома представляет собой самую частую злокачественную опухоль при беременности. Состоит из клеток, морфологически сходных с примордиальными фолликулами.</a:t>
            </a:r>
            <a:endParaRPr b="0" lang="ru-RU" sz="1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700" spc="-1" strike="noStrike">
                <a:latin typeface="Arial"/>
              </a:rPr>
              <a:t> </a:t>
            </a:r>
            <a:r>
              <a:rPr b="0" lang="ru-RU" sz="1700" spc="-1" strike="noStrike">
                <a:latin typeface="Arial"/>
              </a:rPr>
              <a:t>В норме к моменту рождения все половые клетки находятся в составе примордиальных фолликулов, половые клетки, не образующие фолликулов, погибают. Если этого не происходит, то половые клетки приобретают способность к бесконтрольной пролиферации и дают начало опухоли. Дисгерминома возникает у подростков и молодых женщин при общем и генитальном инфантилизме с поздним менархе. Часто наблюдаются аномалии наружных половых органов. Опухоль, как правило, односторонняя.</a:t>
            </a:r>
            <a:endParaRPr b="0" lang="ru-RU" sz="1700" spc="-1" strike="noStrike">
              <a:latin typeface="Arial"/>
            </a:endParaRPr>
          </a:p>
          <a:p>
            <a:pPr algn="ctr"/>
            <a:r>
              <a:rPr b="0" lang="ru-RU" sz="1700" spc="-1" strike="noStrike">
                <a:latin typeface="Arial"/>
              </a:rPr>
              <a:t>Типичная дисгерминома представлена солидной опухолью округлой или овоидной формы с гладкой белесоватой фиброзной капсулой. Опухоль может достигать значительных размеров, полностью замещая ткань яичника, дисгерминома при небольших узлах имеет различную консистенцию.</a:t>
            </a:r>
            <a:endParaRPr b="0" lang="ru-RU" sz="1700" spc="-1" strike="noStrike">
              <a:latin typeface="Arial"/>
            </a:endParaRPr>
          </a:p>
        </p:txBody>
      </p:sp>
      <p:pic>
        <p:nvPicPr>
          <p:cNvPr id="245" name="Picture 2" descr=""/>
          <p:cNvPicPr/>
          <p:nvPr/>
        </p:nvPicPr>
        <p:blipFill>
          <a:blip r:embed="rId1"/>
          <a:stretch/>
        </p:blipFill>
        <p:spPr>
          <a:xfrm>
            <a:off x="6696000" y="1319400"/>
            <a:ext cx="5146560" cy="4800600"/>
          </a:xfrm>
          <a:prstGeom prst="rect">
            <a:avLst/>
          </a:prstGeom>
          <a:ln>
            <a:noFill/>
          </a:ln>
        </p:spPr>
      </p:pic>
      <p:sp>
        <p:nvSpPr>
          <p:cNvPr id="246" name="TextShape 3"/>
          <p:cNvSpPr txBox="1"/>
          <p:nvPr/>
        </p:nvSpPr>
        <p:spPr>
          <a:xfrm>
            <a:off x="7272000" y="6264000"/>
            <a:ext cx="434880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1" strike="noStrike">
                <a:latin typeface="Arial"/>
              </a:rPr>
              <a:t>Повышение уровня ЛДГ, АФП, b-ХГЧ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1730880" y="578160"/>
            <a:ext cx="9181080" cy="573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ru-RU" sz="2800" spc="-1" strike="noStrike">
                <a:latin typeface="Times New Roman"/>
              </a:rPr>
              <a:t>Зрелая тератома</a:t>
            </a:r>
            <a:endParaRPr b="0" lang="ru-RU" sz="2800" spc="-1" strike="noStrike">
              <a:latin typeface="Times New Roman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49000"/>
          </a:bodyPr>
          <a:p>
            <a:pPr marL="432000" indent="-32400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Times New Roman"/>
              </a:rPr>
              <a:t>Зрелые тератомы подразделяются на солидные (без кист) и кистозные (дермоидная киста). Выделяют и монодермальные тератомы - </a:t>
            </a:r>
            <a:r>
              <a:rPr b="0" i="1" lang="ru-RU" sz="2000" spc="-1" strike="noStrike">
                <a:latin typeface="Times New Roman"/>
              </a:rPr>
              <a:t>струму </a:t>
            </a:r>
            <a:r>
              <a:rPr b="0" lang="ru-RU" sz="2000" spc="-1" strike="noStrike">
                <a:latin typeface="Times New Roman"/>
              </a:rPr>
              <a:t>яичника и </a:t>
            </a:r>
            <a:r>
              <a:rPr b="0" i="1" lang="ru-RU" sz="2000" spc="-1" strike="noStrike">
                <a:latin typeface="Times New Roman"/>
              </a:rPr>
              <a:t>карциноид </a:t>
            </a:r>
            <a:r>
              <a:rPr b="0" lang="ru-RU" sz="2000" spc="-1" strike="noStrike">
                <a:latin typeface="Times New Roman"/>
              </a:rPr>
              <a:t>яичника; их строение идентично обычной ткани щитовидной железы и кишечным карциноидам.</a:t>
            </a:r>
            <a:endParaRPr b="0" lang="ru-RU" sz="2000" spc="-1" strike="noStrike">
              <a:latin typeface="Times New Roman"/>
            </a:endParaRPr>
          </a:p>
          <a:p>
            <a:pPr marL="432000" indent="-32400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latin typeface="Times New Roman"/>
              </a:rPr>
              <a:t>Зрелая кистозная тератома</a:t>
            </a:r>
            <a:r>
              <a:rPr b="0" lang="ru-RU" sz="2000" spc="-1" strike="noStrike">
                <a:latin typeface="Times New Roman"/>
              </a:rPr>
              <a:t> - одна из наиболее распространенных опухолей в детском и юношеском возрасте; может встречаться даже у новорожденных, что косвенно свидетельствует о ее тератогенном происхождении. Зрелая тератома встречается в репродуктивном возрасте, в постменопаузальном периоде (как случайная находка). Она состоит из хорошо дифференцированных производных всех трех зародышевых листков с преобладанием эктодермальных элементов (отсюда термин "дермоидная киста"). Опухоль является однокамерной кистой (многокамерное строение наблюдается редко), всегда доброкачественная и лишь изредка проявляет признаки малигнизации. В структуру дермоидных кист включен так называемый дермоидный бугорок, в котором выявляются зрелые ткани и рудиментарные органы.</a:t>
            </a:r>
            <a:endParaRPr b="0" lang="ru-RU" sz="2000" spc="-1" strike="noStrike">
              <a:latin typeface="Times New Roman"/>
            </a:endParaRPr>
          </a:p>
          <a:p>
            <a:pPr marL="432000" indent="-32400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Times New Roman"/>
              </a:rPr>
              <a:t>Капсула дермоидной кисты плотная, фиброзная, различной толщины, поверхность гладкая, блестящая. Тератома на разрезе напоминает мешок, содержащий густую массу, состоящую из сала и волос, в виде клубков или прядей различной длины, нередко встречаются и хорошо сформированные зубы. Внутренняя поверхность стенки выстлана цилиндрическим или кубическим эпителием. </a:t>
            </a:r>
            <a:endParaRPr b="0" lang="ru-RU" sz="2000" spc="-1" strike="noStrike">
              <a:latin typeface="Times New Roman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Times New Roman"/>
              </a:rPr>
              <a:t>При микроскопическом исследовании определяются ткани эктодермального происхождения - кожа, элементы невральной ткани - глия, нейроциты, ганглии. Мезодермальные производные представлены костной, хрящевой, гладкомышечной, фиброзной и жировой тканью. Производные эндодермы встречаются реже и обычно включают бронхиальный и гастроинтестинальный эпителий, ткань щитовидной и слюнной желез. Объектом особо тщательного гистологического исследования должен быть дермоидный бугорок с целью исключения малигнизации.</a:t>
            </a:r>
            <a:endParaRPr b="0" lang="ru-RU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1730880" y="17640"/>
            <a:ext cx="9181080" cy="573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pic>
        <p:nvPicPr>
          <p:cNvPr id="251" name="" descr=""/>
          <p:cNvPicPr/>
          <p:nvPr/>
        </p:nvPicPr>
        <p:blipFill>
          <a:blip r:embed="rId1"/>
          <a:stretch/>
        </p:blipFill>
        <p:spPr>
          <a:xfrm>
            <a:off x="504000" y="144000"/>
            <a:ext cx="10944000" cy="6015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1730880" y="17640"/>
            <a:ext cx="9181080" cy="573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i="1" lang="ru-RU" sz="3900" spc="-1" strike="noStrike">
                <a:latin typeface="Calibri"/>
              </a:rPr>
              <a:t>Тератобластома (незрелая тератома)</a:t>
            </a:r>
            <a:r>
              <a:rPr b="0" lang="ru-RU" sz="3900" spc="-1" strike="noStrike">
                <a:latin typeface="Calibri"/>
              </a:rPr>
              <a:t> </a:t>
            </a:r>
            <a:endParaRPr b="0" lang="ru-RU" sz="3900" spc="-1" strike="noStrike">
              <a:latin typeface="Calibri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720000" y="108000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342720" indent="-34272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Times New Roman"/>
              </a:rPr>
              <a:t>Опухоль имеет тенденцию к быстрому росту и может достигать значительных размеров. При микроскопическом исследовании определяется сочетание производных всех 3 зародышевых слоев. Поверхность разреза обычно пестрая, от бледно-серого до темно-бурого цвета. При осмотре определяются кости, хрящи, волосы, опухоль содержит жировые массы.</a:t>
            </a:r>
            <a:endParaRPr b="0" lang="ru-RU" sz="2200" spc="-1" strike="noStrike">
              <a:latin typeface="Times New Roman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Times New Roman"/>
              </a:rPr>
              <a:t>Опухоль обычно располагается сбоку от матки. Она односторонняя, неправильной формы, неравномерно мягкой, местами плотной консистенции - в зависимости от преобладающего типа тканей и некротических изменений, большого размера, с бугристой поверхностью, малоподвижная, чувствительная при пальпации. При прорастании капсулы имплантируется в брюшину, дает метастазы в забрюшинные лимфатические узлы, легкие, печень, головной мозг. Метастазы незрелой тератомы, как и основная опухоль, обычно состоят из различных тканевых элементов с наиболее незрелыми структурами.</a:t>
            </a:r>
            <a:endParaRPr b="0" lang="ru-RU" sz="2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1730880" y="17640"/>
            <a:ext cx="9181080" cy="573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pic>
        <p:nvPicPr>
          <p:cNvPr id="256" name="" descr=""/>
          <p:cNvPicPr/>
          <p:nvPr/>
        </p:nvPicPr>
        <p:blipFill>
          <a:blip r:embed="rId1"/>
          <a:stretch/>
        </p:blipFill>
        <p:spPr>
          <a:xfrm>
            <a:off x="453600" y="238680"/>
            <a:ext cx="11429640" cy="6476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1730880" y="365760"/>
            <a:ext cx="9181080" cy="711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ru-RU" sz="2800" spc="-1" strike="noStrike">
                <a:latin typeface="Calibri"/>
              </a:rPr>
              <a:t>ОПУХОЛИ ЖЕЛТОЧНОГО</a:t>
            </a:r>
            <a:br/>
            <a:r>
              <a:rPr b="0" lang="ru-RU" sz="2800" spc="-1" strike="noStrike">
                <a:latin typeface="Calibri"/>
              </a:rPr>
              <a:t>МЕШКА</a:t>
            </a:r>
            <a:endParaRPr b="0" lang="ru-RU" sz="2800" spc="-1" strike="noStrike">
              <a:latin typeface="Calibri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609480" y="1604520"/>
            <a:ext cx="536652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Calibri"/>
              </a:rPr>
              <a:t>Встречаются редко</a:t>
            </a:r>
            <a:endParaRPr b="0" lang="ru-RU" sz="2400" spc="-1" strike="noStrike"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Calibri"/>
              </a:rPr>
              <a:t> </a:t>
            </a:r>
            <a:r>
              <a:rPr b="0" lang="ru-RU" sz="2400" spc="-1" strike="noStrike">
                <a:latin typeface="Calibri"/>
              </a:rPr>
              <a:t>Происходит она из внеэмбриональных оболочек (эктодермы, желточного мешка, мезодермы, аллантоиса). Обычно односторонняя, наблюдают главным образом у детей и женщин в возрасте до 30 лет. </a:t>
            </a:r>
            <a:endParaRPr b="0" lang="ru-RU" sz="2400" spc="-1" strike="noStrike"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Calibri"/>
              </a:rPr>
              <a:t>Большое диагностическое значение придается определению а-фетопротеина </a:t>
            </a:r>
            <a:endParaRPr b="0" lang="ru-RU" sz="2400" spc="-1" strike="noStrike">
              <a:latin typeface="Calibri"/>
            </a:endParaRPr>
          </a:p>
        </p:txBody>
      </p:sp>
      <p:pic>
        <p:nvPicPr>
          <p:cNvPr id="259" name="Picture 5" descr="Опухоль желточного мешка"/>
          <p:cNvPicPr/>
          <p:nvPr/>
        </p:nvPicPr>
        <p:blipFill>
          <a:blip r:embed="rId1"/>
          <a:stretch/>
        </p:blipFill>
        <p:spPr>
          <a:xfrm>
            <a:off x="6408000" y="1604520"/>
            <a:ext cx="5238720" cy="4210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1730880" y="17640"/>
            <a:ext cx="9181080" cy="11577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563760">
              <a:lnSpc>
                <a:spcPct val="100000"/>
              </a:lnSpc>
              <a:spcBef>
                <a:spcPts val="99"/>
              </a:spcBef>
            </a:pPr>
            <a:r>
              <a:rPr b="0" lang="ru-RU" sz="2400" spc="-12" strike="noStrike">
                <a:solidFill>
                  <a:srgbClr val="000000"/>
                </a:solidFill>
                <a:latin typeface="Times New Roman"/>
              </a:rPr>
              <a:t>Доброкачественные</a:t>
            </a:r>
            <a:r>
              <a:rPr b="0" lang="ru-RU" sz="2400" spc="-9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</a:rPr>
              <a:t>опухоли</a:t>
            </a:r>
            <a:r>
              <a:rPr b="0" lang="ru-RU" sz="2400" spc="-97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стромы</a:t>
            </a:r>
            <a:r>
              <a:rPr b="0" lang="ru-RU" sz="2400" spc="-8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</a:rPr>
              <a:t>полового</a:t>
            </a:r>
            <a:r>
              <a:rPr b="0" lang="ru-RU" sz="2400" spc="-8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21" strike="noStrike">
                <a:solidFill>
                  <a:srgbClr val="000000"/>
                </a:solidFill>
                <a:latin typeface="Times New Roman"/>
              </a:rPr>
              <a:t>тяжа</a:t>
            </a:r>
            <a:endParaRPr b="0" lang="ru-RU" sz="2400" spc="-1" strike="noStrike">
              <a:latin typeface="Calibri"/>
            </a:endParaRPr>
          </a:p>
        </p:txBody>
      </p:sp>
      <p:pic>
        <p:nvPicPr>
          <p:cNvPr id="261" name="object 3" descr=""/>
          <p:cNvPicPr/>
          <p:nvPr/>
        </p:nvPicPr>
        <p:blipFill>
          <a:blip r:embed="rId1"/>
          <a:stretch/>
        </p:blipFill>
        <p:spPr>
          <a:xfrm>
            <a:off x="363960" y="677160"/>
            <a:ext cx="4069080" cy="2952000"/>
          </a:xfrm>
          <a:prstGeom prst="rect">
            <a:avLst/>
          </a:prstGeom>
          <a:ln>
            <a:noFill/>
          </a:ln>
        </p:spPr>
      </p:pic>
      <p:pic>
        <p:nvPicPr>
          <p:cNvPr id="262" name="object 4" descr=""/>
          <p:cNvPicPr/>
          <p:nvPr/>
        </p:nvPicPr>
        <p:blipFill>
          <a:blip r:embed="rId2"/>
          <a:stretch/>
        </p:blipFill>
        <p:spPr>
          <a:xfrm>
            <a:off x="6816240" y="558360"/>
            <a:ext cx="3476160" cy="3158280"/>
          </a:xfrm>
          <a:prstGeom prst="rect">
            <a:avLst/>
          </a:prstGeom>
          <a:ln>
            <a:noFill/>
          </a:ln>
        </p:spPr>
      </p:pic>
      <p:pic>
        <p:nvPicPr>
          <p:cNvPr id="263" name="object 5" descr=""/>
          <p:cNvPicPr/>
          <p:nvPr/>
        </p:nvPicPr>
        <p:blipFill>
          <a:blip r:embed="rId3"/>
          <a:stretch/>
        </p:blipFill>
        <p:spPr>
          <a:xfrm>
            <a:off x="3525840" y="3789360"/>
            <a:ext cx="3936240" cy="2952000"/>
          </a:xfrm>
          <a:prstGeom prst="rect">
            <a:avLst/>
          </a:prstGeom>
          <a:ln>
            <a:noFill/>
          </a:ln>
        </p:spPr>
      </p:pic>
      <p:sp>
        <p:nvSpPr>
          <p:cNvPr id="264" name="CustomShape 2"/>
          <p:cNvSpPr/>
          <p:nvPr/>
        </p:nvSpPr>
        <p:spPr>
          <a:xfrm>
            <a:off x="6895800" y="3356280"/>
            <a:ext cx="97200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2" strike="noStrike">
                <a:solidFill>
                  <a:srgbClr val="ffffff"/>
                </a:solidFill>
                <a:latin typeface="Times New Roman"/>
              </a:rPr>
              <a:t>Фиброма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3646080" y="-53280"/>
            <a:ext cx="4899240" cy="11577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3600" spc="-1" strike="noStrike">
                <a:solidFill>
                  <a:srgbClr val="0066cc"/>
                </a:solidFill>
                <a:latin typeface="Times New Roman"/>
              </a:rPr>
              <a:t>Факторы риска</a:t>
            </a:r>
            <a:endParaRPr b="0" lang="ru-RU" sz="3600" spc="-1" strike="noStrike">
              <a:latin typeface="Calibri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5296680" y="591120"/>
            <a:ext cx="1594800" cy="360"/>
          </a:xfrm>
          <a:custGeom>
            <a:avLst/>
            <a:gdLst/>
            <a:ahLst/>
            <a:rect l="l" t="t" r="r" b="b"/>
            <a:pathLst>
              <a:path w="1595120" h="0">
                <a:moveTo>
                  <a:pt x="0" y="0"/>
                </a:moveTo>
                <a:lnTo>
                  <a:pt x="1594612" y="0"/>
                </a:lnTo>
              </a:path>
            </a:pathLst>
          </a:custGeom>
          <a:noFill/>
          <a:ln w="6480">
            <a:solidFill>
              <a:srgbClr val="4471c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3"/>
          <p:cNvSpPr/>
          <p:nvPr/>
        </p:nvSpPr>
        <p:spPr>
          <a:xfrm>
            <a:off x="262800" y="718920"/>
            <a:ext cx="11553480" cy="526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400" spc="-1" strike="noStrike">
                <a:solidFill>
                  <a:srgbClr val="1c1c1c"/>
                </a:solidFill>
                <a:latin typeface="Times New Roman"/>
              </a:rPr>
              <a:t>Причины</a:t>
            </a:r>
            <a:r>
              <a:rPr b="1" lang="ru-RU" sz="2400" spc="-114" strike="noStrike">
                <a:solidFill>
                  <a:srgbClr val="1c1c1c"/>
                </a:solidFill>
                <a:latin typeface="Times New Roman"/>
              </a:rPr>
              <a:t> </a:t>
            </a:r>
            <a:endParaRPr b="0" lang="ru-RU" sz="2400" spc="-1" strike="noStrike">
              <a:solidFill>
                <a:srgbClr val="1c1c1c"/>
              </a:solidFill>
              <a:latin typeface="Arial"/>
            </a:endParaRPr>
          </a:p>
          <a:p>
            <a:pPr marL="354960" indent="-342000">
              <a:lnSpc>
                <a:spcPct val="80000"/>
              </a:lnSpc>
              <a:spcBef>
                <a:spcPts val="697"/>
              </a:spcBef>
              <a:buClr>
                <a:srgbClr val="0066cc"/>
              </a:buClr>
              <a:buFont typeface="Wingdings" charset="2"/>
              <a:buChar char=""/>
            </a:pPr>
            <a:r>
              <a:rPr b="0" lang="ru-RU" sz="1800" spc="-1" strike="noStrike">
                <a:solidFill>
                  <a:srgbClr val="1c1c1c"/>
                </a:solidFill>
                <a:latin typeface="Times New Roman"/>
              </a:rPr>
              <a:t>Отсутствие в анамнезе родов.</a:t>
            </a:r>
            <a:endParaRPr b="0" lang="ru-RU" sz="1800" spc="-1" strike="noStrike">
              <a:solidFill>
                <a:srgbClr val="1c1c1c"/>
              </a:solidFill>
              <a:latin typeface="Arial"/>
            </a:endParaRPr>
          </a:p>
          <a:p>
            <a:pPr marL="354960" indent="-342000">
              <a:lnSpc>
                <a:spcPct val="80000"/>
              </a:lnSpc>
              <a:spcBef>
                <a:spcPts val="697"/>
              </a:spcBef>
              <a:buClr>
                <a:srgbClr val="0066cc"/>
              </a:buClr>
              <a:buFont typeface="Wingdings" charset="2"/>
              <a:buChar char=""/>
            </a:pPr>
            <a:r>
              <a:rPr b="0" lang="ru-RU" sz="1800" spc="-1" strike="noStrike">
                <a:solidFill>
                  <a:srgbClr val="1c1c1c"/>
                </a:solidFill>
                <a:latin typeface="Times New Roman"/>
              </a:rPr>
              <a:t>Раннее или позднее менархе.</a:t>
            </a:r>
            <a:endParaRPr b="0" lang="ru-RU" sz="1800" spc="-1" strike="noStrike">
              <a:solidFill>
                <a:srgbClr val="1c1c1c"/>
              </a:solidFill>
              <a:latin typeface="Arial"/>
            </a:endParaRPr>
          </a:p>
          <a:p>
            <a:pPr marL="354960" indent="-342720">
              <a:lnSpc>
                <a:spcPct val="100000"/>
              </a:lnSpc>
              <a:buClr>
                <a:srgbClr val="0066cc"/>
              </a:buClr>
              <a:buFont typeface="Wingdings" charset="2"/>
              <a:buChar char=""/>
            </a:pP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Избыточная</a:t>
            </a:r>
            <a:r>
              <a:rPr b="0" lang="ru-RU" sz="2000" spc="-6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масса</a:t>
            </a:r>
            <a:r>
              <a:rPr b="0" lang="ru-RU" sz="2000" spc="-6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тела.</a:t>
            </a:r>
            <a:r>
              <a:rPr b="0" lang="ru-RU" sz="2000" spc="-41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Вероятно,</a:t>
            </a:r>
            <a:r>
              <a:rPr b="0" lang="ru-RU" sz="2000" spc="-5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эта</a:t>
            </a:r>
            <a:r>
              <a:rPr b="0" lang="ru-RU" sz="2000" spc="-5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причина</a:t>
            </a:r>
            <a:r>
              <a:rPr b="0" lang="ru-RU" sz="2000" spc="-41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связана</a:t>
            </a:r>
            <a:r>
              <a:rPr b="0" lang="ru-RU" sz="2000" spc="-41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с</a:t>
            </a:r>
            <a:r>
              <a:rPr b="0" lang="ru-RU" sz="2000" spc="-5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увеличением</a:t>
            </a:r>
            <a:r>
              <a:rPr b="0" lang="ru-RU" sz="2000" spc="-2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уровня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эстрогенов,</a:t>
            </a:r>
            <a:r>
              <a:rPr b="0" lang="ru-RU" sz="2000" spc="-5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которые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жировая</a:t>
            </a:r>
            <a:r>
              <a:rPr b="0" lang="ru-RU" sz="2000" spc="-6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ткань</a:t>
            </a:r>
            <a:r>
              <a:rPr b="0" lang="ru-RU" sz="2000" spc="-7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преобразует</a:t>
            </a:r>
            <a:r>
              <a:rPr b="0" lang="ru-RU" sz="2000" spc="-9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из</a:t>
            </a:r>
            <a:r>
              <a:rPr b="0" lang="ru-RU" sz="2000" spc="-6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других</a:t>
            </a:r>
            <a:r>
              <a:rPr b="0" lang="ru-RU" sz="2000" spc="-6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гормонов</a:t>
            </a:r>
            <a:r>
              <a:rPr b="0" lang="ru-RU" sz="2000" spc="-6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—</a:t>
            </a:r>
            <a:r>
              <a:rPr b="0" lang="ru-RU" sz="2000" spc="-7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андрогенов.</a:t>
            </a:r>
            <a:r>
              <a:rPr b="0" lang="ru-RU" sz="2000" spc="-5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Значительно</a:t>
            </a:r>
            <a:r>
              <a:rPr b="0" lang="ru-RU" sz="2000" spc="-6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повышенный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уровень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эстрогенов</a:t>
            </a:r>
            <a:r>
              <a:rPr b="0" lang="ru-RU" sz="2000" spc="-5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увеличивает</a:t>
            </a:r>
            <a:r>
              <a:rPr b="0" lang="ru-RU" sz="2000" spc="-3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риск</a:t>
            </a:r>
            <a:r>
              <a:rPr b="0" lang="ru-RU" sz="2000" spc="-5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развития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рака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1c1c1c"/>
                </a:solidFill>
                <a:latin typeface="Times New Roman"/>
              </a:rPr>
              <a:t>яичников,</a:t>
            </a:r>
            <a:r>
              <a:rPr b="0" lang="ru-RU" sz="2000" spc="-41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поэтому</a:t>
            </a:r>
            <a:r>
              <a:rPr b="0" lang="ru-RU" sz="2000" spc="-7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чем</a:t>
            </a:r>
            <a:r>
              <a:rPr b="0" lang="ru-RU" sz="2000" spc="-6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больше</a:t>
            </a:r>
            <a:r>
              <a:rPr b="0" lang="ru-RU" sz="2000" spc="-7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жировой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ткани,</a:t>
            </a:r>
            <a:r>
              <a:rPr b="0" lang="ru-RU" sz="2000" spc="-3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тем</a:t>
            </a:r>
            <a:r>
              <a:rPr b="0" lang="ru-RU" sz="2000" spc="-5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1c1c1c"/>
                </a:solidFill>
                <a:latin typeface="Times New Roman"/>
              </a:rPr>
              <a:t>выше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риск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заболеть.</a:t>
            </a:r>
            <a:endParaRPr b="0" lang="ru-RU" sz="2000" spc="-1" strike="noStrike">
              <a:solidFill>
                <a:srgbClr val="1c1c1c"/>
              </a:solidFill>
              <a:latin typeface="Arial"/>
            </a:endParaRPr>
          </a:p>
          <a:p>
            <a:pPr marL="354960" indent="-342000">
              <a:lnSpc>
                <a:spcPct val="100000"/>
              </a:lnSpc>
              <a:spcBef>
                <a:spcPts val="6"/>
              </a:spcBef>
              <a:buClr>
                <a:srgbClr val="0066cc"/>
              </a:buClr>
              <a:buFont typeface="Wingdings" charset="2"/>
              <a:buChar char=""/>
            </a:pP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Приём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чистых</a:t>
            </a:r>
            <a:r>
              <a:rPr b="0" lang="ru-RU" sz="2000" spc="-3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эстрогенов</a:t>
            </a:r>
            <a:r>
              <a:rPr b="0" lang="ru-RU" sz="2000" spc="-3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в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постменопаузе.</a:t>
            </a:r>
            <a:r>
              <a:rPr b="0" lang="ru-RU" sz="2000" spc="-41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Не</a:t>
            </a:r>
            <a:r>
              <a:rPr b="0" lang="ru-RU" sz="2000" spc="-41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все</a:t>
            </a:r>
            <a:r>
              <a:rPr b="0" lang="ru-RU" sz="2000" spc="-3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гормональные</a:t>
            </a:r>
            <a:r>
              <a:rPr b="0" lang="ru-RU" sz="2000" spc="-41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препараты</a:t>
            </a:r>
            <a:r>
              <a:rPr b="0" lang="ru-RU" sz="2000" spc="-3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приводят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к</a:t>
            </a:r>
            <a:r>
              <a:rPr b="0" lang="ru-RU" sz="2000" spc="-3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1c1c1c"/>
                </a:solidFill>
                <a:latin typeface="Times New Roman"/>
              </a:rPr>
              <a:t>раку</a:t>
            </a:r>
            <a:endParaRPr b="0" lang="ru-RU" sz="2000" spc="-1" strike="noStrike">
              <a:solidFill>
                <a:srgbClr val="1c1c1c"/>
              </a:solidFill>
              <a:latin typeface="Arial"/>
            </a:endParaRPr>
          </a:p>
          <a:p>
            <a:pPr marL="354960">
              <a:lnSpc>
                <a:spcPct val="100000"/>
              </a:lnSpc>
            </a:pPr>
            <a:r>
              <a:rPr b="0" lang="ru-RU" sz="2000" spc="-21" strike="noStrike">
                <a:solidFill>
                  <a:srgbClr val="1c1c1c"/>
                </a:solidFill>
                <a:latin typeface="Times New Roman"/>
              </a:rPr>
              <a:t>яичников.</a:t>
            </a:r>
            <a:r>
              <a:rPr b="0" lang="ru-RU" sz="2000" spc="-7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1c1c1c"/>
                </a:solidFill>
                <a:latin typeface="Times New Roman"/>
              </a:rPr>
              <a:t>Комбинированные</a:t>
            </a:r>
            <a:r>
              <a:rPr b="0" lang="ru-RU" sz="2000" spc="-8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оральные</a:t>
            </a:r>
            <a:r>
              <a:rPr b="0" lang="ru-RU" sz="2000" spc="-6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контрацептивы</a:t>
            </a:r>
            <a:r>
              <a:rPr b="0" lang="ru-RU" sz="2000" spc="-7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(КОК),</a:t>
            </a:r>
            <a:r>
              <a:rPr b="0" lang="ru-RU" sz="2000" spc="-7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напротив,</a:t>
            </a:r>
            <a:r>
              <a:rPr b="0" lang="ru-RU" sz="2000" spc="-8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значительно</a:t>
            </a:r>
            <a:r>
              <a:rPr b="0" lang="ru-RU" sz="2000" spc="-7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снижают</a:t>
            </a:r>
            <a:r>
              <a:rPr b="0" lang="ru-RU" sz="2000" spc="-6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1c1c1c"/>
                </a:solidFill>
                <a:latin typeface="Times New Roman"/>
              </a:rPr>
              <a:t>риск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формирования</a:t>
            </a:r>
            <a:r>
              <a:rPr b="0" lang="ru-RU" sz="2000" spc="-6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рака</a:t>
            </a:r>
            <a:r>
              <a:rPr b="0" lang="ru-RU" sz="2000" spc="-7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яичника,</a:t>
            </a:r>
            <a:r>
              <a:rPr b="0" lang="ru-RU" sz="2000" spc="-41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если</a:t>
            </a:r>
            <a:r>
              <a:rPr b="0" lang="ru-RU" sz="2000" spc="-7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принимать</a:t>
            </a:r>
            <a:r>
              <a:rPr b="0" lang="ru-RU" sz="2000" spc="-6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их</a:t>
            </a:r>
            <a:r>
              <a:rPr b="0" lang="ru-RU" sz="2000" spc="-5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не</a:t>
            </a:r>
            <a:r>
              <a:rPr b="0" lang="ru-RU" sz="2000" spc="-6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меньше</a:t>
            </a:r>
            <a:r>
              <a:rPr b="0" lang="ru-RU" sz="2000" spc="-6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пяти</a:t>
            </a:r>
            <a:r>
              <a:rPr b="0" lang="ru-RU" sz="2000" spc="-6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1c1c1c"/>
                </a:solidFill>
                <a:latin typeface="Times New Roman"/>
              </a:rPr>
              <a:t>лет.</a:t>
            </a:r>
            <a:r>
              <a:rPr b="0" lang="ru-RU" sz="2000" spc="-6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КОК</a:t>
            </a:r>
            <a:r>
              <a:rPr b="0" lang="ru-RU" sz="2000" spc="-5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убирают</a:t>
            </a:r>
            <a:r>
              <a:rPr b="0" lang="ru-RU" sz="2000" spc="-8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26" strike="noStrike">
                <a:solidFill>
                  <a:srgbClr val="1c1c1c"/>
                </a:solidFill>
                <a:latin typeface="Times New Roman"/>
              </a:rPr>
              <a:t>овуляцию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как</a:t>
            </a:r>
            <a:r>
              <a:rPr b="0" lang="ru-RU" sz="2000" spc="-5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1c1c1c"/>
                </a:solidFill>
                <a:latin typeface="Times New Roman"/>
              </a:rPr>
              <a:t>один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из</a:t>
            </a:r>
            <a:r>
              <a:rPr b="0" lang="ru-RU" sz="2000" spc="-3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основных</a:t>
            </a:r>
            <a:r>
              <a:rPr b="0" lang="ru-RU" sz="2000" spc="-41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механизмов</a:t>
            </a:r>
            <a:r>
              <a:rPr b="0" lang="ru-RU" sz="2000" spc="-6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развития</a:t>
            </a:r>
            <a:r>
              <a:rPr b="0" lang="ru-RU" sz="2000" spc="-3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болезни.</a:t>
            </a:r>
            <a:endParaRPr b="0" lang="ru-RU" sz="2000" spc="-1" strike="noStrike">
              <a:solidFill>
                <a:srgbClr val="1c1c1c"/>
              </a:solidFill>
              <a:latin typeface="Arial"/>
            </a:endParaRPr>
          </a:p>
          <a:p>
            <a:pPr marL="354960" indent="-342000">
              <a:lnSpc>
                <a:spcPct val="100000"/>
              </a:lnSpc>
              <a:buClr>
                <a:srgbClr val="0066cc"/>
              </a:buClr>
              <a:buFont typeface="Wingdings" charset="2"/>
              <a:buChar char=""/>
            </a:pPr>
            <a:r>
              <a:rPr b="0" lang="ru-RU" sz="2000" spc="-21" strike="noStrike">
                <a:solidFill>
                  <a:srgbClr val="1c1c1c"/>
                </a:solidFill>
                <a:latin typeface="Times New Roman"/>
              </a:rPr>
              <a:t>Гормональная</a:t>
            </a:r>
            <a:r>
              <a:rPr b="0" lang="ru-RU" sz="2000" spc="-3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стимуляция</a:t>
            </a:r>
            <a:r>
              <a:rPr b="0" lang="ru-RU" sz="2000" spc="-21" strike="noStrike">
                <a:solidFill>
                  <a:srgbClr val="1c1c1c"/>
                </a:solidFill>
                <a:latin typeface="Times New Roman"/>
              </a:rPr>
              <a:t> яичников</a:t>
            </a:r>
            <a:r>
              <a:rPr b="0" lang="ru-RU" sz="2000" spc="-2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для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наступления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беременности</a:t>
            </a:r>
            <a:r>
              <a:rPr b="1" lang="ru-RU" sz="2000" spc="-1" strike="noStrike">
                <a:solidFill>
                  <a:srgbClr val="1c1c1c"/>
                </a:solidFill>
                <a:latin typeface="Times New Roman"/>
              </a:rPr>
              <a:t>.</a:t>
            </a:r>
            <a:r>
              <a:rPr b="1" lang="ru-RU" sz="2000" spc="-41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Она</a:t>
            </a:r>
            <a:r>
              <a:rPr b="0" lang="ru-RU" sz="2000" spc="-3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нарушает</a:t>
            </a:r>
            <a:r>
              <a:rPr b="0" lang="ru-RU" sz="2000" spc="-6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соотношение</a:t>
            </a:r>
            <a:endParaRPr b="0" lang="ru-RU" sz="2000" spc="-1" strike="noStrike">
              <a:solidFill>
                <a:srgbClr val="1c1c1c"/>
              </a:solidFill>
              <a:latin typeface="Arial"/>
            </a:endParaRPr>
          </a:p>
          <a:p>
            <a:pPr marL="354960">
              <a:lnSpc>
                <a:spcPct val="100000"/>
              </a:lnSpc>
            </a:pP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гормонов</a:t>
            </a:r>
            <a:r>
              <a:rPr b="0" lang="ru-RU" sz="2000" spc="-7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и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приводит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к</a:t>
            </a:r>
            <a:r>
              <a:rPr b="0" lang="ru-RU" sz="2000" spc="-5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функциональным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изменениям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ткани</a:t>
            </a:r>
            <a:r>
              <a:rPr b="0" lang="ru-RU" sz="2000" spc="-41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яичников.</a:t>
            </a:r>
            <a:endParaRPr b="0" lang="ru-RU" sz="2000" spc="-1" strike="noStrike">
              <a:solidFill>
                <a:srgbClr val="1c1c1c"/>
              </a:solidFill>
              <a:latin typeface="Arial"/>
            </a:endParaRPr>
          </a:p>
          <a:p>
            <a:pPr marL="354960" indent="-342000">
              <a:lnSpc>
                <a:spcPct val="100000"/>
              </a:lnSpc>
              <a:buClr>
                <a:srgbClr val="0066cc"/>
              </a:buClr>
              <a:buFont typeface="Wingdings" charset="2"/>
              <a:buChar char=""/>
            </a:pP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Генетическая</a:t>
            </a:r>
            <a:r>
              <a:rPr b="0" lang="ru-RU" sz="2000" spc="-3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предрасположенность:</a:t>
            </a:r>
            <a:r>
              <a:rPr b="0" lang="ru-RU" sz="2000" spc="-7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синдром</a:t>
            </a:r>
            <a:r>
              <a:rPr b="0" lang="ru-RU" sz="2000" spc="-6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Линча,</a:t>
            </a:r>
            <a:r>
              <a:rPr b="0" lang="ru-RU" sz="2000" spc="-5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синдром</a:t>
            </a:r>
            <a:r>
              <a:rPr b="0" lang="ru-RU" sz="2000" spc="-6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наследственного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рака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1c1c1c"/>
                </a:solidFill>
                <a:latin typeface="Times New Roman"/>
              </a:rPr>
              <a:t>яичников</a:t>
            </a:r>
            <a:r>
              <a:rPr b="0" lang="ru-RU" sz="2000" spc="-41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26" strike="noStrike">
                <a:solidFill>
                  <a:srgbClr val="1c1c1c"/>
                </a:solidFill>
                <a:latin typeface="Times New Roman"/>
              </a:rPr>
              <a:t>или</a:t>
            </a:r>
            <a:endParaRPr b="0" lang="ru-RU" sz="2000" spc="-1" strike="noStrike">
              <a:solidFill>
                <a:srgbClr val="1c1c1c"/>
              </a:solidFill>
              <a:latin typeface="Arial"/>
            </a:endParaRPr>
          </a:p>
          <a:p>
            <a:pPr marL="354960">
              <a:lnSpc>
                <a:spcPct val="100000"/>
              </a:lnSpc>
            </a:pP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рака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молочной</a:t>
            </a:r>
            <a:r>
              <a:rPr b="0" lang="ru-RU" sz="2000" spc="-8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железы.</a:t>
            </a:r>
            <a:r>
              <a:rPr b="0" lang="ru-RU" sz="2000" spc="-41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Эти</a:t>
            </a:r>
            <a:r>
              <a:rPr b="0" lang="ru-RU" sz="2000" spc="-3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заболевания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могут</a:t>
            </a:r>
            <a:r>
              <a:rPr b="0" lang="ru-RU" sz="2000" spc="-5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стать</a:t>
            </a:r>
            <a:r>
              <a:rPr b="0" lang="ru-RU" sz="2000" spc="-5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проявлением</a:t>
            </a:r>
            <a:r>
              <a:rPr b="0" lang="ru-RU" sz="2000" spc="-41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так</a:t>
            </a:r>
            <a:r>
              <a:rPr b="0" lang="ru-RU" sz="2000" spc="-5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называемого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наследственного синдрома,</a:t>
            </a:r>
            <a:r>
              <a:rPr b="0" lang="ru-RU" sz="2000" spc="-8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1c1c1c"/>
                </a:solidFill>
                <a:latin typeface="Times New Roman"/>
              </a:rPr>
              <a:t>который</a:t>
            </a:r>
            <a:r>
              <a:rPr b="0" lang="ru-RU" sz="2000" spc="-72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возникает</a:t>
            </a:r>
            <a:r>
              <a:rPr b="0" lang="ru-RU" sz="2000" spc="-3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из-за</a:t>
            </a:r>
            <a:r>
              <a:rPr b="0" lang="ru-RU" sz="2000" spc="-6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мутаций</a:t>
            </a:r>
            <a:r>
              <a:rPr b="0" lang="ru-RU" sz="2000" spc="-41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в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определённых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генах</a:t>
            </a:r>
            <a:r>
              <a:rPr b="0" lang="ru-RU" sz="2000" spc="-1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(BRCA1,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BRCA2,</a:t>
            </a:r>
            <a:r>
              <a:rPr b="0" lang="ru-RU" sz="2000" spc="-46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c1c1c"/>
                </a:solidFill>
                <a:latin typeface="Times New Roman"/>
              </a:rPr>
              <a:t>RAD51С,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RAD51D,</a:t>
            </a:r>
            <a:r>
              <a:rPr b="0" lang="ru-RU" sz="2000" spc="-7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32" strike="noStrike">
                <a:solidFill>
                  <a:srgbClr val="1c1c1c"/>
                </a:solidFill>
                <a:latin typeface="Times New Roman"/>
              </a:rPr>
              <a:t>PALB2</a:t>
            </a:r>
            <a:r>
              <a:rPr b="0" lang="ru-RU" sz="2000" spc="-55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c1c1c"/>
                </a:solidFill>
                <a:latin typeface="Times New Roman"/>
              </a:rPr>
              <a:t>и</a:t>
            </a:r>
            <a:r>
              <a:rPr b="0" lang="ru-RU" sz="2000" spc="-60" strike="noStrike">
                <a:solidFill>
                  <a:srgbClr val="1c1c1c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1c1c1c"/>
                </a:solidFill>
                <a:latin typeface="Times New Roman"/>
              </a:rPr>
              <a:t>др.).</a:t>
            </a:r>
            <a:endParaRPr b="0" lang="ru-RU" sz="2000" spc="-1" strike="noStrike">
              <a:solidFill>
                <a:srgbClr val="1c1c1c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496800" y="337320"/>
            <a:ext cx="5919840" cy="336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55680" indent="-342720">
              <a:lnSpc>
                <a:spcPct val="100000"/>
              </a:lnSpc>
              <a:spcBef>
                <a:spcPts val="99"/>
              </a:spcBef>
              <a:buClr>
                <a:srgbClr val="0066cc"/>
              </a:buClr>
              <a:buFont typeface="Wingdings" charset="2"/>
              <a:buChar char=""/>
            </a:pP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Наследственный</a:t>
            </a:r>
            <a:r>
              <a:rPr b="0" lang="ru-RU" sz="2000" spc="-4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рак</a:t>
            </a:r>
            <a:r>
              <a:rPr b="0" lang="ru-RU" sz="2000" spc="-5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яичников</a:t>
            </a:r>
            <a:r>
              <a:rPr b="0" lang="ru-RU" sz="2000" spc="-1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.</a:t>
            </a:r>
            <a:endParaRPr b="0" lang="ru-RU" sz="2000" spc="-1" strike="noStrike">
              <a:latin typeface="Arial"/>
            </a:endParaRPr>
          </a:p>
          <a:p>
            <a:pPr marL="3556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	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Риск</a:t>
            </a:r>
            <a:r>
              <a:rPr b="0" lang="ru-RU" sz="2000" spc="-5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его</a:t>
            </a:r>
            <a:r>
              <a:rPr b="0" lang="ru-RU" sz="2000" spc="-4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развития</a:t>
            </a:r>
            <a:r>
              <a:rPr b="0" lang="ru-RU" sz="2000" spc="-4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при</a:t>
            </a:r>
            <a:r>
              <a:rPr b="0" lang="ru-RU" sz="2000" spc="-4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мутациях</a:t>
            </a:r>
            <a:r>
              <a:rPr b="0" lang="ru-RU" sz="2000" spc="-4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в</a:t>
            </a:r>
            <a:r>
              <a:rPr b="0" lang="ru-RU" sz="2000" spc="-4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генах</a:t>
            </a:r>
            <a:r>
              <a:rPr b="0" lang="ru-RU" sz="2000" spc="-4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BRCA1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составляет</a:t>
            </a:r>
            <a:r>
              <a:rPr b="0" lang="ru-RU" sz="2000" spc="-4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35–70</a:t>
            </a:r>
            <a:r>
              <a:rPr b="0" lang="ru-RU" sz="2000" spc="-4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%.</a:t>
            </a:r>
            <a:r>
              <a:rPr b="0" lang="ru-RU" sz="2000" spc="-4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Это</a:t>
            </a:r>
            <a:r>
              <a:rPr b="0" lang="ru-RU" sz="2000" spc="-2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26" strike="noStrike">
                <a:solidFill>
                  <a:srgbClr val="0066cc"/>
                </a:solidFill>
                <a:latin typeface="Times New Roman"/>
              </a:rPr>
              <a:t>значит,</a:t>
            </a:r>
            <a:r>
              <a:rPr b="0" lang="ru-RU" sz="2000" spc="-2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что</a:t>
            </a:r>
            <a:r>
              <a:rPr b="0" lang="ru-RU" sz="2000" spc="-3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рак</a:t>
            </a:r>
            <a:r>
              <a:rPr b="0" lang="ru-RU" sz="2000" spc="-2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яичников,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по</a:t>
            </a:r>
            <a:r>
              <a:rPr b="0" lang="ru-RU" sz="2000" spc="-2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статистике,</a:t>
            </a:r>
            <a:r>
              <a:rPr b="0" lang="ru-RU" sz="2000" spc="-3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разовьётся</a:t>
            </a:r>
            <a:r>
              <a:rPr b="0" lang="ru-RU" sz="2000" spc="-3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у</a:t>
            </a:r>
            <a:r>
              <a:rPr b="0" lang="ru-RU" sz="2000" spc="-2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35–70</a:t>
            </a:r>
            <a:r>
              <a:rPr b="0" lang="ru-RU" sz="2000" spc="-5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женщин</a:t>
            </a:r>
            <a:r>
              <a:rPr b="0" lang="ru-RU" sz="2000" spc="-3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из</a:t>
            </a:r>
            <a:r>
              <a:rPr b="0" lang="ru-RU" sz="2000" spc="-21" strike="noStrike">
                <a:solidFill>
                  <a:srgbClr val="0066cc"/>
                </a:solidFill>
                <a:latin typeface="Times New Roman"/>
              </a:rPr>
              <a:t> 100.</a:t>
            </a:r>
            <a:endParaRPr b="0" lang="ru-RU" sz="2000" spc="-1" strike="noStrike">
              <a:latin typeface="Arial"/>
            </a:endParaRPr>
          </a:p>
          <a:p>
            <a:pPr marL="355680" indent="-34272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При</a:t>
            </a:r>
            <a:r>
              <a:rPr b="0" lang="ru-RU" sz="2000" spc="-5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мутации</a:t>
            </a:r>
            <a:r>
              <a:rPr b="0" lang="ru-RU" sz="2000" spc="-3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в</a:t>
            </a:r>
            <a:r>
              <a:rPr b="0" lang="ru-RU" sz="2000" spc="-3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гене</a:t>
            </a:r>
            <a:r>
              <a:rPr b="0" lang="ru-RU" sz="2000" spc="-3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BRCA2</a:t>
            </a:r>
            <a:r>
              <a:rPr b="0" lang="ru-RU" sz="2000" spc="-3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риск</a:t>
            </a:r>
            <a:r>
              <a:rPr b="0" lang="ru-RU" sz="2000" spc="-5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0066cc"/>
                </a:solidFill>
                <a:latin typeface="Times New Roman"/>
              </a:rPr>
              <a:t>несколько</a:t>
            </a:r>
            <a:r>
              <a:rPr b="0" lang="ru-RU" sz="2000" spc="-3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0066cc"/>
                </a:solidFill>
                <a:latin typeface="Times New Roman"/>
              </a:rPr>
              <a:t>ниже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(10–30</a:t>
            </a:r>
            <a:r>
              <a:rPr b="0" lang="ru-RU" sz="2000" spc="-2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26" strike="noStrike">
                <a:solidFill>
                  <a:srgbClr val="0066cc"/>
                </a:solidFill>
                <a:latin typeface="Times New Roman"/>
              </a:rPr>
              <a:t>%).</a:t>
            </a:r>
            <a:endParaRPr b="0" lang="ru-RU" sz="2000" spc="-1" strike="noStrike">
              <a:latin typeface="Arial"/>
            </a:endParaRPr>
          </a:p>
          <a:p>
            <a:pPr marL="3556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	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Аналогичным</a:t>
            </a:r>
            <a:r>
              <a:rPr b="0" lang="ru-RU" sz="2000" spc="-60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образом</a:t>
            </a:r>
            <a:r>
              <a:rPr b="0" lang="ru-RU" sz="2000" spc="-100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повышается</a:t>
            </a:r>
            <a:r>
              <a:rPr b="0" lang="ru-RU" sz="2000" spc="-80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вероятность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развития</a:t>
            </a:r>
            <a:r>
              <a:rPr b="0" lang="ru-RU" sz="2000" spc="-3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рака</a:t>
            </a:r>
            <a:r>
              <a:rPr b="0" lang="ru-RU" sz="2000" spc="-3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0066cc"/>
                </a:solidFill>
                <a:latin typeface="Times New Roman"/>
              </a:rPr>
              <a:t>маточных</a:t>
            </a:r>
            <a:r>
              <a:rPr b="0" lang="ru-RU" sz="2000" spc="-6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труб</a:t>
            </a:r>
            <a:r>
              <a:rPr b="0" lang="ru-RU" sz="2000" spc="-4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и</a:t>
            </a:r>
            <a:r>
              <a:rPr b="0" lang="ru-RU" sz="2000" spc="-3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брюшины.</a:t>
            </a:r>
            <a:endParaRPr b="0" lang="ru-RU" sz="2000" spc="-1" strike="noStrike">
              <a:latin typeface="Arial"/>
            </a:endParaRPr>
          </a:p>
          <a:p>
            <a:pPr marL="355680" indent="-34272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Wingdings" charset="2"/>
              <a:buChar char=""/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69" name="object 3" descr=""/>
          <p:cNvPicPr/>
          <p:nvPr/>
        </p:nvPicPr>
        <p:blipFill>
          <a:blip r:embed="rId1"/>
          <a:stretch/>
        </p:blipFill>
        <p:spPr>
          <a:xfrm>
            <a:off x="7402680" y="700920"/>
            <a:ext cx="4200840" cy="2881440"/>
          </a:xfrm>
          <a:prstGeom prst="rect">
            <a:avLst/>
          </a:prstGeom>
          <a:ln>
            <a:noFill/>
          </a:ln>
        </p:spPr>
      </p:pic>
      <p:pic>
        <p:nvPicPr>
          <p:cNvPr id="270" name="object 4" descr=""/>
          <p:cNvPicPr/>
          <p:nvPr/>
        </p:nvPicPr>
        <p:blipFill>
          <a:blip r:embed="rId2"/>
          <a:stretch/>
        </p:blipFill>
        <p:spPr>
          <a:xfrm>
            <a:off x="1902240" y="4098960"/>
            <a:ext cx="3915360" cy="2607480"/>
          </a:xfrm>
          <a:prstGeom prst="rect">
            <a:avLst/>
          </a:prstGeom>
          <a:ln>
            <a:noFill/>
          </a:ln>
        </p:spPr>
      </p:pic>
      <p:pic>
        <p:nvPicPr>
          <p:cNvPr id="271" name="object 5" descr=""/>
          <p:cNvPicPr/>
          <p:nvPr/>
        </p:nvPicPr>
        <p:blipFill>
          <a:blip r:embed="rId3"/>
          <a:stretch/>
        </p:blipFill>
        <p:spPr>
          <a:xfrm>
            <a:off x="6378120" y="4098960"/>
            <a:ext cx="3911760" cy="2607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57400" y="613080"/>
            <a:ext cx="8166600" cy="458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09080">
              <a:lnSpc>
                <a:spcPct val="100000"/>
              </a:lnSpc>
              <a:spcBef>
                <a:spcPts val="105"/>
              </a:spcBef>
            </a:pPr>
            <a:r>
              <a:rPr b="1" lang="ru-RU" sz="2000" spc="-1" strike="noStrike">
                <a:solidFill>
                  <a:srgbClr val="111111"/>
                </a:solidFill>
                <a:latin typeface="Times New Roman"/>
              </a:rPr>
              <a:t>Встречают</a:t>
            </a:r>
            <a:r>
              <a:rPr b="1" lang="ru-RU" sz="2000" spc="-80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111111"/>
                </a:solidFill>
                <a:latin typeface="Times New Roman"/>
              </a:rPr>
              <a:t>следующие</a:t>
            </a:r>
            <a:r>
              <a:rPr b="1" lang="ru-RU" sz="2000" spc="-92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1" lang="ru-RU" sz="2000" spc="-12" strike="noStrike">
                <a:solidFill>
                  <a:srgbClr val="111111"/>
                </a:solidFill>
                <a:latin typeface="Times New Roman"/>
              </a:rPr>
              <a:t>симптомы:</a:t>
            </a:r>
            <a:endParaRPr b="0" lang="ru-RU" sz="2000" spc="-1" strike="noStrike">
              <a:solidFill>
                <a:srgbClr val="111111"/>
              </a:solidFill>
              <a:latin typeface="Arial"/>
            </a:endParaRPr>
          </a:p>
          <a:p>
            <a:pPr marL="354960" indent="-34200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Боли</a:t>
            </a:r>
            <a:r>
              <a:rPr b="0" lang="ru-RU" sz="2000" spc="-52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и</a:t>
            </a:r>
            <a:r>
              <a:rPr b="0" lang="ru-RU" sz="2000" spc="-41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чувство</a:t>
            </a:r>
            <a:r>
              <a:rPr b="0" lang="ru-RU" sz="2000" spc="-35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11111"/>
                </a:solidFill>
                <a:latin typeface="Times New Roman"/>
              </a:rPr>
              <a:t>дискомфорта</a:t>
            </a:r>
            <a:r>
              <a:rPr b="0" lang="ru-RU" sz="2000" spc="-72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в</a:t>
            </a:r>
            <a:r>
              <a:rPr b="0" lang="ru-RU" sz="2000" spc="-35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брюшной</a:t>
            </a:r>
            <a:r>
              <a:rPr b="0" lang="ru-RU" sz="2000" spc="-60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11111"/>
                </a:solidFill>
                <a:latin typeface="Times New Roman"/>
              </a:rPr>
              <a:t>полости;</a:t>
            </a:r>
            <a:endParaRPr b="0" lang="ru-RU" sz="2000" spc="-1" strike="noStrike">
              <a:solidFill>
                <a:srgbClr val="111111"/>
              </a:solidFill>
              <a:latin typeface="Arial"/>
            </a:endParaRPr>
          </a:p>
          <a:p>
            <a:pPr marL="354960" indent="-342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Диспепсия</a:t>
            </a:r>
            <a:r>
              <a:rPr b="0" lang="ru-RU" sz="2000" spc="-41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и</a:t>
            </a:r>
            <a:r>
              <a:rPr b="0" lang="ru-RU" sz="2000" spc="-46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другие</a:t>
            </a:r>
            <a:r>
              <a:rPr b="0" lang="ru-RU" sz="2000" spc="-52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нарушения</a:t>
            </a:r>
            <a:r>
              <a:rPr b="0" lang="ru-RU" sz="2000" spc="-46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деятельности</a:t>
            </a:r>
            <a:r>
              <a:rPr b="0" lang="ru-RU" sz="2000" spc="-60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111111"/>
                </a:solidFill>
                <a:latin typeface="Times New Roman"/>
              </a:rPr>
              <a:t>ЖКТ;</a:t>
            </a:r>
            <a:endParaRPr b="0" lang="ru-RU" sz="2000" spc="-1" strike="noStrike">
              <a:solidFill>
                <a:srgbClr val="111111"/>
              </a:solidFill>
              <a:latin typeface="Arial"/>
            </a:endParaRPr>
          </a:p>
          <a:p>
            <a:pPr marL="3556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Нарушения</a:t>
            </a:r>
            <a:r>
              <a:rPr b="0" lang="ru-RU" sz="2000" spc="-26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11111"/>
                </a:solidFill>
                <a:latin typeface="Times New Roman"/>
              </a:rPr>
              <a:t>менструального</a:t>
            </a:r>
            <a:r>
              <a:rPr b="0" lang="ru-RU" sz="2000" spc="-15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цикла</a:t>
            </a:r>
            <a:r>
              <a:rPr b="0" lang="ru-RU" sz="2000" spc="9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(чаше</a:t>
            </a:r>
            <a:r>
              <a:rPr b="0" lang="ru-RU" sz="2000" spc="-52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при</a:t>
            </a:r>
            <a:r>
              <a:rPr b="0" lang="ru-RU" sz="2000" spc="-12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111111"/>
                </a:solidFill>
                <a:latin typeface="Times New Roman"/>
              </a:rPr>
              <a:t>гормонально-</a:t>
            </a:r>
            <a:r>
              <a:rPr b="0" lang="ru-RU" sz="2000" spc="-12" strike="noStrike">
                <a:solidFill>
                  <a:srgbClr val="111111"/>
                </a:solidFill>
                <a:latin typeface="Times New Roman"/>
              </a:rPr>
              <a:t>активных опухолях);</a:t>
            </a:r>
            <a:endParaRPr b="0" lang="ru-RU" sz="2000" spc="-1" strike="noStrike">
              <a:solidFill>
                <a:srgbClr val="111111"/>
              </a:solidFill>
              <a:latin typeface="Arial"/>
            </a:endParaRPr>
          </a:p>
          <a:p>
            <a:pPr marL="3556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32" strike="noStrike">
                <a:solidFill>
                  <a:srgbClr val="111111"/>
                </a:solidFill>
                <a:latin typeface="Times New Roman"/>
              </a:rPr>
              <a:t>Увеличение</a:t>
            </a:r>
            <a:r>
              <a:rPr b="0" lang="ru-RU" sz="2000" spc="-21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размеров</a:t>
            </a:r>
            <a:r>
              <a:rPr b="0" lang="ru-RU" sz="2000" spc="-60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живота</a:t>
            </a:r>
            <a:r>
              <a:rPr b="0" lang="ru-RU" sz="2000" spc="-32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как</a:t>
            </a:r>
            <a:r>
              <a:rPr b="0" lang="ru-RU" sz="2000" spc="-15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за</a:t>
            </a:r>
            <a:r>
              <a:rPr b="0" lang="ru-RU" sz="2000" spc="-35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счёт</a:t>
            </a:r>
            <a:r>
              <a:rPr b="0" lang="ru-RU" sz="2000" spc="-35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асцита,</a:t>
            </a:r>
            <a:r>
              <a:rPr b="0" lang="ru-RU" sz="2000" spc="-26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так</a:t>
            </a:r>
            <a:r>
              <a:rPr b="0" lang="ru-RU" sz="2000" spc="-26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и</a:t>
            </a:r>
            <a:r>
              <a:rPr b="0" lang="ru-RU" sz="2000" spc="-26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за</a:t>
            </a:r>
            <a:r>
              <a:rPr b="0" lang="ru-RU" sz="2000" spc="-41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111111"/>
                </a:solidFill>
                <a:latin typeface="Times New Roman"/>
              </a:rPr>
              <a:t>счёт </a:t>
            </a:r>
            <a:r>
              <a:rPr b="0" lang="ru-RU" sz="2000" spc="-12" strike="noStrike">
                <a:solidFill>
                  <a:srgbClr val="111111"/>
                </a:solidFill>
                <a:latin typeface="Times New Roman"/>
              </a:rPr>
              <a:t>опухолевых</a:t>
            </a:r>
            <a:r>
              <a:rPr b="0" lang="ru-RU" sz="2000" spc="-41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масс</a:t>
            </a:r>
            <a:r>
              <a:rPr b="0" lang="ru-RU" sz="2000" spc="-35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в</a:t>
            </a:r>
            <a:r>
              <a:rPr b="0" lang="ru-RU" sz="2000" spc="-26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брюшной</a:t>
            </a:r>
            <a:r>
              <a:rPr b="0" lang="ru-RU" sz="2000" spc="-46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полости</a:t>
            </a:r>
            <a:r>
              <a:rPr b="0" lang="ru-RU" sz="2000" spc="-35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и</a:t>
            </a:r>
            <a:r>
              <a:rPr b="0" lang="ru-RU" sz="2000" spc="-21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малом</a:t>
            </a:r>
            <a:r>
              <a:rPr b="0" lang="ru-RU" sz="2000" spc="-41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11111"/>
                </a:solidFill>
                <a:latin typeface="Times New Roman"/>
              </a:rPr>
              <a:t>тазу;</a:t>
            </a:r>
            <a:endParaRPr b="0" lang="ru-RU" sz="2000" spc="-1" strike="noStrike">
              <a:solidFill>
                <a:srgbClr val="111111"/>
              </a:solidFill>
              <a:latin typeface="Arial"/>
            </a:endParaRPr>
          </a:p>
          <a:p>
            <a:pPr marL="355680" indent="-34272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2" strike="noStrike">
                <a:solidFill>
                  <a:srgbClr val="111111"/>
                </a:solidFill>
                <a:latin typeface="Times New Roman"/>
              </a:rPr>
              <a:t>Респираторные</a:t>
            </a:r>
            <a:r>
              <a:rPr b="0" lang="ru-RU" sz="2000" spc="-60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симптомы</a:t>
            </a:r>
            <a:r>
              <a:rPr b="0" lang="ru-RU" sz="2000" spc="-66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(одышка,</a:t>
            </a:r>
            <a:r>
              <a:rPr b="0" lang="ru-RU" sz="2000" spc="-66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кашель)</a:t>
            </a:r>
            <a:r>
              <a:rPr b="0" lang="ru-RU" sz="2000" spc="-55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за</a:t>
            </a:r>
            <a:r>
              <a:rPr b="0" lang="ru-RU" sz="2000" spc="-55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счёт</a:t>
            </a:r>
            <a:r>
              <a:rPr b="0" lang="ru-RU" sz="2000" spc="-55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11111"/>
                </a:solidFill>
                <a:latin typeface="Times New Roman"/>
              </a:rPr>
              <a:t>транссудации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жидкости</a:t>
            </a:r>
            <a:r>
              <a:rPr b="0" lang="ru-RU" sz="2000" spc="-46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в</a:t>
            </a:r>
            <a:r>
              <a:rPr b="0" lang="ru-RU" sz="2000" spc="-41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плевральную</a:t>
            </a:r>
            <a:r>
              <a:rPr b="0" lang="ru-RU" sz="2000" spc="-26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полость,</a:t>
            </a:r>
            <a:r>
              <a:rPr b="0" lang="ru-RU" sz="2000" spc="-66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а</a:t>
            </a:r>
            <a:r>
              <a:rPr b="0" lang="ru-RU" sz="2000" spc="-41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также</a:t>
            </a:r>
            <a:r>
              <a:rPr b="0" lang="ru-RU" sz="2000" spc="-41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за</a:t>
            </a:r>
            <a:r>
              <a:rPr b="0" lang="ru-RU" sz="2000" spc="-55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счёт</a:t>
            </a:r>
            <a:r>
              <a:rPr b="0" lang="ru-RU" sz="2000" spc="-52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11111"/>
                </a:solidFill>
                <a:latin typeface="Times New Roman"/>
              </a:rPr>
              <a:t>увеличения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внутрибрюшного</a:t>
            </a:r>
            <a:r>
              <a:rPr b="0" lang="ru-RU" sz="2000" spc="-66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давления</a:t>
            </a:r>
            <a:r>
              <a:rPr b="0" lang="ru-RU" sz="2000" spc="-41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(нарастание</a:t>
            </a:r>
            <a:r>
              <a:rPr b="0" lang="ru-RU" sz="2000" spc="-52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асцита</a:t>
            </a:r>
            <a:r>
              <a:rPr b="0" lang="ru-RU" sz="2000" spc="-52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и</a:t>
            </a:r>
            <a:r>
              <a:rPr b="0" lang="ru-RU" sz="2000" spc="-52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111111"/>
                </a:solidFill>
                <a:latin typeface="Times New Roman"/>
              </a:rPr>
              <a:t>массы</a:t>
            </a:r>
            <a:r>
              <a:rPr b="0" lang="ru-RU" sz="2000" spc="-55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111111"/>
                </a:solidFill>
                <a:latin typeface="Times New Roman"/>
              </a:rPr>
              <a:t>опухоли).</a:t>
            </a:r>
            <a:endParaRPr b="0" lang="ru-RU" sz="2000" spc="-1" strike="noStrike">
              <a:solidFill>
                <a:srgbClr val="111111"/>
              </a:solidFill>
              <a:latin typeface="Arial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1730880" y="17640"/>
            <a:ext cx="9181080" cy="11577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2040840">
              <a:lnSpc>
                <a:spcPct val="100000"/>
              </a:lnSpc>
              <a:spcBef>
                <a:spcPts val="99"/>
              </a:spcBef>
            </a:pPr>
            <a:r>
              <a:rPr b="0" lang="ru-RU" sz="3600" spc="-4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3600" spc="-1" strike="noStrike">
                <a:solidFill>
                  <a:srgbClr val="0066cc"/>
                </a:solidFill>
                <a:latin typeface="Times New Roman"/>
              </a:rPr>
              <a:t>Клиническая</a:t>
            </a:r>
            <a:r>
              <a:rPr b="0" lang="ru-RU" sz="3600" spc="-3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3600" spc="-12" strike="noStrike">
                <a:solidFill>
                  <a:srgbClr val="0066cc"/>
                </a:solidFill>
                <a:latin typeface="Times New Roman"/>
              </a:rPr>
              <a:t>картина</a:t>
            </a:r>
            <a:endParaRPr b="0" lang="ru-RU" sz="3600" spc="-1" strike="noStrike">
              <a:latin typeface="Calibri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5419440" y="635760"/>
            <a:ext cx="1396800" cy="360"/>
          </a:xfrm>
          <a:custGeom>
            <a:avLst/>
            <a:gdLst/>
            <a:ahLst/>
            <a:rect l="l" t="t" r="r" b="b"/>
            <a:pathLst>
              <a:path w="1397000" h="0">
                <a:moveTo>
                  <a:pt x="0" y="0"/>
                </a:moveTo>
                <a:lnTo>
                  <a:pt x="1396619" y="0"/>
                </a:lnTo>
              </a:path>
            </a:pathLst>
          </a:custGeom>
          <a:noFill/>
          <a:ln w="6480">
            <a:solidFill>
              <a:srgbClr val="4471c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75" name="object 8" descr=""/>
          <p:cNvPicPr/>
          <p:nvPr/>
        </p:nvPicPr>
        <p:blipFill>
          <a:blip r:embed="rId1"/>
          <a:stretch/>
        </p:blipFill>
        <p:spPr>
          <a:xfrm>
            <a:off x="10186200" y="6188040"/>
            <a:ext cx="2005200" cy="669600"/>
          </a:xfrm>
          <a:prstGeom prst="rect">
            <a:avLst/>
          </a:prstGeom>
          <a:ln>
            <a:noFill/>
          </a:ln>
        </p:spPr>
      </p:pic>
      <p:pic>
        <p:nvPicPr>
          <p:cNvPr id="276" name="" descr=""/>
          <p:cNvPicPr/>
          <p:nvPr/>
        </p:nvPicPr>
        <p:blipFill>
          <a:blip r:embed="rId2"/>
          <a:stretch/>
        </p:blipFill>
        <p:spPr>
          <a:xfrm>
            <a:off x="6287400" y="1728000"/>
            <a:ext cx="5904000" cy="50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354960" y="719280"/>
            <a:ext cx="5501880" cy="19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720" bIns="0">
            <a:spAutoFit/>
          </a:bodyPr>
          <a:p>
            <a:pPr marL="720" algn="ctr">
              <a:lnSpc>
                <a:spcPct val="100000"/>
              </a:lnSpc>
              <a:spcBef>
                <a:spcPts val="1140"/>
              </a:spcBef>
            </a:pPr>
            <a:r>
              <a:rPr b="1" lang="ru-RU" sz="2400" spc="-1" strike="noStrike">
                <a:latin typeface="Times New Roman"/>
              </a:rPr>
              <a:t>Пограничные</a:t>
            </a:r>
            <a:r>
              <a:rPr b="1" lang="ru-RU" sz="2400" spc="-137" strike="noStrike">
                <a:latin typeface="Times New Roman"/>
              </a:rPr>
              <a:t> </a:t>
            </a:r>
            <a:r>
              <a:rPr b="1" lang="ru-RU" sz="2400" spc="-12" strike="noStrike">
                <a:latin typeface="Times New Roman"/>
              </a:rPr>
              <a:t>опухоли</a:t>
            </a:r>
            <a:r>
              <a:rPr b="1" lang="ru-RU" sz="2400" spc="-114" strike="noStrike">
                <a:latin typeface="Times New Roman"/>
              </a:rPr>
              <a:t> </a:t>
            </a:r>
            <a:r>
              <a:rPr b="1" lang="ru-RU" sz="2400" spc="-12" strike="noStrike">
                <a:latin typeface="Times New Roman"/>
              </a:rPr>
              <a:t>яичников</a:t>
            </a:r>
            <a:endParaRPr b="0" lang="ru-RU" sz="2400" spc="-1" strike="noStrike"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780"/>
              </a:spcBef>
            </a:pPr>
            <a:r>
              <a:rPr b="0" lang="ru-RU" sz="1800" spc="-1" strike="noStrike">
                <a:latin typeface="Times New Roman"/>
              </a:rPr>
              <a:t>Пограничные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опухоли</a:t>
            </a:r>
            <a:r>
              <a:rPr b="0" lang="ru-RU" sz="1800" spc="-7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яичников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26" strike="noStrike">
                <a:latin typeface="Times New Roman"/>
              </a:rPr>
              <a:t>(ПОЯ),</a:t>
            </a:r>
            <a:r>
              <a:rPr b="0" lang="ru-RU" sz="1800" spc="-7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или</a:t>
            </a:r>
            <a:r>
              <a:rPr b="0" lang="ru-RU" sz="1800" spc="-7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атипически </a:t>
            </a:r>
            <a:r>
              <a:rPr b="0" lang="ru-RU" sz="1800" spc="-1" strike="noStrike">
                <a:latin typeface="Times New Roman"/>
              </a:rPr>
              <a:t>пролиферирующие</a:t>
            </a:r>
            <a:r>
              <a:rPr b="0" lang="ru-RU" sz="1800" spc="-7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опухоли,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–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новообразования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52" strike="noStrike">
                <a:latin typeface="Times New Roman"/>
              </a:rPr>
              <a:t>с</a:t>
            </a:r>
            <a:endParaRPr b="0" lang="ru-RU" sz="1800" spc="-1" strike="noStrike">
              <a:latin typeface="Arial"/>
            </a:endParaRPr>
          </a:p>
          <a:p>
            <a:pPr marL="36720" algn="ctr">
              <a:lnSpc>
                <a:spcPct val="100000"/>
              </a:lnSpc>
            </a:pPr>
            <a:r>
              <a:rPr b="0" lang="ru-RU" sz="1800" spc="-1" strike="noStrike">
                <a:latin typeface="Times New Roman"/>
              </a:rPr>
              <a:t>атипичной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пролиферацией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эпителия</a:t>
            </a:r>
            <a:r>
              <a:rPr b="0" lang="ru-RU" sz="1800" spc="-5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без</a:t>
            </a:r>
            <a:r>
              <a:rPr b="0" lang="ru-RU" sz="1800" spc="-5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деструктивной </a:t>
            </a:r>
            <a:r>
              <a:rPr b="0" lang="ru-RU" sz="1800" spc="-1" strike="noStrike">
                <a:latin typeface="Times New Roman"/>
              </a:rPr>
              <a:t>стромальной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инвазии.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21" strike="noStrike">
                <a:latin typeface="Times New Roman"/>
              </a:rPr>
              <a:t>ПОЯ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большинстве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случаев</a:t>
            </a:r>
            <a:endParaRPr b="0" lang="ru-RU" sz="1800" spc="-1" strike="noStrike">
              <a:latin typeface="Arial"/>
            </a:endParaRPr>
          </a:p>
          <a:p>
            <a:pPr marL="36720" algn="ctr">
              <a:lnSpc>
                <a:spcPct val="100000"/>
              </a:lnSpc>
            </a:pPr>
            <a:r>
              <a:rPr b="0" lang="ru-RU" sz="1800" spc="-12" strike="noStrike">
                <a:latin typeface="Times New Roman"/>
              </a:rPr>
              <a:t>характеризуются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благоприятным прогнозом.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318240" y="2962440"/>
            <a:ext cx="5574960" cy="389988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12600" indent="318240"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Пограничные</a:t>
            </a:r>
            <a:r>
              <a:rPr b="0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опухоли</a:t>
            </a:r>
            <a:r>
              <a:rPr b="0" lang="ru-RU" sz="18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развиваются</a:t>
            </a:r>
            <a:r>
              <a:rPr b="0" lang="ru-RU" sz="18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из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покровного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эпителия</a:t>
            </a:r>
            <a:r>
              <a:rPr b="0" lang="ru-RU" sz="18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яичников.</a:t>
            </a:r>
            <a:r>
              <a:rPr b="0" lang="ru-RU" sz="18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Причина</a:t>
            </a:r>
            <a:r>
              <a:rPr b="0" lang="ru-RU" sz="18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возникновения</a:t>
            </a:r>
            <a:r>
              <a:rPr b="0" lang="ru-RU" sz="18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ПОЯ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до</a:t>
            </a:r>
            <a:r>
              <a:rPr b="0" lang="ru-RU" sz="1800" spc="-7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26" strike="noStrike">
                <a:solidFill>
                  <a:srgbClr val="000000"/>
                </a:solidFill>
                <a:latin typeface="Times New Roman"/>
              </a:rPr>
              <a:t>сих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пор</a:t>
            </a:r>
            <a:r>
              <a:rPr b="0" lang="ru-RU" sz="1800" spc="-1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четко</a:t>
            </a:r>
            <a:r>
              <a:rPr b="0" lang="ru-RU" sz="1800" spc="-2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не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 установлена.</a:t>
            </a:r>
            <a:r>
              <a:rPr b="0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26" strike="noStrike">
                <a:solidFill>
                  <a:srgbClr val="000000"/>
                </a:solidFill>
                <a:latin typeface="Times New Roman"/>
              </a:rPr>
              <a:t>Источником</a:t>
            </a:r>
            <a:r>
              <a:rPr b="0" lang="ru-RU" sz="1800" spc="-7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эпителиальных</a:t>
            </a:r>
            <a:endParaRPr b="0" lang="ru-RU" sz="1800" spc="-1" strike="noStrike">
              <a:latin typeface="Calibri"/>
            </a:endParaRPr>
          </a:p>
          <a:p>
            <a:pPr marL="228600" indent="318240" algn="ctr">
              <a:lnSpc>
                <a:spcPct val="100000"/>
              </a:lnSpc>
            </a:pP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опухолей</a:t>
            </a:r>
            <a:r>
              <a:rPr b="0" lang="ru-RU" sz="18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яичников</a:t>
            </a:r>
            <a:r>
              <a:rPr b="0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считают</a:t>
            </a:r>
            <a:r>
              <a:rPr b="0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кисты</a:t>
            </a:r>
            <a:r>
              <a:rPr b="0" lang="ru-RU" sz="1800" spc="-3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–</a:t>
            </a:r>
            <a:r>
              <a:rPr b="0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включения, возникающие</a:t>
            </a:r>
            <a:r>
              <a:rPr b="0" lang="ru-RU" sz="1800" spc="-1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</a:t>
            </a:r>
            <a:r>
              <a:rPr b="0" lang="ru-RU" sz="1800" spc="-1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26" strike="noStrike">
                <a:solidFill>
                  <a:srgbClr val="000000"/>
                </a:solidFill>
                <a:latin typeface="Times New Roman"/>
              </a:rPr>
              <a:t>результате</a:t>
            </a:r>
            <a:r>
              <a:rPr b="0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отшнурования инвагинированного</a:t>
            </a:r>
            <a:r>
              <a:rPr b="0" lang="ru-RU" sz="18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покровного</a:t>
            </a:r>
            <a:r>
              <a:rPr b="0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мезотелия.</a:t>
            </a:r>
            <a:r>
              <a:rPr b="0" lang="ru-RU" sz="18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Клетки</a:t>
            </a:r>
            <a:r>
              <a:rPr b="0" lang="ru-RU" sz="18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в</a:t>
            </a:r>
            <a:endParaRPr b="0" lang="ru-RU" sz="1800" spc="-1" strike="noStrike">
              <a:latin typeface="Calibri"/>
            </a:endParaRPr>
          </a:p>
          <a:p>
            <a:pPr marL="67320" indent="318240"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кистах</a:t>
            </a:r>
            <a:r>
              <a:rPr b="0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могут</a:t>
            </a:r>
            <a:r>
              <a:rPr b="0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дифференцироваться</a:t>
            </a:r>
            <a:r>
              <a:rPr b="0" lang="ru-RU" sz="1800" spc="-2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как</a:t>
            </a:r>
            <a:r>
              <a:rPr b="0" lang="ru-RU" sz="1800" spc="-2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</a:t>
            </a:r>
            <a:r>
              <a:rPr b="0" lang="ru-RU" sz="1800" spc="-2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трубный,</a:t>
            </a:r>
            <a:r>
              <a:rPr b="0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так</a:t>
            </a:r>
            <a:r>
              <a:rPr b="0" lang="ru-RU" sz="1800" spc="-2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и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</a:t>
            </a:r>
            <a:r>
              <a:rPr b="0" lang="ru-RU" sz="1800" spc="-2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эндоцервикальный</a:t>
            </a:r>
            <a:r>
              <a:rPr b="0" lang="ru-RU" sz="1800" spc="-7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эпителий.</a:t>
            </a:r>
            <a:endParaRPr b="0" lang="ru-RU" sz="1800" spc="-1" strike="noStrike">
              <a:latin typeface="Calibri"/>
            </a:endParaRPr>
          </a:p>
        </p:txBody>
      </p:sp>
      <p:sp>
        <p:nvSpPr>
          <p:cNvPr id="212" name="TextShape 3"/>
          <p:cNvSpPr txBox="1"/>
          <p:nvPr/>
        </p:nvSpPr>
        <p:spPr>
          <a:xfrm>
            <a:off x="3974400" y="17640"/>
            <a:ext cx="4240800" cy="11577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3600" spc="-1" strike="noStrike">
                <a:solidFill>
                  <a:srgbClr val="0066cc"/>
                </a:solidFill>
                <a:latin typeface="Times New Roman"/>
              </a:rPr>
              <a:t>1. </a:t>
            </a:r>
            <a:r>
              <a:rPr b="0" lang="ru-RU" sz="3600" spc="-12" strike="noStrike">
                <a:solidFill>
                  <a:srgbClr val="0066cc"/>
                </a:solidFill>
                <a:latin typeface="Times New Roman"/>
              </a:rPr>
              <a:t>Опухоли</a:t>
            </a:r>
            <a:r>
              <a:rPr b="0" lang="ru-RU" sz="3600" spc="-1" strike="noStrike">
                <a:solidFill>
                  <a:srgbClr val="0066cc"/>
                </a:solidFill>
                <a:latin typeface="Times New Roman"/>
              </a:rPr>
              <a:t>	</a:t>
            </a:r>
            <a:r>
              <a:rPr b="0" lang="ru-RU" sz="3600" spc="-21" strike="noStrike">
                <a:solidFill>
                  <a:srgbClr val="0066cc"/>
                </a:solidFill>
                <a:latin typeface="Times New Roman"/>
              </a:rPr>
              <a:t>яичников</a:t>
            </a:r>
            <a:endParaRPr b="0" lang="ru-RU" sz="3600" spc="-1" strike="noStrike">
              <a:latin typeface="Calibri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5676120" y="657720"/>
            <a:ext cx="855720" cy="360"/>
          </a:xfrm>
          <a:custGeom>
            <a:avLst/>
            <a:gdLst/>
            <a:ahLst/>
            <a:rect l="l" t="t" r="r" b="b"/>
            <a:pathLst>
              <a:path w="855979" h="0">
                <a:moveTo>
                  <a:pt x="0" y="0"/>
                </a:moveTo>
                <a:lnTo>
                  <a:pt x="855853" y="0"/>
                </a:lnTo>
              </a:path>
            </a:pathLst>
          </a:custGeom>
          <a:noFill/>
          <a:ln w="6480">
            <a:solidFill>
              <a:srgbClr val="4471c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5"/>
          <p:cNvSpPr/>
          <p:nvPr/>
        </p:nvSpPr>
        <p:spPr>
          <a:xfrm>
            <a:off x="6611400" y="747360"/>
            <a:ext cx="5161680" cy="180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0" bIns="0">
            <a:spAutoFit/>
          </a:bodyPr>
          <a:p>
            <a:pPr algn="ctr">
              <a:lnSpc>
                <a:spcPct val="100000"/>
              </a:lnSpc>
              <a:spcBef>
                <a:spcPts val="964"/>
              </a:spcBef>
            </a:pPr>
            <a:r>
              <a:rPr b="1" lang="ru-RU" sz="2400" spc="-12" strike="noStrike">
                <a:latin typeface="Times New Roman"/>
              </a:rPr>
              <a:t>Неэпителиальные</a:t>
            </a:r>
            <a:r>
              <a:rPr b="1" lang="ru-RU" sz="2400" spc="-75" strike="noStrike">
                <a:latin typeface="Times New Roman"/>
              </a:rPr>
              <a:t> </a:t>
            </a:r>
            <a:r>
              <a:rPr b="1" lang="ru-RU" sz="2400" spc="-12" strike="noStrike">
                <a:latin typeface="Times New Roman"/>
              </a:rPr>
              <a:t>опухоли</a:t>
            </a:r>
            <a:r>
              <a:rPr b="1" lang="ru-RU" sz="2400" spc="-72" strike="noStrike">
                <a:latin typeface="Times New Roman"/>
              </a:rPr>
              <a:t> </a:t>
            </a:r>
            <a:r>
              <a:rPr b="1" lang="ru-RU" sz="2400" spc="-12" strike="noStrike">
                <a:latin typeface="Times New Roman"/>
              </a:rPr>
              <a:t>яичников</a:t>
            </a:r>
            <a:endParaRPr b="0" lang="ru-RU" sz="2400" spc="-1" strike="noStrike">
              <a:latin typeface="Arial"/>
            </a:endParaRPr>
          </a:p>
          <a:p>
            <a:pPr marL="200520" algn="ctr">
              <a:lnSpc>
                <a:spcPct val="100000"/>
              </a:lnSpc>
              <a:spcBef>
                <a:spcPts val="726"/>
              </a:spcBef>
            </a:pPr>
            <a:r>
              <a:rPr b="0" lang="ru-RU" sz="2000" spc="-12" strike="noStrike">
                <a:latin typeface="Times New Roman"/>
              </a:rPr>
              <a:t>Неэпителиальные</a:t>
            </a:r>
            <a:r>
              <a:rPr b="0" lang="ru-RU" sz="2000" spc="-21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опухоли</a:t>
            </a:r>
            <a:r>
              <a:rPr b="0" lang="ru-RU" sz="2000" spc="-72" strike="noStrike">
                <a:latin typeface="Times New Roman"/>
              </a:rPr>
              <a:t> </a:t>
            </a:r>
            <a:r>
              <a:rPr b="0" lang="ru-RU" sz="2000" spc="-21" strike="noStrike">
                <a:latin typeface="Times New Roman"/>
              </a:rPr>
              <a:t>яичников</a:t>
            </a:r>
            <a:r>
              <a:rPr b="0" lang="ru-RU" sz="2000" spc="-46" strike="noStrike">
                <a:latin typeface="Times New Roman"/>
              </a:rPr>
              <a:t> </a:t>
            </a:r>
            <a:r>
              <a:rPr b="0" lang="ru-RU" sz="2000" spc="-21" strike="noStrike">
                <a:latin typeface="Times New Roman"/>
              </a:rPr>
              <a:t>(НОЯ)</a:t>
            </a:r>
            <a:r>
              <a:rPr b="0" lang="ru-RU" sz="2000" spc="-60" strike="noStrike">
                <a:latin typeface="Times New Roman"/>
              </a:rPr>
              <a:t> </a:t>
            </a:r>
            <a:r>
              <a:rPr b="0" lang="ru-RU" sz="2000" spc="-52" strike="noStrike">
                <a:latin typeface="Times New Roman"/>
              </a:rPr>
              <a:t>- </a:t>
            </a:r>
            <a:r>
              <a:rPr b="0" lang="ru-RU" sz="2000" spc="-12" strike="noStrike">
                <a:latin typeface="Times New Roman"/>
              </a:rPr>
              <a:t>гетерогенная</a:t>
            </a:r>
            <a:r>
              <a:rPr b="0" lang="ru-RU" sz="2000" spc="-7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группа</a:t>
            </a:r>
            <a:r>
              <a:rPr b="0" lang="ru-RU" sz="2000" spc="-60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злокачественных опухолей</a:t>
            </a:r>
            <a:r>
              <a:rPr b="0" lang="ru-RU" sz="2000" spc="-52" strike="noStrike">
                <a:latin typeface="Times New Roman"/>
              </a:rPr>
              <a:t> </a:t>
            </a:r>
            <a:r>
              <a:rPr b="0" lang="ru-RU" sz="2000" spc="-21" strike="noStrike">
                <a:latin typeface="Times New Roman"/>
              </a:rPr>
              <a:t>яичников,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21" strike="noStrike">
                <a:latin typeface="Times New Roman"/>
              </a:rPr>
              <a:t>исходящих</a:t>
            </a:r>
            <a:r>
              <a:rPr b="0" lang="ru-RU" sz="2000" spc="-60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не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26" strike="noStrike">
                <a:latin typeface="Times New Roman"/>
              </a:rPr>
              <a:t>из </a:t>
            </a:r>
            <a:r>
              <a:rPr b="0" lang="ru-RU" sz="2000" spc="-12" strike="noStrike">
                <a:latin typeface="Times New Roman"/>
              </a:rPr>
              <a:t>покровного</a:t>
            </a:r>
            <a:r>
              <a:rPr b="0" lang="ru-RU" sz="2000" spc="-7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эпителия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яичников.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5" name="CustomShape 6"/>
          <p:cNvSpPr/>
          <p:nvPr/>
        </p:nvSpPr>
        <p:spPr>
          <a:xfrm>
            <a:off x="6949080" y="2838960"/>
            <a:ext cx="4605120" cy="30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71640" indent="-2160" algn="ctr">
              <a:lnSpc>
                <a:spcPct val="100000"/>
              </a:lnSpc>
              <a:spcBef>
                <a:spcPts val="105"/>
              </a:spcBef>
            </a:pPr>
            <a:r>
              <a:rPr b="0" lang="ru-RU" sz="2000" spc="-1" strike="noStrike">
                <a:latin typeface="Times New Roman"/>
              </a:rPr>
              <a:t>Причина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возникновения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35" strike="noStrike">
                <a:latin typeface="Times New Roman"/>
              </a:rPr>
              <a:t>НОЯ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до</a:t>
            </a:r>
            <a:r>
              <a:rPr b="0" lang="ru-RU" sz="2000" spc="-4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сих</a:t>
            </a:r>
            <a:r>
              <a:rPr b="0" lang="ru-RU" sz="2000" spc="-41" strike="noStrike">
                <a:latin typeface="Times New Roman"/>
              </a:rPr>
              <a:t> </a:t>
            </a:r>
            <a:r>
              <a:rPr b="0" lang="ru-RU" sz="2000" spc="-26" strike="noStrike">
                <a:latin typeface="Times New Roman"/>
              </a:rPr>
              <a:t>пор </a:t>
            </a:r>
            <a:r>
              <a:rPr b="0" lang="ru-RU" sz="2000" spc="-1" strike="noStrike">
                <a:latin typeface="Times New Roman"/>
              </a:rPr>
              <a:t>четко</a:t>
            </a:r>
            <a:r>
              <a:rPr b="0" lang="ru-RU" sz="2000" spc="-10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не</a:t>
            </a:r>
            <a:r>
              <a:rPr b="0" lang="ru-RU" sz="2000" spc="-8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установлена.</a:t>
            </a:r>
            <a:r>
              <a:rPr b="0" lang="ru-RU" sz="2000" spc="-9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Большинство</a:t>
            </a:r>
            <a:r>
              <a:rPr b="0" lang="ru-RU" sz="2000" spc="-92" strike="noStrike">
                <a:latin typeface="Times New Roman"/>
              </a:rPr>
              <a:t> </a:t>
            </a:r>
            <a:r>
              <a:rPr b="0" lang="ru-RU" sz="2000" spc="-26" strike="noStrike">
                <a:latin typeface="Times New Roman"/>
              </a:rPr>
              <a:t>НОЯ </a:t>
            </a:r>
            <a:r>
              <a:rPr b="0" lang="ru-RU" sz="2000" spc="-12" strike="noStrike">
                <a:latin typeface="Times New Roman"/>
              </a:rPr>
              <a:t>развиваются</a:t>
            </a:r>
            <a:r>
              <a:rPr b="0" lang="ru-RU" sz="2000" spc="-5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из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специфических</a:t>
            </a:r>
            <a:r>
              <a:rPr b="0" lang="ru-RU" sz="2000" spc="-12" strike="noStrike">
                <a:latin typeface="Times New Roman"/>
              </a:rPr>
              <a:t> клеток </a:t>
            </a:r>
            <a:r>
              <a:rPr b="0" lang="ru-RU" sz="2000" spc="-1" strike="noStrike">
                <a:latin typeface="Times New Roman"/>
              </a:rPr>
              <a:t>яичника</a:t>
            </a:r>
            <a:r>
              <a:rPr b="0" lang="ru-RU" sz="2000" spc="-55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(герминогенных</a:t>
            </a:r>
            <a:r>
              <a:rPr b="0" lang="ru-RU" sz="2000" spc="-52" strike="noStrike">
                <a:latin typeface="Times New Roman"/>
              </a:rPr>
              <a:t> </a:t>
            </a:r>
            <a:r>
              <a:rPr b="0" lang="ru-RU" sz="2000" spc="-26" strike="noStrike">
                <a:latin typeface="Times New Roman"/>
              </a:rPr>
              <a:t>или</a:t>
            </a:r>
            <a:endParaRPr b="0" lang="ru-RU" sz="2000" spc="-1" strike="noStrike">
              <a:latin typeface="Arial"/>
            </a:endParaRPr>
          </a:p>
          <a:p>
            <a:pPr marL="53280" indent="-2160" algn="ctr">
              <a:lnSpc>
                <a:spcPct val="100000"/>
              </a:lnSpc>
            </a:pPr>
            <a:r>
              <a:rPr b="0" lang="ru-RU" sz="2000" spc="-12" strike="noStrike">
                <a:latin typeface="Times New Roman"/>
              </a:rPr>
              <a:t>«зародышевых»,</a:t>
            </a:r>
            <a:r>
              <a:rPr b="0" lang="ru-RU" sz="2000" spc="-7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клеток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гранулезы,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тека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52" strike="noStrike">
                <a:latin typeface="Times New Roman"/>
              </a:rPr>
              <a:t>- </a:t>
            </a:r>
            <a:r>
              <a:rPr b="0" lang="ru-RU" sz="2000" spc="-1" strike="noStrike">
                <a:latin typeface="Times New Roman"/>
              </a:rPr>
              <a:t>клеток,</a:t>
            </a:r>
            <a:r>
              <a:rPr b="0" lang="ru-RU" sz="2000" spc="-5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стромальных</a:t>
            </a:r>
            <a:r>
              <a:rPr b="0" lang="ru-RU" sz="2000" spc="-52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фибробластов</a:t>
            </a:r>
            <a:r>
              <a:rPr b="0" lang="ru-RU" sz="2000" spc="-75" strike="noStrike">
                <a:latin typeface="Times New Roman"/>
              </a:rPr>
              <a:t> </a:t>
            </a:r>
            <a:r>
              <a:rPr b="0" lang="ru-RU" sz="2000" spc="-52" strike="noStrike">
                <a:latin typeface="Times New Roman"/>
              </a:rPr>
              <a:t>и </a:t>
            </a:r>
            <a:r>
              <a:rPr b="0" lang="ru-RU" sz="2000" spc="-1" strike="noStrike">
                <a:latin typeface="Times New Roman"/>
              </a:rPr>
              <a:t>стероидных</a:t>
            </a:r>
            <a:r>
              <a:rPr b="0" lang="ru-RU" sz="2000" spc="-41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клеток).</a:t>
            </a:r>
            <a:endParaRPr b="0" lang="ru-RU" sz="2000" spc="-1" strike="noStrike">
              <a:latin typeface="Arial"/>
            </a:endParaRPr>
          </a:p>
          <a:p>
            <a:pPr marL="12600" indent="-2160" algn="ctr">
              <a:lnSpc>
                <a:spcPct val="100000"/>
              </a:lnSpc>
            </a:pPr>
            <a:r>
              <a:rPr b="0" lang="ru-RU" sz="2000" spc="-35" strike="noStrike">
                <a:latin typeface="Times New Roman"/>
              </a:rPr>
              <a:t>НОЯ</a:t>
            </a:r>
            <a:r>
              <a:rPr b="0" lang="ru-RU" sz="2000" spc="-4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составляют</a:t>
            </a:r>
            <a:r>
              <a:rPr b="0" lang="ru-RU" sz="2000" spc="-5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приблизительно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1" lang="ru-RU" sz="2000" spc="-1" strike="noStrike">
                <a:latin typeface="Times New Roman"/>
              </a:rPr>
              <a:t>10</a:t>
            </a:r>
            <a:r>
              <a:rPr b="1" lang="ru-RU" sz="2000" spc="-55" strike="noStrike">
                <a:latin typeface="Times New Roman"/>
              </a:rPr>
              <a:t> </a:t>
            </a:r>
            <a:r>
              <a:rPr b="1" lang="ru-RU" sz="2000" spc="-1" strike="noStrike">
                <a:latin typeface="Times New Roman"/>
              </a:rPr>
              <a:t>%</a:t>
            </a:r>
            <a:r>
              <a:rPr b="1" lang="ru-RU" sz="2000" spc="-55" strike="noStrike">
                <a:latin typeface="Times New Roman"/>
              </a:rPr>
              <a:t> </a:t>
            </a:r>
            <a:r>
              <a:rPr b="0" lang="ru-RU" sz="2000" spc="-26" strike="noStrike">
                <a:latin typeface="Times New Roman"/>
              </a:rPr>
              <a:t>от </a:t>
            </a:r>
            <a:r>
              <a:rPr b="0" lang="ru-RU" sz="2000" spc="-1" strike="noStrike">
                <a:latin typeface="Times New Roman"/>
              </a:rPr>
              <a:t>всех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злокачественных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новообразований яичников.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object 2" descr=""/>
          <p:cNvPicPr/>
          <p:nvPr/>
        </p:nvPicPr>
        <p:blipFill>
          <a:blip r:embed="rId1"/>
          <a:stretch/>
        </p:blipFill>
        <p:spPr>
          <a:xfrm>
            <a:off x="763920" y="936720"/>
            <a:ext cx="2312640" cy="9000"/>
          </a:xfrm>
          <a:prstGeom prst="rect">
            <a:avLst/>
          </a:prstGeom>
          <a:ln>
            <a:noFill/>
          </a:ln>
        </p:spPr>
      </p:pic>
      <p:pic>
        <p:nvPicPr>
          <p:cNvPr id="278" name="object 3" descr=""/>
          <p:cNvPicPr/>
          <p:nvPr/>
        </p:nvPicPr>
        <p:blipFill>
          <a:blip r:embed="rId2"/>
          <a:stretch/>
        </p:blipFill>
        <p:spPr>
          <a:xfrm>
            <a:off x="760680" y="4112640"/>
            <a:ext cx="3642840" cy="9000"/>
          </a:xfrm>
          <a:prstGeom prst="rect">
            <a:avLst/>
          </a:prstGeom>
          <a:ln>
            <a:noFill/>
          </a:ln>
        </p:spPr>
      </p:pic>
      <p:sp>
        <p:nvSpPr>
          <p:cNvPr id="279" name="CustomShape 1"/>
          <p:cNvSpPr/>
          <p:nvPr/>
        </p:nvSpPr>
        <p:spPr>
          <a:xfrm>
            <a:off x="405360" y="578160"/>
            <a:ext cx="11247480" cy="623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57480" indent="-342000">
              <a:lnSpc>
                <a:spcPct val="100000"/>
              </a:lnSpc>
              <a:spcBef>
                <a:spcPts val="99"/>
              </a:spcBef>
              <a:buClr>
                <a:srgbClr val="0066cc"/>
              </a:buClr>
              <a:buFont typeface="Wingdings" charset="2"/>
              <a:buChar char="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Жлобы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</a:rPr>
              <a:t>анамнез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99160" indent="-28656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Всем</a:t>
            </a:r>
            <a:r>
              <a:rPr b="0" lang="ru-RU" sz="1800" spc="-3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пациенткам</a:t>
            </a:r>
            <a:r>
              <a:rPr b="0" lang="ru-RU" sz="1800" spc="-7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рекомендуется</a:t>
            </a:r>
            <a:r>
              <a:rPr b="0" lang="ru-RU" sz="18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тщательный</a:t>
            </a:r>
            <a:r>
              <a:rPr b="0" lang="ru-RU" sz="1800" spc="-2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сбор</a:t>
            </a:r>
            <a:r>
              <a:rPr b="0" lang="ru-RU" sz="1800" spc="-2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жалоб</a:t>
            </a:r>
            <a:r>
              <a:rPr b="0" lang="ru-RU" sz="1800" spc="-2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0" lang="ru-RU" sz="1800" spc="-2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анамнеза.</a:t>
            </a:r>
            <a:r>
              <a:rPr b="0" lang="ru-RU" sz="1800" spc="-2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На</a:t>
            </a:r>
            <a:r>
              <a:rPr b="0" lang="ru-RU" sz="1800" spc="-7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ранних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стадиях</a:t>
            </a:r>
            <a:r>
              <a:rPr b="0" lang="ru-RU" sz="1800" spc="-7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болезнь</a:t>
            </a:r>
            <a:r>
              <a:rPr b="0" lang="ru-RU" sz="18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может</a:t>
            </a:r>
            <a:r>
              <a:rPr b="0" lang="ru-RU" sz="18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протекать</a:t>
            </a:r>
            <a:r>
              <a:rPr b="0" lang="ru-RU" sz="18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бессимптомно</a:t>
            </a:r>
            <a:r>
              <a:rPr b="0" lang="ru-RU" sz="1800" spc="-7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или</a:t>
            </a:r>
            <a:r>
              <a:rPr b="0" lang="ru-RU" sz="18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</a:t>
            </a:r>
            <a:r>
              <a:rPr b="0" lang="ru-RU" sz="18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незначительными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явлениями дискомфорта.</a:t>
            </a:r>
            <a:r>
              <a:rPr b="0" lang="ru-RU" sz="18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При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распространенном</a:t>
            </a:r>
            <a:r>
              <a:rPr b="0" lang="ru-RU" sz="18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процессе</a:t>
            </a:r>
            <a:r>
              <a:rPr b="0" lang="ru-RU" sz="18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заболевание</a:t>
            </a:r>
            <a:r>
              <a:rPr b="0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манифестирует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9916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неспецифическими</a:t>
            </a:r>
            <a:r>
              <a:rPr b="0" lang="ru-RU" sz="1800" spc="-7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симптомами:</a:t>
            </a:r>
            <a:r>
              <a:rPr b="0" lang="ru-RU" sz="1800" spc="-3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увеличение</a:t>
            </a:r>
            <a:r>
              <a:rPr b="0" lang="ru-RU" sz="1800" spc="-7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живота</a:t>
            </a:r>
            <a:r>
              <a:rPr b="0" lang="ru-RU" sz="18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</a:t>
            </a:r>
            <a:r>
              <a:rPr b="0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объеме,</a:t>
            </a:r>
            <a:r>
              <a:rPr b="0" lang="ru-RU" sz="1800" spc="-7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диспепсические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явления,</a:t>
            </a:r>
            <a:r>
              <a:rPr b="0" lang="ru-RU" sz="18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потеря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веса,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аппетита,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болевой</a:t>
            </a:r>
            <a:r>
              <a:rPr b="0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синдром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</a:t>
            </a:r>
            <a:r>
              <a:rPr b="0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животе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или</a:t>
            </a:r>
            <a:r>
              <a:rPr b="0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области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таза, одышка,</a:t>
            </a:r>
            <a:r>
              <a:rPr b="0" lang="ru-RU" sz="18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общая</a:t>
            </a:r>
            <a:r>
              <a:rPr b="0" lang="ru-RU" sz="18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слабость.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Сбор</a:t>
            </a:r>
            <a:r>
              <a:rPr b="0" i="1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2" strike="noStrike">
                <a:solidFill>
                  <a:srgbClr val="000000"/>
                </a:solidFill>
                <a:latin typeface="Times New Roman"/>
              </a:rPr>
              <a:t>информации</a:t>
            </a:r>
            <a:r>
              <a:rPr b="0" i="1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о</a:t>
            </a:r>
            <a:r>
              <a:rPr b="0" i="1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жалобах</a:t>
            </a:r>
            <a:r>
              <a:rPr b="0" i="1" lang="ru-RU" sz="1800" spc="-3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0" i="1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деталях</a:t>
            </a:r>
            <a:r>
              <a:rPr b="0" i="1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анамнеза,</a:t>
            </a:r>
            <a:r>
              <a:rPr b="0" i="1" lang="ru-RU" sz="18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в</a:t>
            </a:r>
            <a:r>
              <a:rPr b="0" i="1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том</a:t>
            </a:r>
            <a:r>
              <a:rPr b="0" i="1" lang="ru-RU" sz="1800" spc="-3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числе</a:t>
            </a:r>
            <a:r>
              <a:rPr b="0" i="1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2" strike="noStrike">
                <a:solidFill>
                  <a:srgbClr val="000000"/>
                </a:solidFill>
                <a:latin typeface="Times New Roman"/>
              </a:rPr>
              <a:t>семейного</a:t>
            </a:r>
            <a:r>
              <a:rPr b="0" i="1" lang="ru-RU" sz="18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2" strike="noStrike">
                <a:solidFill>
                  <a:srgbClr val="000000"/>
                </a:solidFill>
                <a:latin typeface="Times New Roman"/>
              </a:rPr>
              <a:t>анамнеза, проводится</a:t>
            </a:r>
            <a:r>
              <a:rPr b="0" i="1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с</a:t>
            </a:r>
            <a:r>
              <a:rPr b="0" i="1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целью</a:t>
            </a:r>
            <a:r>
              <a:rPr b="0" i="1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выявления</a:t>
            </a:r>
            <a:r>
              <a:rPr b="0" i="1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факторов,</a:t>
            </a:r>
            <a:r>
              <a:rPr b="0" i="1" lang="ru-RU" sz="18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2" strike="noStrike">
                <a:solidFill>
                  <a:srgbClr val="000000"/>
                </a:solidFill>
                <a:latin typeface="Times New Roman"/>
              </a:rPr>
              <a:t>которые</a:t>
            </a:r>
            <a:r>
              <a:rPr b="0" i="1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могут</a:t>
            </a:r>
            <a:r>
              <a:rPr b="0" i="1" lang="ru-RU" sz="18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повлиять</a:t>
            </a:r>
            <a:r>
              <a:rPr b="0" i="1" lang="ru-RU" sz="18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на</a:t>
            </a:r>
            <a:r>
              <a:rPr b="0" i="1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2" strike="noStrike">
                <a:solidFill>
                  <a:srgbClr val="000000"/>
                </a:solidFill>
                <a:latin typeface="Times New Roman"/>
              </a:rPr>
              <a:t>выбор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тактики</a:t>
            </a:r>
            <a:r>
              <a:rPr b="0" i="1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ru-RU" sz="1800" spc="-12" strike="noStrike">
                <a:solidFill>
                  <a:srgbClr val="000000"/>
                </a:solidFill>
                <a:latin typeface="Times New Roman"/>
              </a:rPr>
              <a:t>лечения.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31280" indent="-417960">
              <a:lnSpc>
                <a:spcPct val="100000"/>
              </a:lnSpc>
              <a:spcBef>
                <a:spcPts val="1035"/>
              </a:spcBef>
              <a:buClr>
                <a:srgbClr val="0066cc"/>
              </a:buClr>
              <a:buFont typeface="Wingdings" charset="2"/>
              <a:buChar char="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Физикальное</a:t>
            </a:r>
            <a:r>
              <a:rPr b="0" lang="ru-RU" sz="2400" spc="-10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</a:rPr>
              <a:t>обследование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54960" indent="-342000">
              <a:lnSpc>
                <a:spcPct val="100000"/>
              </a:lnSpc>
              <a:spcBef>
                <a:spcPts val="2129"/>
              </a:spcBef>
              <a:buClr>
                <a:srgbClr val="008000"/>
              </a:buClr>
              <a:buFont typeface="Wingdings" charset="2"/>
              <a:buChar char=""/>
            </a:pP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Рекомендуется</a:t>
            </a:r>
            <a:r>
              <a:rPr b="0" lang="ru-RU" sz="2000" spc="-8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тщательный</a:t>
            </a:r>
            <a:r>
              <a:rPr b="0" lang="ru-RU" sz="20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физикальное</a:t>
            </a:r>
            <a:r>
              <a:rPr b="0" lang="ru-RU" sz="20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обследование.</a:t>
            </a:r>
            <a:r>
              <a:rPr b="0" lang="ru-RU" sz="2000" spc="-7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Физикальное</a:t>
            </a:r>
            <a:r>
              <a:rPr b="0" lang="ru-RU" sz="20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обследование</a:t>
            </a:r>
            <a:r>
              <a:rPr b="0" lang="ru-RU" sz="2000" spc="-8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включает</a:t>
            </a:r>
            <a:r>
              <a:rPr b="0" lang="ru-RU" sz="20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</a:t>
            </a:r>
            <a:r>
              <a:rPr b="0" lang="ru-RU" sz="20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000000"/>
                </a:solidFill>
                <a:latin typeface="Times New Roman"/>
              </a:rPr>
              <a:t>себя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ректовагинальное</a:t>
            </a:r>
            <a:r>
              <a:rPr b="0" lang="ru-RU" sz="20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исследование,</a:t>
            </a:r>
            <a:r>
              <a:rPr b="0" lang="ru-RU" sz="20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пальпацию</a:t>
            </a:r>
            <a:r>
              <a:rPr b="0" lang="ru-RU" sz="2000" spc="-2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органов</a:t>
            </a:r>
            <a:r>
              <a:rPr b="0" lang="ru-RU" sz="20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брюшной</a:t>
            </a:r>
            <a:r>
              <a:rPr b="0" lang="ru-RU" sz="2000" spc="-7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полости</a:t>
            </a:r>
            <a:r>
              <a:rPr b="0" lang="ru-RU" sz="20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0" lang="ru-RU" sz="20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всех</a:t>
            </a:r>
            <a:r>
              <a:rPr b="0" lang="ru-RU" sz="20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групп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периферических</a:t>
            </a:r>
            <a:r>
              <a:rPr b="0" lang="ru-RU" sz="20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лимфатических</a:t>
            </a:r>
            <a:r>
              <a:rPr b="0" lang="ru-RU" sz="20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узлов,</a:t>
            </a:r>
            <a:r>
              <a:rPr b="0" lang="ru-RU" sz="20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32" strike="noStrike">
                <a:solidFill>
                  <a:srgbClr val="000000"/>
                </a:solidFill>
                <a:latin typeface="Times New Roman"/>
              </a:rPr>
              <a:t>аускультацию</a:t>
            </a:r>
            <a:r>
              <a:rPr b="0" lang="ru-RU" sz="2000" spc="-7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0" lang="ru-RU" sz="20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перкуссию</a:t>
            </a:r>
            <a:r>
              <a:rPr b="0" lang="ru-RU" sz="20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легких,</a:t>
            </a:r>
            <a:r>
              <a:rPr b="0" lang="ru-RU" sz="20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пальпацию</a:t>
            </a:r>
            <a:r>
              <a:rPr b="0" lang="ru-RU" sz="20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молочных желез.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TextShape 2"/>
          <p:cNvSpPr txBox="1"/>
          <p:nvPr/>
        </p:nvSpPr>
        <p:spPr>
          <a:xfrm>
            <a:off x="3600000" y="0"/>
            <a:ext cx="5876640" cy="11577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3600" spc="-1" strike="noStrike">
                <a:solidFill>
                  <a:srgbClr val="0066cc"/>
                </a:solidFill>
                <a:latin typeface="Times New Roman"/>
              </a:rPr>
              <a:t>Диагностика</a:t>
            </a:r>
            <a:r>
              <a:rPr b="0" lang="ru-RU" sz="3600" spc="-80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3600" spc="-1" strike="noStrike">
                <a:solidFill>
                  <a:srgbClr val="0066cc"/>
                </a:solidFill>
                <a:latin typeface="Times New Roman"/>
              </a:rPr>
              <a:t>опухолей</a:t>
            </a:r>
            <a:r>
              <a:rPr b="0" lang="ru-RU" sz="3600" spc="-6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3600" spc="-12" strike="noStrike">
                <a:solidFill>
                  <a:srgbClr val="0066cc"/>
                </a:solidFill>
                <a:latin typeface="Times New Roman"/>
              </a:rPr>
              <a:t>яичников</a:t>
            </a:r>
            <a:endParaRPr b="0" lang="ru-RU" sz="3600" spc="-1" strike="noStrike">
              <a:latin typeface="Calibri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5865480" y="717840"/>
            <a:ext cx="1092600" cy="360"/>
          </a:xfrm>
          <a:custGeom>
            <a:avLst/>
            <a:gdLst/>
            <a:ahLst/>
            <a:rect l="l" t="t" r="r" b="b"/>
            <a:pathLst>
              <a:path w="1092834" h="0">
                <a:moveTo>
                  <a:pt x="0" y="0"/>
                </a:moveTo>
                <a:lnTo>
                  <a:pt x="1092834" y="0"/>
                </a:lnTo>
              </a:path>
            </a:pathLst>
          </a:custGeom>
          <a:noFill/>
          <a:ln w="6480">
            <a:solidFill>
              <a:srgbClr val="4471c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82" name="object 7" descr=""/>
          <p:cNvPicPr/>
          <p:nvPr/>
        </p:nvPicPr>
        <p:blipFill>
          <a:blip r:embed="rId3"/>
          <a:stretch/>
        </p:blipFill>
        <p:spPr>
          <a:xfrm>
            <a:off x="8911440" y="1239120"/>
            <a:ext cx="3095640" cy="2061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957960" y="2880720"/>
            <a:ext cx="1928160" cy="11577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68760" indent="-56160">
              <a:lnSpc>
                <a:spcPct val="100000"/>
              </a:lnSpc>
              <a:spcBef>
                <a:spcPts val="99"/>
              </a:spcBef>
            </a:pPr>
            <a:r>
              <a:rPr b="1" lang="ru-RU" sz="1800" spc="-12" strike="noStrike">
                <a:solidFill>
                  <a:srgbClr val="7e5f00"/>
                </a:solidFill>
                <a:latin typeface="Times New Roman"/>
              </a:rPr>
              <a:t>Ректовагинальное исследование</a:t>
            </a:r>
            <a:endParaRPr b="0" lang="ru-RU" sz="1800" spc="-1" strike="noStrike">
              <a:latin typeface="Calibri"/>
            </a:endParaRPr>
          </a:p>
        </p:txBody>
      </p:sp>
      <p:pic>
        <p:nvPicPr>
          <p:cNvPr id="284" name="object 3" descr=""/>
          <p:cNvPicPr/>
          <p:nvPr/>
        </p:nvPicPr>
        <p:blipFill>
          <a:blip r:embed="rId1"/>
          <a:stretch/>
        </p:blipFill>
        <p:spPr>
          <a:xfrm>
            <a:off x="367920" y="169920"/>
            <a:ext cx="3121920" cy="2797920"/>
          </a:xfrm>
          <a:prstGeom prst="rect">
            <a:avLst/>
          </a:prstGeom>
          <a:ln>
            <a:noFill/>
          </a:ln>
        </p:spPr>
      </p:pic>
      <p:pic>
        <p:nvPicPr>
          <p:cNvPr id="285" name="object 4" descr=""/>
          <p:cNvPicPr/>
          <p:nvPr/>
        </p:nvPicPr>
        <p:blipFill>
          <a:blip r:embed="rId2"/>
          <a:stretch/>
        </p:blipFill>
        <p:spPr>
          <a:xfrm>
            <a:off x="3837960" y="198720"/>
            <a:ext cx="5345640" cy="3065760"/>
          </a:xfrm>
          <a:prstGeom prst="rect">
            <a:avLst/>
          </a:prstGeom>
          <a:ln>
            <a:noFill/>
          </a:ln>
        </p:spPr>
      </p:pic>
      <p:pic>
        <p:nvPicPr>
          <p:cNvPr id="286" name="object 5" descr=""/>
          <p:cNvPicPr/>
          <p:nvPr/>
        </p:nvPicPr>
        <p:blipFill>
          <a:blip r:embed="rId3"/>
          <a:stretch/>
        </p:blipFill>
        <p:spPr>
          <a:xfrm>
            <a:off x="1605960" y="3593160"/>
            <a:ext cx="4195800" cy="3147120"/>
          </a:xfrm>
          <a:prstGeom prst="rect">
            <a:avLst/>
          </a:prstGeom>
          <a:ln>
            <a:noFill/>
          </a:ln>
        </p:spPr>
      </p:pic>
      <p:pic>
        <p:nvPicPr>
          <p:cNvPr id="287" name="object 6" descr=""/>
          <p:cNvPicPr/>
          <p:nvPr/>
        </p:nvPicPr>
        <p:blipFill>
          <a:blip r:embed="rId4"/>
          <a:stretch/>
        </p:blipFill>
        <p:spPr>
          <a:xfrm>
            <a:off x="9531720" y="214200"/>
            <a:ext cx="2247120" cy="3050280"/>
          </a:xfrm>
          <a:prstGeom prst="rect">
            <a:avLst/>
          </a:prstGeom>
          <a:ln>
            <a:noFill/>
          </a:ln>
        </p:spPr>
      </p:pic>
      <p:pic>
        <p:nvPicPr>
          <p:cNvPr id="288" name="object 7" descr=""/>
          <p:cNvPicPr/>
          <p:nvPr/>
        </p:nvPicPr>
        <p:blipFill>
          <a:blip r:embed="rId5"/>
          <a:stretch/>
        </p:blipFill>
        <p:spPr>
          <a:xfrm>
            <a:off x="6285600" y="4134240"/>
            <a:ext cx="3906360" cy="2606040"/>
          </a:xfrm>
          <a:prstGeom prst="rect">
            <a:avLst/>
          </a:prstGeom>
          <a:ln>
            <a:noFill/>
          </a:ln>
        </p:spPr>
      </p:pic>
      <p:sp>
        <p:nvSpPr>
          <p:cNvPr id="289" name="CustomShape 2"/>
          <p:cNvSpPr/>
          <p:nvPr/>
        </p:nvSpPr>
        <p:spPr>
          <a:xfrm>
            <a:off x="4471920" y="3123000"/>
            <a:ext cx="6977520" cy="95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2920" bIns="0">
            <a:spAutoFit/>
          </a:bodyPr>
          <a:p>
            <a:pPr marL="12600">
              <a:lnSpc>
                <a:spcPct val="100000"/>
              </a:lnSpc>
              <a:spcBef>
                <a:spcPts val="1125"/>
              </a:spcBef>
            </a:pPr>
            <a:r>
              <a:rPr b="1" lang="ru-RU" sz="1800" spc="-1" strike="noStrike">
                <a:solidFill>
                  <a:srgbClr val="7e5f00"/>
                </a:solidFill>
                <a:latin typeface="Times New Roman"/>
              </a:rPr>
              <a:t>Пальпация</a:t>
            </a:r>
            <a:r>
              <a:rPr b="1" lang="ru-RU" sz="1800" spc="-80" strike="noStrike">
                <a:solidFill>
                  <a:srgbClr val="7e5f00"/>
                </a:solidFill>
                <a:latin typeface="Times New Roman"/>
              </a:rPr>
              <a:t> </a:t>
            </a:r>
            <a:r>
              <a:rPr b="1" lang="ru-RU" sz="1800" spc="-12" strike="noStrike">
                <a:solidFill>
                  <a:srgbClr val="7e5f00"/>
                </a:solidFill>
                <a:latin typeface="Times New Roman"/>
              </a:rPr>
              <a:t>органов</a:t>
            </a:r>
            <a:r>
              <a:rPr b="1" lang="ru-RU" sz="1800" spc="-80" strike="noStrike">
                <a:solidFill>
                  <a:srgbClr val="7e5f00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7e5f00"/>
                </a:solidFill>
                <a:latin typeface="Times New Roman"/>
              </a:rPr>
              <a:t>брюшной</a:t>
            </a:r>
            <a:r>
              <a:rPr b="1" lang="ru-RU" sz="1800" spc="-60" strike="noStrike">
                <a:solidFill>
                  <a:srgbClr val="7e5f00"/>
                </a:solidFill>
                <a:latin typeface="Times New Roman"/>
              </a:rPr>
              <a:t> </a:t>
            </a:r>
            <a:r>
              <a:rPr b="1" lang="ru-RU" sz="1800" spc="-12" strike="noStrike">
                <a:solidFill>
                  <a:srgbClr val="7e5f00"/>
                </a:solidFill>
                <a:latin typeface="Times New Roman"/>
              </a:rPr>
              <a:t>полости</a:t>
            </a:r>
            <a:r>
              <a:rPr b="1" lang="ru-RU" sz="1800" spc="-1" strike="noStrike">
                <a:solidFill>
                  <a:srgbClr val="7e5f00"/>
                </a:solidFill>
                <a:latin typeface="Times New Roman"/>
              </a:rPr>
              <a:t>	</a:t>
            </a:r>
            <a:r>
              <a:rPr b="1" lang="ru-RU" sz="2700" spc="-15" strike="noStrike" baseline="1000">
                <a:solidFill>
                  <a:srgbClr val="7e5f00"/>
                </a:solidFill>
                <a:latin typeface="Times New Roman"/>
              </a:rPr>
              <a:t>Перкуссия</a:t>
            </a:r>
            <a:r>
              <a:rPr b="1" lang="ru-RU" sz="2700" spc="-97" strike="noStrike" baseline="1000">
                <a:solidFill>
                  <a:srgbClr val="7e5f00"/>
                </a:solidFill>
                <a:latin typeface="Times New Roman"/>
              </a:rPr>
              <a:t> </a:t>
            </a:r>
            <a:r>
              <a:rPr b="1" lang="ru-RU" sz="2700" spc="-15" strike="noStrike" baseline="1000">
                <a:solidFill>
                  <a:srgbClr val="7e5f00"/>
                </a:solidFill>
                <a:latin typeface="Times New Roman"/>
              </a:rPr>
              <a:t>легких</a:t>
            </a:r>
            <a:endParaRPr b="0" lang="ru-RU" sz="2700" spc="-1" strike="noStrike">
              <a:latin typeface="Arial"/>
            </a:endParaRPr>
          </a:p>
          <a:p>
            <a:pPr marL="2303640">
              <a:lnSpc>
                <a:spcPct val="100000"/>
              </a:lnSpc>
              <a:spcBef>
                <a:spcPts val="1026"/>
              </a:spcBef>
            </a:pPr>
            <a:r>
              <a:rPr b="1" lang="ru-RU" sz="1800" spc="-1" strike="noStrike">
                <a:solidFill>
                  <a:srgbClr val="7e5f00"/>
                </a:solidFill>
                <a:latin typeface="Times New Roman"/>
              </a:rPr>
              <a:t>Пальпация</a:t>
            </a:r>
            <a:r>
              <a:rPr b="1" lang="ru-RU" sz="1800" spc="-66" strike="noStrike">
                <a:solidFill>
                  <a:srgbClr val="7e5f00"/>
                </a:solidFill>
                <a:latin typeface="Times New Roman"/>
              </a:rPr>
              <a:t> </a:t>
            </a:r>
            <a:r>
              <a:rPr b="1" lang="ru-RU" sz="1800" spc="-12" strike="noStrike">
                <a:solidFill>
                  <a:srgbClr val="7e5f00"/>
                </a:solidFill>
                <a:latin typeface="Times New Roman"/>
              </a:rPr>
              <a:t>молочных</a:t>
            </a:r>
            <a:r>
              <a:rPr b="1" lang="ru-RU" sz="1800" spc="-72" strike="noStrike">
                <a:solidFill>
                  <a:srgbClr val="7e5f00"/>
                </a:solidFill>
                <a:latin typeface="Times New Roman"/>
              </a:rPr>
              <a:t> </a:t>
            </a:r>
            <a:r>
              <a:rPr b="1" lang="ru-RU" sz="1800" spc="-21" strike="noStrike">
                <a:solidFill>
                  <a:srgbClr val="7e5f00"/>
                </a:solidFill>
                <a:latin typeface="Times New Roman"/>
              </a:rPr>
              <a:t>желез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426600" y="144000"/>
            <a:ext cx="8213400" cy="648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определение уровня опухолевых маркеров и гормонов: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—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АФП, β-ХГЧ, ЛДГ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определяют при подозрении на герминогенные опухоли яичников (обязательно определение всем пациенткам с новообразованиями яичников в возрасте до 40 лет);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—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ингибин В рекомендуется определять при подозрении на опухоли стромы полового тяжа (при наличии клинических показаний);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—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тестостерон и эстрадиол может повышаться при опухолях из клеток СертолиЛейдига (вирилизация отмечается у 70–85% больных) и других опухолях стромы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полового тяжа (определять при наличии клинических показаний);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для женщин старше 40 лет: маммография для исключения метастазов рака молочной железы в яичниках;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—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СА125 и HE-4: при подозрении на эпителиальные опухоли яичников;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—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CA19-9 и РЭА для исключения метастазов аденокарцином ЖКТ;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—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хромогранин А, серотонин ± НСЕ в сыворотке крови; 5-ГИУК в моче при подозрении на карциноидные опухоли;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Всем пациентам с подозрением на НОЯ рекомендуется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исследование уровня oбщего кальция в крови с целью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верификации диагноза и определения тактики дальнейшего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лечения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Гиперкальциемия встречается в 70 % случаев при мелкоклеточном раке яичников гиперкальциемического типа, что позволяет заподозрить данную опухоль еще на этапе комплексного обследования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1" name="object 3" descr=""/>
          <p:cNvPicPr/>
          <p:nvPr/>
        </p:nvPicPr>
        <p:blipFill>
          <a:blip r:embed="rId1"/>
          <a:stretch/>
        </p:blipFill>
        <p:spPr>
          <a:xfrm>
            <a:off x="9396000" y="220320"/>
            <a:ext cx="2339640" cy="1492560"/>
          </a:xfrm>
          <a:prstGeom prst="rect">
            <a:avLst/>
          </a:prstGeom>
          <a:ln>
            <a:noFill/>
          </a:ln>
        </p:spPr>
      </p:pic>
      <p:pic>
        <p:nvPicPr>
          <p:cNvPr id="292" name="object 4" descr=""/>
          <p:cNvPicPr/>
          <p:nvPr/>
        </p:nvPicPr>
        <p:blipFill>
          <a:blip r:embed="rId2"/>
          <a:stretch/>
        </p:blipFill>
        <p:spPr>
          <a:xfrm>
            <a:off x="8640000" y="2376000"/>
            <a:ext cx="1222200" cy="1359000"/>
          </a:xfrm>
          <a:prstGeom prst="rect">
            <a:avLst/>
          </a:prstGeom>
          <a:ln>
            <a:noFill/>
          </a:ln>
        </p:spPr>
      </p:pic>
      <p:pic>
        <p:nvPicPr>
          <p:cNvPr id="293" name="object 5" descr=""/>
          <p:cNvPicPr/>
          <p:nvPr/>
        </p:nvPicPr>
        <p:blipFill>
          <a:blip r:embed="rId3"/>
          <a:stretch/>
        </p:blipFill>
        <p:spPr>
          <a:xfrm>
            <a:off x="10141200" y="2016000"/>
            <a:ext cx="2050920" cy="1367640"/>
          </a:xfrm>
          <a:prstGeom prst="rect">
            <a:avLst/>
          </a:prstGeom>
          <a:ln>
            <a:noFill/>
          </a:ln>
        </p:spPr>
      </p:pic>
      <p:pic>
        <p:nvPicPr>
          <p:cNvPr id="294" name="object 8" descr=""/>
          <p:cNvPicPr/>
          <p:nvPr/>
        </p:nvPicPr>
        <p:blipFill>
          <a:blip r:embed="rId4"/>
          <a:stretch/>
        </p:blipFill>
        <p:spPr>
          <a:xfrm>
            <a:off x="9626400" y="4275720"/>
            <a:ext cx="1749600" cy="191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249480" y="341280"/>
            <a:ext cx="11581920" cy="15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295920" indent="-283320" algn="just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 MT"/>
              <a:buChar char="•"/>
            </a:pPr>
            <a:r>
              <a:rPr b="0" lang="ru-RU" sz="2000" spc="-1" strike="noStrike">
                <a:latin typeface="Times New Roman"/>
              </a:rPr>
              <a:t>Всем</a:t>
            </a:r>
            <a:r>
              <a:rPr b="0" lang="ru-RU" sz="2000" spc="-5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пациенткам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с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серозными</a:t>
            </a:r>
            <a:r>
              <a:rPr b="0" lang="ru-RU" sz="2000" spc="-6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и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эндометриоидными</a:t>
            </a:r>
            <a:r>
              <a:rPr b="0" lang="ru-RU" sz="2000" spc="-66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карциномами</a:t>
            </a:r>
            <a:r>
              <a:rPr b="0" lang="ru-RU" sz="2000" spc="-5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высокой</a:t>
            </a:r>
            <a:r>
              <a:rPr b="0" lang="ru-RU" sz="2000" spc="-4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степени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злокачественности </a:t>
            </a:r>
            <a:r>
              <a:rPr b="0" lang="ru-RU" sz="2000" spc="-12" strike="noStrike">
                <a:latin typeface="Times New Roman"/>
              </a:rPr>
              <a:t>	</a:t>
            </a:r>
            <a:r>
              <a:rPr b="0" lang="ru-RU" sz="2000" spc="-12" strike="noStrike">
                <a:solidFill>
                  <a:srgbClr val="008000"/>
                </a:solidFill>
                <a:latin typeface="Times New Roman"/>
              </a:rPr>
              <a:t>рекомендовано</a:t>
            </a:r>
            <a:r>
              <a:rPr b="0" lang="ru-RU" sz="2000" spc="-66" strike="noStrike">
                <a:solidFill>
                  <a:srgbClr val="008000"/>
                </a:solidFill>
                <a:latin typeface="Times New Roman"/>
              </a:rPr>
              <a:t> </a:t>
            </a:r>
            <a:r>
              <a:rPr b="0" lang="ru-RU" sz="2000" spc="-26" strike="noStrike">
                <a:solidFill>
                  <a:srgbClr val="008000"/>
                </a:solidFill>
                <a:latin typeface="Times New Roman"/>
              </a:rPr>
              <a:t>молекулярно-</a:t>
            </a:r>
            <a:r>
              <a:rPr b="0" lang="ru-RU" sz="2000" spc="-12" strike="noStrike">
                <a:solidFill>
                  <a:srgbClr val="008000"/>
                </a:solidFill>
                <a:latin typeface="Times New Roman"/>
              </a:rPr>
              <a:t>генетическое</a:t>
            </a:r>
            <a:r>
              <a:rPr b="0" lang="ru-RU" sz="2000" spc="-52" strike="noStrike">
                <a:solidFill>
                  <a:srgbClr val="008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8000"/>
                </a:solidFill>
                <a:latin typeface="Times New Roman"/>
              </a:rPr>
              <a:t>исследование</a:t>
            </a:r>
            <a:r>
              <a:rPr b="0" lang="ru-RU" sz="2000" spc="-15" strike="noStrike">
                <a:solidFill>
                  <a:srgbClr val="008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8000"/>
                </a:solidFill>
                <a:latin typeface="Times New Roman"/>
              </a:rPr>
              <a:t>мутаций</a:t>
            </a:r>
            <a:r>
              <a:rPr b="0" lang="ru-RU" sz="2000" spc="-12" strike="noStrike">
                <a:solidFill>
                  <a:srgbClr val="008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8000"/>
                </a:solidFill>
                <a:latin typeface="Times New Roman"/>
              </a:rPr>
              <a:t>в</a:t>
            </a:r>
            <a:r>
              <a:rPr b="0" lang="ru-RU" sz="2000" spc="-21" strike="noStrike">
                <a:solidFill>
                  <a:srgbClr val="008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8000"/>
                </a:solidFill>
                <a:latin typeface="Times New Roman"/>
              </a:rPr>
              <a:t>генах</a:t>
            </a:r>
            <a:r>
              <a:rPr b="0" lang="ru-RU" sz="2000" spc="4" strike="noStrike">
                <a:solidFill>
                  <a:srgbClr val="008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BRCA1</a:t>
            </a:r>
            <a:r>
              <a:rPr b="0" lang="ru-RU" sz="2000" spc="-1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и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BRCA2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в</a:t>
            </a:r>
            <a:r>
              <a:rPr b="0" lang="ru-RU" sz="2000" spc="-2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крови</a:t>
            </a:r>
            <a:r>
              <a:rPr b="0" lang="ru-RU" sz="2000" spc="-3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26" strike="noStrike">
                <a:solidFill>
                  <a:srgbClr val="0066cc"/>
                </a:solidFill>
                <a:latin typeface="Times New Roman"/>
              </a:rPr>
              <a:t>или </a:t>
            </a:r>
            <a:r>
              <a:rPr b="0" lang="ru-RU" sz="2000" spc="-26" strike="noStrike">
                <a:solidFill>
                  <a:srgbClr val="0066cc"/>
                </a:solidFill>
                <a:latin typeface="Times New Roman"/>
              </a:rPr>
              <a:t>	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взятием</a:t>
            </a:r>
            <a:r>
              <a:rPr b="0" lang="ru-RU" sz="2000" spc="-5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соскоба</a:t>
            </a:r>
            <a:r>
              <a:rPr b="0" lang="ru-RU" sz="2000" spc="-6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слизистой</a:t>
            </a:r>
            <a:r>
              <a:rPr b="0" lang="ru-RU" sz="2000" spc="-5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ротовой</a:t>
            </a:r>
            <a:r>
              <a:rPr b="0" lang="ru-RU" sz="2000" spc="-8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полости</a:t>
            </a:r>
            <a:r>
              <a:rPr b="0" lang="ru-RU" sz="2000" spc="-5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и/или</a:t>
            </a:r>
            <a:r>
              <a:rPr b="0" lang="ru-RU" sz="2000" spc="-5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в</a:t>
            </a:r>
            <a:r>
              <a:rPr b="0" lang="ru-RU" sz="2000" spc="-5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биопсийном</a:t>
            </a:r>
            <a:r>
              <a:rPr b="0" lang="ru-RU" sz="2000" spc="-5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(операционном)</a:t>
            </a:r>
            <a:r>
              <a:rPr b="0" lang="ru-RU" sz="2000" spc="-7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материале,</a:t>
            </a:r>
            <a:r>
              <a:rPr b="0" lang="ru-RU" sz="2000" spc="-6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26" strike="noStrike">
                <a:solidFill>
                  <a:srgbClr val="0066cc"/>
                </a:solidFill>
                <a:latin typeface="Times New Roman"/>
              </a:rPr>
              <a:t>как</a:t>
            </a:r>
            <a:endParaRPr b="0" lang="ru-RU" sz="2000" spc="-1" strike="noStrike">
              <a:latin typeface="Arial"/>
            </a:endParaRPr>
          </a:p>
          <a:p>
            <a:pPr marL="299160"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предикторов</a:t>
            </a:r>
            <a:r>
              <a:rPr b="0" lang="ru-RU" sz="2000" spc="-8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0066cc"/>
                </a:solidFill>
                <a:latin typeface="Times New Roman"/>
              </a:rPr>
              <a:t>исхода</a:t>
            </a:r>
            <a:r>
              <a:rPr b="0" lang="ru-RU" sz="2000" spc="-7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заболевания</a:t>
            </a:r>
            <a:r>
              <a:rPr b="0" lang="ru-RU" sz="2000" spc="-60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и</a:t>
            </a:r>
            <a:r>
              <a:rPr b="0" lang="ru-RU" sz="2000" spc="-5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выбора</a:t>
            </a:r>
            <a:r>
              <a:rPr b="0" lang="ru-RU" sz="2000" spc="-6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алгоритма</a:t>
            </a:r>
            <a:r>
              <a:rPr b="0" lang="ru-RU" sz="2000" spc="-6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лечения</a:t>
            </a:r>
            <a:r>
              <a:rPr b="0" lang="ru-RU" sz="2000" spc="-5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пациента.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96" name="object 3" descr=""/>
          <p:cNvPicPr/>
          <p:nvPr/>
        </p:nvPicPr>
        <p:blipFill>
          <a:blip r:embed="rId1"/>
          <a:stretch/>
        </p:blipFill>
        <p:spPr>
          <a:xfrm>
            <a:off x="383400" y="2185200"/>
            <a:ext cx="6775200" cy="3827520"/>
          </a:xfrm>
          <a:prstGeom prst="rect">
            <a:avLst/>
          </a:prstGeom>
          <a:ln>
            <a:noFill/>
          </a:ln>
        </p:spPr>
      </p:pic>
      <p:pic>
        <p:nvPicPr>
          <p:cNvPr id="297" name="object 4" descr=""/>
          <p:cNvPicPr/>
          <p:nvPr/>
        </p:nvPicPr>
        <p:blipFill>
          <a:blip r:embed="rId2"/>
          <a:stretch/>
        </p:blipFill>
        <p:spPr>
          <a:xfrm>
            <a:off x="7782840" y="1793520"/>
            <a:ext cx="3493080" cy="2286720"/>
          </a:xfrm>
          <a:prstGeom prst="rect">
            <a:avLst/>
          </a:prstGeom>
          <a:ln>
            <a:noFill/>
          </a:ln>
        </p:spPr>
      </p:pic>
      <p:pic>
        <p:nvPicPr>
          <p:cNvPr id="298" name="object 5" descr=""/>
          <p:cNvPicPr/>
          <p:nvPr/>
        </p:nvPicPr>
        <p:blipFill>
          <a:blip r:embed="rId3"/>
          <a:stretch/>
        </p:blipFill>
        <p:spPr>
          <a:xfrm>
            <a:off x="7782840" y="4233240"/>
            <a:ext cx="3493080" cy="2445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object 2" descr=""/>
          <p:cNvPicPr/>
          <p:nvPr/>
        </p:nvPicPr>
        <p:blipFill>
          <a:blip r:embed="rId1"/>
          <a:stretch/>
        </p:blipFill>
        <p:spPr>
          <a:xfrm>
            <a:off x="804600" y="608760"/>
            <a:ext cx="6726600" cy="9000"/>
          </a:xfrm>
          <a:prstGeom prst="rect">
            <a:avLst/>
          </a:prstGeom>
          <a:ln>
            <a:noFill/>
          </a:ln>
        </p:spPr>
      </p:pic>
      <p:sp>
        <p:nvSpPr>
          <p:cNvPr id="300" name="CustomShape 1"/>
          <p:cNvSpPr/>
          <p:nvPr/>
        </p:nvSpPr>
        <p:spPr>
          <a:xfrm>
            <a:off x="444240" y="133200"/>
            <a:ext cx="11291760" cy="65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9600" bIns="0">
            <a:spAutoFit/>
          </a:bodyPr>
          <a:p>
            <a:pPr marL="439920" indent="-417960" algn="just">
              <a:lnSpc>
                <a:spcPct val="100000"/>
              </a:lnSpc>
              <a:spcBef>
                <a:spcPts val="1020"/>
              </a:spcBef>
              <a:buClr>
                <a:srgbClr val="3e763d"/>
              </a:buClr>
              <a:buFont typeface="Wingdings" charset="2"/>
              <a:buChar char=""/>
            </a:pPr>
            <a:r>
              <a:rPr b="0" lang="ru-RU" sz="2400" spc="-12" strike="noStrike">
                <a:solidFill>
                  <a:srgbClr val="0066cc"/>
                </a:solidFill>
                <a:latin typeface="Times New Roman"/>
              </a:rPr>
              <a:t>Инструментальные</a:t>
            </a:r>
            <a:r>
              <a:rPr b="0" lang="ru-RU" sz="2400" spc="-7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0066cc"/>
                </a:solidFill>
                <a:latin typeface="Times New Roman"/>
              </a:rPr>
              <a:t>диагностические</a:t>
            </a:r>
            <a:r>
              <a:rPr b="0" lang="ru-RU" sz="2400" spc="-12" strike="noStrike">
                <a:solidFill>
                  <a:srgbClr val="0066cc"/>
                </a:solidFill>
                <a:latin typeface="Times New Roman"/>
              </a:rPr>
              <a:t> исследования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71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1. УЗИ ОМТ  - наиболее простой метод визуализации образований в брюшной полости, полости малого таза и забрюшинном пространстве, однако он значительно уступает КТ/МРТ при оценке распространенности процесса.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71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2. КТ органов грудной клетки, КТ/ МРТ исследования брюшной полости, забрюшинного пространства и органов малого таза с внутривенным контрастированием пациентам с НОЯ и подозрением на НОЯ с целью верификации диагноза и определения дальнейшей тактики лечения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71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КТ с внутривенным контрастированием является наиболее точным методом диагностики для определения распространенности опухолевого процесса, а также эффективности проводимого лечения.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71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3. При высоком уровне Р-ХГЧ (свыше 50 000 мМЕ/мл) или множественных метастазах в легкие в связи с высоким риском метастатического поражения головного мозга рекомендовано МРТ головного мозга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71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4.  Всем пациентам с НОЯ или подозрением на НОЯ рекомендуется выполнить эзофагогастродуоденоскопию (ЭГДС) в целях исключения первичной опухоли желудочно-кишечного тракта (ЖКТ) и оценки наличия сопутствующих заболеваний ЖКТ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71"/>
              </a:spcBef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71"/>
              </a:spcBef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71"/>
              </a:spcBef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71"/>
              </a:spcBef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71"/>
              </a:spcBef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71"/>
              </a:spcBef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object 2" descr=""/>
          <p:cNvPicPr/>
          <p:nvPr/>
        </p:nvPicPr>
        <p:blipFill>
          <a:blip r:embed="rId1"/>
          <a:stretch/>
        </p:blipFill>
        <p:spPr>
          <a:xfrm>
            <a:off x="913680" y="226080"/>
            <a:ext cx="4755240" cy="3157920"/>
          </a:xfrm>
          <a:prstGeom prst="rect">
            <a:avLst/>
          </a:prstGeom>
          <a:ln>
            <a:noFill/>
          </a:ln>
        </p:spPr>
      </p:pic>
      <p:sp>
        <p:nvSpPr>
          <p:cNvPr id="302" name="CustomShape 1"/>
          <p:cNvSpPr/>
          <p:nvPr/>
        </p:nvSpPr>
        <p:spPr>
          <a:xfrm>
            <a:off x="2302560" y="3370320"/>
            <a:ext cx="197568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" strike="noStrike">
                <a:solidFill>
                  <a:srgbClr val="7e5f00"/>
                </a:solidFill>
                <a:latin typeface="Times New Roman"/>
              </a:rPr>
              <a:t>КТ</a:t>
            </a:r>
            <a:r>
              <a:rPr b="1" lang="ru-RU" sz="1800" spc="-21" strike="noStrike">
                <a:solidFill>
                  <a:srgbClr val="7e5f00"/>
                </a:solidFill>
                <a:latin typeface="Times New Roman"/>
              </a:rPr>
              <a:t> </a:t>
            </a:r>
            <a:r>
              <a:rPr b="1" lang="ru-RU" sz="1800" spc="-26" strike="noStrike">
                <a:solidFill>
                  <a:srgbClr val="7e5f00"/>
                </a:solidFill>
                <a:latin typeface="Times New Roman"/>
              </a:rPr>
              <a:t>груди</a:t>
            </a:r>
            <a:r>
              <a:rPr b="1" lang="ru-RU" sz="1800" spc="-41" strike="noStrike">
                <a:solidFill>
                  <a:srgbClr val="7e5f00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7e5f00"/>
                </a:solidFill>
                <a:latin typeface="Times New Roman"/>
              </a:rPr>
              <a:t>и</a:t>
            </a:r>
            <a:r>
              <a:rPr b="1" lang="ru-RU" sz="1800" spc="-21" strike="noStrike">
                <a:solidFill>
                  <a:srgbClr val="7e5f00"/>
                </a:solidFill>
                <a:latin typeface="Times New Roman"/>
              </a:rPr>
              <a:t> </a:t>
            </a:r>
            <a:r>
              <a:rPr b="1" lang="ru-RU" sz="1800" spc="-12" strike="noStrike">
                <a:solidFill>
                  <a:srgbClr val="7e5f00"/>
                </a:solidFill>
                <a:latin typeface="Times New Roman"/>
              </a:rPr>
              <a:t>живота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03" name="object 4" descr=""/>
          <p:cNvPicPr/>
          <p:nvPr/>
        </p:nvPicPr>
        <p:blipFill>
          <a:blip r:embed="rId2"/>
          <a:stretch/>
        </p:blipFill>
        <p:spPr>
          <a:xfrm>
            <a:off x="221400" y="3713400"/>
            <a:ext cx="4151520" cy="2673720"/>
          </a:xfrm>
          <a:prstGeom prst="rect">
            <a:avLst/>
          </a:prstGeom>
          <a:ln>
            <a:noFill/>
          </a:ln>
        </p:spPr>
      </p:pic>
      <p:sp>
        <p:nvSpPr>
          <p:cNvPr id="304" name="CustomShape 2"/>
          <p:cNvSpPr/>
          <p:nvPr/>
        </p:nvSpPr>
        <p:spPr>
          <a:xfrm>
            <a:off x="1294200" y="6374520"/>
            <a:ext cx="180936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" strike="noStrike">
                <a:solidFill>
                  <a:srgbClr val="7e5f00"/>
                </a:solidFill>
                <a:latin typeface="Times New Roman"/>
              </a:rPr>
              <a:t>МРТ</a:t>
            </a:r>
            <a:r>
              <a:rPr b="1" lang="ru-RU" sz="1800" spc="-46" strike="noStrike">
                <a:solidFill>
                  <a:srgbClr val="7e5f00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7e5f00"/>
                </a:solidFill>
                <a:latin typeface="Times New Roman"/>
              </a:rPr>
              <a:t>малого</a:t>
            </a:r>
            <a:r>
              <a:rPr b="1" lang="ru-RU" sz="1800" spc="-35" strike="noStrike">
                <a:solidFill>
                  <a:srgbClr val="7e5f00"/>
                </a:solidFill>
                <a:latin typeface="Times New Roman"/>
              </a:rPr>
              <a:t> </a:t>
            </a:r>
            <a:r>
              <a:rPr b="1" lang="ru-RU" sz="1800" spc="-21" strike="noStrike">
                <a:solidFill>
                  <a:srgbClr val="7e5f00"/>
                </a:solidFill>
                <a:latin typeface="Times New Roman"/>
              </a:rPr>
              <a:t>таза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05" name="object 6" descr=""/>
          <p:cNvPicPr/>
          <p:nvPr/>
        </p:nvPicPr>
        <p:blipFill>
          <a:blip r:embed="rId3"/>
          <a:stretch/>
        </p:blipFill>
        <p:spPr>
          <a:xfrm>
            <a:off x="6225840" y="203400"/>
            <a:ext cx="5052240" cy="3140640"/>
          </a:xfrm>
          <a:prstGeom prst="rect">
            <a:avLst/>
          </a:prstGeom>
          <a:ln>
            <a:noFill/>
          </a:ln>
        </p:spPr>
      </p:pic>
      <p:sp>
        <p:nvSpPr>
          <p:cNvPr id="306" name="CustomShape 3"/>
          <p:cNvSpPr/>
          <p:nvPr/>
        </p:nvSpPr>
        <p:spPr>
          <a:xfrm>
            <a:off x="8392320" y="3349080"/>
            <a:ext cx="90648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21" strike="noStrike">
                <a:solidFill>
                  <a:srgbClr val="7e5f00"/>
                </a:solidFill>
                <a:latin typeface="Times New Roman"/>
              </a:rPr>
              <a:t>ПЭТ-</a:t>
            </a:r>
            <a:r>
              <a:rPr b="1" lang="ru-RU" sz="1800" spc="-26" strike="noStrike">
                <a:solidFill>
                  <a:srgbClr val="7e5f00"/>
                </a:solidFill>
                <a:latin typeface="Times New Roman"/>
              </a:rPr>
              <a:t>КТ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07" name="object 8" descr=""/>
          <p:cNvPicPr/>
          <p:nvPr/>
        </p:nvPicPr>
        <p:blipFill>
          <a:blip r:embed="rId4"/>
          <a:stretch/>
        </p:blipFill>
        <p:spPr>
          <a:xfrm>
            <a:off x="4572720" y="3713760"/>
            <a:ext cx="3513600" cy="2633760"/>
          </a:xfrm>
          <a:prstGeom prst="rect">
            <a:avLst/>
          </a:prstGeom>
          <a:ln>
            <a:noFill/>
          </a:ln>
        </p:spPr>
      </p:pic>
      <p:sp>
        <p:nvSpPr>
          <p:cNvPr id="308" name="CustomShape 4"/>
          <p:cNvSpPr/>
          <p:nvPr/>
        </p:nvSpPr>
        <p:spPr>
          <a:xfrm>
            <a:off x="5244120" y="6374520"/>
            <a:ext cx="227304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2" strike="noStrike">
                <a:solidFill>
                  <a:srgbClr val="7e5f00"/>
                </a:solidFill>
                <a:latin typeface="Times New Roman"/>
              </a:rPr>
              <a:t>Эзофагогастроскопия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9" name="CustomShape 5"/>
          <p:cNvSpPr/>
          <p:nvPr/>
        </p:nvSpPr>
        <p:spPr>
          <a:xfrm>
            <a:off x="9378360" y="6311880"/>
            <a:ext cx="150984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2" strike="noStrike">
                <a:solidFill>
                  <a:srgbClr val="7e5f00"/>
                </a:solidFill>
                <a:latin typeface="Times New Roman"/>
              </a:rPr>
              <a:t>Колоноскопия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10" name="object 11" descr=""/>
          <p:cNvPicPr/>
          <p:nvPr/>
        </p:nvPicPr>
        <p:blipFill>
          <a:blip r:embed="rId5"/>
          <a:stretch/>
        </p:blipFill>
        <p:spPr>
          <a:xfrm>
            <a:off x="8370000" y="3713760"/>
            <a:ext cx="3511800" cy="2633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282240" y="255600"/>
            <a:ext cx="11118960" cy="30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98440" indent="-285480">
              <a:lnSpc>
                <a:spcPct val="100000"/>
              </a:lnSpc>
              <a:spcBef>
                <a:spcPts val="99"/>
              </a:spcBef>
              <a:buClr>
                <a:srgbClr val="0066cc"/>
              </a:buClr>
              <a:buFont typeface="Wingdings" charset="2"/>
              <a:buChar char=""/>
            </a:pPr>
            <a:r>
              <a:rPr b="0" lang="ru-RU" sz="2400" spc="-12" strike="noStrike" u="sng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Times New Roman"/>
              </a:rPr>
              <a:t> </a:t>
            </a:r>
            <a:r>
              <a:rPr b="0" lang="ru-RU" sz="2400" spc="-21" strike="noStrike" u="sng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Times New Roman"/>
              </a:rPr>
              <a:t>Гистологическое</a:t>
            </a:r>
            <a:r>
              <a:rPr b="0" lang="ru-RU" sz="2400" spc="4" strike="noStrike" u="sng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Times New Roman"/>
              </a:rPr>
              <a:t> </a:t>
            </a:r>
            <a:r>
              <a:rPr b="0" lang="ru-RU" sz="2400" spc="-12" strike="noStrike" u="sng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Times New Roman"/>
              </a:rPr>
              <a:t>исследование</a:t>
            </a:r>
            <a:endParaRPr b="0" lang="ru-RU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46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Перед</a:t>
            </a:r>
            <a:r>
              <a:rPr b="0" lang="ru-RU" sz="2000" spc="-7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лечением</a:t>
            </a:r>
            <a:r>
              <a:rPr b="0" lang="ru-RU" sz="20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нужно</a:t>
            </a:r>
            <a:r>
              <a:rPr b="0" lang="ru-RU" sz="20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подтвердить</a:t>
            </a:r>
            <a:r>
              <a:rPr b="0" lang="ru-RU" sz="2000" spc="-7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диагноз,</a:t>
            </a:r>
            <a:r>
              <a:rPr b="0" lang="ru-RU" sz="20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41" strike="noStrike">
                <a:solidFill>
                  <a:srgbClr val="000000"/>
                </a:solidFill>
                <a:latin typeface="Times New Roman"/>
              </a:rPr>
              <a:t>т.</a:t>
            </a:r>
            <a:r>
              <a:rPr b="0" lang="ru-RU" sz="20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е.</a:t>
            </a:r>
            <a:r>
              <a:rPr b="0" lang="ru-RU" sz="20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обнаружить</a:t>
            </a:r>
            <a:r>
              <a:rPr b="0" lang="ru-RU" sz="20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опухолевые</a:t>
            </a:r>
            <a:r>
              <a:rPr b="0" lang="ru-RU" sz="20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клетки.</a:t>
            </a:r>
            <a:r>
              <a:rPr b="0" lang="ru-RU" sz="20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Сделать</a:t>
            </a:r>
            <a:r>
              <a:rPr b="0" lang="ru-RU" sz="20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это</a:t>
            </a:r>
            <a:r>
              <a:rPr b="0" lang="ru-RU" sz="20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можно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двумя</a:t>
            </a:r>
            <a:r>
              <a:rPr b="0" lang="ru-RU" sz="2000" spc="-114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способами:</a:t>
            </a:r>
            <a:endParaRPr b="0" lang="ru-RU" sz="2000" spc="-1" strike="noStrike">
              <a:latin typeface="Arial"/>
            </a:endParaRPr>
          </a:p>
          <a:p>
            <a:pPr marL="3556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диагностическая</a:t>
            </a:r>
            <a:r>
              <a:rPr b="1" lang="ru-RU" sz="20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операция</a:t>
            </a:r>
            <a:r>
              <a:rPr b="1" lang="ru-RU" sz="20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—</a:t>
            </a:r>
            <a:r>
              <a:rPr b="0" lang="ru-RU" sz="20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помогает</a:t>
            </a:r>
            <a:r>
              <a:rPr b="0" lang="ru-RU" sz="20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забрать</a:t>
            </a:r>
            <a:r>
              <a:rPr b="0" lang="ru-RU" sz="20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фрагмент</a:t>
            </a:r>
            <a:r>
              <a:rPr b="0" lang="ru-RU" sz="20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опухоли</a:t>
            </a:r>
            <a:r>
              <a:rPr b="0" lang="ru-RU" sz="20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для</a:t>
            </a:r>
            <a:r>
              <a:rPr b="0" lang="ru-RU" sz="20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исследования</a:t>
            </a:r>
            <a:r>
              <a:rPr b="0" lang="ru-RU" sz="20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0" lang="ru-RU" sz="20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оценить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распространённость </a:t>
            </a:r>
            <a:r>
              <a:rPr b="0" lang="ru-RU" sz="2000" spc="-21" strike="noStrike">
                <a:solidFill>
                  <a:srgbClr val="000000"/>
                </a:solidFill>
                <a:latin typeface="Times New Roman"/>
              </a:rPr>
              <a:t>рака;</a:t>
            </a:r>
            <a:endParaRPr b="0" lang="ru-RU" sz="2000" spc="-1" strike="noStrike">
              <a:latin typeface="Arial"/>
            </a:endParaRPr>
          </a:p>
          <a:p>
            <a:pPr marL="609480" indent="-59652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пункция</a:t>
            </a:r>
            <a:r>
              <a:rPr b="1" lang="ru-RU" sz="2000" spc="-8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брюшной</a:t>
            </a:r>
            <a:r>
              <a:rPr b="1" lang="ru-RU" sz="2000" spc="-8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полости</a:t>
            </a:r>
            <a:r>
              <a:rPr b="1" lang="ru-RU" sz="20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под</a:t>
            </a:r>
            <a:r>
              <a:rPr b="1" lang="ru-RU" sz="20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контролем</a:t>
            </a:r>
            <a:r>
              <a:rPr b="1" lang="ru-RU" sz="20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УЗИ</a:t>
            </a:r>
            <a:r>
              <a:rPr b="1" lang="ru-RU" sz="2000" spc="-7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—</a:t>
            </a:r>
            <a:r>
              <a:rPr b="0" lang="ru-RU" sz="20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позволяет</a:t>
            </a:r>
            <a:r>
              <a:rPr b="0" lang="ru-RU" sz="20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взять</a:t>
            </a:r>
            <a:r>
              <a:rPr b="0" lang="ru-RU" sz="20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жидкость</a:t>
            </a:r>
            <a:r>
              <a:rPr b="0" lang="ru-RU" sz="20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26" strike="noStrike">
                <a:solidFill>
                  <a:srgbClr val="000000"/>
                </a:solidFill>
                <a:latin typeface="Times New Roman"/>
              </a:rPr>
              <a:t>для</a:t>
            </a:r>
            <a:endParaRPr b="0" lang="ru-RU" sz="2000" spc="-1" strike="noStrike">
              <a:latin typeface="Arial"/>
            </a:endParaRPr>
          </a:p>
          <a:p>
            <a:pPr marL="355680">
              <a:lnSpc>
                <a:spcPct val="100000"/>
              </a:lnSpc>
            </a:pPr>
            <a:r>
              <a:rPr b="0" lang="ru-RU" sz="2000" spc="-21" strike="noStrike">
                <a:solidFill>
                  <a:srgbClr val="000000"/>
                </a:solidFill>
                <a:latin typeface="Times New Roman"/>
              </a:rPr>
              <a:t>цитологического</a:t>
            </a:r>
            <a:r>
              <a:rPr b="0" lang="ru-RU" sz="2000" spc="9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исследования.</a:t>
            </a:r>
            <a:endParaRPr b="0" lang="ru-RU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Принципиально</a:t>
            </a:r>
            <a:r>
              <a:rPr b="0" lang="ru-RU" sz="2000" spc="-2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важен</a:t>
            </a:r>
            <a:r>
              <a:rPr b="0" lang="ru-RU" sz="20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уровень</a:t>
            </a:r>
            <a:r>
              <a:rPr b="0" lang="ru-RU" sz="20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специалиста,</a:t>
            </a:r>
            <a:r>
              <a:rPr b="0" lang="ru-RU" sz="20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000000"/>
                </a:solidFill>
                <a:latin typeface="Times New Roman"/>
              </a:rPr>
              <a:t>который</a:t>
            </a:r>
            <a:r>
              <a:rPr b="0" lang="ru-RU" sz="2000" spc="-8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тестирует</a:t>
            </a:r>
            <a:r>
              <a:rPr b="0" lang="ru-RU" sz="20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полученный</a:t>
            </a:r>
            <a:r>
              <a:rPr b="0" lang="ru-RU" sz="20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материал.</a:t>
            </a:r>
            <a:r>
              <a:rPr b="0" lang="ru-RU" sz="2000" spc="-7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Исследовать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фрагмент</a:t>
            </a:r>
            <a:r>
              <a:rPr b="0" lang="ru-RU" sz="2000" spc="-7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опухоли</a:t>
            </a:r>
            <a:r>
              <a:rPr b="0" lang="ru-RU" sz="2000" spc="-7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или</a:t>
            </a:r>
            <a:r>
              <a:rPr b="0" lang="ru-RU" sz="20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жидкость</a:t>
            </a:r>
            <a:r>
              <a:rPr b="0" lang="ru-RU" sz="2000" spc="-7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должен</a:t>
            </a:r>
            <a:r>
              <a:rPr b="0" lang="ru-RU" sz="20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41" strike="noStrike">
                <a:solidFill>
                  <a:srgbClr val="000000"/>
                </a:solidFill>
                <a:latin typeface="Times New Roman"/>
              </a:rPr>
              <a:t>патолог,</a:t>
            </a:r>
            <a:r>
              <a:rPr b="0" lang="ru-RU" sz="20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000000"/>
                </a:solidFill>
                <a:latin typeface="Times New Roman"/>
              </a:rPr>
              <a:t>который</a:t>
            </a:r>
            <a:r>
              <a:rPr b="0" lang="ru-RU" sz="2000" spc="-8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специализируется</a:t>
            </a:r>
            <a:r>
              <a:rPr b="0" lang="ru-RU" sz="20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</a:t>
            </a:r>
            <a:r>
              <a:rPr b="0" lang="ru-RU" sz="20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сфере</a:t>
            </a:r>
            <a:r>
              <a:rPr b="0" lang="ru-RU" sz="20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</a:rPr>
              <a:t>онкологии.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312" name="object 3" descr=""/>
          <p:cNvPicPr/>
          <p:nvPr/>
        </p:nvPicPr>
        <p:blipFill>
          <a:blip r:embed="rId1"/>
          <a:stretch/>
        </p:blipFill>
        <p:spPr>
          <a:xfrm>
            <a:off x="1403640" y="3424680"/>
            <a:ext cx="9598680" cy="3199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-244440" y="2232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lang="ru-RU" sz="2800" spc="-1" strike="noStrike">
                <a:latin typeface="Times New Roman"/>
                <a:ea typeface="Microsoft YaHei"/>
              </a:rPr>
              <a:t>Лечение</a:t>
            </a:r>
            <a:br/>
            <a:r>
              <a:rPr b="1" lang="ru-RU" sz="2800" spc="-1" strike="noStrike">
                <a:solidFill>
                  <a:srgbClr val="800080"/>
                </a:solidFill>
                <a:latin typeface="Times New Roman"/>
              </a:rPr>
              <a:t>Герминогенные опухоли яичника</a:t>
            </a:r>
            <a:endParaRPr b="1" lang="ru-RU" sz="2800" spc="-1" strike="noStrike">
              <a:latin typeface="Times New Roman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609480" y="1604520"/>
            <a:ext cx="659052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8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Хирургическое лечение герминогенных опухолей яичников</a:t>
            </a:r>
            <a:endParaRPr b="0" lang="ru-RU" sz="1800" spc="-1" strike="noStrike"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- Пациентам, желающим сохранить фертильность, вне зависимости от распространенности процесса рекомендуется односторонняя</a:t>
            </a:r>
            <a:r>
              <a:rPr b="0" lang="ru-RU" sz="1800" spc="-1" strike="noStrike">
                <a:solidFill>
                  <a:srgbClr val="c9211e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c9211e"/>
                </a:solidFill>
                <a:latin typeface="Calibri"/>
              </a:rPr>
              <a:t>сальпингоовариоэктомия</a:t>
            </a:r>
            <a:endParaRPr b="0" lang="ru-RU" sz="1800" spc="-1" strike="noStrike"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- Пациентам, не желающим сохранить фертильность, вне зависимости от распространенности процесса рекомендуется выполнение </a:t>
            </a:r>
            <a:r>
              <a:rPr b="0" lang="ru-RU" sz="1800" spc="-1" strike="noStrike">
                <a:solidFill>
                  <a:srgbClr val="c9211e"/>
                </a:solidFill>
                <a:latin typeface="Calibri"/>
              </a:rPr>
              <a:t>экстирпации матки с придатками</a:t>
            </a:r>
            <a:endParaRPr b="0" lang="ru-RU" sz="1800" spc="-1" strike="noStrike">
              <a:latin typeface="Calibri"/>
            </a:endParaRPr>
          </a:p>
          <a:p>
            <a:r>
              <a:rPr b="0" lang="ru-RU" sz="1800" spc="-1" strike="noStrike">
                <a:latin typeface="Calibri"/>
              </a:rPr>
              <a:t>Хирургическое стадирование имеет большое значение для определения тактики последующего лечения.</a:t>
            </a:r>
            <a:endParaRPr b="0" lang="ru-RU" sz="1800" spc="-1" strike="noStrike">
              <a:latin typeface="Calibri"/>
            </a:endParaRPr>
          </a:p>
          <a:p>
            <a:r>
              <a:rPr b="0" lang="ru-RU" sz="1800" spc="-1" strike="noStrike">
                <a:latin typeface="Calibri"/>
              </a:rPr>
              <a:t>Хирургическое лечение включает срединную или нижнесрединную лапаротомию. Лапароскопический доступ возможен при ранней стадии болезни и опухоли яичников небольшого размера. Срочное интраоперационная гистологическое исследование удаленного яичника является обязательным для определения адекватного хирургического объема.</a:t>
            </a:r>
            <a:endParaRPr b="0" lang="ru-RU" sz="1800" spc="-1" strike="noStrike">
              <a:latin typeface="Calibri"/>
            </a:endParaRPr>
          </a:p>
          <a:p>
            <a:endParaRPr b="0" lang="ru-RU" sz="1800" spc="-1" strike="noStrike">
              <a:latin typeface="Calibri"/>
            </a:endParaRPr>
          </a:p>
        </p:txBody>
      </p:sp>
      <p:pic>
        <p:nvPicPr>
          <p:cNvPr id="315" name="object 5" descr=""/>
          <p:cNvPicPr/>
          <p:nvPr/>
        </p:nvPicPr>
        <p:blipFill>
          <a:blip r:embed="rId1"/>
          <a:stretch/>
        </p:blipFill>
        <p:spPr>
          <a:xfrm>
            <a:off x="7992000" y="273600"/>
            <a:ext cx="2610720" cy="2636640"/>
          </a:xfrm>
          <a:prstGeom prst="rect">
            <a:avLst/>
          </a:prstGeom>
          <a:ln>
            <a:noFill/>
          </a:ln>
        </p:spPr>
      </p:pic>
      <p:pic>
        <p:nvPicPr>
          <p:cNvPr id="316" name="object 4" descr=""/>
          <p:cNvPicPr/>
          <p:nvPr/>
        </p:nvPicPr>
        <p:blipFill>
          <a:blip r:embed="rId2"/>
          <a:stretch/>
        </p:blipFill>
        <p:spPr>
          <a:xfrm>
            <a:off x="7951680" y="2546280"/>
            <a:ext cx="3978360" cy="386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216000" y="877680"/>
            <a:ext cx="7776000" cy="4378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1" strike="noStrike">
                <a:latin typeface="Times New Roman"/>
              </a:rPr>
              <a:t>Для определения стадии болезни также обязателен забор </a:t>
            </a:r>
            <a:r>
              <a:rPr b="0" lang="ru-RU" sz="1800" spc="-1" strike="noStrike">
                <a:solidFill>
                  <a:srgbClr val="c9211e"/>
                </a:solidFill>
                <a:latin typeface="Times New Roman"/>
              </a:rPr>
              <a:t>смывов с</a:t>
            </a:r>
            <a:endParaRPr b="0" lang="ru-RU" sz="1800" spc="-1" strike="noStrike">
              <a:latin typeface="Times New Roman"/>
            </a:endParaRPr>
          </a:p>
          <a:p>
            <a:r>
              <a:rPr b="0" lang="ru-RU" sz="1800" spc="-1" strike="noStrike">
                <a:solidFill>
                  <a:srgbClr val="c9211e"/>
                </a:solidFill>
                <a:latin typeface="Times New Roman"/>
              </a:rPr>
              <a:t>париетальной брюшины диафрагмы, латеральных каналов,</a:t>
            </a:r>
            <a:endParaRPr b="0" lang="ru-RU" sz="1800" spc="-1" strike="noStrike">
              <a:latin typeface="Times New Roman"/>
            </a:endParaRPr>
          </a:p>
          <a:p>
            <a:r>
              <a:rPr b="0" lang="ru-RU" sz="1800" spc="-1" strike="noStrike">
                <a:solidFill>
                  <a:srgbClr val="c9211e"/>
                </a:solidFill>
                <a:latin typeface="Times New Roman"/>
              </a:rPr>
              <a:t>малого таза для дальнейшего цитологического исследования,</a:t>
            </a:r>
            <a:endParaRPr b="0" lang="ru-RU" sz="1800" spc="-1" strike="noStrike">
              <a:latin typeface="Times New Roman"/>
            </a:endParaRPr>
          </a:p>
          <a:p>
            <a:r>
              <a:rPr b="0" lang="ru-RU" sz="1800" spc="-1" strike="noStrike">
                <a:latin typeface="Times New Roman"/>
              </a:rPr>
              <a:t>производится биопсия подозрительных участков брюшины.</a:t>
            </a:r>
            <a:endParaRPr b="0" lang="ru-RU" sz="1800" spc="-1" strike="noStrike">
              <a:latin typeface="Times New Roman"/>
            </a:endParaRPr>
          </a:p>
          <a:p>
            <a:r>
              <a:rPr b="0" lang="ru-RU" sz="1800" spc="-1" strike="noStrike">
                <a:latin typeface="Times New Roman"/>
              </a:rPr>
              <a:t>Подвздошная и/или парааортальная лимфодиссекция</a:t>
            </a:r>
            <a:endParaRPr b="0" lang="ru-RU" sz="1800" spc="-1" strike="noStrike">
              <a:latin typeface="Times New Roman"/>
            </a:endParaRPr>
          </a:p>
          <a:p>
            <a:r>
              <a:rPr b="0" lang="ru-RU" sz="1800" spc="-1" strike="noStrike">
                <a:latin typeface="Times New Roman"/>
              </a:rPr>
              <a:t>выполняется только у пациентов при наличии увеличенных</a:t>
            </a:r>
            <a:endParaRPr b="0" lang="ru-RU" sz="1800" spc="-1" strike="noStrike">
              <a:latin typeface="Times New Roman"/>
            </a:endParaRPr>
          </a:p>
          <a:p>
            <a:r>
              <a:rPr b="0" lang="ru-RU" sz="1800" spc="-1" strike="noStrike">
                <a:latin typeface="Times New Roman"/>
              </a:rPr>
              <a:t>лимфоузлов. </a:t>
            </a:r>
            <a:endParaRPr b="0" lang="ru-RU" sz="1800" spc="-1" strike="noStrike">
              <a:latin typeface="Times New Roman"/>
            </a:endParaRPr>
          </a:p>
          <a:p>
            <a:endParaRPr b="0" lang="ru-RU" sz="1800" spc="-1" strike="noStrike">
              <a:latin typeface="Times New Roman"/>
            </a:endParaRPr>
          </a:p>
          <a:p>
            <a:r>
              <a:rPr b="0" lang="ru-RU" sz="1800" spc="-1" strike="noStrike">
                <a:latin typeface="Times New Roman"/>
              </a:rPr>
              <a:t>Принцип хирургического лечения включает удаление</a:t>
            </a:r>
            <a:endParaRPr b="0" lang="ru-RU" sz="1800" spc="-1" strike="noStrike">
              <a:latin typeface="Times New Roman"/>
            </a:endParaRPr>
          </a:p>
          <a:p>
            <a:r>
              <a:rPr b="0" lang="ru-RU" sz="1800" spc="-1" strike="noStrike">
                <a:latin typeface="Times New Roman"/>
              </a:rPr>
              <a:t>всех видимых метастатических образований без резекции</a:t>
            </a:r>
            <a:endParaRPr b="0" lang="ru-RU" sz="1800" spc="-1" strike="noStrike">
              <a:latin typeface="Times New Roman"/>
            </a:endParaRPr>
          </a:p>
          <a:p>
            <a:r>
              <a:rPr b="0" lang="ru-RU" sz="1800" spc="-1" strike="noStrike">
                <a:latin typeface="Times New Roman"/>
              </a:rPr>
              <a:t>смежных органов. Учитывая высокую чувствительность опухоли</a:t>
            </a:r>
            <a:endParaRPr b="0" lang="ru-RU" sz="1800" spc="-1" strike="noStrike">
              <a:latin typeface="Times New Roman"/>
            </a:endParaRPr>
          </a:p>
          <a:p>
            <a:r>
              <a:rPr b="0" lang="ru-RU" sz="1800" spc="-1" strike="noStrike">
                <a:latin typeface="Times New Roman"/>
              </a:rPr>
              <a:t>к химиотерапии, объем циторедуктивного вмешательства не</a:t>
            </a:r>
            <a:endParaRPr b="0" lang="ru-RU" sz="1800" spc="-1" strike="noStrike">
              <a:latin typeface="Times New Roman"/>
            </a:endParaRPr>
          </a:p>
          <a:p>
            <a:r>
              <a:rPr b="0" lang="ru-RU" sz="1800" spc="-1" strike="noStrike">
                <a:latin typeface="Times New Roman"/>
              </a:rPr>
              <a:t>должен носить калечащего характера, а также не приводить к</a:t>
            </a:r>
            <a:endParaRPr b="0" lang="ru-RU" sz="1800" spc="-1" strike="noStrike">
              <a:latin typeface="Times New Roman"/>
            </a:endParaRPr>
          </a:p>
          <a:p>
            <a:r>
              <a:rPr b="0" lang="ru-RU" sz="1800" spc="-1" strike="noStrike">
                <a:latin typeface="Times New Roman"/>
              </a:rPr>
              <a:t>потенциальному росту частоты послеоперационных осложнений,</a:t>
            </a:r>
            <a:endParaRPr b="0" lang="ru-RU" sz="1800" spc="-1" strike="noStrike">
              <a:latin typeface="Times New Roman"/>
            </a:endParaRPr>
          </a:p>
          <a:p>
            <a:r>
              <a:rPr b="0" lang="ru-RU" sz="1800" spc="-1" strike="noStrike">
                <a:latin typeface="Times New Roman"/>
              </a:rPr>
              <a:t>которые могут задержать начало химиотерапии.</a:t>
            </a:r>
            <a:endParaRPr b="0" lang="ru-RU" sz="1800" spc="-1" strike="noStrike">
              <a:latin typeface="Times New Roman"/>
            </a:endParaRPr>
          </a:p>
        </p:txBody>
      </p:sp>
      <p:pic>
        <p:nvPicPr>
          <p:cNvPr id="318" name="" descr=""/>
          <p:cNvPicPr/>
          <p:nvPr/>
        </p:nvPicPr>
        <p:blipFill>
          <a:blip r:embed="rId1"/>
          <a:stretch/>
        </p:blipFill>
        <p:spPr>
          <a:xfrm>
            <a:off x="6984000" y="1152000"/>
            <a:ext cx="4962240" cy="475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" descr=""/>
          <p:cNvPicPr/>
          <p:nvPr/>
        </p:nvPicPr>
        <p:blipFill>
          <a:blip r:embed="rId1"/>
          <a:srcRect l="40739" t="37077" r="17918" b="11442"/>
          <a:stretch/>
        </p:blipFill>
        <p:spPr>
          <a:xfrm>
            <a:off x="504000" y="432000"/>
            <a:ext cx="10008000" cy="532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object 2" descr=""/>
          <p:cNvPicPr/>
          <p:nvPr/>
        </p:nvPicPr>
        <p:blipFill>
          <a:blip r:embed="rId1"/>
          <a:stretch/>
        </p:blipFill>
        <p:spPr>
          <a:xfrm>
            <a:off x="408960" y="150480"/>
            <a:ext cx="5167080" cy="3562560"/>
          </a:xfrm>
          <a:prstGeom prst="rect">
            <a:avLst/>
          </a:prstGeom>
          <a:ln>
            <a:noFill/>
          </a:ln>
        </p:spPr>
      </p:pic>
      <p:pic>
        <p:nvPicPr>
          <p:cNvPr id="217" name="object 3" descr=""/>
          <p:cNvPicPr/>
          <p:nvPr/>
        </p:nvPicPr>
        <p:blipFill>
          <a:blip r:embed="rId2"/>
          <a:stretch/>
        </p:blipFill>
        <p:spPr>
          <a:xfrm>
            <a:off x="769680" y="3783240"/>
            <a:ext cx="4095360" cy="2923920"/>
          </a:xfrm>
          <a:prstGeom prst="rect">
            <a:avLst/>
          </a:prstGeom>
          <a:ln>
            <a:noFill/>
          </a:ln>
        </p:spPr>
      </p:pic>
      <p:pic>
        <p:nvPicPr>
          <p:cNvPr id="218" name="object 4" descr=""/>
          <p:cNvPicPr/>
          <p:nvPr/>
        </p:nvPicPr>
        <p:blipFill>
          <a:blip r:embed="rId3"/>
          <a:stretch/>
        </p:blipFill>
        <p:spPr>
          <a:xfrm>
            <a:off x="6966360" y="474480"/>
            <a:ext cx="4475880" cy="3258360"/>
          </a:xfrm>
          <a:prstGeom prst="rect">
            <a:avLst/>
          </a:prstGeom>
          <a:ln>
            <a:noFill/>
          </a:ln>
        </p:spPr>
      </p:pic>
      <p:pic>
        <p:nvPicPr>
          <p:cNvPr id="219" name="object 5" descr=""/>
          <p:cNvPicPr/>
          <p:nvPr/>
        </p:nvPicPr>
        <p:blipFill>
          <a:blip r:embed="rId4"/>
          <a:stretch/>
        </p:blipFill>
        <p:spPr>
          <a:xfrm>
            <a:off x="7570080" y="3880080"/>
            <a:ext cx="3212640" cy="2827080"/>
          </a:xfrm>
          <a:prstGeom prst="rect">
            <a:avLst/>
          </a:prstGeom>
          <a:ln>
            <a:noFill/>
          </a:ln>
        </p:spPr>
      </p:pic>
      <p:sp>
        <p:nvSpPr>
          <p:cNvPr id="220" name="TextShape 1"/>
          <p:cNvSpPr txBox="1"/>
          <p:nvPr/>
        </p:nvSpPr>
        <p:spPr>
          <a:xfrm>
            <a:off x="6694920" y="35280"/>
            <a:ext cx="4797000" cy="11577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400" spc="-12" strike="noStrike">
                <a:solidFill>
                  <a:srgbClr val="000000"/>
                </a:solidFill>
                <a:latin typeface="Times New Roman"/>
              </a:rPr>
              <a:t>Неэпителиальные</a:t>
            </a:r>
            <a:r>
              <a:rPr b="0" lang="ru-RU" sz="24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</a:rPr>
              <a:t>опухоли</a:t>
            </a:r>
            <a:r>
              <a:rPr b="0" lang="ru-RU" sz="2400" spc="-7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</a:rPr>
              <a:t>яичников</a:t>
            </a:r>
            <a:endParaRPr b="0" lang="ru-RU" sz="2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Опухоль желточного мешка относится к подтипу опухоли  неблагоприятного прогноза.</a:t>
            </a:r>
            <a:endParaRPr b="0" lang="ru-RU" sz="1800" spc="-1" strike="noStrike"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Пациентам с опухолей желточного мешка рекомендовано назначение химиотерапии при любой стадии заболевания </a:t>
            </a:r>
            <a:endParaRPr b="0" lang="ru-RU" sz="1800" spc="-1" strike="noStrike"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Пациентам с ранними стадиями и/или отсутствием резидуальной опухоли рекомендовано 3 курса ХЕ по схеме ВЕР </a:t>
            </a:r>
            <a:endParaRPr b="0" lang="ru-RU" sz="1800" spc="-1" strike="noStrike"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Пациентам с ранними стадиями при наличии резидуальной болезни рекомендовано 4 курса ХТ по схеме BEP</a:t>
            </a:r>
            <a:endParaRPr b="0" lang="ru-RU" sz="1800" spc="-1" strike="noStrike"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1800" spc="-1" strike="noStrike"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Лечение других видов «недисгерминомы», за исключением незрелой тератомы, аналогично лечению опухоли желточного мешка. </a:t>
            </a:r>
            <a:endParaRPr b="0" lang="ru-RU" sz="1800" spc="-1" strike="noStrike"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321" name="TextShape 2"/>
          <p:cNvSpPr txBox="1"/>
          <p:nvPr/>
        </p:nvSpPr>
        <p:spPr>
          <a:xfrm>
            <a:off x="-244080" y="2232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lang="ru-RU" sz="2800" spc="-1" strike="noStrike">
                <a:latin typeface="Times New Roman"/>
                <a:ea typeface="Microsoft YaHei"/>
              </a:rPr>
              <a:t>Лечение</a:t>
            </a:r>
            <a:br/>
            <a:r>
              <a:rPr b="1" lang="ru-RU" sz="2800" spc="-1" strike="noStrike">
                <a:solidFill>
                  <a:srgbClr val="800080"/>
                </a:solidFill>
                <a:latin typeface="Times New Roman"/>
                <a:ea typeface="Microsoft YaHei"/>
              </a:rPr>
              <a:t>Опухоль желточного мешка</a:t>
            </a:r>
            <a:endParaRPr b="1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pic>
        <p:nvPicPr>
          <p:cNvPr id="324" name="" descr=""/>
          <p:cNvPicPr/>
          <p:nvPr/>
        </p:nvPicPr>
        <p:blipFill>
          <a:blip r:embed="rId1"/>
          <a:srcRect l="38969" t="18174" r="17329" b="11821"/>
          <a:stretch/>
        </p:blipFill>
        <p:spPr>
          <a:xfrm>
            <a:off x="1008000" y="197640"/>
            <a:ext cx="9072000" cy="649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ru-RU" sz="2800" spc="-1" strike="noStrike">
                <a:latin typeface="Times New Roman"/>
              </a:rPr>
              <a:t>Хирургическое лечение </a:t>
            </a:r>
            <a:r>
              <a:rPr b="0" lang="ru-RU" sz="2800" spc="-1" strike="noStrike">
                <a:solidFill>
                  <a:srgbClr val="800080"/>
                </a:solidFill>
                <a:latin typeface="Times New Roman"/>
              </a:rPr>
              <a:t>опухолей стромы и</a:t>
            </a:r>
            <a:br/>
            <a:r>
              <a:rPr b="0" lang="ru-RU" sz="2800" spc="-1" strike="noStrike">
                <a:solidFill>
                  <a:srgbClr val="800080"/>
                </a:solidFill>
                <a:latin typeface="Times New Roman"/>
              </a:rPr>
              <a:t>полового тяжа</a:t>
            </a:r>
            <a:endParaRPr b="0" lang="ru-RU" sz="2800" spc="-1" strike="noStrike">
              <a:latin typeface="Times New Roman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9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Рекомендовано всем пациентам с опухолями стромы полового тяжа хирургическое лечение с использованием лапаратомического доступа в объеме </a:t>
            </a:r>
            <a:r>
              <a:rPr b="0" lang="ru-RU" sz="2200" spc="-1" strike="noStrike">
                <a:solidFill>
                  <a:srgbClr val="c9211e"/>
                </a:solidFill>
                <a:latin typeface="Calibri"/>
              </a:rPr>
              <a:t>экстирпации матки с придатками, удаления большого сальника, выполнения процедур хирургического стадирования, в случае их увеличения лимфатических узлов (тазовых, парааортальных) - удаления лимфатических узлов</a:t>
            </a:r>
            <a:endParaRPr b="0" lang="ru-RU" sz="2200" spc="-1" strike="noStrike"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При IA-B стадии и адекватном стадировании опухолей стромы и полового тяжа рекомендовано наблюдение после хирургического вмешательства , при размерах опухоли более 10-15 см показана адъювантная ХТ</a:t>
            </a:r>
            <a:endParaRPr b="0" lang="ru-RU" sz="2200" spc="-1" strike="noStrike"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Адъювантная или терапия первой линии для IC-IV стадий при опухолях полового тяжа включает в себя 3-4 курса ХТ по схеме BEP или 6 курсов ХТ #карбоплатином** и #паклитакселом** </a:t>
            </a:r>
            <a:endParaRPr b="0" lang="ru-RU" sz="2200" spc="-1" strike="noStrike"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У пациентов, начиная с IB-IV стадии, рекомендован адъювантная химиотерапия: 3-4 курса BEP или 6 курсов ХТ по схеме #паклитаксел**  #карбоплатин**</a:t>
            </a:r>
            <a:endParaRPr b="0" lang="ru-RU" sz="22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ru-RU" sz="1800" spc="-1" strike="noStrike">
                <a:solidFill>
                  <a:srgbClr val="800080"/>
                </a:solidFill>
                <a:latin typeface="Calibri"/>
              </a:rPr>
              <a:t>Нейроэндокринные опухоли (мелкоклеточный</a:t>
            </a:r>
            <a:br/>
            <a:r>
              <a:rPr b="0" lang="ru-RU" sz="1800" spc="-1" strike="noStrike">
                <a:solidFill>
                  <a:srgbClr val="800080"/>
                </a:solidFill>
                <a:latin typeface="Calibri"/>
              </a:rPr>
              <a:t>рак яичников гиперкальцемического типа</a:t>
            </a:r>
            <a:endParaRPr b="0" lang="ru-RU" sz="1800" spc="-1" strike="noStrike">
              <a:solidFill>
                <a:srgbClr val="800080"/>
              </a:solidFill>
              <a:latin typeface="Calibri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Это редкий высоко агрессивный тип неэпителиальной опухоли яичников, требующий индивидуального клинического подходак каждой пациентке, в связи с чем лечение целесообразно осуществлять в медицинской организации, имеющей опыт ведения таких пациентов.</a:t>
            </a:r>
            <a:endParaRPr b="0" lang="ru-RU" sz="1800" spc="-1" strike="noStrike"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Пациентам при мелкоклеточном РЯ гиперкальцемического типа хирургическое лечение с  выполнением лапаротомным доступом экстирпации матки с придатками, удаление большого сальника. Выполнение процедур хирургического стадирования. </a:t>
            </a:r>
            <a:r>
              <a:rPr b="0" lang="ru-RU" sz="2200" spc="-1" strike="noStrike">
                <a:latin typeface="Calibri"/>
              </a:rPr>
              <a:t>Органосохранное лечение не рекомендовано</a:t>
            </a:r>
            <a:endParaRPr b="0" lang="ru-RU" sz="2200" spc="-1" strike="noStrike"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Calibri"/>
              </a:rPr>
              <a:t>Всем пациентам с IC-IV стадий рекомендована адъювантная или 1-я линия ХТ, включающая в себя препараты платины, например EP</a:t>
            </a:r>
            <a:endParaRPr b="0" lang="ru-RU" sz="2200" spc="-1" strike="noStrike"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22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1730880" y="17640"/>
            <a:ext cx="9181080" cy="11577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3600" spc="-12" strike="noStrike">
                <a:solidFill>
                  <a:srgbClr val="0066cc"/>
                </a:solidFill>
                <a:latin typeface="Times New Roman"/>
              </a:rPr>
              <a:t>Профилактика</a:t>
            </a:r>
            <a:r>
              <a:rPr b="0" lang="ru-RU" sz="3600" spc="-80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3600" spc="-1" strike="noStrike">
                <a:solidFill>
                  <a:srgbClr val="0066cc"/>
                </a:solidFill>
                <a:latin typeface="Times New Roman"/>
              </a:rPr>
              <a:t>и</a:t>
            </a:r>
            <a:r>
              <a:rPr b="0" lang="ru-RU" sz="3600" spc="-80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3600" spc="-1" strike="noStrike">
                <a:solidFill>
                  <a:srgbClr val="0066cc"/>
                </a:solidFill>
                <a:latin typeface="Times New Roman"/>
              </a:rPr>
              <a:t>диспансерное</a:t>
            </a:r>
            <a:r>
              <a:rPr b="0" lang="ru-RU" sz="3600" spc="-97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3600" spc="-12" strike="noStrike">
                <a:solidFill>
                  <a:srgbClr val="0066cc"/>
                </a:solidFill>
                <a:latin typeface="Times New Roman"/>
              </a:rPr>
              <a:t>наблюдение</a:t>
            </a:r>
            <a:endParaRPr b="0" lang="ru-RU" sz="3600" spc="-1" strike="noStrike">
              <a:latin typeface="Calibri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5653800" y="668880"/>
            <a:ext cx="1282320" cy="360"/>
          </a:xfrm>
          <a:custGeom>
            <a:avLst/>
            <a:gdLst/>
            <a:ahLst/>
            <a:rect l="l" t="t" r="r" b="b"/>
            <a:pathLst>
              <a:path w="1282700" h="0">
                <a:moveTo>
                  <a:pt x="0" y="0"/>
                </a:moveTo>
                <a:lnTo>
                  <a:pt x="1282445" y="0"/>
                </a:lnTo>
              </a:path>
            </a:pathLst>
          </a:custGeom>
          <a:noFill/>
          <a:ln w="6480">
            <a:solidFill>
              <a:srgbClr val="4471c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3"/>
          <p:cNvSpPr/>
          <p:nvPr/>
        </p:nvSpPr>
        <p:spPr>
          <a:xfrm>
            <a:off x="409680" y="633960"/>
            <a:ext cx="11192040" cy="583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299160" indent="-2862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2" strike="noStrike">
                <a:latin typeface="Times New Roman"/>
              </a:rPr>
              <a:t>Рекомендуется</a:t>
            </a:r>
            <a:r>
              <a:rPr b="0" lang="ru-RU" sz="2000" spc="-97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динамическое</a:t>
            </a:r>
            <a:r>
              <a:rPr b="0" lang="ru-RU" sz="2000" spc="-75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наблюдение</a:t>
            </a:r>
            <a:r>
              <a:rPr b="0" lang="ru-RU" sz="2000" spc="-60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после</a:t>
            </a:r>
            <a:r>
              <a:rPr b="0" lang="ru-RU" sz="2000" spc="-75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окончания</a:t>
            </a:r>
            <a:r>
              <a:rPr b="0" lang="ru-RU" sz="2000" spc="-6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лечения,</a:t>
            </a:r>
            <a:r>
              <a:rPr b="0" lang="ru-RU" sz="2000" spc="-60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подразумевающее</a:t>
            </a:r>
            <a:r>
              <a:rPr b="0" lang="ru-RU" sz="2000" spc="-97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визиты</a:t>
            </a:r>
            <a:endParaRPr b="0" lang="ru-RU" sz="2000" spc="-1" strike="noStrike">
              <a:latin typeface="Arial"/>
            </a:endParaRPr>
          </a:p>
          <a:p>
            <a:pPr marL="299160">
              <a:lnSpc>
                <a:spcPct val="100000"/>
              </a:lnSpc>
            </a:pPr>
            <a:r>
              <a:rPr b="0" lang="ru-RU" sz="2000" spc="-1" strike="noStrike">
                <a:latin typeface="Times New Roman"/>
              </a:rPr>
              <a:t>каждые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3–6</a:t>
            </a:r>
            <a:r>
              <a:rPr b="0" lang="ru-RU" sz="2000" spc="-60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месяцев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в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течение</a:t>
            </a:r>
            <a:r>
              <a:rPr b="0" lang="ru-RU" sz="2000" spc="-4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первых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5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лет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и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каждый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год</a:t>
            </a:r>
            <a:r>
              <a:rPr b="0" lang="ru-RU" sz="2000" spc="-4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в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последующем.</a:t>
            </a:r>
            <a:endParaRPr b="0" lang="ru-RU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i="1" lang="ru-RU" sz="2000" spc="-1" strike="noStrike">
                <a:latin typeface="Times New Roman"/>
              </a:rPr>
              <a:t>Пациенткам</a:t>
            </a:r>
            <a:r>
              <a:rPr b="0" i="1" lang="ru-RU" sz="2000" spc="-72" strike="noStrike">
                <a:latin typeface="Times New Roman"/>
              </a:rPr>
              <a:t> </a:t>
            </a:r>
            <a:r>
              <a:rPr b="0" i="1" lang="ru-RU" sz="2000" spc="-12" strike="noStrike">
                <a:latin typeface="Times New Roman"/>
              </a:rPr>
              <a:t>СПОЯ,</a:t>
            </a:r>
            <a:r>
              <a:rPr b="0" i="1" lang="ru-RU" sz="2000" spc="-35" strike="noStrike">
                <a:latin typeface="Times New Roman"/>
              </a:rPr>
              <a:t> </a:t>
            </a:r>
            <a:r>
              <a:rPr b="0" i="1" lang="ru-RU" sz="2000" spc="-12" strike="noStrike">
                <a:latin typeface="Times New Roman"/>
              </a:rPr>
              <a:t>которым</a:t>
            </a:r>
            <a:r>
              <a:rPr b="0" i="1" lang="ru-RU" sz="2000" spc="-60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были</a:t>
            </a:r>
            <a:r>
              <a:rPr b="0" i="1" lang="ru-RU" sz="2000" spc="-55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выполнены</a:t>
            </a:r>
            <a:r>
              <a:rPr b="0" i="1" lang="ru-RU" sz="2000" spc="-66" strike="noStrike">
                <a:latin typeface="Times New Roman"/>
              </a:rPr>
              <a:t> </a:t>
            </a:r>
            <a:r>
              <a:rPr b="0" i="1" lang="ru-RU" sz="2000" spc="-12" strike="noStrike">
                <a:latin typeface="Times New Roman"/>
              </a:rPr>
              <a:t>органосохраняющие</a:t>
            </a:r>
            <a:r>
              <a:rPr b="0" i="1" lang="ru-RU" sz="2000" spc="-66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операции,</a:t>
            </a:r>
            <a:r>
              <a:rPr b="0" i="1" lang="ru-RU" sz="2000" spc="-75" strike="noStrike">
                <a:latin typeface="Times New Roman"/>
              </a:rPr>
              <a:t> </a:t>
            </a:r>
            <a:r>
              <a:rPr b="0" i="1" lang="ru-RU" sz="2000" spc="-12" strike="noStrike">
                <a:latin typeface="Times New Roman"/>
              </a:rPr>
              <a:t>рекомендуется </a:t>
            </a:r>
            <a:r>
              <a:rPr b="0" i="1" lang="ru-RU" sz="2000" spc="-1" strike="noStrike">
                <a:latin typeface="Times New Roman"/>
              </a:rPr>
              <a:t>наблюдение</a:t>
            </a:r>
            <a:r>
              <a:rPr b="0" i="1" lang="ru-RU" sz="2000" spc="-55" strike="noStrike">
                <a:latin typeface="Times New Roman"/>
              </a:rPr>
              <a:t> </a:t>
            </a:r>
            <a:r>
              <a:rPr b="0" i="1" lang="ru-RU" sz="2000" spc="-21" strike="noStrike">
                <a:latin typeface="Times New Roman"/>
              </a:rPr>
              <a:t>онкогинеколога,</a:t>
            </a:r>
            <a:r>
              <a:rPr b="0" i="1" lang="ru-RU" sz="2000" spc="-60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сбор</a:t>
            </a:r>
            <a:r>
              <a:rPr b="0" i="1" lang="ru-RU" sz="2000" spc="-21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анамнеза</a:t>
            </a:r>
            <a:r>
              <a:rPr b="0" i="1" lang="ru-RU" sz="2000" spc="-55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и</a:t>
            </a:r>
            <a:r>
              <a:rPr b="0" i="1" lang="ru-RU" sz="2000" spc="-12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жалоб,</a:t>
            </a:r>
            <a:r>
              <a:rPr b="0" i="1" lang="ru-RU" sz="2000" spc="-46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определение</a:t>
            </a:r>
            <a:r>
              <a:rPr b="0" i="1" lang="ru-RU" sz="2000" spc="-52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уровня</a:t>
            </a:r>
            <a:r>
              <a:rPr b="0" i="1" lang="ru-RU" sz="2000" spc="-55" strike="noStrike">
                <a:latin typeface="Times New Roman"/>
              </a:rPr>
              <a:t> </a:t>
            </a:r>
            <a:r>
              <a:rPr b="0" i="1" lang="ru-RU" sz="2000" spc="-35" strike="noStrike">
                <a:latin typeface="Times New Roman"/>
              </a:rPr>
              <a:t>СА-</a:t>
            </a:r>
            <a:r>
              <a:rPr b="0" i="1" lang="ru-RU" sz="2000" spc="-1" strike="noStrike">
                <a:latin typeface="Times New Roman"/>
              </a:rPr>
              <a:t>125,</a:t>
            </a:r>
            <a:r>
              <a:rPr b="0" i="1" lang="ru-RU" sz="2000" spc="-41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УЗИ</a:t>
            </a:r>
            <a:r>
              <a:rPr b="0" i="1" lang="ru-RU" sz="2000" spc="-15" strike="noStrike">
                <a:latin typeface="Times New Roman"/>
              </a:rPr>
              <a:t> </a:t>
            </a:r>
            <a:r>
              <a:rPr b="0" i="1" lang="ru-RU" sz="2000" spc="-12" strike="noStrike">
                <a:latin typeface="Times New Roman"/>
              </a:rPr>
              <a:t>брюшной</a:t>
            </a:r>
            <a:endParaRPr b="0" lang="ru-RU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i="1" lang="ru-RU" sz="2000" spc="-1" strike="noStrike">
                <a:latin typeface="Times New Roman"/>
              </a:rPr>
              <a:t>полости</a:t>
            </a:r>
            <a:r>
              <a:rPr b="0" i="1" lang="ru-RU" sz="2000" spc="-32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и</a:t>
            </a:r>
            <a:r>
              <a:rPr b="0" i="1" lang="ru-RU" sz="2000" spc="4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органов</a:t>
            </a:r>
            <a:r>
              <a:rPr b="0" i="1" lang="ru-RU" sz="2000" spc="-52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малого</a:t>
            </a:r>
            <a:r>
              <a:rPr b="0" i="1" lang="ru-RU" sz="2000" spc="-21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таза – 1 раз</a:t>
            </a:r>
            <a:r>
              <a:rPr b="0" i="1" lang="ru-RU" sz="2000" spc="-21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в</a:t>
            </a:r>
            <a:r>
              <a:rPr b="0" i="1" lang="ru-RU" sz="2000" spc="-15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3–4</a:t>
            </a:r>
            <a:r>
              <a:rPr b="0" i="1" lang="ru-RU" sz="2000" spc="-12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месяца</a:t>
            </a:r>
            <a:r>
              <a:rPr b="0" i="1" lang="ru-RU" sz="2000" spc="-41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в</a:t>
            </a:r>
            <a:r>
              <a:rPr b="0" i="1" lang="ru-RU" sz="2000" spc="4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течение</a:t>
            </a:r>
            <a:r>
              <a:rPr b="0" i="1" lang="ru-RU" sz="2000" spc="-35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первых</a:t>
            </a:r>
            <a:r>
              <a:rPr b="0" i="1" lang="ru-RU" sz="2000" spc="-32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5</a:t>
            </a:r>
            <a:r>
              <a:rPr b="0" i="1" lang="ru-RU" sz="2000" spc="4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лет, далее</a:t>
            </a:r>
            <a:r>
              <a:rPr b="0" i="1" lang="ru-RU" sz="2000" spc="4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1 раз</a:t>
            </a:r>
            <a:r>
              <a:rPr b="0" i="1" lang="ru-RU" sz="2000" spc="-21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в</a:t>
            </a:r>
            <a:r>
              <a:rPr b="0" i="1" lang="ru-RU" sz="2000" spc="-15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6–8</a:t>
            </a:r>
            <a:r>
              <a:rPr b="0" i="1" lang="ru-RU" sz="2000" spc="-12" strike="noStrike">
                <a:latin typeface="Times New Roman"/>
              </a:rPr>
              <a:t> месяцев </a:t>
            </a:r>
            <a:r>
              <a:rPr b="0" i="1" lang="ru-RU" sz="2000" spc="-1" strike="noStrike">
                <a:latin typeface="Times New Roman"/>
              </a:rPr>
              <a:t>последующие</a:t>
            </a:r>
            <a:r>
              <a:rPr b="0" i="1" lang="ru-RU" sz="2000" spc="-35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5</a:t>
            </a:r>
            <a:r>
              <a:rPr b="0" i="1" lang="ru-RU" sz="2000" spc="4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лет, и</a:t>
            </a:r>
            <a:r>
              <a:rPr b="0" i="1" lang="ru-RU" sz="2000" spc="4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далее</a:t>
            </a:r>
            <a:r>
              <a:rPr b="0" i="1" lang="ru-RU" sz="2000" spc="-15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1</a:t>
            </a:r>
            <a:r>
              <a:rPr b="0" i="1" lang="ru-RU" sz="2000" spc="4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раз</a:t>
            </a:r>
            <a:r>
              <a:rPr b="0" i="1" lang="ru-RU" sz="2000" spc="-21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в</a:t>
            </a:r>
            <a:r>
              <a:rPr b="0" i="1" lang="ru-RU" sz="2000" spc="-15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12</a:t>
            </a:r>
            <a:r>
              <a:rPr b="0" i="1" lang="ru-RU" sz="2000" spc="4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месяцев</a:t>
            </a:r>
            <a:r>
              <a:rPr b="0" i="1" lang="ru-RU" sz="2000" spc="-41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в</a:t>
            </a:r>
            <a:r>
              <a:rPr b="0" i="1" lang="ru-RU" sz="2000" spc="-12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течение</a:t>
            </a:r>
            <a:r>
              <a:rPr b="0" i="1" lang="ru-RU" sz="2000" spc="-32" strike="noStrike">
                <a:latin typeface="Times New Roman"/>
              </a:rPr>
              <a:t> </a:t>
            </a:r>
            <a:r>
              <a:rPr b="0" i="1" lang="ru-RU" sz="2000" spc="-1" strike="noStrike">
                <a:latin typeface="Times New Roman"/>
              </a:rPr>
              <a:t>10 </a:t>
            </a:r>
            <a:r>
              <a:rPr b="0" i="1" lang="ru-RU" sz="2000" spc="-21" strike="noStrike">
                <a:latin typeface="Times New Roman"/>
              </a:rPr>
              <a:t>лет.</a:t>
            </a:r>
            <a:endParaRPr b="0" lang="ru-RU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b="0" lang="ru-RU" sz="2000" spc="-1" strike="noStrike">
              <a:latin typeface="Arial"/>
            </a:endParaRPr>
          </a:p>
          <a:p>
            <a:pPr marL="354960" indent="-34200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66" strike="noStrike">
                <a:latin typeface="Times New Roman"/>
              </a:rPr>
              <a:t>КТ,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МРТ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органов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малого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таза</a:t>
            </a:r>
            <a:r>
              <a:rPr b="0" lang="ru-RU" sz="2000" spc="-4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и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брюшной</a:t>
            </a:r>
            <a:r>
              <a:rPr b="0" lang="ru-RU" sz="2000" spc="-5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полости</a:t>
            </a:r>
            <a:r>
              <a:rPr b="0" lang="ru-RU" sz="2000" spc="-1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–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по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показаниям.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6"/>
              </a:spcBef>
            </a:pPr>
            <a:endParaRPr b="0" lang="ru-RU" sz="2000" spc="-1" strike="noStrike">
              <a:latin typeface="Arial"/>
            </a:endParaRPr>
          </a:p>
          <a:p>
            <a:pPr marL="354960" indent="-34200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latin typeface="Times New Roman"/>
              </a:rPr>
              <a:t>Беременность</a:t>
            </a:r>
            <a:r>
              <a:rPr b="0" lang="ru-RU" sz="2000" spc="-4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можно</a:t>
            </a:r>
            <a:r>
              <a:rPr b="0" lang="ru-RU" sz="2000" spc="-41" strike="noStrike">
                <a:latin typeface="Times New Roman"/>
              </a:rPr>
              <a:t> </a:t>
            </a:r>
            <a:r>
              <a:rPr b="0" lang="ru-RU" sz="2000" spc="-21" strike="noStrike">
                <a:latin typeface="Times New Roman"/>
              </a:rPr>
              <a:t>рекомендовать</a:t>
            </a:r>
            <a:r>
              <a:rPr b="0" lang="ru-RU" sz="2000" spc="-5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через</a:t>
            </a:r>
            <a:r>
              <a:rPr b="0" lang="ru-RU" sz="2000" spc="-4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3</a:t>
            </a:r>
            <a:r>
              <a:rPr b="0" lang="ru-RU" sz="2000" spc="-2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месяца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после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операции.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Также</a:t>
            </a:r>
            <a:r>
              <a:rPr b="0" lang="ru-RU" sz="2000" spc="-2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не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противопоказано</a:t>
            </a:r>
            <a:endParaRPr b="0" lang="ru-RU" sz="2000" spc="-1" strike="noStrike">
              <a:latin typeface="Arial"/>
            </a:endParaRPr>
          </a:p>
          <a:p>
            <a:pPr marL="355680">
              <a:lnSpc>
                <a:spcPct val="100000"/>
              </a:lnSpc>
            </a:pPr>
            <a:r>
              <a:rPr b="0" lang="ru-RU" sz="2000" spc="-1" strike="noStrike">
                <a:latin typeface="Times New Roman"/>
              </a:rPr>
              <a:t>применение</a:t>
            </a:r>
            <a:r>
              <a:rPr b="0" lang="ru-RU" sz="2000" spc="-5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оральных</a:t>
            </a:r>
            <a:r>
              <a:rPr b="0" lang="ru-RU" sz="2000" spc="-55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контрацептивов,</a:t>
            </a:r>
            <a:r>
              <a:rPr b="0" lang="ru-RU" sz="2000" spc="-60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заместительной</a:t>
            </a:r>
            <a:r>
              <a:rPr b="0" lang="ru-RU" sz="2000" spc="-66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гормонотерапии</a:t>
            </a:r>
            <a:r>
              <a:rPr b="0" lang="ru-RU" sz="2000" spc="-8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(при</a:t>
            </a:r>
            <a:r>
              <a:rPr b="0" lang="ru-RU" sz="2000" spc="-60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условии</a:t>
            </a:r>
            <a:r>
              <a:rPr b="0" lang="ru-RU" sz="2000" spc="-60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отсутствия</a:t>
            </a:r>
            <a:endParaRPr b="0" lang="ru-RU" sz="2000" spc="-1" strike="noStrike">
              <a:latin typeface="Arial"/>
            </a:endParaRPr>
          </a:p>
          <a:p>
            <a:pPr marL="355680">
              <a:lnSpc>
                <a:spcPct val="100000"/>
              </a:lnSpc>
            </a:pPr>
            <a:r>
              <a:rPr b="0" lang="ru-RU" sz="2000" spc="-1" strike="noStrike">
                <a:latin typeface="Times New Roman"/>
              </a:rPr>
              <a:t>остаточной</a:t>
            </a:r>
            <a:r>
              <a:rPr b="0" lang="ru-RU" sz="2000" spc="-86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опухоли</a:t>
            </a:r>
            <a:r>
              <a:rPr b="0" lang="ru-RU" sz="2000" spc="-7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и</a:t>
            </a:r>
            <a:r>
              <a:rPr b="0" lang="ru-RU" sz="2000" spc="-5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наличия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рецидива</a:t>
            </a:r>
            <a:r>
              <a:rPr b="0" lang="ru-RU" sz="2000" spc="-5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заболевания).</a:t>
            </a:r>
            <a:r>
              <a:rPr b="0" lang="ru-RU" sz="2000" spc="-7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Вопросы</a:t>
            </a:r>
            <a:r>
              <a:rPr b="0" lang="ru-RU" sz="2000" spc="-66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гормонотерапии,</a:t>
            </a:r>
            <a:r>
              <a:rPr b="0" lang="ru-RU" sz="2000" spc="-75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возможности</a:t>
            </a:r>
            <a:endParaRPr b="0" lang="ru-RU" sz="2000" spc="-1" strike="noStrike">
              <a:latin typeface="Arial"/>
            </a:endParaRPr>
          </a:p>
          <a:p>
            <a:pPr marL="355680">
              <a:lnSpc>
                <a:spcPct val="100000"/>
              </a:lnSpc>
            </a:pPr>
            <a:r>
              <a:rPr b="0" lang="ru-RU" sz="2000" spc="-12" strike="noStrike">
                <a:latin typeface="Times New Roman"/>
              </a:rPr>
              <a:t>экстракорпорального</a:t>
            </a:r>
            <a:r>
              <a:rPr b="0" lang="ru-RU" sz="2000" spc="-66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оплодотворения</a:t>
            </a:r>
            <a:r>
              <a:rPr b="0" lang="ru-RU" sz="2000" spc="-5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следует</a:t>
            </a:r>
            <a:r>
              <a:rPr b="0" lang="ru-RU" sz="2000" spc="-52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обсуждать</a:t>
            </a:r>
            <a:r>
              <a:rPr b="0" lang="ru-RU" sz="2000" spc="-60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с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21" strike="noStrike">
                <a:latin typeface="Times New Roman"/>
              </a:rPr>
              <a:t>онкогинекологами</a:t>
            </a:r>
            <a:r>
              <a:rPr b="0" lang="ru-RU" sz="2000" spc="-52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экспертных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научных центров.</a:t>
            </a:r>
            <a:endParaRPr b="0" lang="ru-RU" sz="2000" spc="-1" strike="noStrike">
              <a:latin typeface="Arial"/>
            </a:endParaRPr>
          </a:p>
          <a:p>
            <a:pPr marL="355680">
              <a:lnSpc>
                <a:spcPct val="100000"/>
              </a:lnSpc>
            </a:pPr>
            <a:r>
              <a:rPr b="0" lang="ru-RU" sz="2000" spc="-1" strike="noStrike">
                <a:latin typeface="Times New Roman"/>
              </a:rPr>
              <a:t>Пациенткам,</a:t>
            </a:r>
            <a:r>
              <a:rPr b="0" lang="ru-RU" sz="2000" spc="-75" strike="noStrike">
                <a:latin typeface="Times New Roman"/>
              </a:rPr>
              <a:t> </a:t>
            </a:r>
            <a:r>
              <a:rPr b="0" lang="ru-RU" sz="2000" spc="-21" strike="noStrike">
                <a:latin typeface="Times New Roman"/>
              </a:rPr>
              <a:t>которым</a:t>
            </a:r>
            <a:r>
              <a:rPr b="0" lang="ru-RU" sz="2000" spc="-10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был</a:t>
            </a:r>
            <a:r>
              <a:rPr b="0" lang="ru-RU" sz="2000" spc="-8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выполнен</a:t>
            </a:r>
            <a:r>
              <a:rPr b="0" lang="ru-RU" sz="2000" spc="-5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радикальный</a:t>
            </a:r>
            <a:r>
              <a:rPr b="0" lang="ru-RU" sz="2000" spc="-6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объем</a:t>
            </a:r>
            <a:r>
              <a:rPr b="0" lang="ru-RU" sz="2000" spc="-97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хирургического</a:t>
            </a:r>
            <a:r>
              <a:rPr b="0" lang="ru-RU" sz="2000" spc="-92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вмешательства (экстирпация</a:t>
            </a:r>
            <a:r>
              <a:rPr b="0" lang="ru-RU" sz="2000" spc="-4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матки</a:t>
            </a:r>
            <a:r>
              <a:rPr b="0" lang="ru-RU" sz="2000" spc="-4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с</a:t>
            </a:r>
            <a:r>
              <a:rPr b="0" lang="ru-RU" sz="2000" spc="-5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придатками),</a:t>
            </a:r>
            <a:r>
              <a:rPr b="0" lang="ru-RU" sz="2000" spc="-41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рекомендуется</a:t>
            </a:r>
            <a:r>
              <a:rPr b="0" lang="ru-RU" sz="2000" spc="-72" strike="noStrike">
                <a:latin typeface="Times New Roman"/>
              </a:rPr>
              <a:t> </a:t>
            </a:r>
            <a:r>
              <a:rPr b="0" lang="ru-RU" sz="2000" spc="-21" strike="noStrike">
                <a:latin typeface="Times New Roman"/>
              </a:rPr>
              <a:t>наблюдение</a:t>
            </a:r>
            <a:r>
              <a:rPr b="0" lang="ru-RU" sz="2000" spc="-46" strike="noStrike">
                <a:latin typeface="Times New Roman"/>
              </a:rPr>
              <a:t> </a:t>
            </a:r>
            <a:r>
              <a:rPr b="0" lang="ru-RU" sz="2000" spc="-21" strike="noStrike">
                <a:latin typeface="Times New Roman"/>
              </a:rPr>
              <a:t>онкогинеколога,</a:t>
            </a:r>
            <a:r>
              <a:rPr b="0" lang="ru-RU" sz="2000" spc="-4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сбор</a:t>
            </a:r>
            <a:r>
              <a:rPr b="0" lang="ru-RU" sz="2000" spc="-4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анамнеза</a:t>
            </a:r>
            <a:r>
              <a:rPr b="0" lang="ru-RU" sz="2000" spc="-46" strike="noStrike">
                <a:latin typeface="Times New Roman"/>
              </a:rPr>
              <a:t> </a:t>
            </a:r>
            <a:r>
              <a:rPr b="0" lang="ru-RU" sz="2000" spc="-52" strike="noStrike">
                <a:latin typeface="Times New Roman"/>
              </a:rPr>
              <a:t>и </a:t>
            </a:r>
            <a:r>
              <a:rPr b="0" lang="ru-RU" sz="2000" spc="-1" strike="noStrike">
                <a:latin typeface="Times New Roman"/>
              </a:rPr>
              <a:t>жалоб,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определение</a:t>
            </a:r>
            <a:r>
              <a:rPr b="0" lang="ru-RU" sz="2000" spc="-2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уровня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52" strike="noStrike">
                <a:latin typeface="Times New Roman"/>
              </a:rPr>
              <a:t>СА-</a:t>
            </a:r>
            <a:r>
              <a:rPr b="0" lang="ru-RU" sz="2000" spc="-1" strike="noStrike">
                <a:latin typeface="Times New Roman"/>
              </a:rPr>
              <a:t>125,</a:t>
            </a:r>
            <a:r>
              <a:rPr b="0" lang="ru-RU" sz="2000" spc="-5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УЗИ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брюшной</a:t>
            </a:r>
            <a:r>
              <a:rPr b="0" lang="ru-RU" sz="2000" spc="-4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полости</a:t>
            </a:r>
            <a:r>
              <a:rPr b="0" lang="ru-RU" sz="2000" spc="-2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и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органов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малого</a:t>
            </a:r>
            <a:r>
              <a:rPr b="0" lang="ru-RU" sz="2000" spc="-2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таза</a:t>
            </a:r>
            <a:r>
              <a:rPr b="0" lang="ru-RU" sz="2000" spc="-7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–</a:t>
            </a:r>
            <a:r>
              <a:rPr b="0" lang="ru-RU" sz="2000" spc="-26" strike="noStrike">
                <a:latin typeface="Times New Roman"/>
              </a:rPr>
              <a:t> 1 раз в 3 месяца в первый год  полсе операции,  </a:t>
            </a:r>
            <a:r>
              <a:rPr b="0" lang="ru-RU" sz="2000" spc="-1" strike="noStrike">
                <a:latin typeface="Times New Roman"/>
              </a:rPr>
              <a:t>1</a:t>
            </a:r>
            <a:r>
              <a:rPr b="0" lang="ru-RU" sz="2000" spc="-2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раз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в</a:t>
            </a:r>
            <a:r>
              <a:rPr b="0" lang="ru-RU" sz="2000" spc="-21" strike="noStrike">
                <a:latin typeface="Times New Roman"/>
              </a:rPr>
              <a:t> </a:t>
            </a:r>
            <a:r>
              <a:rPr b="0" lang="ru-RU" sz="2000" spc="-52" strike="noStrike">
                <a:latin typeface="Times New Roman"/>
              </a:rPr>
              <a:t>6 </a:t>
            </a:r>
            <a:r>
              <a:rPr b="0" lang="ru-RU" sz="2000" spc="-1" strike="noStrike">
                <a:latin typeface="Times New Roman"/>
              </a:rPr>
              <a:t>месяцев</a:t>
            </a:r>
            <a:r>
              <a:rPr b="0" lang="ru-RU" sz="2000" spc="-2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в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течение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первых</a:t>
            </a:r>
            <a:r>
              <a:rPr b="0" lang="ru-RU" sz="2000" spc="-1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5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21" strike="noStrike">
                <a:latin typeface="Times New Roman"/>
              </a:rPr>
              <a:t>лет,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далее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1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раз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в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8–12</a:t>
            </a:r>
            <a:r>
              <a:rPr b="0" lang="ru-RU" sz="2000" spc="-4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месяцев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последующие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5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лет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и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далее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1</a:t>
            </a:r>
            <a:r>
              <a:rPr b="0" lang="ru-RU" sz="2000" spc="-2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раз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в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26" strike="noStrike">
                <a:latin typeface="Times New Roman"/>
              </a:rPr>
              <a:t>12 </a:t>
            </a:r>
            <a:r>
              <a:rPr b="0" lang="ru-RU" sz="2000" spc="-1" strike="noStrike">
                <a:latin typeface="Times New Roman"/>
              </a:rPr>
              <a:t>месяцев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в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течение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15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21" strike="noStrike">
                <a:latin typeface="Times New Roman"/>
              </a:rPr>
              <a:t>лет.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470880" y="336240"/>
            <a:ext cx="11043000" cy="50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54960" indent="-34200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66" strike="noStrike">
                <a:latin typeface="Times New Roman"/>
              </a:rPr>
              <a:t>КТ,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МРТ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органов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малого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таза</a:t>
            </a:r>
            <a:r>
              <a:rPr b="0" lang="ru-RU" sz="2000" spc="-4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и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брюшной</a:t>
            </a:r>
            <a:r>
              <a:rPr b="0" lang="ru-RU" sz="2000" spc="-5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полости</a:t>
            </a:r>
            <a:r>
              <a:rPr b="0" lang="ru-RU" sz="2000" spc="-1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–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по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показаниям.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b="0" lang="ru-RU" sz="2000" spc="-1" strike="noStrike">
              <a:latin typeface="Arial"/>
            </a:endParaRPr>
          </a:p>
          <a:p>
            <a:pPr marL="354960" indent="-34200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latin typeface="Times New Roman"/>
              </a:rPr>
              <a:t>При</a:t>
            </a:r>
            <a:r>
              <a:rPr b="0" lang="ru-RU" sz="2000" spc="-5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несерозном</a:t>
            </a:r>
            <a:r>
              <a:rPr b="0" lang="ru-RU" sz="2000" spc="-52" strike="noStrike">
                <a:latin typeface="Times New Roman"/>
              </a:rPr>
              <a:t> </a:t>
            </a:r>
            <a:r>
              <a:rPr b="0" lang="ru-RU" sz="2000" spc="-21" strike="noStrike">
                <a:latin typeface="Times New Roman"/>
              </a:rPr>
              <a:t>гистологическом</a:t>
            </a:r>
            <a:r>
              <a:rPr b="0" lang="ru-RU" sz="2000" spc="-5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типе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35" strike="noStrike">
                <a:latin typeface="Times New Roman"/>
              </a:rPr>
              <a:t>ПОЯ </a:t>
            </a:r>
            <a:r>
              <a:rPr b="0" lang="ru-RU" sz="2000" spc="-12" strike="noStrike">
                <a:latin typeface="Times New Roman"/>
              </a:rPr>
              <a:t>рекомендуются</a:t>
            </a:r>
            <a:r>
              <a:rPr b="0" lang="ru-RU" sz="2000" spc="-72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наблюдение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21" strike="noStrike">
                <a:latin typeface="Times New Roman"/>
              </a:rPr>
              <a:t>онкогинеколога,</a:t>
            </a:r>
            <a:r>
              <a:rPr b="0" lang="ru-RU" sz="2000" spc="-52" strike="noStrike">
                <a:latin typeface="Times New Roman"/>
              </a:rPr>
              <a:t> </a:t>
            </a:r>
            <a:r>
              <a:rPr b="0" lang="ru-RU" sz="2000" spc="-21" strike="noStrike">
                <a:latin typeface="Times New Roman"/>
              </a:rPr>
              <a:t>сбор</a:t>
            </a:r>
            <a:endParaRPr b="0" lang="ru-RU" sz="2000" spc="-1" strike="noStrike">
              <a:latin typeface="Arial"/>
            </a:endParaRPr>
          </a:p>
          <a:p>
            <a:pPr marL="354960">
              <a:lnSpc>
                <a:spcPct val="100000"/>
              </a:lnSpc>
            </a:pPr>
            <a:r>
              <a:rPr b="0" lang="ru-RU" sz="2000" spc="-1" strike="noStrike">
                <a:latin typeface="Times New Roman"/>
              </a:rPr>
              <a:t>анамнеза</a:t>
            </a:r>
            <a:r>
              <a:rPr b="0" lang="ru-RU" sz="2000" spc="-2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и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жалоб,</a:t>
            </a:r>
            <a:r>
              <a:rPr b="0" lang="ru-RU" sz="2000" spc="-2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УЗИ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брюшной</a:t>
            </a:r>
            <a:r>
              <a:rPr b="0" lang="ru-RU" sz="2000" spc="-4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полости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и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органов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малого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таза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1</a:t>
            </a:r>
            <a:r>
              <a:rPr b="0" lang="ru-RU" sz="2000" spc="-21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раз</a:t>
            </a:r>
            <a:r>
              <a:rPr b="0" lang="ru-RU" sz="2000" spc="-3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в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6</a:t>
            </a:r>
            <a:r>
              <a:rPr b="0" lang="ru-RU" sz="2000" spc="-15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месяцев</a:t>
            </a:r>
            <a:r>
              <a:rPr b="0" lang="ru-RU" sz="2000" spc="-21" strike="noStrike">
                <a:latin typeface="Times New Roman"/>
              </a:rPr>
              <a:t> </a:t>
            </a:r>
            <a:r>
              <a:rPr b="0" lang="ru-RU" sz="2000" spc="-52" strike="noStrike">
                <a:latin typeface="Times New Roman"/>
              </a:rPr>
              <a:t>в</a:t>
            </a:r>
            <a:r>
              <a:rPr b="0" lang="ru-RU" sz="2000" spc="-1" strike="noStrike">
                <a:latin typeface="Times New Roman"/>
              </a:rPr>
              <a:t>	</a:t>
            </a:r>
            <a:r>
              <a:rPr b="0" lang="ru-RU" sz="2000" spc="-1" strike="noStrike">
                <a:latin typeface="Times New Roman"/>
              </a:rPr>
              <a:t>первые</a:t>
            </a:r>
            <a:r>
              <a:rPr b="0" lang="ru-RU" sz="2000" spc="-32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5</a:t>
            </a:r>
            <a:r>
              <a:rPr b="0" lang="ru-RU" sz="2000" spc="-26" strike="noStrike">
                <a:latin typeface="Times New Roman"/>
              </a:rPr>
              <a:t> </a:t>
            </a:r>
            <a:r>
              <a:rPr b="0" lang="ru-RU" sz="2000" spc="-21" strike="noStrike">
                <a:latin typeface="Times New Roman"/>
              </a:rPr>
              <a:t>лет,</a:t>
            </a:r>
            <a:endParaRPr b="0" lang="ru-RU" sz="2000" spc="-1" strike="noStrike">
              <a:latin typeface="Arial"/>
            </a:endParaRPr>
          </a:p>
          <a:p>
            <a:pPr marL="354960">
              <a:lnSpc>
                <a:spcPct val="100000"/>
              </a:lnSpc>
            </a:pPr>
            <a:r>
              <a:rPr b="0" lang="ru-RU" sz="2000" spc="-1" strike="noStrike">
                <a:latin typeface="Times New Roman"/>
              </a:rPr>
              <a:t>далее</a:t>
            </a:r>
            <a:r>
              <a:rPr b="0" lang="ru-RU" sz="2000" spc="-72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рекомендован</a:t>
            </a:r>
            <a:r>
              <a:rPr b="0" lang="ru-RU" sz="2000" spc="-92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ежегодный</a:t>
            </a:r>
            <a:r>
              <a:rPr b="0" lang="ru-RU" sz="2000" spc="-66" strike="noStrike">
                <a:latin typeface="Times New Roman"/>
              </a:rPr>
              <a:t> </a:t>
            </a:r>
            <a:r>
              <a:rPr b="0" lang="ru-RU" sz="2000" spc="-1" strike="noStrike">
                <a:latin typeface="Times New Roman"/>
              </a:rPr>
              <a:t>профилактический</a:t>
            </a:r>
            <a:r>
              <a:rPr b="0" lang="ru-RU" sz="2000" spc="-60" strike="noStrike">
                <a:latin typeface="Times New Roman"/>
              </a:rPr>
              <a:t> </a:t>
            </a:r>
            <a:r>
              <a:rPr b="0" lang="ru-RU" sz="2000" spc="-12" strike="noStrike">
                <a:latin typeface="Times New Roman"/>
              </a:rPr>
              <a:t>осмотр.</a:t>
            </a:r>
            <a:endParaRPr b="0" lang="ru-RU" sz="2000" spc="-1" strike="noStrike">
              <a:latin typeface="Arial"/>
            </a:endParaRPr>
          </a:p>
          <a:p>
            <a:pPr marL="354960" algn="ctr">
              <a:lnSpc>
                <a:spcPct val="100000"/>
              </a:lnSpc>
              <a:spcBef>
                <a:spcPts val="794"/>
              </a:spcBef>
            </a:pPr>
            <a:r>
              <a:rPr b="0" lang="ru-RU" sz="3600" spc="-12" strike="noStrike">
                <a:solidFill>
                  <a:srgbClr val="0066cc"/>
                </a:solidFill>
                <a:latin typeface="Times New Roman"/>
              </a:rPr>
              <a:t>Профилактика</a:t>
            </a:r>
            <a:endParaRPr b="0" lang="ru-RU" sz="3600" spc="-1" strike="noStrike">
              <a:latin typeface="Arial"/>
            </a:endParaRPr>
          </a:p>
          <a:p>
            <a:pPr marL="354960" indent="-342000">
              <a:lnSpc>
                <a:spcPct val="100000"/>
              </a:lnSpc>
              <a:spcBef>
                <a:spcPts val="819"/>
              </a:spcBef>
              <a:buClr>
                <a:srgbClr val="0066cc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Первичную</a:t>
            </a:r>
            <a:r>
              <a:rPr b="0" lang="ru-RU" sz="2000" spc="-3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профилактику</a:t>
            </a:r>
            <a:r>
              <a:rPr b="0" lang="ru-RU" sz="2000" spc="-2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не</a:t>
            </a:r>
            <a:r>
              <a:rPr b="0" lang="ru-RU" sz="2000" spc="-3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проводят.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b="0" lang="ru-RU" sz="2000" spc="-1" strike="noStrike">
              <a:latin typeface="Arial"/>
            </a:endParaRPr>
          </a:p>
          <a:p>
            <a:pPr marL="354960" indent="-342720">
              <a:lnSpc>
                <a:spcPct val="100000"/>
              </a:lnSpc>
              <a:buClr>
                <a:srgbClr val="0066cc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Вторичная</a:t>
            </a:r>
            <a:r>
              <a:rPr b="0" lang="ru-RU" sz="2000" spc="-4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профилактика</a:t>
            </a:r>
            <a:r>
              <a:rPr b="0" lang="ru-RU" sz="2000" spc="-2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основана</a:t>
            </a:r>
            <a:r>
              <a:rPr b="0" lang="ru-RU" sz="2000" spc="-4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на</a:t>
            </a:r>
            <a:r>
              <a:rPr b="0" lang="ru-RU" sz="2000" spc="-3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своевременной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диагностике</a:t>
            </a:r>
            <a:r>
              <a:rPr b="0" lang="ru-RU" sz="2000" spc="-6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и</a:t>
            </a:r>
            <a:r>
              <a:rPr b="0" lang="ru-RU" sz="2000" spc="-7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лечении</a:t>
            </a:r>
            <a:r>
              <a:rPr b="0" lang="ru-RU" sz="2000" spc="-7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гормональных</a:t>
            </a:r>
            <a:r>
              <a:rPr b="0" lang="ru-RU" sz="2000" spc="-6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нарушений,</a:t>
            </a:r>
            <a:r>
              <a:rPr b="0" lang="ru-RU" sz="2000" spc="-7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патологии</a:t>
            </a:r>
            <a:endParaRPr b="0" lang="ru-RU" sz="2000" spc="-1" strike="noStrike">
              <a:latin typeface="Arial"/>
            </a:endParaRPr>
          </a:p>
          <a:p>
            <a:pPr marL="354960">
              <a:lnSpc>
                <a:spcPct val="100000"/>
              </a:lnSpc>
            </a:pPr>
            <a:r>
              <a:rPr b="0" lang="ru-RU" sz="2000" spc="-21" strike="noStrike">
                <a:solidFill>
                  <a:srgbClr val="0066cc"/>
                </a:solidFill>
                <a:latin typeface="Times New Roman"/>
              </a:rPr>
              <a:t>яичников</a:t>
            </a:r>
            <a:r>
              <a:rPr b="0" lang="ru-RU" sz="2000" spc="-3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в</a:t>
            </a:r>
            <a:r>
              <a:rPr b="0" lang="ru-RU" sz="2000" spc="-3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пожилом</a:t>
            </a:r>
            <a:r>
              <a:rPr b="0" lang="ru-RU" sz="2000" spc="-3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возрасте.</a:t>
            </a:r>
            <a:r>
              <a:rPr b="0" lang="ru-RU" sz="2000" spc="-60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В</a:t>
            </a:r>
            <a:r>
              <a:rPr b="0" lang="ru-RU" sz="2000" spc="-3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0066cc"/>
                </a:solidFill>
                <a:latin typeface="Times New Roman"/>
              </a:rPr>
              <a:t>некоторых</a:t>
            </a:r>
            <a:r>
              <a:rPr b="0" lang="ru-RU" sz="2000" spc="-7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случаях</a:t>
            </a:r>
            <a:r>
              <a:rPr b="0" lang="ru-RU" sz="2000" spc="-4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может</a:t>
            </a:r>
            <a:r>
              <a:rPr b="0" lang="ru-RU" sz="2000" spc="-5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21" strike="noStrike">
                <a:solidFill>
                  <a:srgbClr val="0066cc"/>
                </a:solidFill>
                <a:latin typeface="Times New Roman"/>
              </a:rPr>
              <a:t>быть</a:t>
            </a:r>
            <a:endParaRPr b="0" lang="ru-RU" sz="2000" spc="-1" strike="noStrike">
              <a:latin typeface="Arial"/>
            </a:endParaRPr>
          </a:p>
          <a:p>
            <a:pPr marL="354960">
              <a:lnSpc>
                <a:spcPct val="100000"/>
              </a:lnSpc>
              <a:spcBef>
                <a:spcPts val="6"/>
              </a:spcBef>
            </a:pP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поставлен</a:t>
            </a:r>
            <a:r>
              <a:rPr b="0" lang="ru-RU" sz="2000" spc="-2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вопрос</a:t>
            </a:r>
            <a:r>
              <a:rPr b="0" lang="ru-RU" sz="2000" spc="-3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о</a:t>
            </a:r>
            <a:r>
              <a:rPr b="0" lang="ru-RU" sz="2000" spc="-2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скрининге и</a:t>
            </a:r>
            <a:r>
              <a:rPr b="0" lang="ru-RU" sz="2000" spc="-2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профилактической</a:t>
            </a:r>
            <a:endParaRPr b="0" lang="ru-RU" sz="2000" spc="-1" strike="noStrike">
              <a:latin typeface="Arial"/>
            </a:endParaRPr>
          </a:p>
          <a:p>
            <a:pPr marL="354960">
              <a:lnSpc>
                <a:spcPct val="100000"/>
              </a:lnSpc>
            </a:pP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овариоэктомии</a:t>
            </a:r>
            <a:r>
              <a:rPr b="0" lang="ru-RU" sz="2000" spc="-80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при</a:t>
            </a:r>
            <a:r>
              <a:rPr b="0" lang="ru-RU" sz="2000" spc="-3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выявлении</a:t>
            </a:r>
            <a:r>
              <a:rPr b="0" lang="ru-RU" sz="2000" spc="-32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BRCA1</a:t>
            </a:r>
            <a:r>
              <a:rPr b="0" lang="ru-RU" sz="2000" spc="-35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66cc"/>
                </a:solidFill>
                <a:latin typeface="Times New Roman"/>
              </a:rPr>
              <a:t>и</a:t>
            </a:r>
            <a:r>
              <a:rPr b="0" lang="ru-RU" sz="2000" spc="-4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2000" spc="-12" strike="noStrike">
                <a:solidFill>
                  <a:srgbClr val="0066cc"/>
                </a:solidFill>
                <a:latin typeface="Times New Roman"/>
              </a:rPr>
              <a:t>BRCA2.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333" name="object 3" descr=""/>
          <p:cNvPicPr/>
          <p:nvPr/>
        </p:nvPicPr>
        <p:blipFill>
          <a:blip r:embed="rId1"/>
          <a:stretch/>
        </p:blipFill>
        <p:spPr>
          <a:xfrm>
            <a:off x="8147520" y="2647080"/>
            <a:ext cx="3215880" cy="2143800"/>
          </a:xfrm>
          <a:prstGeom prst="rect">
            <a:avLst/>
          </a:prstGeom>
          <a:ln>
            <a:noFill/>
          </a:ln>
        </p:spPr>
      </p:pic>
      <p:pic>
        <p:nvPicPr>
          <p:cNvPr id="334" name="object 5" descr=""/>
          <p:cNvPicPr/>
          <p:nvPr/>
        </p:nvPicPr>
        <p:blipFill>
          <a:blip r:embed="rId2"/>
          <a:stretch/>
        </p:blipFill>
        <p:spPr>
          <a:xfrm>
            <a:off x="8304480" y="4841640"/>
            <a:ext cx="2783520" cy="185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ject 2" descr=""/>
          <p:cNvPicPr/>
          <p:nvPr/>
        </p:nvPicPr>
        <p:blipFill>
          <a:blip r:embed="rId1"/>
          <a:stretch/>
        </p:blipFill>
        <p:spPr>
          <a:xfrm>
            <a:off x="2282400" y="5805000"/>
            <a:ext cx="7614360" cy="559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432000" y="288000"/>
            <a:ext cx="11106360" cy="5721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▪ </a:t>
            </a:r>
            <a:r>
              <a:rPr b="0" lang="ru-RU" sz="1800" spc="-1" strike="noStrike">
                <a:solidFill>
                  <a:srgbClr val="c9211e"/>
                </a:solidFill>
                <a:latin typeface="Arial"/>
              </a:rPr>
              <a:t>Герминогенные опухоли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Дисгерминома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Опухоль желточного мешка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Эмбриональный рак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Негестационная хориокарцинома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Зрелая тератома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Незрелая тератома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Смешанная герминогенная опухоль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▪ </a:t>
            </a:r>
            <a:r>
              <a:rPr b="0" lang="ru-RU" sz="1800" spc="-1" strike="noStrike">
                <a:solidFill>
                  <a:srgbClr val="c9211e"/>
                </a:solidFill>
                <a:latin typeface="Arial"/>
              </a:rPr>
              <a:t>Монодермальная тератома</a:t>
            </a:r>
            <a:r>
              <a:rPr b="0" lang="ru-RU" sz="1800" spc="-1" strike="noStrike">
                <a:latin typeface="Arial"/>
              </a:rPr>
              <a:t> / Соматический тип Опухоли, происходящие из дермоидной кисты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Струма яичника доброкачественная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Струма яичника злокачественная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Карциноид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Струмальный карциноид Муцинозный карциноид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c9211e"/>
                </a:solidFill>
                <a:latin typeface="Arial"/>
              </a:rPr>
              <a:t>Опухоли стромы и полового тяжа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c9211e"/>
                </a:solidFill>
                <a:latin typeface="Arial"/>
              </a:rPr>
              <a:t>Стромальные опухоли</a:t>
            </a:r>
            <a:r>
              <a:rPr b="0" lang="ru-RU" sz="1800" spc="-1" strike="noStrike">
                <a:latin typeface="Arial"/>
              </a:rPr>
              <a:t>:Фиброма Клеточная фиброма Cellular fibroma, Текома, Текома с лютеинизацией, ассоциированная со склерозирующим перитонитом, Фибросаркома, Склерозирующая стромальная опухоль,  Перстневидно-клеточная стромальная опухоль, Микрокистозная стромальная опухоль, Опухоль из клеток Лейдига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c9211e"/>
                </a:solidFill>
                <a:latin typeface="Arial"/>
              </a:rPr>
              <a:t>Опухоли полового тяжа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c9211e"/>
                </a:solidFill>
                <a:latin typeface="Arial"/>
              </a:rPr>
              <a:t>Смешанные опухоли стромы и полового тяжа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5688000" y="144000"/>
            <a:ext cx="4646160" cy="111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1" strike="noStrike">
                <a:latin typeface="Arial"/>
              </a:rPr>
              <a:t>МЕЖДУНАРОДНАЯ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ГИСТОЛОГИЧЕСКАЯ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КЛАССИФИКАЦИЯ (ВОЗ, 4-Е ИЗДАНИЕ,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2013 Г.)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730880" y="17640"/>
            <a:ext cx="9181080" cy="11577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2761560">
              <a:lnSpc>
                <a:spcPct val="100000"/>
              </a:lnSpc>
              <a:spcBef>
                <a:spcPts val="99"/>
              </a:spcBef>
            </a:pPr>
            <a:r>
              <a:rPr b="0" lang="ru-RU" sz="3600" spc="-1" strike="noStrike">
                <a:solidFill>
                  <a:srgbClr val="0066cc"/>
                </a:solidFill>
                <a:latin typeface="Times New Roman"/>
              </a:rPr>
              <a:t>5. </a:t>
            </a:r>
            <a:r>
              <a:rPr b="0" lang="ru-RU" sz="3600" spc="-12" strike="noStrike">
                <a:solidFill>
                  <a:srgbClr val="0066cc"/>
                </a:solidFill>
                <a:latin typeface="Times New Roman"/>
              </a:rPr>
              <a:t>Стадирование</a:t>
            </a:r>
            <a:endParaRPr b="0" lang="ru-RU" sz="3600" spc="-1" strike="noStrike">
              <a:latin typeface="Calibri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1499400" y="721080"/>
            <a:ext cx="374760" cy="24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1964"/>
              </a:lnSpc>
            </a:pPr>
            <a:r>
              <a:rPr b="1" lang="ru-RU" sz="1800" spc="-41" strike="noStrike">
                <a:latin typeface="Times New Roman"/>
              </a:rPr>
              <a:t>Таб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1868040" y="721080"/>
            <a:ext cx="2454480" cy="24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1964"/>
              </a:lnSpc>
            </a:pPr>
            <a:r>
              <a:rPr b="1" lang="ru-RU" sz="1800" spc="-1" strike="noStrike">
                <a:latin typeface="Times New Roman"/>
              </a:rPr>
              <a:t>лица</a:t>
            </a:r>
            <a:r>
              <a:rPr b="1" lang="ru-RU" sz="1800" spc="-41" strike="noStrike">
                <a:latin typeface="Times New Roman"/>
              </a:rPr>
              <a:t> </a:t>
            </a:r>
            <a:r>
              <a:rPr b="1" lang="ru-RU" sz="1800" spc="-1" strike="noStrike">
                <a:latin typeface="Times New Roman"/>
              </a:rPr>
              <a:t>1.</a:t>
            </a:r>
            <a:r>
              <a:rPr b="1" lang="ru-RU" sz="1800" spc="-55" strike="noStrike">
                <a:latin typeface="Times New Roman"/>
              </a:rPr>
              <a:t> </a:t>
            </a:r>
            <a:r>
              <a:rPr b="1" lang="ru-RU" sz="1800" spc="-12" strike="noStrike">
                <a:latin typeface="Times New Roman"/>
              </a:rPr>
              <a:t>Стадирование</a:t>
            </a:r>
            <a:r>
              <a:rPr b="1" lang="ru-RU" sz="1800" spc="-7" strike="noStrike">
                <a:latin typeface="Times New Roman"/>
              </a:rPr>
              <a:t> </a:t>
            </a:r>
            <a:r>
              <a:rPr b="1" lang="ru-RU" sz="1800" spc="-52" strike="noStrike">
                <a:latin typeface="Times New Roman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6" name="CustomShape 4"/>
          <p:cNvSpPr/>
          <p:nvPr/>
        </p:nvSpPr>
        <p:spPr>
          <a:xfrm>
            <a:off x="4437000" y="721080"/>
            <a:ext cx="7010640" cy="24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1964"/>
              </a:lnSpc>
            </a:pPr>
            <a:r>
              <a:rPr b="1" lang="ru-RU" sz="1800" spc="-1" strike="noStrike">
                <a:latin typeface="Times New Roman"/>
              </a:rPr>
              <a:t>ка</a:t>
            </a:r>
            <a:r>
              <a:rPr b="1" lang="ru-RU" sz="1800" spc="-35" strike="noStrike">
                <a:latin typeface="Times New Roman"/>
              </a:rPr>
              <a:t> </a:t>
            </a:r>
            <a:r>
              <a:rPr b="1" lang="ru-RU" sz="1800" spc="-12" strike="noStrike">
                <a:latin typeface="Times New Roman"/>
              </a:rPr>
              <a:t>яичников</a:t>
            </a:r>
            <a:r>
              <a:rPr b="1" lang="ru-RU" sz="1800" spc="-21" strike="noStrike">
                <a:latin typeface="Times New Roman"/>
              </a:rPr>
              <a:t> </a:t>
            </a:r>
            <a:r>
              <a:rPr b="1" lang="ru-RU" sz="1800" spc="-1" strike="noStrike">
                <a:latin typeface="Times New Roman"/>
              </a:rPr>
              <a:t>по</a:t>
            </a:r>
            <a:r>
              <a:rPr b="1" lang="ru-RU" sz="1800" spc="-35" strike="noStrike">
                <a:latin typeface="Times New Roman"/>
              </a:rPr>
              <a:t> </a:t>
            </a:r>
            <a:r>
              <a:rPr b="1" lang="ru-RU" sz="1800" spc="-12" strike="noStrike">
                <a:latin typeface="Times New Roman"/>
              </a:rPr>
              <a:t>классификациям</a:t>
            </a:r>
            <a:r>
              <a:rPr b="1" lang="ru-RU" sz="1800" spc="-26" strike="noStrike">
                <a:latin typeface="Times New Roman"/>
              </a:rPr>
              <a:t> </a:t>
            </a:r>
            <a:r>
              <a:rPr b="1" lang="ru-RU" sz="1800" spc="-1" strike="noStrike">
                <a:latin typeface="Times New Roman"/>
              </a:rPr>
              <a:t>TNM</a:t>
            </a:r>
            <a:r>
              <a:rPr b="1" lang="ru-RU" sz="1800" spc="-41" strike="noStrike">
                <a:latin typeface="Times New Roman"/>
              </a:rPr>
              <a:t> </a:t>
            </a:r>
            <a:r>
              <a:rPr b="1" lang="ru-RU" sz="1800" spc="-1" strike="noStrike">
                <a:latin typeface="Times New Roman"/>
              </a:rPr>
              <a:t>и</a:t>
            </a:r>
            <a:r>
              <a:rPr b="1" lang="ru-RU" sz="1800" spc="-41" strike="noStrike">
                <a:latin typeface="Times New Roman"/>
              </a:rPr>
              <a:t> </a:t>
            </a:r>
            <a:r>
              <a:rPr b="1" lang="ru-RU" sz="1800" spc="-1" strike="noStrike">
                <a:latin typeface="Times New Roman"/>
              </a:rPr>
              <a:t>FIGO</a:t>
            </a:r>
            <a:r>
              <a:rPr b="1" lang="ru-RU" sz="1800" spc="-35" strike="noStrike">
                <a:latin typeface="Times New Roman"/>
              </a:rPr>
              <a:t> </a:t>
            </a:r>
            <a:r>
              <a:rPr b="1" lang="ru-RU" sz="1800" spc="-1" strike="noStrike">
                <a:latin typeface="Times New Roman"/>
              </a:rPr>
              <a:t>(8-е</a:t>
            </a:r>
            <a:r>
              <a:rPr b="1" lang="ru-RU" sz="1800" spc="-35" strike="noStrike">
                <a:latin typeface="Times New Roman"/>
              </a:rPr>
              <a:t> </a:t>
            </a:r>
            <a:r>
              <a:rPr b="1" lang="ru-RU" sz="1800" spc="-12" strike="noStrike">
                <a:latin typeface="Times New Roman"/>
              </a:rPr>
              <a:t>издание, </a:t>
            </a:r>
            <a:r>
              <a:rPr b="1" lang="ru-RU" sz="1800" spc="-1" strike="noStrike">
                <a:latin typeface="Times New Roman"/>
              </a:rPr>
              <a:t>2017</a:t>
            </a:r>
            <a:r>
              <a:rPr b="1" lang="ru-RU" sz="1800" spc="-32" strike="noStrike">
                <a:latin typeface="Times New Roman"/>
              </a:rPr>
              <a:t> </a:t>
            </a:r>
            <a:r>
              <a:rPr b="1" lang="ru-RU" sz="1800" spc="-26" strike="noStrike">
                <a:latin typeface="Times New Roman"/>
              </a:rPr>
              <a:t>г.)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227" name="Table 5"/>
          <p:cNvGraphicFramePr/>
          <p:nvPr/>
        </p:nvGraphicFramePr>
        <p:xfrm>
          <a:off x="198000" y="640080"/>
          <a:ext cx="11796840" cy="5483520"/>
        </p:xfrm>
        <a:graphic>
          <a:graphicData uri="http://schemas.openxmlformats.org/drawingml/2006/table">
            <a:tbl>
              <a:tblPr/>
              <a:tblGrid>
                <a:gridCol w="1644480"/>
                <a:gridCol w="2592000"/>
                <a:gridCol w="7560360"/>
              </a:tblGrid>
              <a:tr h="823320">
                <a:tc>
                  <a:txBody>
                    <a:bodyPr lIns="0" rIns="0" tIns="0" bIns="0">
                      <a:noAutofit/>
                    </a:bodyPr>
                    <a:p>
                      <a:pPr marL="5760" indent="-360" algn="ctr">
                        <a:lnSpc>
                          <a:spcPts val="2160"/>
                        </a:lnSpc>
                      </a:pPr>
                      <a:r>
                        <a:rPr b="1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Категория</a:t>
                      </a:r>
                      <a:r>
                        <a:rPr b="1" lang="ru-RU" sz="1800" spc="-8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 </a:t>
                      </a:r>
                      <a:r>
                        <a:rPr b="1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классификации </a:t>
                      </a: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TNM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 lIns="0" rIns="0" tIns="1080" bIns="0">
                      <a:noAutofit/>
                    </a:bodyPr>
                    <a:p>
                      <a:pPr marL="128160" indent="607680">
                        <a:lnSpc>
                          <a:spcPts val="2160"/>
                        </a:lnSpc>
                        <a:spcBef>
                          <a:spcPts val="11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Стадия</a:t>
                      </a:r>
                      <a:r>
                        <a:rPr b="1" lang="ru-RU" sz="1800" spc="-7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	</a:t>
                      </a:r>
                      <a:r>
                        <a:rPr b="1" lang="ru-RU" sz="2700" spc="-75" strike="noStrike" baseline="-13000">
                          <a:solidFill>
                            <a:srgbClr val="000000"/>
                          </a:solidFill>
                          <a:latin typeface="Times New Roman"/>
                        </a:rPr>
                        <a:t>а </a:t>
                      </a:r>
                      <a:r>
                        <a:rPr b="1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классификации</a:t>
                      </a:r>
                      <a:r>
                        <a:rPr b="1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FIGO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0"/>
                        </a:lnSpc>
                      </a:pPr>
                      <a:r>
                        <a:rPr b="1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Характеристика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</a:tr>
              <a:tr h="274320"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061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061"/>
                        </a:lnSpc>
                      </a:pPr>
                      <a:r>
                        <a:rPr b="1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061"/>
                        </a:lnSpc>
                      </a:pP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Опухоль</a:t>
                      </a:r>
                      <a:r>
                        <a:rPr b="0" lang="ru-RU" sz="18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ограничена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яичниками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21520"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6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Т1а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6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IA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1800" bIns="0">
                      <a:noAutofit/>
                    </a:bodyPr>
                    <a:p>
                      <a:pPr>
                        <a:lnSpc>
                          <a:spcPts val="2160"/>
                        </a:lnSpc>
                        <a:spcBef>
                          <a:spcPts val="14"/>
                        </a:spcBef>
                      </a:pP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Опухоль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ограничена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яичником,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капсула</a:t>
                      </a:r>
                      <a:r>
                        <a:rPr b="0" lang="ru-RU" sz="18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повреждена,</a:t>
                      </a:r>
                      <a:r>
                        <a:rPr b="0" lang="ru-RU" sz="18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опухолевых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разрастаний</a:t>
                      </a:r>
                      <a:r>
                        <a:rPr b="0" lang="ru-RU" sz="18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поверхности</a:t>
                      </a:r>
                      <a:r>
                        <a:rPr b="0" lang="ru-RU" sz="18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яичника,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злокачественных</a:t>
                      </a:r>
                      <a:r>
                        <a:rPr b="0" lang="ru-RU" sz="18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клеток</a:t>
                      </a:r>
                      <a:r>
                        <a:rPr b="0" lang="ru-RU" sz="18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ts val="2044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асцитической</a:t>
                      </a:r>
                      <a:r>
                        <a:rPr b="0" lang="ru-RU" sz="1800" spc="-7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жидкости</a:t>
                      </a:r>
                      <a:r>
                        <a:rPr b="0" lang="ru-RU" sz="1800" spc="-8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или</a:t>
                      </a:r>
                      <a:r>
                        <a:rPr b="0" lang="ru-RU" sz="18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смывах</a:t>
                      </a:r>
                      <a:r>
                        <a:rPr b="0" lang="ru-RU" sz="18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</a:t>
                      </a:r>
                      <a:r>
                        <a:rPr b="0" lang="ru-RU" sz="18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брюшной</a:t>
                      </a:r>
                      <a:r>
                        <a:rPr b="0" lang="ru-RU" sz="1800" spc="-7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полости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23320"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6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Т1b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6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IB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160"/>
                        </a:lnSpc>
                      </a:pP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Опухоль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ограничена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яичниками,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их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капсулы</a:t>
                      </a:r>
                      <a:r>
                        <a:rPr b="0" lang="ru-RU" sz="18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повреждены,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нет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опухолевых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разрастаний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  <a:r>
                        <a:rPr b="0" lang="ru-RU" sz="1800" spc="-7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поверхности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яичников,</a:t>
                      </a:r>
                      <a:r>
                        <a:rPr b="0" lang="ru-RU" sz="1800" spc="-7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злокачественных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клеток</a:t>
                      </a:r>
                      <a:r>
                        <a:rPr b="0" lang="ru-RU" sz="18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b="0" lang="ru-RU" sz="18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асцитической</a:t>
                      </a:r>
                      <a:r>
                        <a:rPr b="0" lang="ru-RU" sz="18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жидкости</a:t>
                      </a:r>
                      <a:r>
                        <a:rPr b="0" lang="ru-RU" sz="1800" spc="-8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или</a:t>
                      </a:r>
                      <a:r>
                        <a:rPr b="0" lang="ru-RU" sz="18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смывах</a:t>
                      </a:r>
                      <a:r>
                        <a:rPr b="0" lang="ru-RU" sz="18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</a:t>
                      </a:r>
                      <a:r>
                        <a:rPr b="0" lang="ru-RU" sz="18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брюшной</a:t>
                      </a:r>
                      <a:r>
                        <a:rPr b="0" lang="ru-RU" sz="18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полости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49000"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6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T1c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6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IC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160"/>
                        </a:lnSpc>
                      </a:pP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Опухоль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ограничена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или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яичниками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сопровождается</a:t>
                      </a:r>
                      <a:r>
                        <a:rPr b="0" lang="ru-RU" sz="1800" spc="-7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любым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следующих</a:t>
                      </a:r>
                      <a:r>
                        <a:rPr b="0" lang="ru-RU" sz="1800" spc="-9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факторов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3600"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061"/>
                        </a:lnSpc>
                      </a:pPr>
                      <a:r>
                        <a:rPr b="1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T1c1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061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IC1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061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Повреждение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капсулы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время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операции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49000"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6"/>
                        </a:lnSpc>
                      </a:pPr>
                      <a:r>
                        <a:rPr b="1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T1c2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6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IC2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16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Повреждение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капсулы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операции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или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опухоль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поверхности яичника/маточной</a:t>
                      </a:r>
                      <a:r>
                        <a:rPr b="0" lang="ru-RU" sz="1800" spc="-9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трубы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4320"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061"/>
                        </a:lnSpc>
                      </a:pPr>
                      <a:r>
                        <a:rPr b="1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T1c3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061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IC3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061"/>
                        </a:lnSpc>
                      </a:pP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Злокачественные</a:t>
                      </a:r>
                      <a:r>
                        <a:rPr b="0" lang="ru-RU" sz="18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клетки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асцитической</a:t>
                      </a:r>
                      <a:r>
                        <a:rPr b="0" lang="ru-RU" sz="18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жидкости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или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смывах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брюшины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3600"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061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061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061"/>
                        </a:lnSpc>
                      </a:pP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Опухоль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поражает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или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b="0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яичника</a:t>
                      </a:r>
                      <a:r>
                        <a:rPr b="0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распространением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  <a:r>
                        <a:rPr b="0" lang="ru-RU" sz="1800" spc="-1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малый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таз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49000"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9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T2a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9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IIA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16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Врастание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и/или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метастазирование</a:t>
                      </a:r>
                      <a:r>
                        <a:rPr b="0" lang="ru-RU" sz="18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матку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и/или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одну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или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</a:t>
                      </a:r>
                      <a:r>
                        <a:rPr b="0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маточные трубы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2520"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061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T2b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061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IIB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061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Распространение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  <a:r>
                        <a:rPr b="0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ткани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таза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Table 1"/>
          <p:cNvGraphicFramePr/>
          <p:nvPr/>
        </p:nvGraphicFramePr>
        <p:xfrm>
          <a:off x="250200" y="542160"/>
          <a:ext cx="11407320" cy="5757120"/>
        </p:xfrm>
        <a:graphic>
          <a:graphicData uri="http://schemas.openxmlformats.org/drawingml/2006/table">
            <a:tbl>
              <a:tblPr/>
              <a:tblGrid>
                <a:gridCol w="1597320"/>
                <a:gridCol w="1568880"/>
                <a:gridCol w="8241120"/>
              </a:tblGrid>
              <a:tr h="1097640"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T3</a:t>
                      </a:r>
                      <a:r>
                        <a:rPr b="1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и/или</a:t>
                      </a:r>
                      <a:r>
                        <a:rPr b="1" lang="ru-RU" sz="1800" spc="-7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0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III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160"/>
                        </a:lnSpc>
                      </a:pP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Опухоль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поражает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один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или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оба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яичника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гистологически</a:t>
                      </a:r>
                      <a:r>
                        <a:rPr b="0" lang="ru-RU" sz="18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подтвержденными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внутрибрюшинными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метастазами</a:t>
                      </a:r>
                      <a:r>
                        <a:rPr b="0" lang="ru-RU" sz="18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</a:t>
                      </a:r>
                      <a:r>
                        <a:rPr b="0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пределами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таза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и/или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метастазами</a:t>
                      </a:r>
                      <a:r>
                        <a:rPr b="0" lang="ru-RU" sz="18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регионарных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лимфатических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узлах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(внутренних,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наружных</a:t>
                      </a:r>
                      <a:r>
                        <a:rPr b="0" lang="ru-RU" sz="18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общих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подвздошных, запирательных,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крестцовых</a:t>
                      </a:r>
                      <a:r>
                        <a:rPr b="0" lang="ru-RU" sz="18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или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поясничных)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3600">
                <a:tc rowSpan="3">
                  <a:txBody>
                    <a:bodyPr lIns="0" rIns="0" tIns="360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061"/>
                        </a:lnSpc>
                      </a:pPr>
                      <a:r>
                        <a:rPr b="1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IIIA1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061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Метастазы</a:t>
                      </a:r>
                      <a:r>
                        <a:rPr b="0" lang="ru-RU" sz="18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только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b="0" lang="ru-RU" sz="18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забрюшинных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лимфатических</a:t>
                      </a:r>
                      <a:r>
                        <a:rPr b="0" lang="ru-RU" sz="1800" spc="-7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узлах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43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061"/>
                        </a:lnSpc>
                      </a:pPr>
                      <a:r>
                        <a:rPr b="1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IIIA1(i)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061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Метастазы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лимфатических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узлах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размерами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мм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3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061"/>
                        </a:lnSpc>
                      </a:pPr>
                      <a:r>
                        <a:rPr b="1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IIIA(ii)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061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Метастазы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лимфатических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узлах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размерами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&gt;10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мм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49000"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6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T3a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6"/>
                        </a:lnSpc>
                      </a:pPr>
                      <a:r>
                        <a:rPr b="1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IIIA2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160"/>
                        </a:lnSpc>
                      </a:pP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Микроскопические,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гистологически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подтвержденные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внутрибрюшинные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метастазы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пределами</a:t>
                      </a:r>
                      <a:r>
                        <a:rPr b="0" lang="ru-RU" sz="18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таза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метастазами</a:t>
                      </a:r>
                      <a:r>
                        <a:rPr b="0" lang="ru-RU" sz="18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забрюшинных</a:t>
                      </a:r>
                      <a:r>
                        <a:rPr b="0" lang="ru-RU" sz="1800" spc="-1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лимфатических</a:t>
                      </a:r>
                      <a:r>
                        <a:rPr b="0" lang="ru-RU" sz="18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узлах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или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них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22240">
                <a:tc>
                  <a:txBody>
                    <a:bodyPr lIns="0" rIns="0" tIns="0" bIns="0">
                      <a:noAutofit/>
                    </a:bodyPr>
                    <a:p>
                      <a:pPr marL="720" algn="ctr">
                        <a:lnSpc>
                          <a:spcPts val="2106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T3b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6"/>
                        </a:lnSpc>
                      </a:pPr>
                      <a:r>
                        <a:rPr b="1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IIIB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1800" bIns="0">
                      <a:noAutofit/>
                    </a:bodyPr>
                    <a:p>
                      <a:pPr>
                        <a:lnSpc>
                          <a:spcPts val="2160"/>
                        </a:lnSpc>
                        <a:spcBef>
                          <a:spcPts val="14"/>
                        </a:spcBef>
                      </a:pP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Макроскопические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внутрибрюшинные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метастазы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пределами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таза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размером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см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включительно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наибольшем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измерении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метастазами</a:t>
                      </a:r>
                      <a:r>
                        <a:rPr b="0" lang="ru-RU" sz="18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забрюшинных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ts val="2044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лимфатических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узлах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или</a:t>
                      </a:r>
                      <a:r>
                        <a:rPr b="0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них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96920"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6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T3с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6"/>
                        </a:lnSpc>
                      </a:pPr>
                      <a:r>
                        <a:rPr b="1" lang="ru-RU" sz="1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IIIC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106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Внутрибрюшинные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метастазы</a:t>
                      </a:r>
                      <a:r>
                        <a:rPr b="0" lang="ru-RU" sz="18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пределами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таза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размером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более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см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наибольшем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измерении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метастазами</a:t>
                      </a:r>
                      <a:r>
                        <a:rPr b="0" lang="ru-RU" sz="18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забрюшинных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лимфатических</a:t>
                      </a:r>
                      <a:r>
                        <a:rPr b="0" lang="ru-RU" sz="18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узлах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или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них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(включая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распространение</a:t>
                      </a:r>
                      <a:r>
                        <a:rPr b="0" lang="ru-RU" sz="18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опухоли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капсулу</a:t>
                      </a:r>
                      <a:r>
                        <a:rPr b="0" lang="ru-RU" sz="18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печени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селезенки</a:t>
                      </a:r>
                      <a:r>
                        <a:rPr b="0" lang="ru-RU" sz="18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ts val="2115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поражения</a:t>
                      </a:r>
                      <a:r>
                        <a:rPr b="0" lang="ru-RU" sz="1800" spc="-7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паренхимы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органов)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3600">
                <a:tc rowSpan="3"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061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IV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061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Отдаленные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метастазы</a:t>
                      </a:r>
                      <a:r>
                        <a:rPr b="0" lang="ru-RU" sz="18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(исключая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внутрибрюшинные</a:t>
                      </a:r>
                      <a:r>
                        <a:rPr b="0" lang="ru-RU" sz="18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метастазы)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3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720" algn="ctr">
                        <a:lnSpc>
                          <a:spcPts val="2061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IVA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061"/>
                        </a:lnSpc>
                      </a:pP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Плевральный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выпот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</a:t>
                      </a:r>
                      <a:r>
                        <a:rPr b="0" lang="ru-RU" sz="18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злокачественными</a:t>
                      </a:r>
                      <a:r>
                        <a:rPr b="0" lang="ru-RU" sz="18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клетками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233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2109"/>
                        </a:lnSpc>
                      </a:pP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IVB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ts val="216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Метастазы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паренхиматозных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органах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других</a:t>
                      </a:r>
                      <a:r>
                        <a:rPr b="0" lang="ru-RU" sz="18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органах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вне</a:t>
                      </a:r>
                      <a:r>
                        <a:rPr b="0" lang="ru-RU" sz="18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брюшной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полости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(в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том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паховых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лимфатических</a:t>
                      </a:r>
                      <a:r>
                        <a:rPr b="0" lang="ru-RU" sz="18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узлах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</a:t>
                      </a:r>
                      <a:r>
                        <a:rPr b="0" lang="ru-RU" sz="18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лимфатических</a:t>
                      </a:r>
                      <a:r>
                        <a:rPr b="0" lang="ru-RU" sz="18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узлах</a:t>
                      </a:r>
                      <a:r>
                        <a:rPr b="0" lang="ru-RU" sz="18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</a:t>
                      </a:r>
                      <a:r>
                        <a:rPr b="0" lang="ru-RU" sz="18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пределами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брюшной</a:t>
                      </a:r>
                      <a:r>
                        <a:rPr b="0" lang="ru-RU" sz="1800" spc="-11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полости)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object 2" descr=""/>
          <p:cNvPicPr/>
          <p:nvPr/>
        </p:nvPicPr>
        <p:blipFill>
          <a:blip r:embed="rId1"/>
          <a:stretch/>
        </p:blipFill>
        <p:spPr>
          <a:xfrm>
            <a:off x="240840" y="189360"/>
            <a:ext cx="6527160" cy="6478560"/>
          </a:xfrm>
          <a:prstGeom prst="rect">
            <a:avLst/>
          </a:prstGeom>
          <a:ln>
            <a:noFill/>
          </a:ln>
        </p:spPr>
      </p:pic>
      <p:sp>
        <p:nvSpPr>
          <p:cNvPr id="230" name="CustomShape 1"/>
          <p:cNvSpPr/>
          <p:nvPr/>
        </p:nvSpPr>
        <p:spPr>
          <a:xfrm>
            <a:off x="6984000" y="345600"/>
            <a:ext cx="5112000" cy="52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544400" indent="-1293840">
              <a:lnSpc>
                <a:spcPct val="100000"/>
              </a:lnSpc>
              <a:spcBef>
                <a:spcPts val="99"/>
              </a:spcBef>
            </a:pPr>
            <a:r>
              <a:rPr b="1" lang="ru-RU" sz="1800" spc="-1" strike="noStrike">
                <a:latin typeface="Times New Roman"/>
              </a:rPr>
              <a:t>Стадию</a:t>
            </a:r>
            <a:r>
              <a:rPr b="1" lang="ru-RU" sz="1800" spc="-35" strike="noStrike">
                <a:latin typeface="Times New Roman"/>
              </a:rPr>
              <a:t> </a:t>
            </a:r>
            <a:r>
              <a:rPr b="1" lang="ru-RU" sz="1800" spc="-1" strike="noStrike">
                <a:latin typeface="Times New Roman"/>
              </a:rPr>
              <a:t>рака</a:t>
            </a:r>
            <a:r>
              <a:rPr b="1" lang="ru-RU" sz="1800" spc="-52" strike="noStrike">
                <a:latin typeface="Times New Roman"/>
              </a:rPr>
              <a:t> </a:t>
            </a:r>
            <a:r>
              <a:rPr b="1" lang="ru-RU" sz="1800" spc="-1" strike="noStrike">
                <a:latin typeface="Times New Roman"/>
              </a:rPr>
              <a:t>обычно</a:t>
            </a:r>
            <a:r>
              <a:rPr b="1" lang="ru-RU" sz="1800" spc="-55" strike="noStrike">
                <a:latin typeface="Times New Roman"/>
              </a:rPr>
              <a:t> </a:t>
            </a:r>
            <a:r>
              <a:rPr b="1" lang="ru-RU" sz="1800" spc="-12" strike="noStrike">
                <a:latin typeface="Times New Roman"/>
              </a:rPr>
              <a:t>определяют дважды:</a:t>
            </a:r>
            <a:endParaRPr b="0" lang="ru-RU" sz="1800" spc="-1" strike="noStrike">
              <a:latin typeface="Arial"/>
            </a:endParaRPr>
          </a:p>
          <a:p>
            <a:pPr marL="241200" indent="-1293840">
              <a:lnSpc>
                <a:spcPct val="100000"/>
              </a:lnSpc>
            </a:pPr>
            <a:r>
              <a:rPr b="0" lang="ru-RU" sz="1800" spc="-1" strike="noStrike">
                <a:latin typeface="Times New Roman"/>
              </a:rPr>
              <a:t>первый</a:t>
            </a:r>
            <a:r>
              <a:rPr b="0" lang="ru-RU" sz="1800" spc="-2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раз —</a:t>
            </a:r>
            <a:r>
              <a:rPr b="0" lang="ru-RU" sz="1800" spc="-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до</a:t>
            </a:r>
            <a:r>
              <a:rPr b="0" lang="ru-RU" sz="1800" spc="-15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лечения;</a:t>
            </a:r>
            <a:endParaRPr b="0" lang="ru-RU" sz="1800" spc="-1" strike="noStrike">
              <a:latin typeface="Arial"/>
            </a:endParaRPr>
          </a:p>
          <a:p>
            <a:pPr marL="12600" indent="228600">
              <a:lnSpc>
                <a:spcPct val="100000"/>
              </a:lnSpc>
            </a:pPr>
            <a:r>
              <a:rPr b="0" lang="ru-RU" sz="1800" spc="-1" strike="noStrike">
                <a:latin typeface="Times New Roman"/>
              </a:rPr>
              <a:t>второй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раз</a:t>
            </a:r>
            <a:r>
              <a:rPr b="0" lang="ru-RU" sz="1800" spc="-2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—</a:t>
            </a:r>
            <a:r>
              <a:rPr b="0" lang="ru-RU" sz="1800" spc="-2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после</a:t>
            </a:r>
            <a:r>
              <a:rPr b="0" lang="ru-RU" sz="1800" spc="-4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операции. </a:t>
            </a:r>
            <a:r>
              <a:rPr b="0" lang="ru-RU" sz="1800" spc="-1" strike="noStrike">
                <a:solidFill>
                  <a:srgbClr val="0066cc"/>
                </a:solidFill>
                <a:latin typeface="Times New Roman"/>
              </a:rPr>
              <a:t>Первое</a:t>
            </a:r>
            <a:r>
              <a:rPr b="0" lang="ru-RU" sz="1800" spc="-66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стадирование</a:t>
            </a:r>
            <a:r>
              <a:rPr b="0" lang="ru-RU" sz="1800" spc="-7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называется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клиническим.</a:t>
            </a:r>
            <a:r>
              <a:rPr b="0" lang="ru-RU" sz="1800" spc="-2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Оно</a:t>
            </a:r>
            <a:r>
              <a:rPr b="0" lang="ru-RU" sz="1800" spc="-2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опирается</a:t>
            </a:r>
            <a:r>
              <a:rPr b="0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26" strike="noStrike">
                <a:solidFill>
                  <a:srgbClr val="000000"/>
                </a:solidFill>
                <a:latin typeface="Times New Roman"/>
              </a:rPr>
              <a:t>на результаты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инструментальной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диагностики: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41" strike="noStrike">
                <a:solidFill>
                  <a:srgbClr val="000000"/>
                </a:solidFill>
                <a:latin typeface="Times New Roman"/>
              </a:rPr>
              <a:t>КТ,</a:t>
            </a:r>
            <a:r>
              <a:rPr b="0" lang="ru-RU" sz="1800" spc="-3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26" strike="noStrike">
                <a:solidFill>
                  <a:srgbClr val="000000"/>
                </a:solidFill>
                <a:latin typeface="Times New Roman"/>
              </a:rPr>
              <a:t>МРТ,</a:t>
            </a:r>
            <a:r>
              <a:rPr b="0" lang="ru-RU" sz="1800" spc="-3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УЗИ</a:t>
            </a:r>
            <a:r>
              <a:rPr b="0" lang="ru-RU" sz="18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0" lang="ru-RU" sz="1800" spc="-2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26" strike="noStrike">
                <a:solidFill>
                  <a:srgbClr val="000000"/>
                </a:solidFill>
                <a:latin typeface="Times New Roman"/>
              </a:rPr>
              <a:t>др.</a:t>
            </a:r>
            <a:endParaRPr b="0" lang="ru-RU" sz="1800" spc="-1" strike="noStrike">
              <a:latin typeface="Arial"/>
            </a:endParaRPr>
          </a:p>
          <a:p>
            <a:pPr marL="12600" indent="228600">
              <a:lnSpc>
                <a:spcPct val="100000"/>
              </a:lnSpc>
              <a:spcBef>
                <a:spcPts val="96"/>
              </a:spcBef>
            </a:pPr>
            <a:endParaRPr b="0" lang="ru-RU" sz="1800" spc="-1" strike="noStrike">
              <a:latin typeface="Arial"/>
            </a:endParaRPr>
          </a:p>
          <a:p>
            <a:pPr marL="12600" indent="2286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Второе</a:t>
            </a:r>
            <a:r>
              <a:rPr b="0" lang="ru-RU" sz="18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стадирование</a:t>
            </a:r>
            <a:r>
              <a:rPr b="0" lang="ru-RU" sz="18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называется</a:t>
            </a:r>
            <a:endParaRPr b="0" lang="ru-RU" sz="1800" spc="-1" strike="noStrike">
              <a:latin typeface="Arial"/>
            </a:endParaRPr>
          </a:p>
          <a:p>
            <a:pPr marL="12600" indent="228600">
              <a:lnSpc>
                <a:spcPct val="100000"/>
              </a:lnSpc>
            </a:pPr>
            <a:r>
              <a:rPr b="0" lang="ru-RU" sz="1800" spc="-21" strike="noStrike">
                <a:solidFill>
                  <a:srgbClr val="000000"/>
                </a:solidFill>
                <a:latin typeface="Times New Roman"/>
              </a:rPr>
              <a:t>патологоанатомическим.</a:t>
            </a:r>
            <a:r>
              <a:rPr b="0" lang="ru-RU" sz="1800" spc="1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Оно</a:t>
            </a:r>
            <a:r>
              <a:rPr b="0" lang="ru-RU" sz="1800" spc="49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считается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более</a:t>
            </a:r>
            <a:r>
              <a:rPr b="0" lang="ru-RU" sz="18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точным</a:t>
            </a:r>
            <a:r>
              <a:rPr b="0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0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окончательным.</a:t>
            </a:r>
            <a:endParaRPr b="0" lang="ru-RU" sz="1800" spc="-1" strike="noStrike">
              <a:latin typeface="Arial"/>
            </a:endParaRPr>
          </a:p>
          <a:p>
            <a:pPr marL="12600" indent="228600">
              <a:lnSpc>
                <a:spcPct val="100000"/>
              </a:lnSpc>
              <a:spcBef>
                <a:spcPts val="91"/>
              </a:spcBef>
            </a:pPr>
            <a:endParaRPr b="0" lang="ru-RU" sz="1800" spc="-1" strike="noStrike">
              <a:latin typeface="Arial"/>
            </a:endParaRPr>
          </a:p>
          <a:p>
            <a:pPr marL="12600" indent="2286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Со</a:t>
            </a:r>
            <a:r>
              <a:rPr b="0" lang="ru-RU" sz="18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временем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опухоль</a:t>
            </a:r>
            <a:r>
              <a:rPr b="0" lang="ru-RU" sz="18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может</a:t>
            </a:r>
            <a:r>
              <a:rPr b="0" lang="ru-RU" sz="18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прорасти</a:t>
            </a:r>
            <a:r>
              <a:rPr b="0" lang="ru-RU" sz="18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в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другие</a:t>
            </a:r>
            <a:r>
              <a:rPr b="0" lang="ru-RU" sz="180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органы</a:t>
            </a:r>
            <a:r>
              <a:rPr b="0" lang="ru-RU" sz="1800" spc="-3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или</a:t>
            </a:r>
            <a:r>
              <a:rPr b="0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появиться</a:t>
            </a:r>
            <a:r>
              <a:rPr b="0" lang="ru-RU" sz="1800" spc="-3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снова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после</a:t>
            </a:r>
            <a:r>
              <a:rPr b="0" lang="ru-RU" sz="18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полного</a:t>
            </a:r>
            <a:r>
              <a:rPr b="0" lang="ru-RU" sz="18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излечения</a:t>
            </a:r>
            <a:r>
              <a:rPr b="0" lang="ru-RU" sz="18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(чем</a:t>
            </a:r>
            <a:r>
              <a:rPr b="0" lang="ru-RU" sz="18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меньше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стадия</a:t>
            </a:r>
            <a:r>
              <a:rPr b="0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рака,</a:t>
            </a:r>
            <a:r>
              <a:rPr b="0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тем</a:t>
            </a:r>
            <a:r>
              <a:rPr b="0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ниже</a:t>
            </a:r>
            <a:r>
              <a:rPr b="0" lang="ru-RU" sz="1800" spc="-2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вероятность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рецидива).</a:t>
            </a:r>
            <a:r>
              <a:rPr b="0" lang="ru-RU" sz="18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этом</a:t>
            </a:r>
            <a:r>
              <a:rPr b="0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случае</a:t>
            </a:r>
            <a:r>
              <a:rPr b="0" lang="ru-RU" sz="180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установленная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раньше</a:t>
            </a:r>
            <a:r>
              <a:rPr b="0" lang="ru-RU" sz="1800" spc="-2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стадия</a:t>
            </a:r>
            <a:r>
              <a:rPr b="0" lang="ru-RU" sz="1800" spc="-2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меняться</a:t>
            </a:r>
            <a:r>
              <a:rPr b="0" lang="ru-RU" sz="1800" spc="-3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не</a:t>
            </a:r>
            <a:r>
              <a:rPr b="0" lang="ru-RU" sz="1800" spc="-1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21" strike="noStrike">
                <a:solidFill>
                  <a:srgbClr val="000000"/>
                </a:solidFill>
                <a:latin typeface="Times New Roman"/>
              </a:rPr>
              <a:t>будет</a:t>
            </a:r>
            <a:r>
              <a:rPr b="0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—</a:t>
            </a:r>
            <a:r>
              <a:rPr b="0" lang="ru-RU" sz="1800" spc="-2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к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диагнозу</a:t>
            </a:r>
            <a:r>
              <a:rPr b="0" lang="ru-RU" sz="1800" spc="-7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добавится</a:t>
            </a:r>
            <a:r>
              <a:rPr b="0" lang="ru-RU" sz="1800" spc="-7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термин</a:t>
            </a:r>
            <a:endParaRPr b="0" lang="ru-RU" sz="1800" spc="-1" strike="noStrike">
              <a:latin typeface="Arial"/>
            </a:endParaRPr>
          </a:p>
          <a:p>
            <a:pPr marL="12600" indent="228600">
              <a:lnSpc>
                <a:spcPct val="100000"/>
              </a:lnSpc>
              <a:spcBef>
                <a:spcPts val="6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«прогрессирование»</a:t>
            </a:r>
            <a:r>
              <a:rPr b="0" lang="ru-RU" sz="180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или</a:t>
            </a:r>
            <a:r>
              <a:rPr b="0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«рецидив»</a:t>
            </a:r>
            <a:r>
              <a:rPr b="0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</a:rPr>
              <a:t>с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указанием</a:t>
            </a:r>
            <a:r>
              <a:rPr b="0" lang="ru-RU" sz="1800" spc="-4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места</a:t>
            </a:r>
            <a:r>
              <a:rPr b="0" lang="ru-RU" sz="18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развития</a:t>
            </a:r>
            <a:r>
              <a:rPr b="0" lang="ru-RU" sz="1800" spc="-2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</a:rPr>
              <a:t>опухоли.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1"/>
          <p:cNvGrpSpPr/>
          <p:nvPr/>
        </p:nvGrpSpPr>
        <p:grpSpPr>
          <a:xfrm>
            <a:off x="764640" y="82800"/>
            <a:ext cx="10692360" cy="6692400"/>
            <a:chOff x="764640" y="82800"/>
            <a:chExt cx="10692360" cy="6692400"/>
          </a:xfrm>
        </p:grpSpPr>
        <p:pic>
          <p:nvPicPr>
            <p:cNvPr id="232" name="object 3" descr=""/>
            <p:cNvPicPr/>
            <p:nvPr/>
          </p:nvPicPr>
          <p:blipFill>
            <a:blip r:embed="rId1"/>
            <a:stretch/>
          </p:blipFill>
          <p:spPr>
            <a:xfrm>
              <a:off x="769320" y="87480"/>
              <a:ext cx="10682640" cy="6683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3" name="CustomShape 2"/>
            <p:cNvSpPr/>
            <p:nvPr/>
          </p:nvSpPr>
          <p:spPr>
            <a:xfrm>
              <a:off x="764640" y="82800"/>
              <a:ext cx="10692360" cy="6692400"/>
            </a:xfrm>
            <a:custGeom>
              <a:avLst/>
              <a:gdLst/>
              <a:ahLst/>
              <a:rect l="l" t="t" r="r" b="b"/>
              <a:pathLst>
                <a:path w="10692765" h="6692900">
                  <a:moveTo>
                    <a:pt x="0" y="6692773"/>
                  </a:moveTo>
                  <a:lnTo>
                    <a:pt x="10692384" y="6692773"/>
                  </a:lnTo>
                  <a:lnTo>
                    <a:pt x="10692384" y="0"/>
                  </a:lnTo>
                  <a:lnTo>
                    <a:pt x="0" y="0"/>
                  </a:lnTo>
                  <a:lnTo>
                    <a:pt x="0" y="6692773"/>
                  </a:lnTo>
                  <a:close/>
                </a:path>
              </a:pathLst>
            </a:custGeom>
            <a:noFill/>
            <a:ln w="9360">
              <a:solidFill>
                <a:srgbClr val="ffc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" name="CustomShape 3"/>
            <p:cNvSpPr/>
            <p:nvPr/>
          </p:nvSpPr>
          <p:spPr>
            <a:xfrm>
              <a:off x="8040240" y="2015280"/>
              <a:ext cx="1944000" cy="693720"/>
            </a:xfrm>
            <a:custGeom>
              <a:avLst/>
              <a:gdLst/>
              <a:ahLst/>
              <a:rect l="l" t="t" r="r" b="b"/>
              <a:pathLst>
                <a:path w="1944370" h="694055">
                  <a:moveTo>
                    <a:pt x="1944243" y="0"/>
                  </a:moveTo>
                  <a:lnTo>
                    <a:pt x="0" y="0"/>
                  </a:lnTo>
                  <a:lnTo>
                    <a:pt x="0" y="693788"/>
                  </a:lnTo>
                  <a:lnTo>
                    <a:pt x="1944243" y="693788"/>
                  </a:lnTo>
                  <a:lnTo>
                    <a:pt x="1944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" name="CustomShape 4"/>
            <p:cNvSpPr/>
            <p:nvPr/>
          </p:nvSpPr>
          <p:spPr>
            <a:xfrm>
              <a:off x="8256240" y="2015280"/>
              <a:ext cx="648000" cy="693720"/>
            </a:xfrm>
            <a:custGeom>
              <a:avLst/>
              <a:gdLst/>
              <a:ahLst/>
              <a:rect l="l" t="t" r="r" b="b"/>
              <a:pathLst>
                <a:path w="648334" h="694055">
                  <a:moveTo>
                    <a:pt x="0" y="0"/>
                  </a:moveTo>
                  <a:lnTo>
                    <a:pt x="648080" y="693801"/>
                  </a:lnTo>
                </a:path>
              </a:pathLst>
            </a:custGeom>
            <a:noFill/>
            <a:ln w="57240">
              <a:solidFill>
                <a:srgbClr val="ffc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" name="CustomShape 5"/>
            <p:cNvSpPr/>
            <p:nvPr/>
          </p:nvSpPr>
          <p:spPr>
            <a:xfrm>
              <a:off x="8328240" y="2015280"/>
              <a:ext cx="684000" cy="693720"/>
            </a:xfrm>
            <a:custGeom>
              <a:avLst/>
              <a:gdLst/>
              <a:ahLst/>
              <a:rect l="l" t="t" r="r" b="b"/>
              <a:pathLst>
                <a:path w="684529" h="694055">
                  <a:moveTo>
                    <a:pt x="0" y="0"/>
                  </a:moveTo>
                  <a:lnTo>
                    <a:pt x="684022" y="693801"/>
                  </a:lnTo>
                </a:path>
              </a:pathLst>
            </a:custGeom>
            <a:noFill/>
            <a:ln w="76320">
              <a:solidFill>
                <a:srgbClr val="ffc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-432000" y="-51840"/>
            <a:ext cx="9181080" cy="1203840"/>
          </a:xfrm>
          <a:prstGeom prst="rect">
            <a:avLst/>
          </a:prstGeom>
          <a:noFill/>
          <a:ln>
            <a:noFill/>
          </a:ln>
        </p:spPr>
        <p:txBody>
          <a:bodyPr lIns="0" rIns="0" tIns="58680" bIns="0">
            <a:spAutoFit/>
          </a:bodyPr>
          <a:p>
            <a:pPr marL="1264320">
              <a:lnSpc>
                <a:spcPct val="100000"/>
              </a:lnSpc>
              <a:spcBef>
                <a:spcPts val="9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1.</a:t>
            </a:r>
            <a:r>
              <a:rPr b="0" lang="ru-RU" sz="2400" spc="-9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</a:rPr>
              <a:t>Г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</a:rPr>
              <a:t>ерминогенные</a:t>
            </a:r>
            <a:r>
              <a:rPr b="0" lang="ru-RU" sz="2400" spc="-7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</a:rPr>
              <a:t>опухоли</a:t>
            </a:r>
            <a:endParaRPr b="0" lang="ru-RU" sz="2400" spc="-1" strike="noStrike">
              <a:latin typeface="Calibri"/>
            </a:endParaRPr>
          </a:p>
        </p:txBody>
      </p:sp>
      <p:pic>
        <p:nvPicPr>
          <p:cNvPr id="238" name="object 3" descr=""/>
          <p:cNvPicPr/>
          <p:nvPr/>
        </p:nvPicPr>
        <p:blipFill>
          <a:blip r:embed="rId1"/>
          <a:stretch/>
        </p:blipFill>
        <p:spPr>
          <a:xfrm>
            <a:off x="6385680" y="3744000"/>
            <a:ext cx="4774320" cy="3024000"/>
          </a:xfrm>
          <a:prstGeom prst="rect">
            <a:avLst/>
          </a:prstGeom>
          <a:ln>
            <a:noFill/>
          </a:ln>
        </p:spPr>
      </p:pic>
      <p:pic>
        <p:nvPicPr>
          <p:cNvPr id="239" name="object 4" descr=""/>
          <p:cNvPicPr/>
          <p:nvPr/>
        </p:nvPicPr>
        <p:blipFill>
          <a:blip r:embed="rId2"/>
          <a:stretch/>
        </p:blipFill>
        <p:spPr>
          <a:xfrm>
            <a:off x="27000" y="720000"/>
            <a:ext cx="5661000" cy="4717440"/>
          </a:xfrm>
          <a:prstGeom prst="rect">
            <a:avLst/>
          </a:prstGeom>
          <a:ln>
            <a:noFill/>
          </a:ln>
        </p:spPr>
      </p:pic>
      <p:sp>
        <p:nvSpPr>
          <p:cNvPr id="240" name="CustomShape 2"/>
          <p:cNvSpPr/>
          <p:nvPr/>
        </p:nvSpPr>
        <p:spPr>
          <a:xfrm>
            <a:off x="2023200" y="823680"/>
            <a:ext cx="266976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33cc"/>
                </a:solidFill>
                <a:latin typeface="Times New Roman"/>
              </a:rPr>
              <a:t>Дермоидная</a:t>
            </a:r>
            <a:r>
              <a:rPr b="0" lang="ru-RU" sz="1800" spc="-46" strike="noStrike">
                <a:solidFill>
                  <a:srgbClr val="0033cc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33cc"/>
                </a:solidFill>
                <a:latin typeface="Times New Roman"/>
              </a:rPr>
              <a:t>киста</a:t>
            </a:r>
            <a:r>
              <a:rPr b="0" lang="ru-RU" sz="1800" spc="-21" strike="noStrike">
                <a:solidFill>
                  <a:srgbClr val="0033cc"/>
                </a:solidFill>
                <a:latin typeface="Times New Roman"/>
              </a:rPr>
              <a:t> </a:t>
            </a:r>
            <a:r>
              <a:rPr b="0" lang="ru-RU" sz="1800" spc="-12" strike="noStrike">
                <a:solidFill>
                  <a:srgbClr val="0033cc"/>
                </a:solidFill>
                <a:latin typeface="Times New Roman"/>
              </a:rPr>
              <a:t>яичника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648000" y="5716080"/>
            <a:ext cx="4005720" cy="83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240" algn="ctr"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latin typeface="Times New Roman"/>
              </a:rPr>
              <a:t>Наиболее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часто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среди</a:t>
            </a:r>
            <a:r>
              <a:rPr b="0" lang="ru-RU" sz="1800" spc="-72" strike="noStrike">
                <a:latin typeface="Times New Roman"/>
              </a:rPr>
              <a:t> </a:t>
            </a:r>
            <a:r>
              <a:rPr b="0" lang="ru-RU" sz="1800" spc="-26" strike="noStrike">
                <a:latin typeface="Times New Roman"/>
              </a:rPr>
              <a:t>ДОЯ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встречаются: герминогенные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(зрелая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тератома)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52" strike="noStrike">
                <a:latin typeface="Times New Roman"/>
              </a:rPr>
              <a:t>и</a:t>
            </a:r>
            <a:endParaRPr b="0" lang="ru-RU" sz="1800" spc="-1" strike="noStrike">
              <a:latin typeface="Arial"/>
            </a:endParaRPr>
          </a:p>
          <a:p>
            <a:pPr marL="12240" algn="ctr">
              <a:lnSpc>
                <a:spcPct val="100000"/>
              </a:lnSpc>
            </a:pPr>
            <a:r>
              <a:rPr b="0" lang="ru-RU" sz="1800" spc="-12" strike="noStrike">
                <a:latin typeface="Times New Roman"/>
              </a:rPr>
              <a:t>эпителиальные</a:t>
            </a:r>
            <a:r>
              <a:rPr b="0" lang="ru-RU" sz="1800" spc="9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опухоли.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2" name="TextShape 4"/>
          <p:cNvSpPr txBox="1"/>
          <p:nvPr/>
        </p:nvSpPr>
        <p:spPr>
          <a:xfrm>
            <a:off x="6190560" y="432000"/>
            <a:ext cx="5689440" cy="3417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400" spc="-1" strike="noStrike">
                <a:latin typeface="Arial"/>
              </a:rPr>
              <a:t>Развиваются из </a:t>
            </a:r>
            <a:r>
              <a:rPr b="1" lang="ru-RU" sz="2400" spc="-1" strike="noStrike">
                <a:solidFill>
                  <a:srgbClr val="ff0000"/>
                </a:solidFill>
                <a:latin typeface="Arial"/>
              </a:rPr>
              <a:t>незрелых зародышевых клеток яичников</a:t>
            </a:r>
            <a:r>
              <a:rPr b="1" lang="ru-RU" sz="2400" spc="-1" strike="noStrike">
                <a:latin typeface="Arial"/>
              </a:rPr>
              <a:t>, дающих начало или дисгерминомам, или опухолям из полипотентных клеток.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Neat_Office/6.2.8.2$Windows_x86 LibreOffice_project/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2023-12-18T17:25:48Z</dcterms:created>
  <dc:creator>Zverdvd.org</dc:creator>
  <dc:description/>
  <dc:language>ru-RU</dc:language>
  <cp:lastModifiedBy/>
  <dcterms:modified xsi:type="dcterms:W3CDTF">2023-12-19T09:44:13Z</dcterms:modified>
  <cp:revision>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2022-03-23T00:00:00Z</vt:filetime>
  </property>
  <property fmtid="{D5CDD505-2E9C-101B-9397-08002B2CF9AE}" pid="4" name="Creator">
    <vt:lpwstr>Microsoft® PowerPoint® 2010</vt:lpwstr>
  </property>
  <property fmtid="{D5CDD505-2E9C-101B-9397-08002B2CF9AE}" pid="5" name="HyperlinksChanged">
    <vt:bool>0</vt:bool>
  </property>
  <property fmtid="{D5CDD505-2E9C-101B-9397-08002B2CF9AE}" pid="6" name="LastSaved">
    <vt:filetime>2023-12-18T00:00:00Z</vt:filetime>
  </property>
  <property fmtid="{D5CDD505-2E9C-101B-9397-08002B2CF9AE}" pid="7" name="LinksUpToDate">
    <vt:bool>0</vt:bool>
  </property>
  <property fmtid="{D5CDD505-2E9C-101B-9397-08002B2CF9AE}" pid="8" name="PresentationFormat">
    <vt:lpwstr>On-screen Show (4:3)</vt:lpwstr>
  </property>
  <property fmtid="{D5CDD505-2E9C-101B-9397-08002B2CF9AE}" pid="9" name="Producer">
    <vt:lpwstr>Microsoft® PowerPoint® 2010</vt:lpwstr>
  </property>
  <property fmtid="{D5CDD505-2E9C-101B-9397-08002B2CF9AE}" pid="10" name="ScaleCrop">
    <vt:bool>0</vt:bool>
  </property>
  <property fmtid="{D5CDD505-2E9C-101B-9397-08002B2CF9AE}" pid="11" name="ShareDoc">
    <vt:bool>0</vt:bool>
  </property>
</Properties>
</file>