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7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4" r:id="rId3"/>
    <p:sldId id="260" r:id="rId4"/>
    <p:sldId id="259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15138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B6F"/>
    <a:srgbClr val="1A6070"/>
    <a:srgbClr val="00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6" d="100"/>
          <a:sy n="66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0" y="-77"/>
      </p:cViewPr>
      <p:guideLst>
        <p:guide orient="horz" pos="3134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DFAAB6-C4A3-4098-BB57-A7B331E8E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072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53062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9" tIns="46259" rIns="92519" bIns="462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5B4407-7E1B-474C-933E-979757C26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952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07E41-C1E1-429A-8F42-5CDBC7207D1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00E12-46DD-4CA4-A258-5D2F61E98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B9A6-DC50-4217-B32A-62DB20FDA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C5836D-4202-44E0-862F-4A9829778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08835-D0FE-46B8-8B3F-B5B650638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4A40-C28B-465F-819B-4E8236BA2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F4F5-114F-4A19-AF08-892B37A4F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1F10D-E369-47E6-A9EC-06F90A9F5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E50C7-D25B-4CE9-8E81-340161656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384C68-CA59-4EF4-989C-CB66947B1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B902-011C-4AF7-844E-8273CC9D5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DE30F4B-9C9E-45C3-91D1-9F15B9450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6" r:id="rId3"/>
    <p:sldLayoutId id="2147484665" r:id="rId4"/>
    <p:sldLayoutId id="2147484664" r:id="rId5"/>
    <p:sldLayoutId id="2147484663" r:id="rId6"/>
    <p:sldLayoutId id="2147484662" r:id="rId7"/>
    <p:sldLayoutId id="2147484669" r:id="rId8"/>
    <p:sldLayoutId id="2147484661" r:id="rId9"/>
    <p:sldLayoutId id="214748466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4C6528-929C-46D1-B9CF-2B72DF871F2E}" type="slidenum">
              <a:rPr lang="ru-RU" smtClean="0">
                <a:solidFill>
                  <a:srgbClr val="FFFFFF"/>
                </a:solidFill>
              </a:rPr>
              <a:pPr/>
              <a:t>1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 flipH="1">
            <a:off x="6896100" y="2651125"/>
            <a:ext cx="12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971600" y="1712679"/>
            <a:ext cx="7249647" cy="302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/>
            <a:r>
              <a:rPr lang="ru-RU" sz="3200" b="1" i="1" dirty="0">
                <a:latin typeface="Arial" charset="0"/>
                <a:cs typeface="Arial" charset="0"/>
              </a:rPr>
              <a:t> </a:t>
            </a:r>
            <a:r>
              <a:rPr lang="ru-RU" sz="4400" dirty="0"/>
              <a:t>Базовые учебные действия</a:t>
            </a:r>
            <a:endParaRPr lang="en-US" sz="4400" b="1" i="1" dirty="0" smtClean="0">
              <a:latin typeface="Arial" charset="0"/>
              <a:cs typeface="Arial" charset="0"/>
            </a:endParaRPr>
          </a:p>
          <a:p>
            <a:pPr algn="r"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None/>
            </a:pPr>
            <a:endParaRPr lang="ru-RU" sz="2400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1F10D-E369-47E6-A9EC-06F90A9F575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9024" y="495538"/>
            <a:ext cx="8784976" cy="59400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V-IX  классы</a:t>
            </a:r>
            <a:endParaRPr lang="ru-RU" sz="2400" dirty="0"/>
          </a:p>
          <a:p>
            <a:r>
              <a:rPr lang="ru-RU" sz="2400" b="1" dirty="0" smtClean="0"/>
              <a:t>Личностные </a:t>
            </a:r>
            <a:r>
              <a:rPr lang="ru-RU" sz="2400" b="1" dirty="0"/>
              <a:t>учебные действия </a:t>
            </a:r>
            <a:r>
              <a:rPr lang="ru-RU" sz="2400" dirty="0"/>
              <a:t>представлены следующими умениями: </a:t>
            </a:r>
            <a:endParaRPr lang="ru-RU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испытывать </a:t>
            </a:r>
            <a:r>
              <a:rPr lang="ru-RU" sz="2800" dirty="0"/>
              <a:t>чувство гордости за свою страну; 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гордиться школьными успехами </a:t>
            </a:r>
            <a:r>
              <a:rPr lang="ru-RU" sz="2800" dirty="0"/>
              <a:t>и достижениями как собственными, так и своих товарищей; 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адекватно </a:t>
            </a:r>
            <a:r>
              <a:rPr lang="ru-RU" sz="2800" dirty="0"/>
              <a:t>эмоционально откликаться на произведения литературы, музыки, </a:t>
            </a:r>
            <a:r>
              <a:rPr lang="ru-RU" sz="2800" dirty="0" smtClean="0"/>
              <a:t>живописи;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уважительно </a:t>
            </a:r>
            <a:r>
              <a:rPr lang="ru-RU" sz="2800" dirty="0"/>
              <a:t>и бережно относиться к людям труда и результатам их деятельности; 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активно </a:t>
            </a:r>
            <a:r>
              <a:rPr lang="ru-RU" sz="2800" dirty="0"/>
              <a:t>включаться в общеполезную социальную деятельность; 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бережно </a:t>
            </a:r>
            <a:r>
              <a:rPr lang="ru-RU" sz="2800" dirty="0"/>
              <a:t>относиться к культурно-историческому наследию родного края и страны.</a:t>
            </a:r>
          </a:p>
        </p:txBody>
      </p:sp>
    </p:spTree>
    <p:extLst>
      <p:ext uri="{BB962C8B-B14F-4D97-AF65-F5344CB8AC3E}">
        <p14:creationId xmlns:p14="http://schemas.microsoft.com/office/powerpoint/2010/main" val="320980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1F10D-E369-47E6-A9EC-06F90A9F575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64704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Коммуникативные </a:t>
            </a:r>
            <a:r>
              <a:rPr lang="ru-RU" sz="2800" b="1" dirty="0"/>
              <a:t>учебные действия </a:t>
            </a:r>
            <a:r>
              <a:rPr lang="ru-RU" sz="2800" dirty="0"/>
              <a:t>включают: 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вступать </a:t>
            </a:r>
            <a:r>
              <a:rPr lang="ru-RU" sz="2800" dirty="0"/>
              <a:t>и поддерживать коммуникацию в разных ситуациях социального взаимодействия (учебных, трудовых, бытовых и др.); 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слушать </a:t>
            </a:r>
            <a:r>
              <a:rPr lang="ru-RU" sz="2800" dirty="0"/>
              <a:t>собеседника, вступать в диалог и поддерживать его, использовать разные виды делового письма для решения жизненно значимых задач; 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использовать </a:t>
            </a:r>
            <a:r>
              <a:rPr lang="ru-RU" sz="2800" dirty="0"/>
              <a:t>доступные источники и средства получения информации </a:t>
            </a:r>
            <a:r>
              <a:rPr lang="ru-RU" sz="2800" dirty="0" smtClean="0"/>
              <a:t>для решения </a:t>
            </a:r>
            <a:r>
              <a:rPr lang="ru-RU" sz="2800" dirty="0"/>
              <a:t>коммуникативных и познавательных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31728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1F10D-E369-47E6-A9EC-06F90A9F575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3679" y="188640"/>
            <a:ext cx="8712968" cy="66479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/>
              <a:t>Регулятивные учебные действия </a:t>
            </a:r>
            <a:r>
              <a:rPr lang="ru-RU" sz="2400" dirty="0"/>
              <a:t>представлены умениями: </a:t>
            </a:r>
            <a:endParaRPr lang="ru-RU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/>
              <a:t>принимать </a:t>
            </a:r>
            <a:r>
              <a:rPr lang="ru-RU" sz="2700" dirty="0"/>
              <a:t>и сохранять цели и задачи решения типовых учебных и практических задач, осуществлять коллективный поиск средств их осуществления; </a:t>
            </a:r>
            <a:endParaRPr lang="ru-RU" sz="27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/>
              <a:t>осознанно </a:t>
            </a:r>
            <a:r>
              <a:rPr lang="ru-RU" sz="2700" dirty="0"/>
              <a:t>действовать на основе разных видов инструкций для решения практических и учебных задач; </a:t>
            </a:r>
            <a:endParaRPr lang="ru-RU" sz="27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/>
              <a:t>осуществлять </a:t>
            </a:r>
            <a:r>
              <a:rPr lang="ru-RU" sz="2700" dirty="0"/>
              <a:t>взаимный контроль в совместной деятельности; </a:t>
            </a:r>
            <a:endParaRPr lang="ru-RU" sz="27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/>
              <a:t>обладать </a:t>
            </a:r>
            <a:r>
              <a:rPr lang="ru-RU" sz="2700" dirty="0"/>
              <a:t>готовностью к осуществлению самоконтроля в процессе деятельности</a:t>
            </a:r>
            <a:r>
              <a:rPr lang="ru-RU" sz="2700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/>
              <a:t> </a:t>
            </a:r>
            <a:r>
              <a:rPr lang="ru-RU" sz="2700" dirty="0"/>
              <a:t>адекватно реагировать на внешний контроль и оценку, корректировать в соответствии с ней свою деятельность</a:t>
            </a:r>
            <a:r>
              <a:rPr lang="ru-RU" sz="2700" dirty="0" smtClean="0"/>
              <a:t>.</a:t>
            </a:r>
            <a:r>
              <a:rPr lang="ru-RU" sz="2700" b="1" dirty="0"/>
              <a:t> 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32057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1F10D-E369-47E6-A9EC-06F90A9F575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508" y="116632"/>
            <a:ext cx="9144000" cy="65556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68288"/>
            <a:r>
              <a:rPr lang="ru-RU" sz="2800" b="1" u="sng" dirty="0"/>
              <a:t>Познавательные учебные действия: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Дифференцированно воспринимать окружающий мир, его временно-пространственную организацию;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использовать усвоенные логические операции </a:t>
            </a:r>
            <a:r>
              <a:rPr lang="ru-RU" sz="2400" dirty="0"/>
              <a:t>(сравнение, анализ, синтез, обобщение, классификацию, установление аналогий,  закономерностей, причинно-следственных связей</a:t>
            </a:r>
            <a:r>
              <a:rPr lang="ru-RU" sz="2800" dirty="0"/>
              <a:t>) на наглядном, доступном вербальном материале, основе практической деятельности в соответствии с индивидуальными возможностями;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использовать в жизни и деятельности некоторые </a:t>
            </a:r>
            <a:r>
              <a:rPr lang="ru-RU" sz="2800" dirty="0" err="1"/>
              <a:t>межпредметные</a:t>
            </a:r>
            <a:r>
              <a:rPr lang="ru-RU" sz="2800" dirty="0"/>
              <a:t> знания, отражающие несложные, доступные существенные связи и отношения между объектами и процессами.</a:t>
            </a:r>
          </a:p>
        </p:txBody>
      </p:sp>
    </p:spTree>
    <p:extLst>
      <p:ext uri="{BB962C8B-B14F-4D97-AF65-F5344CB8AC3E}">
        <p14:creationId xmlns:p14="http://schemas.microsoft.com/office/powerpoint/2010/main" val="19574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1F10D-E369-47E6-A9EC-06F90A9F575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3306" y="298178"/>
            <a:ext cx="8958427" cy="61247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/>
              <a:t>Базовые учебные действия </a:t>
            </a:r>
            <a:r>
              <a:rPr lang="ru-RU" sz="2800" dirty="0" smtClean="0"/>
              <a:t>― это </a:t>
            </a:r>
            <a:r>
              <a:rPr lang="ru-RU" sz="2800" dirty="0"/>
              <a:t>элементарные и необходимые единицы учебной деятельности, формирование которых обеспечивает овладение содержанием образования обучающимися с умственной отсталостью. БУД не обладают той степенью обобщенности, которая обеспечивает самостоятельность учебной деятельности и ее реализацию в изменяющихся учебных и </a:t>
            </a:r>
            <a:r>
              <a:rPr lang="ru-RU" sz="2800" dirty="0" err="1"/>
              <a:t>внеучебных</a:t>
            </a:r>
            <a:r>
              <a:rPr lang="ru-RU" sz="2800" dirty="0"/>
              <a:t> условиях. БУД формируются и реализуются только в совместной деятельности педагога и обучающегося.</a:t>
            </a:r>
          </a:p>
          <a:p>
            <a:r>
              <a:rPr lang="ru-RU" sz="2800" dirty="0" smtClean="0"/>
              <a:t>        БУД </a:t>
            </a:r>
            <a:r>
              <a:rPr lang="ru-RU" sz="2800" dirty="0"/>
              <a:t>обеспечивают становление учебной деятельности ребенка с умственной отсталостью в основных ее составляющих: </a:t>
            </a:r>
            <a:r>
              <a:rPr lang="ru-RU" sz="2800" i="1" dirty="0"/>
              <a:t>познавательной, регулятивной, коммуникативной, личностной.</a:t>
            </a:r>
          </a:p>
        </p:txBody>
      </p:sp>
    </p:spTree>
    <p:extLst>
      <p:ext uri="{BB962C8B-B14F-4D97-AF65-F5344CB8AC3E}">
        <p14:creationId xmlns:p14="http://schemas.microsoft.com/office/powerpoint/2010/main" val="32414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8748464" cy="5616624"/>
          </a:xfrm>
        </p:spPr>
        <p:txBody>
          <a:bodyPr/>
          <a:lstStyle/>
          <a:p>
            <a:r>
              <a:rPr lang="ru-RU" sz="3200" dirty="0"/>
              <a:t>Согласно требованиям Стандарта уровень </a:t>
            </a:r>
            <a:r>
              <a:rPr lang="ru-RU" sz="3200" dirty="0" err="1"/>
              <a:t>сформированности</a:t>
            </a:r>
            <a:r>
              <a:rPr lang="ru-RU" sz="3200" dirty="0"/>
              <a:t> базовых учебных действий обучающихся с умственной отсталостью (интеллектуальными нарушениями) определяется на момент завершения обучения </a:t>
            </a:r>
            <a:r>
              <a:rPr lang="ru-RU" sz="3200" dirty="0" smtClean="0"/>
              <a:t>в школе</a:t>
            </a:r>
            <a:r>
              <a:rPr lang="ru-RU" sz="3200" dirty="0"/>
              <a:t>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00E12-46DD-4CA4-A258-5D2F61E982A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3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1F10D-E369-47E6-A9EC-06F90A9F575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5298" y="764704"/>
            <a:ext cx="8968701" cy="58631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500" dirty="0"/>
              <a:t>В качестве базовых учебных действий рассматриваются </a:t>
            </a:r>
            <a:r>
              <a:rPr lang="ru-RU" sz="2500" b="1" i="1" dirty="0"/>
              <a:t>операционные, мотивационные, целевые и оценочные. </a:t>
            </a:r>
          </a:p>
          <a:p>
            <a:pPr algn="ctr"/>
            <a:r>
              <a:rPr lang="ru-RU" sz="2500" dirty="0"/>
              <a:t>Функции базовых учебных действий: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/>
              <a:t>обеспечение успешности (эффективности) изучения содержания любой предметной области;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/>
              <a:t>реализация преемственности обучения на всех ступенях образования;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/>
              <a:t>формирование готовности обучающегося с </a:t>
            </a:r>
            <a:r>
              <a:rPr lang="ru-RU" sz="2500" dirty="0" smtClean="0"/>
              <a:t>ОУ к </a:t>
            </a:r>
            <a:r>
              <a:rPr lang="ru-RU" sz="2500" dirty="0"/>
              <a:t>дальнейшей трудовой деятельности;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/>
              <a:t>обеспечение целостности  развития личности обучающегося.</a:t>
            </a:r>
          </a:p>
          <a:p>
            <a:r>
              <a:rPr lang="ru-RU" sz="2500" dirty="0"/>
              <a:t>С учетом возрастных особенностей обучающихся с </a:t>
            </a:r>
            <a:r>
              <a:rPr lang="ru-RU" sz="2500" dirty="0" smtClean="0"/>
              <a:t>УО </a:t>
            </a:r>
            <a:r>
              <a:rPr lang="ru-RU" sz="2500" dirty="0"/>
              <a:t>базовые учебные действия целесообразно рассматривать на различных этапах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19664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1F10D-E369-47E6-A9EC-06F90A9F575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0"/>
            <a:ext cx="8820472" cy="68634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I(I1)-</a:t>
            </a:r>
            <a:r>
              <a:rPr lang="ru-RU" sz="2200" b="1" dirty="0" smtClean="0"/>
              <a:t>IV классы</a:t>
            </a:r>
            <a:endParaRPr lang="ru-RU" sz="2200" dirty="0"/>
          </a:p>
          <a:p>
            <a:r>
              <a:rPr lang="ru-RU" sz="2200" b="1" dirty="0" smtClean="0"/>
              <a:t>1</a:t>
            </a:r>
            <a:r>
              <a:rPr lang="ru-RU" sz="2200" b="1" dirty="0"/>
              <a:t>. Личностные учебные</a:t>
            </a:r>
            <a:r>
              <a:rPr lang="ru-RU" sz="2200" dirty="0"/>
              <a:t> </a:t>
            </a:r>
            <a:r>
              <a:rPr lang="ru-RU" sz="2200" b="1" dirty="0"/>
              <a:t>действия</a:t>
            </a:r>
            <a:r>
              <a:rPr lang="ru-RU" sz="2200" dirty="0"/>
              <a:t> обеспечивают готовность ребенка к принятию новой роли ученика, понимание им на доступном уровне ролевых функций и включение в процесс обучения на основе интереса к его содержанию и организации. </a:t>
            </a:r>
          </a:p>
          <a:p>
            <a:r>
              <a:rPr lang="ru-RU" sz="2200" b="1" dirty="0"/>
              <a:t>2. Коммуникативные учебные действия</a:t>
            </a:r>
            <a:r>
              <a:rPr lang="ru-RU" sz="2200" dirty="0"/>
              <a:t> обеспечивают способность вступать в коммуникацию с взрослыми и сверстниками в процессе обучения.</a:t>
            </a:r>
          </a:p>
          <a:p>
            <a:r>
              <a:rPr lang="ru-RU" sz="2200" b="1" dirty="0"/>
              <a:t>3. Регулятивные учебные действия</a:t>
            </a:r>
            <a:r>
              <a:rPr lang="ru-RU" sz="2200" dirty="0"/>
              <a:t> обеспечивают успешную работу на любом уроке и любом этапе обучения. Благодаря им создаются условия для формирования и реализации начальных логических операций.</a:t>
            </a:r>
          </a:p>
          <a:p>
            <a:r>
              <a:rPr lang="ru-RU" sz="2200" b="1" dirty="0"/>
              <a:t>4. Познавательные учебные действия</a:t>
            </a:r>
            <a:r>
              <a:rPr lang="ru-RU" sz="2200" dirty="0"/>
              <a:t> представлены комплексом начальных логических операций, которые необходимы для усвоения и использования знаний и умений в различных условиях, составляют основу для дальнейшего формирования логического мышления школьников. </a:t>
            </a:r>
          </a:p>
          <a:p>
            <a:pPr algn="ctr"/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       Умение 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использовать все группы действий в различных образовательных ситуациях является показателем их </a:t>
            </a:r>
            <a:r>
              <a:rPr lang="ru-RU" sz="2200" b="1" dirty="0" err="1">
                <a:solidFill>
                  <a:schemeClr val="accent6">
                    <a:lumMod val="75000"/>
                  </a:schemeClr>
                </a:solidFill>
              </a:rPr>
              <a:t>сформированности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9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1F10D-E369-47E6-A9EC-06F90A9F575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1709" y="548680"/>
            <a:ext cx="8856984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Личностные </a:t>
            </a:r>
            <a:r>
              <a:rPr lang="ru-RU" sz="2400" b="1" dirty="0"/>
              <a:t>учебные действия </a:t>
            </a:r>
            <a:r>
              <a:rPr lang="ru-RU" sz="2400" dirty="0"/>
              <a:t>― осознание себя как ученика, заинтересованного посещением школы, обучением, занятиями, как члена семьи, одноклассника, друга; способность к осмыслению социального окружения, своего места в нем, принятие соответствующих возрасту ценностей и социальных ролей; положительное отношение к окружающей действительности, готовность к организации взаимодействия с ней и эстетическому ее восприятию; целостный, социально ориентированный взгляд на мир в единстве его природной и социальной частей;  самостоятельность в выполнении учебных заданий, поручений, договоренностей; понимание личной ответственности за свои поступки на основе представлений об этических нормах и правилах поведения в современном обществе; готовность к безопасному и бережному поведению в природе и обществе</a:t>
            </a:r>
            <a:r>
              <a:rPr lang="ru-RU" sz="24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554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1F10D-E369-47E6-A9EC-06F90A9F575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820472" cy="59708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300" b="1" dirty="0" smtClean="0"/>
              <a:t>Коммуникативные </a:t>
            </a:r>
            <a:r>
              <a:rPr lang="ru-RU" sz="2300" b="1" dirty="0"/>
              <a:t>учебные действия </a:t>
            </a:r>
            <a:r>
              <a:rPr lang="ru-RU" sz="2300" dirty="0"/>
              <a:t>включают следующие умения: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вступать в контакт и работать в </a:t>
            </a:r>
            <a:r>
              <a:rPr lang="ru-RU" sz="2400" dirty="0" smtClean="0"/>
              <a:t>коллективе; 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использовать принятые ритуалы социального взаимодействия с одноклассниками и учителем;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обращаться за помощью и принимать помощь;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слушать и понимать инструкцию к учебному заданию в разных видах деятельности и быту;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сотрудничать с взрослыми и сверстниками в разных социальных ситуациях;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доброжелательно относиться, сопереживать, конструктивно взаимодействовать с людьми;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договариваться и изменять свое поведение в соответствии с объективным мнением большинства в конфликтных или иных ситуациях взаимодействия с окружающими.</a:t>
            </a:r>
          </a:p>
        </p:txBody>
      </p:sp>
    </p:spTree>
    <p:extLst>
      <p:ext uri="{BB962C8B-B14F-4D97-AF65-F5344CB8AC3E}">
        <p14:creationId xmlns:p14="http://schemas.microsoft.com/office/powerpoint/2010/main" val="16612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1F10D-E369-47E6-A9EC-06F90A9F575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712968" cy="649408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600" b="1" dirty="0" smtClean="0"/>
              <a:t>Регулятивные </a:t>
            </a:r>
            <a:r>
              <a:rPr lang="ru-RU" sz="2600" b="1" dirty="0"/>
              <a:t>учебные действия </a:t>
            </a:r>
            <a:r>
              <a:rPr lang="ru-RU" sz="2600" dirty="0"/>
              <a:t>включают следующие умения: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/>
              <a:t>адекватно соблюдать ритуалы школьного поведения </a:t>
            </a:r>
            <a:r>
              <a:rPr lang="ru-RU" sz="2400" dirty="0" smtClean="0"/>
              <a:t>(сидеть на уроке, поднимать </a:t>
            </a:r>
            <a:r>
              <a:rPr lang="ru-RU" sz="2400" dirty="0"/>
              <a:t>руку, вставать и выходить из-за парты и т.д.);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/>
              <a:t>принимать цели и произвольно включаться в деятельность, следовать предложенному плану и работать в общем темпе;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/>
              <a:t>активно участвовать в деятельности, контролировать и оценивать свои действия и действия одноклассников;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/>
              <a:t>соотносить свои действия и их результаты с заданными образцами, принимать оценку деятельности, оценивать ее с учетом предложенных </a:t>
            </a:r>
            <a:r>
              <a:rPr lang="ru-RU" sz="2600" dirty="0" smtClean="0"/>
              <a:t>критериев</a:t>
            </a:r>
            <a:r>
              <a:rPr lang="ru-RU" sz="2600" dirty="0"/>
              <a:t>, корректировать свою деятельность с учетом выявленных недочетов.</a:t>
            </a:r>
          </a:p>
        </p:txBody>
      </p:sp>
    </p:spTree>
    <p:extLst>
      <p:ext uri="{BB962C8B-B14F-4D97-AF65-F5344CB8AC3E}">
        <p14:creationId xmlns:p14="http://schemas.microsoft.com/office/powerpoint/2010/main" val="39345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1F10D-E369-47E6-A9EC-06F90A9F575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00308" y="6367"/>
            <a:ext cx="8636187" cy="637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/>
              <a:t>К познавательным учебным действиям </a:t>
            </a:r>
            <a:r>
              <a:rPr lang="ru-RU" sz="2400" dirty="0"/>
              <a:t>относятся следующие умения: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выделять некоторые существенные, общие и отличительные свойства хорошо знакомых предметов;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устанавливать </a:t>
            </a:r>
            <a:r>
              <a:rPr lang="ru-RU" sz="2400" dirty="0" err="1"/>
              <a:t>видо</a:t>
            </a:r>
            <a:r>
              <a:rPr lang="ru-RU" sz="2400" dirty="0"/>
              <a:t>-родовые отношения предметов;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делать простейшие обобщения, сравнивать, классифицировать на наглядном материале;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пользоваться знаками, символами, предметами-заместителями;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читать; писать; выполнять арифметические действия;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наблюдать под руководством взрослого за предметами и явлениями окружающей действительности;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работать с несложной по содержанию и структуре информацией (понимать изображение, текст, устное высказывание, элементарное схематическое изображение, таблицу, предъявленных на бумажных и электронных и других носителях).</a:t>
            </a:r>
          </a:p>
        </p:txBody>
      </p:sp>
    </p:spTree>
    <p:extLst>
      <p:ext uri="{BB962C8B-B14F-4D97-AF65-F5344CB8AC3E}">
        <p14:creationId xmlns:p14="http://schemas.microsoft.com/office/powerpoint/2010/main" val="318185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</TotalTime>
  <Words>985</Words>
  <Application>Microsoft Office PowerPoint</Application>
  <PresentationFormat>Экран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Lucida Sans Unicode</vt:lpstr>
      <vt:lpstr>Tahoma</vt:lpstr>
      <vt:lpstr>Verdana</vt:lpstr>
      <vt:lpstr>Wingdings 2</vt:lpstr>
      <vt:lpstr>Wingdings 3</vt:lpstr>
      <vt:lpstr>Concourse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MGPU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 К ОБНОВЛЕНИЮ СОДЕРЖАНИЯ СПЕЦИАЛЬНОГО ПЕДАГОГИЧЕСКОГО ОБРАЗОВАНИЯ В СВЕТЕ ТРЕБОВАНИЙ ГОСУДАРСТВЕННЫХ ОБРАЗОВАТЕЛЬНЫХ  СТАНДАРТОВ ТРЕТЬЕГО ПОКОЛЕНИЯ</dc:title>
  <dc:creator>PrihodkoOG</dc:creator>
  <cp:lastModifiedBy>Гуров</cp:lastModifiedBy>
  <cp:revision>191</cp:revision>
  <dcterms:created xsi:type="dcterms:W3CDTF">2010-04-26T11:20:40Z</dcterms:created>
  <dcterms:modified xsi:type="dcterms:W3CDTF">2022-05-18T04:04:12Z</dcterms:modified>
</cp:coreProperties>
</file>