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ECE-B062-4A58-9996-5E1EBC0CDC0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0BFC-DEFE-47BA-88B1-BA6BDC1AE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49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ECE-B062-4A58-9996-5E1EBC0CDC0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0BFC-DEFE-47BA-88B1-BA6BDC1AE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1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ECE-B062-4A58-9996-5E1EBC0CDC0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0BFC-DEFE-47BA-88B1-BA6BDC1AE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53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ECE-B062-4A58-9996-5E1EBC0CDC0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0BFC-DEFE-47BA-88B1-BA6BDC1AE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51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ECE-B062-4A58-9996-5E1EBC0CDC0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0BFC-DEFE-47BA-88B1-BA6BDC1AE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24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ECE-B062-4A58-9996-5E1EBC0CDC0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0BFC-DEFE-47BA-88B1-BA6BDC1AE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21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ECE-B062-4A58-9996-5E1EBC0CDC0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0BFC-DEFE-47BA-88B1-BA6BDC1AE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95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ECE-B062-4A58-9996-5E1EBC0CDC0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0BFC-DEFE-47BA-88B1-BA6BDC1AE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55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ECE-B062-4A58-9996-5E1EBC0CDC0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0BFC-DEFE-47BA-88B1-BA6BDC1AE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88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ECE-B062-4A58-9996-5E1EBC0CDC0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0BFC-DEFE-47BA-88B1-BA6BDC1AE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6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C3ECE-B062-4A58-9996-5E1EBC0CDC0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C0BFC-DEFE-47BA-88B1-BA6BDC1AE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60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3ECE-B062-4A58-9996-5E1EBC0CDC0D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C0BFC-DEFE-47BA-88B1-BA6BDC1AE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36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4600" y="2332445"/>
            <a:ext cx="7162800" cy="129322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tx2"/>
                </a:solidFill>
              </a:rPr>
              <a:t>Биопсия почки</a:t>
            </a:r>
            <a:endParaRPr lang="ru-RU" sz="72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08469" y="4532811"/>
            <a:ext cx="5989320" cy="1103811"/>
          </a:xfrm>
          <a:prstGeom prst="roundRect">
            <a:avLst/>
          </a:prstGeom>
          <a:noFill/>
          <a:ln>
            <a:noFill/>
          </a:ln>
        </p:spPr>
        <p:txBody>
          <a:bodyPr>
            <a:normAutofit fontScale="92500"/>
          </a:bodyPr>
          <a:lstStyle/>
          <a:p>
            <a:pPr algn="r"/>
            <a:r>
              <a:rPr lang="ru-RU" b="1" i="1" dirty="0" smtClean="0">
                <a:solidFill>
                  <a:schemeClr val="tx2"/>
                </a:solidFill>
              </a:rPr>
              <a:t>Вербицкая Е.А.</a:t>
            </a:r>
          </a:p>
          <a:p>
            <a:pPr algn="r"/>
            <a:r>
              <a:rPr lang="ru-RU" i="1" dirty="0" smtClean="0">
                <a:solidFill>
                  <a:schemeClr val="tx2"/>
                </a:solidFill>
              </a:rPr>
              <a:t>Ординатор 1 года, специальность «Терапия»</a:t>
            </a:r>
            <a:endParaRPr lang="ru-RU" i="1" dirty="0">
              <a:solidFill>
                <a:schemeClr val="tx2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24000" y="570458"/>
            <a:ext cx="9144000" cy="579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smtClean="0">
                <a:solidFill>
                  <a:schemeClr val="tx2"/>
                </a:solidFill>
              </a:rPr>
              <a:t>Кафедра внутренних болезней и иммунологии с курсом ПО</a:t>
            </a:r>
            <a:endParaRPr lang="ru-RU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19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После процедуры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Пациенту </a:t>
            </a:r>
            <a:r>
              <a:rPr lang="ru-RU" dirty="0">
                <a:solidFill>
                  <a:schemeClr val="tx2"/>
                </a:solidFill>
              </a:rPr>
              <a:t>рекомендован постельный режим в течение 8-10 часов.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В</a:t>
            </a:r>
            <a:r>
              <a:rPr lang="ru-RU" dirty="0">
                <a:solidFill>
                  <a:schemeClr val="tx2"/>
                </a:solidFill>
              </a:rPr>
              <a:t> это время назначается анализ мочи с целью обнаружения эритроцитов, осуществляется контроль уровня артериального давления.</a:t>
            </a:r>
          </a:p>
          <a:p>
            <a:r>
              <a:rPr lang="ru-RU" dirty="0">
                <a:solidFill>
                  <a:schemeClr val="tx2"/>
                </a:solidFill>
              </a:rPr>
              <a:t>В месте прокола может наблюдаться незначительная болезненность, которая в большинстве случаев не требует применения анальгетиков.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При </a:t>
            </a:r>
            <a:r>
              <a:rPr lang="ru-RU" dirty="0">
                <a:solidFill>
                  <a:schemeClr val="tx2"/>
                </a:solidFill>
              </a:rPr>
              <a:t>отсутствии осложнений, пациент может покинуть стационар на следующий день.</a:t>
            </a:r>
          </a:p>
          <a:p>
            <a:r>
              <a:rPr lang="ru-RU" dirty="0">
                <a:solidFill>
                  <a:schemeClr val="tx2"/>
                </a:solidFill>
              </a:rPr>
              <a:t>Рекомендовано ограничение физической нагрузки в течение нескольких дней после проведения биопсии.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Тяжелый </a:t>
            </a:r>
            <a:r>
              <a:rPr lang="ru-RU" dirty="0">
                <a:solidFill>
                  <a:schemeClr val="tx2"/>
                </a:solidFill>
              </a:rPr>
              <a:t>труд и подъем тяжестей запрещен в течение 2 недель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70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Осложнения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1628" y="1690688"/>
            <a:ext cx="3169919" cy="396552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/>
                </a:solidFill>
              </a:rPr>
              <a:t>Типичные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Микрогематурия в течение 1-2 суток после процедуры наблюдается в 20-30% случаев.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Кратковременная макрогематурия отмечается в 5-7% случаев.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681547" y="1690688"/>
            <a:ext cx="4286796" cy="4344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chemeClr val="tx2"/>
                </a:solidFill>
              </a:rPr>
              <a:t>Тяжелые</a:t>
            </a:r>
          </a:p>
          <a:p>
            <a:r>
              <a:rPr lang="ru-RU" sz="2600" dirty="0" smtClean="0">
                <a:solidFill>
                  <a:schemeClr val="tx2"/>
                </a:solidFill>
              </a:rPr>
              <a:t>Инфаркт </a:t>
            </a:r>
            <a:r>
              <a:rPr lang="ru-RU" sz="2600" dirty="0">
                <a:solidFill>
                  <a:schemeClr val="tx2"/>
                </a:solidFill>
              </a:rPr>
              <a:t>почки с длительной гематурией и развитием тампонады мочевого пузыря сгустками крови.</a:t>
            </a:r>
          </a:p>
          <a:p>
            <a:r>
              <a:rPr lang="ru-RU" sz="2600" dirty="0">
                <a:solidFill>
                  <a:schemeClr val="tx2"/>
                </a:solidFill>
              </a:rPr>
              <a:t>Периренальная </a:t>
            </a:r>
            <a:r>
              <a:rPr lang="ru-RU" sz="2600" dirty="0" smtClean="0">
                <a:solidFill>
                  <a:schemeClr val="tx2"/>
                </a:solidFill>
              </a:rPr>
              <a:t>гематома.</a:t>
            </a:r>
            <a:endParaRPr lang="ru-RU" sz="2600" dirty="0">
              <a:solidFill>
                <a:schemeClr val="tx2"/>
              </a:solidFill>
            </a:endParaRPr>
          </a:p>
          <a:p>
            <a:r>
              <a:rPr lang="ru-RU" sz="2600" dirty="0" err="1">
                <a:solidFill>
                  <a:schemeClr val="tx2"/>
                </a:solidFill>
              </a:rPr>
              <a:t>Постбиопсийный</a:t>
            </a:r>
            <a:r>
              <a:rPr lang="ru-RU" sz="2600" dirty="0">
                <a:solidFill>
                  <a:schemeClr val="tx2"/>
                </a:solidFill>
              </a:rPr>
              <a:t> </a:t>
            </a:r>
            <a:r>
              <a:rPr lang="ru-RU" sz="2600" dirty="0" smtClean="0">
                <a:solidFill>
                  <a:schemeClr val="tx2"/>
                </a:solidFill>
              </a:rPr>
              <a:t>паранефрит.</a:t>
            </a:r>
            <a:endParaRPr lang="ru-RU" sz="2600" dirty="0">
              <a:solidFill>
                <a:schemeClr val="tx2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8229600" y="1690689"/>
            <a:ext cx="3124200" cy="41484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chemeClr val="tx2"/>
                </a:solidFill>
              </a:rPr>
              <a:t>Редкие (при </a:t>
            </a:r>
            <a:r>
              <a:rPr lang="ru-RU" b="1" dirty="0">
                <a:solidFill>
                  <a:schemeClr val="tx2"/>
                </a:solidFill>
              </a:rPr>
              <a:t>нарушении техники биопсии </a:t>
            </a:r>
            <a:r>
              <a:rPr lang="ru-RU" b="1" dirty="0" smtClean="0">
                <a:solidFill>
                  <a:schemeClr val="tx2"/>
                </a:solidFill>
              </a:rPr>
              <a:t>почек):</a:t>
            </a:r>
          </a:p>
          <a:p>
            <a:r>
              <a:rPr lang="ru-RU" dirty="0">
                <a:solidFill>
                  <a:schemeClr val="tx2"/>
                </a:solidFill>
              </a:rPr>
              <a:t>Т</a:t>
            </a:r>
            <a:r>
              <a:rPr lang="ru-RU" dirty="0" smtClean="0">
                <a:solidFill>
                  <a:schemeClr val="tx2"/>
                </a:solidFill>
              </a:rPr>
              <a:t>равмы </a:t>
            </a:r>
            <a:r>
              <a:rPr lang="ru-RU" dirty="0">
                <a:solidFill>
                  <a:schemeClr val="tx2"/>
                </a:solidFill>
              </a:rPr>
              <a:t>близкорасположенных органов (селезенка, печень)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>
                <a:solidFill>
                  <a:schemeClr val="tx2"/>
                </a:solidFill>
              </a:rPr>
              <a:t>П</a:t>
            </a:r>
            <a:r>
              <a:rPr lang="ru-RU" dirty="0" smtClean="0">
                <a:solidFill>
                  <a:schemeClr val="tx2"/>
                </a:solidFill>
              </a:rPr>
              <a:t>овреждения </a:t>
            </a:r>
            <a:r>
              <a:rPr lang="ru-RU" dirty="0">
                <a:solidFill>
                  <a:schemeClr val="tx2"/>
                </a:solidFill>
              </a:rPr>
              <a:t>крупных </a:t>
            </a:r>
            <a:r>
              <a:rPr lang="ru-RU" dirty="0" smtClean="0">
                <a:solidFill>
                  <a:schemeClr val="tx2"/>
                </a:solidFill>
              </a:rPr>
              <a:t>сосудов (нижней </a:t>
            </a:r>
            <a:r>
              <a:rPr lang="ru-RU" dirty="0">
                <a:solidFill>
                  <a:schemeClr val="tx2"/>
                </a:solidFill>
              </a:rPr>
              <a:t>полой </a:t>
            </a:r>
            <a:r>
              <a:rPr lang="ru-RU" dirty="0" smtClean="0">
                <a:solidFill>
                  <a:schemeClr val="tx2"/>
                </a:solidFill>
              </a:rPr>
              <a:t>вены). 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63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39800" y="8586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chemeClr val="tx2"/>
                </a:solidFill>
              </a:rPr>
              <a:t>Спасибо за внимание!!!</a:t>
            </a:r>
            <a:endParaRPr lang="ru-RU" sz="6000" b="1" dirty="0">
              <a:solidFill>
                <a:schemeClr val="tx2"/>
              </a:solidFill>
            </a:endParaRPr>
          </a:p>
        </p:txBody>
      </p:sp>
      <p:pic>
        <p:nvPicPr>
          <p:cNvPr id="5122" name="Picture 2" descr="Почки держат тройной удар - Еженедельная Газета &quot;Новый Петербургъ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887" y="2663145"/>
            <a:ext cx="7249426" cy="404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653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980543" cy="1325563"/>
          </a:xfrm>
          <a:prstGeom prst="roundRect">
            <a:avLst/>
          </a:prstGeom>
          <a:ln>
            <a:noFill/>
          </a:ln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Определение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/>
                </a:solidFill>
              </a:rPr>
              <a:t>Биопсия </a:t>
            </a:r>
            <a:r>
              <a:rPr lang="ru-RU" b="1" dirty="0" smtClean="0">
                <a:solidFill>
                  <a:schemeClr val="tx2"/>
                </a:solidFill>
              </a:rPr>
              <a:t>почки </a:t>
            </a:r>
            <a:r>
              <a:rPr lang="ru-RU" dirty="0" smtClean="0">
                <a:solidFill>
                  <a:schemeClr val="tx2"/>
                </a:solidFill>
              </a:rPr>
              <a:t>– инвазивная диагностическая процедура, </a:t>
            </a:r>
            <a:r>
              <a:rPr lang="ru-RU" dirty="0">
                <a:solidFill>
                  <a:schemeClr val="tx2"/>
                </a:solidFill>
              </a:rPr>
              <a:t>которая позволяет исследовать корковое и мозговое вещество органа. </a:t>
            </a:r>
            <a:endParaRPr lang="ru-RU" dirty="0" smtClean="0">
              <a:solidFill>
                <a:schemeClr val="tx2"/>
              </a:solidFill>
            </a:endParaRPr>
          </a:p>
          <a:p>
            <a:endParaRPr lang="ru-RU" dirty="0"/>
          </a:p>
          <a:p>
            <a:r>
              <a:rPr lang="ru-RU" dirty="0" smtClean="0">
                <a:solidFill>
                  <a:schemeClr val="tx2"/>
                </a:solidFill>
              </a:rPr>
              <a:t>Суть </a:t>
            </a:r>
            <a:r>
              <a:rPr lang="ru-RU" dirty="0">
                <a:solidFill>
                  <a:schemeClr val="tx2"/>
                </a:solidFill>
              </a:rPr>
              <a:t>исследования заключается в получении гистологического материала, с помощью которого можно уточнить характер патологического процесса в тканях органа.</a:t>
            </a:r>
          </a:p>
        </p:txBody>
      </p:sp>
    </p:spTree>
    <p:extLst>
      <p:ext uri="{BB962C8B-B14F-4D97-AF65-F5344CB8AC3E}">
        <p14:creationId xmlns:p14="http://schemas.microsoft.com/office/powerpoint/2010/main" val="93537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Виды биопсии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solidFill>
                  <a:schemeClr val="tx2"/>
                </a:solidFill>
              </a:rPr>
              <a:t>Чрескожная</a:t>
            </a:r>
            <a:r>
              <a:rPr lang="ru-RU" b="1" dirty="0">
                <a:solidFill>
                  <a:schemeClr val="tx2"/>
                </a:solidFill>
              </a:rPr>
              <a:t> пункционная </a:t>
            </a:r>
            <a:r>
              <a:rPr lang="ru-RU" b="1" dirty="0" smtClean="0">
                <a:solidFill>
                  <a:schemeClr val="tx2"/>
                </a:solidFill>
              </a:rPr>
              <a:t>биопсия </a:t>
            </a:r>
            <a:r>
              <a:rPr lang="ru-RU" dirty="0" smtClean="0">
                <a:solidFill>
                  <a:schemeClr val="tx2"/>
                </a:solidFill>
              </a:rPr>
              <a:t>(в </a:t>
            </a:r>
            <a:r>
              <a:rPr lang="ru-RU" dirty="0">
                <a:solidFill>
                  <a:schemeClr val="tx2"/>
                </a:solidFill>
              </a:rPr>
              <a:t>почечную ткань под ультразвуковым контролем вводят длинную иглу и выполняют </a:t>
            </a:r>
            <a:r>
              <a:rPr lang="ru-RU" dirty="0" smtClean="0">
                <a:solidFill>
                  <a:schemeClr val="tx2"/>
                </a:solidFill>
              </a:rPr>
              <a:t>биопсию).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ru-RU" b="1" dirty="0">
                <a:solidFill>
                  <a:schemeClr val="tx2"/>
                </a:solidFill>
              </a:rPr>
              <a:t>Открытая биопсия </a:t>
            </a:r>
            <a:r>
              <a:rPr lang="ru-RU" dirty="0" smtClean="0">
                <a:solidFill>
                  <a:schemeClr val="tx2"/>
                </a:solidFill>
              </a:rPr>
              <a:t>(применяется </a:t>
            </a:r>
            <a:r>
              <a:rPr lang="ru-RU" dirty="0">
                <a:solidFill>
                  <a:schemeClr val="tx2"/>
                </a:solidFill>
              </a:rPr>
              <a:t>преимущественно при удалении новообразований </a:t>
            </a:r>
            <a:r>
              <a:rPr lang="ru-RU" dirty="0" smtClean="0">
                <a:solidFill>
                  <a:schemeClr val="tx2"/>
                </a:solidFill>
              </a:rPr>
              <a:t>почки).</a:t>
            </a:r>
            <a:endParaRPr lang="ru-RU" dirty="0">
              <a:solidFill>
                <a:schemeClr val="tx2"/>
              </a:solidFill>
            </a:endParaRPr>
          </a:p>
          <a:p>
            <a:r>
              <a:rPr lang="ru-RU" b="1" dirty="0" err="1" smtClean="0">
                <a:solidFill>
                  <a:schemeClr val="tx2"/>
                </a:solidFill>
              </a:rPr>
              <a:t>Лапароскопическая</a:t>
            </a:r>
            <a:r>
              <a:rPr lang="ru-RU" b="1" dirty="0" smtClean="0">
                <a:solidFill>
                  <a:schemeClr val="tx2"/>
                </a:solidFill>
              </a:rPr>
              <a:t> биопсия </a:t>
            </a:r>
            <a:r>
              <a:rPr lang="ru-RU" dirty="0" smtClean="0">
                <a:solidFill>
                  <a:schemeClr val="tx2"/>
                </a:solidFill>
              </a:rPr>
              <a:t>(проводится </a:t>
            </a:r>
            <a:r>
              <a:rPr lang="ru-RU" dirty="0">
                <a:solidFill>
                  <a:schemeClr val="tx2"/>
                </a:solidFill>
              </a:rPr>
              <a:t>с применением видеоконтроля при помощи инструмента, который вводят через небольшие отверстия в поясничной </a:t>
            </a:r>
            <a:r>
              <a:rPr lang="ru-RU" dirty="0" smtClean="0">
                <a:solidFill>
                  <a:schemeClr val="tx2"/>
                </a:solidFill>
              </a:rPr>
              <a:t>области).</a:t>
            </a:r>
            <a:endParaRPr lang="ru-RU" dirty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3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Показания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2"/>
                </a:solidFill>
              </a:rPr>
              <a:t>Ренальная острая почечная недостаточность неуточненной этиологии, особенно если она сопровождается системной манифестацией, симптомами </a:t>
            </a:r>
            <a:r>
              <a:rPr lang="ru-RU" dirty="0" err="1">
                <a:solidFill>
                  <a:schemeClr val="tx2"/>
                </a:solidFill>
              </a:rPr>
              <a:t>васкулита</a:t>
            </a:r>
            <a:r>
              <a:rPr lang="ru-RU" dirty="0">
                <a:solidFill>
                  <a:schemeClr val="tx2"/>
                </a:solidFill>
              </a:rPr>
              <a:t> и </a:t>
            </a:r>
            <a:r>
              <a:rPr lang="ru-RU" dirty="0" err="1">
                <a:solidFill>
                  <a:schemeClr val="tx2"/>
                </a:solidFill>
              </a:rPr>
              <a:t>гломерулонефрита</a:t>
            </a:r>
            <a:r>
              <a:rPr lang="ru-RU" dirty="0">
                <a:solidFill>
                  <a:schemeClr val="tx2"/>
                </a:solidFill>
              </a:rPr>
              <a:t>, анурией в течение 3 недель и более.</a:t>
            </a:r>
          </a:p>
          <a:p>
            <a:r>
              <a:rPr lang="ru-RU" dirty="0">
                <a:solidFill>
                  <a:schemeClr val="tx2"/>
                </a:solidFill>
              </a:rPr>
              <a:t>Нефропатия с явлениями органической протеинурии, клубочковой гематурии, нефротического синдрома.</a:t>
            </a:r>
          </a:p>
          <a:p>
            <a:r>
              <a:rPr lang="ru-RU" dirty="0">
                <a:solidFill>
                  <a:schemeClr val="tx2"/>
                </a:solidFill>
              </a:rPr>
              <a:t>Почечная гипертензия неясного генеза.</a:t>
            </a:r>
          </a:p>
          <a:p>
            <a:r>
              <a:rPr lang="ru-RU" dirty="0" err="1">
                <a:solidFill>
                  <a:schemeClr val="tx2"/>
                </a:solidFill>
              </a:rPr>
              <a:t>Тубулопатия</a:t>
            </a:r>
            <a:r>
              <a:rPr lang="ru-RU" dirty="0">
                <a:solidFill>
                  <a:schemeClr val="tx2"/>
                </a:solidFill>
              </a:rPr>
              <a:t> неуточненной этиологии.</a:t>
            </a:r>
          </a:p>
          <a:p>
            <a:r>
              <a:rPr lang="ru-RU" dirty="0">
                <a:solidFill>
                  <a:schemeClr val="tx2"/>
                </a:solidFill>
              </a:rPr>
              <a:t>Заболевания </a:t>
            </a:r>
            <a:r>
              <a:rPr lang="ru-RU" dirty="0" err="1">
                <a:solidFill>
                  <a:schemeClr val="tx2"/>
                </a:solidFill>
              </a:rPr>
              <a:t>трасплантата</a:t>
            </a:r>
            <a:r>
              <a:rPr lang="ru-RU" dirty="0">
                <a:solidFill>
                  <a:schemeClr val="tx2"/>
                </a:solidFill>
              </a:rPr>
              <a:t> почки: стремительное снижение функции или полное прекращение деятельности, появление протеинурии и гипертензии.</a:t>
            </a:r>
          </a:p>
          <a:p>
            <a:r>
              <a:rPr lang="ru-RU" dirty="0">
                <a:solidFill>
                  <a:schemeClr val="tx2"/>
                </a:solidFill>
              </a:rPr>
              <a:t>Опухоли почки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11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Противопоказания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929743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/>
                </a:solidFill>
              </a:rPr>
              <a:t>Абсолютные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Единственная </a:t>
            </a:r>
            <a:r>
              <a:rPr lang="ru-RU" dirty="0">
                <a:solidFill>
                  <a:schemeClr val="tx2"/>
                </a:solidFill>
              </a:rPr>
              <a:t>почка.</a:t>
            </a:r>
          </a:p>
          <a:p>
            <a:r>
              <a:rPr lang="ru-RU" dirty="0" err="1">
                <a:solidFill>
                  <a:schemeClr val="tx2"/>
                </a:solidFill>
              </a:rPr>
              <a:t>Поликистоз</a:t>
            </a:r>
            <a:r>
              <a:rPr lang="ru-RU" dirty="0">
                <a:solidFill>
                  <a:schemeClr val="tx2"/>
                </a:solidFill>
              </a:rPr>
              <a:t>, гидронефроз.</a:t>
            </a:r>
          </a:p>
          <a:p>
            <a:r>
              <a:rPr lang="ru-RU" dirty="0">
                <a:solidFill>
                  <a:schemeClr val="tx2"/>
                </a:solidFill>
              </a:rPr>
              <a:t>Аневризма почечной артерии.</a:t>
            </a:r>
          </a:p>
          <a:p>
            <a:r>
              <a:rPr lang="ru-RU" dirty="0">
                <a:solidFill>
                  <a:schemeClr val="tx2"/>
                </a:solidFill>
              </a:rPr>
              <a:t>Тромбоз почечных вен.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аллергическая реакция на новокаин.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Кавернозный туберкулез почки.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7577" y="1825625"/>
            <a:ext cx="6246223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/>
                </a:solidFill>
              </a:rPr>
              <a:t>Относительные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Артериальная </a:t>
            </a:r>
            <a:r>
              <a:rPr lang="ru-RU" dirty="0">
                <a:solidFill>
                  <a:schemeClr val="tx2"/>
                </a:solidFill>
              </a:rPr>
              <a:t>гипертензия, которая плохо поддается контролю.</a:t>
            </a:r>
          </a:p>
          <a:p>
            <a:r>
              <a:rPr lang="ru-RU" dirty="0" err="1">
                <a:solidFill>
                  <a:schemeClr val="tx2"/>
                </a:solidFill>
              </a:rPr>
              <a:t>Гипокоагуляция</a:t>
            </a:r>
            <a:r>
              <a:rPr lang="ru-RU" dirty="0">
                <a:solidFill>
                  <a:schemeClr val="tx2"/>
                </a:solidFill>
              </a:rPr>
              <a:t> и тромбоцитопения.</a:t>
            </a:r>
          </a:p>
          <a:p>
            <a:r>
              <a:rPr lang="ru-RU" dirty="0">
                <a:solidFill>
                  <a:schemeClr val="tx2"/>
                </a:solidFill>
              </a:rPr>
              <a:t>Выраженная почечная недостаточность (сывороточный </a:t>
            </a:r>
            <a:r>
              <a:rPr lang="ru-RU" dirty="0" err="1">
                <a:solidFill>
                  <a:schemeClr val="tx2"/>
                </a:solidFill>
              </a:rPr>
              <a:t>креатинин</a:t>
            </a:r>
            <a:r>
              <a:rPr lang="ru-RU" dirty="0">
                <a:solidFill>
                  <a:schemeClr val="tx2"/>
                </a:solidFill>
              </a:rPr>
              <a:t> более 0,44 </a:t>
            </a:r>
            <a:r>
              <a:rPr lang="ru-RU" dirty="0" err="1">
                <a:solidFill>
                  <a:schemeClr val="tx2"/>
                </a:solidFill>
              </a:rPr>
              <a:t>ммоль</a:t>
            </a:r>
            <a:r>
              <a:rPr lang="ru-RU" dirty="0">
                <a:solidFill>
                  <a:schemeClr val="tx2"/>
                </a:solidFill>
              </a:rPr>
              <a:t>/л).</a:t>
            </a:r>
          </a:p>
          <a:p>
            <a:r>
              <a:rPr lang="ru-RU" dirty="0" err="1">
                <a:solidFill>
                  <a:schemeClr val="tx2"/>
                </a:solidFill>
              </a:rPr>
              <a:t>Нефрокальциноз</a:t>
            </a:r>
            <a:r>
              <a:rPr lang="ru-RU" dirty="0">
                <a:solidFill>
                  <a:schemeClr val="tx2"/>
                </a:solidFill>
              </a:rPr>
              <a:t> и узелковый периартериит.</a:t>
            </a:r>
          </a:p>
          <a:p>
            <a:r>
              <a:rPr lang="ru-RU" dirty="0">
                <a:solidFill>
                  <a:schemeClr val="tx2"/>
                </a:solidFill>
              </a:rPr>
              <a:t>Патологическая подвижность почки.</a:t>
            </a:r>
          </a:p>
          <a:p>
            <a:r>
              <a:rPr lang="ru-RU" dirty="0">
                <a:solidFill>
                  <a:schemeClr val="tx2"/>
                </a:solidFill>
              </a:rPr>
              <a:t>Выраженный атеросклероз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43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Обследование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Развернутый анализ </a:t>
            </a:r>
            <a:r>
              <a:rPr lang="ru-RU" dirty="0">
                <a:solidFill>
                  <a:schemeClr val="tx2"/>
                </a:solidFill>
              </a:rPr>
              <a:t>крови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Общий анализ мочи</a:t>
            </a:r>
          </a:p>
          <a:p>
            <a:r>
              <a:rPr lang="ru-RU" dirty="0" err="1" smtClean="0">
                <a:solidFill>
                  <a:schemeClr val="tx2"/>
                </a:solidFill>
              </a:rPr>
              <a:t>Коагулограмма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Внутривенная урография (или </a:t>
            </a:r>
            <a:r>
              <a:rPr lang="ru-RU" dirty="0" smtClean="0">
                <a:solidFill>
                  <a:schemeClr val="tx2"/>
                </a:solidFill>
              </a:rPr>
              <a:t>динамическая </a:t>
            </a:r>
            <a:r>
              <a:rPr lang="ru-RU" dirty="0" err="1" smtClean="0">
                <a:solidFill>
                  <a:schemeClr val="tx2"/>
                </a:solidFill>
              </a:rPr>
              <a:t>реосцинтиграфия</a:t>
            </a:r>
            <a:r>
              <a:rPr lang="ru-RU" dirty="0" smtClean="0">
                <a:solidFill>
                  <a:schemeClr val="tx2"/>
                </a:solidFill>
              </a:rPr>
              <a:t>, или УЗИ почек)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МСКТ почек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3074" name="Picture 2" descr="WestMedGroup - Пробирки для биопроб – базовые расходные материалы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60" r="27942"/>
          <a:stretch/>
        </p:blipFill>
        <p:spPr bwMode="auto">
          <a:xfrm>
            <a:off x="9445059" y="0"/>
            <a:ext cx="2746941" cy="2971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УЗИ почек в Москв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242" y="3997234"/>
            <a:ext cx="3697758" cy="286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67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Подготовка пациента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Прекратить прием антикоагулянтов и </a:t>
            </a:r>
            <a:r>
              <a:rPr lang="ru-RU" dirty="0" err="1" smtClean="0">
                <a:solidFill>
                  <a:schemeClr val="tx2"/>
                </a:solidFill>
              </a:rPr>
              <a:t>дезагрегантов</a:t>
            </a:r>
            <a:r>
              <a:rPr lang="ru-RU" dirty="0" smtClean="0">
                <a:solidFill>
                  <a:schemeClr val="tx2"/>
                </a:solidFill>
              </a:rPr>
              <a:t> (аспирин, </a:t>
            </a:r>
            <a:r>
              <a:rPr lang="ru-RU" dirty="0" err="1" smtClean="0">
                <a:solidFill>
                  <a:schemeClr val="tx2"/>
                </a:solidFill>
              </a:rPr>
              <a:t>ривароксабан</a:t>
            </a:r>
            <a:r>
              <a:rPr lang="ru-RU" dirty="0" smtClean="0">
                <a:solidFill>
                  <a:schemeClr val="tx2"/>
                </a:solidFill>
              </a:rPr>
              <a:t>, </a:t>
            </a:r>
            <a:r>
              <a:rPr lang="ru-RU" dirty="0" err="1" smtClean="0">
                <a:solidFill>
                  <a:schemeClr val="tx2"/>
                </a:solidFill>
              </a:rPr>
              <a:t>дабигатран</a:t>
            </a:r>
            <a:r>
              <a:rPr lang="ru-RU" dirty="0" smtClean="0">
                <a:solidFill>
                  <a:schemeClr val="tx2"/>
                </a:solidFill>
              </a:rPr>
              <a:t> и т.п.) в течение 1 - 2 недель перед биопсией почек.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Прекратить прием НПВС.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Не употреблять жидкость и пищу за 8 часов до проведения биопсии почек.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2050" name="Picture 2" descr="Ксарелто 20 мг 15 мг - официальная инструкция по применению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998" y="4410074"/>
            <a:ext cx="3333750" cy="24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Ибупрофен, 200 мг, таблетки, покрытые оболочкой, 50 шт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027" y="4886392"/>
            <a:ext cx="1971608" cy="1971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Аспирин кардио - официальная инструкция по применению, аналоги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295" y="5230884"/>
            <a:ext cx="2430871" cy="1627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61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Положение пациента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5431971" cy="4509861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Пациент лежит лицом вниз, с подушкой под животом или под грудной клеткой так, чтобы оставаться в правильном положении и облегчить доступ к почке. В таком положении почки располагаются около поверхности спины. 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Если биопсия делается на пересаженной почке, то процедура проводится в положении пациента, лежащего на спине.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Биопсия почек: зачем и как проводитс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101" y="1825624"/>
            <a:ext cx="5771899" cy="503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87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Ход процедуры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2"/>
                </a:solidFill>
              </a:rPr>
              <a:t>При помощи ультразвукового датчика врач определяет расположение почек.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Кожу </a:t>
            </a:r>
            <a:r>
              <a:rPr lang="ru-RU" dirty="0">
                <a:solidFill>
                  <a:schemeClr val="tx2"/>
                </a:solidFill>
              </a:rPr>
              <a:t>предполагаемого места пункции обрабатывают антисептиком, затем вводится местный </a:t>
            </a:r>
            <a:r>
              <a:rPr lang="ru-RU" dirty="0" smtClean="0">
                <a:solidFill>
                  <a:schemeClr val="tx2"/>
                </a:solidFill>
              </a:rPr>
              <a:t>анестетик (инфильтрационная анестезия).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Далее </a:t>
            </a:r>
            <a:r>
              <a:rPr lang="ru-RU" dirty="0">
                <a:solidFill>
                  <a:schemeClr val="tx2"/>
                </a:solidFill>
              </a:rPr>
              <a:t>специалист прокалывает кожу и вводит специальную иглу по определенной заранее траектории. Процедура проводится под контролем ультразвука.</a:t>
            </a:r>
          </a:p>
          <a:p>
            <a:r>
              <a:rPr lang="ru-RU" dirty="0">
                <a:solidFill>
                  <a:schemeClr val="tx2"/>
                </a:solidFill>
              </a:rPr>
              <a:t>Игла вводится внутрь органа на 10-20 мм с целью захвата коркового и мозгового вещества почки.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Как </a:t>
            </a:r>
            <a:r>
              <a:rPr lang="ru-RU" dirty="0">
                <a:solidFill>
                  <a:schemeClr val="tx2"/>
                </a:solidFill>
              </a:rPr>
              <a:t>только необходимый для проведения анализа объем почечной ткани получен, иглу извлекают. </a:t>
            </a:r>
            <a:endParaRPr lang="ru-RU" dirty="0" smtClean="0">
              <a:solidFill>
                <a:schemeClr val="tx2"/>
              </a:solidFill>
            </a:endParaRPr>
          </a:p>
          <a:p>
            <a:r>
              <a:rPr lang="ru-RU" dirty="0" smtClean="0">
                <a:solidFill>
                  <a:schemeClr val="tx2"/>
                </a:solidFill>
              </a:rPr>
              <a:t>Место </a:t>
            </a:r>
            <a:r>
              <a:rPr lang="ru-RU" dirty="0">
                <a:solidFill>
                  <a:schemeClr val="tx2"/>
                </a:solidFill>
              </a:rPr>
              <a:t>пункции еще раз обрабатывают раствором антисептика и закрывают специальным пластырем или стерильной повязкой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84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359</Words>
  <Application>Microsoft Office PowerPoint</Application>
  <PresentationFormat>Широкоэкранный</PresentationFormat>
  <Paragraphs>73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Биопсия почки</vt:lpstr>
      <vt:lpstr>Определение</vt:lpstr>
      <vt:lpstr>Виды биопсии</vt:lpstr>
      <vt:lpstr>Показания</vt:lpstr>
      <vt:lpstr>Противопоказания</vt:lpstr>
      <vt:lpstr>Обследование</vt:lpstr>
      <vt:lpstr>Подготовка пациента</vt:lpstr>
      <vt:lpstr>Положение пациента</vt:lpstr>
      <vt:lpstr>Ход процедуры</vt:lpstr>
      <vt:lpstr>После процедуры</vt:lpstr>
      <vt:lpstr>Осложнения</vt:lpstr>
      <vt:lpstr>Спасибо за внимание!!!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Биопсия почки</dc:title>
  <dc:creator>Пользователь</dc:creator>
  <cp:lastModifiedBy>Пользователь</cp:lastModifiedBy>
  <cp:revision>11</cp:revision>
  <dcterms:created xsi:type="dcterms:W3CDTF">2020-04-20T15:13:56Z</dcterms:created>
  <dcterms:modified xsi:type="dcterms:W3CDTF">2020-04-21T09:40:08Z</dcterms:modified>
</cp:coreProperties>
</file>