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EDAAE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1649-D077-417B-8452-20E170417035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30EF-E096-4CC0-8507-835D8CFBD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3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BF1-80E0-4684-8080-326522BC31B9}" type="datetime1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5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1BFE-33FE-4EC3-99B9-DE9AE80E42B9}" type="datetime1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2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3E1D-E829-4A22-A75D-59A0EAA00337}" type="datetime1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8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3B4D-3CAE-40DF-8E06-C0798FD9B394}" type="datetime1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D060-7EA1-46E4-9696-F4E7A642DC77}" type="datetime1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795E-A387-4084-9830-C63BBCD5360F}" type="datetime1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6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D138-0669-4D68-BDB7-24903DC65DF3}" type="datetime1">
              <a:rPr lang="ru-RU" smtClean="0"/>
              <a:t>09.05.2023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4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AF81-2DE1-4800-9EF4-D7BB3E336215}" type="datetime1">
              <a:rPr lang="ru-RU" smtClean="0"/>
              <a:t>09.05.2023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2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F71-3722-43CA-9ED0-4B3DD9E6FA90}" type="datetime1">
              <a:rPr lang="ru-RU" smtClean="0"/>
              <a:t>09.05.2023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3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98BF-E080-4C6E-8D5E-34F01BE4A070}" type="datetime1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4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022-EB64-4D95-A8E1-586E904DC361}" type="datetime1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2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0233-4181-41BD-8F8B-AC62C45C5AC3}" type="datetime1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C4E7-8285-469E-9336-FD247D06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5104"/>
            <a:ext cx="9144000" cy="1691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учреждение высшего образования «Красноярский государственный медицинский университет имени профессора В.Ф Войно-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4162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1066" y="2911366"/>
            <a:ext cx="5589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Фармацевтическая экспертиза рецепта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84" y="3628011"/>
            <a:ext cx="4689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887" y="4945901"/>
            <a:ext cx="605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Коваль Анастасия Константиновна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Тельных Маргарита Алексеевна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0871" y="6122045"/>
            <a:ext cx="2218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50227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4E820B-62F4-FFDC-F1DA-BA35F76B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91851-F55F-FEEA-1A16-0B49C365F278}"/>
              </a:ext>
            </a:extLst>
          </p:cNvPr>
          <p:cNvSpPr txBox="1"/>
          <p:nvPr/>
        </p:nvSpPr>
        <p:spPr>
          <a:xfrm>
            <a:off x="648413" y="1016703"/>
            <a:ext cx="4677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фармацевтической экспертизе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экстемпоральных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ЛФ помимо перечисленного проверяется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ингредиентов в рецепте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ВРД, ВСД ядовитых и сильнодействующих веществ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ВРД или ВСД, мы исправляем дозировку в рецепте и берем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от ВРД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01EB2B-E3B4-96CC-686F-F7FA9FC6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21" y="1198755"/>
            <a:ext cx="6375530" cy="42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4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E156C-96E8-C0DF-11DE-92BF9FB1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77" y="276621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A2DC6E-56FB-D1B8-A552-86B806A2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0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A990F7-5515-9A27-E7AA-A83B558B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2558">
            <a:off x="2997250" y="2560691"/>
            <a:ext cx="2926091" cy="414769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B4723A-F5F7-74A3-8065-19D63C25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D2D6-D7CC-3276-33E0-5DC67E27C08F}"/>
              </a:ext>
            </a:extLst>
          </p:cNvPr>
          <p:cNvSpPr txBox="1"/>
          <p:nvPr/>
        </p:nvSpPr>
        <p:spPr>
          <a:xfrm>
            <a:off x="1281478" y="482305"/>
            <a:ext cx="97909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Фармацевтическая экспертиза рецепта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оценка соответствия поступивших в аптеку рецептов действующим регламентам по правилам выписывания рецептов и отпуску лекарств по ним.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621DC-7E0F-6848-6FC2-C5C08DBDED59}"/>
              </a:ext>
            </a:extLst>
          </p:cNvPr>
          <p:cNvSpPr txBox="1"/>
          <p:nvPr/>
        </p:nvSpPr>
        <p:spPr>
          <a:xfrm>
            <a:off x="6328834" y="2940025"/>
            <a:ext cx="5563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фарм. экспертизу рецепта проводит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Рецептурно-производственном отделе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провизор-технолог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6D28EB-447F-A14B-760F-3B9237E3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2" y="2633240"/>
            <a:ext cx="3889131" cy="36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8435ED-B701-8E0C-0B2F-E5F9A93B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F327C-2DB9-E5ED-848C-F6543FA7870B}"/>
              </a:ext>
            </a:extLst>
          </p:cNvPr>
          <p:cNvSpPr txBox="1"/>
          <p:nvPr/>
        </p:nvSpPr>
        <p:spPr>
          <a:xfrm>
            <a:off x="5725991" y="920621"/>
            <a:ext cx="56278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фармацевтической экспертизы рецептов включает в себя следующие основные этапы,  во время которых аптечный работник определяет: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формы рецептурного бланка выписанному лекарственному средству;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необходимых реквизитов (основных и дополнительных);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правомочность лица, выписавшего рецепт;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рецепта;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ингредиентов;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доз возрасту больного;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выписанных количеств лекарственных средств установленным нормам отпуска.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F843F-8AC9-4E67-602F-91BA6A1D9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091"/>
            <a:ext cx="4484076" cy="63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F9880-0142-282B-6057-5106B292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02AB8-1080-0746-A7E5-E927713FEBEE}"/>
              </a:ext>
            </a:extLst>
          </p:cNvPr>
          <p:cNvSpPr txBox="1"/>
          <p:nvPr/>
        </p:nvSpPr>
        <p:spPr>
          <a:xfrm>
            <a:off x="4457700" y="351692"/>
            <a:ext cx="3622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31768-16CF-3FBA-01A4-A8557BA5F37F}"/>
              </a:ext>
            </a:extLst>
          </p:cNvPr>
          <p:cNvSpPr txBox="1"/>
          <p:nvPr/>
        </p:nvSpPr>
        <p:spPr>
          <a:xfrm>
            <a:off x="220275" y="1149475"/>
            <a:ext cx="9829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Проверка формы рецептурного бланка, регламентированного приказом МЗ РФ №1094 (107-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/у, 148-1/у-88, 107/у-НП, 148-1/у-88)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6C960-30D9-6A3A-B1C1-B6E290E9D427}"/>
              </a:ext>
            </a:extLst>
          </p:cNvPr>
          <p:cNvSpPr txBox="1"/>
          <p:nvPr/>
        </p:nvSpPr>
        <p:spPr>
          <a:xfrm>
            <a:off x="220275" y="2147313"/>
            <a:ext cx="1012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Проверка наличия обязательных реквизитов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0CC841-5040-3163-FB6B-95EB987278B3}"/>
              </a:ext>
            </a:extLst>
          </p:cNvPr>
          <p:cNvSpPr txBox="1"/>
          <p:nvPr/>
        </p:nvSpPr>
        <p:spPr>
          <a:xfrm>
            <a:off x="614229" y="2627932"/>
            <a:ext cx="60974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ЛПУ, с указанием наименования ЛПУ, его адреса и телефона;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выписки рецепта;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больного и его возраст;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врача;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количество ЛС;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способ применения ЛС;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 печать врача.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рецепта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D43F74-9079-F0F9-1813-65A144DC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38" y="2137386"/>
            <a:ext cx="3538315" cy="44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80A6-0F4A-C153-D58C-DA7747C4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5" y="648945"/>
            <a:ext cx="5588236" cy="278592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2245" algn="l"/>
                <a:tab pos="273558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Проверка наличия дополнительных реквизитов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бланкам формы 148-1/у-88, 107/у-НП, 148-1/у-04(л)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EA16B-47A8-411B-D0CE-EB31CBC9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4BF31-D8B2-4F3A-6B99-EBDBA28AFCA4}"/>
              </a:ext>
            </a:extLst>
          </p:cNvPr>
          <p:cNvSpPr txBox="1"/>
          <p:nvPr/>
        </p:nvSpPr>
        <p:spPr>
          <a:xfrm>
            <a:off x="163085" y="2584846"/>
            <a:ext cx="60974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печать для рецептов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номер, серия рецепта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номер амбулаторной карты (истории болезни) или адрес больного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F11FB-ABBB-67E6-A725-1B5FFD779844}"/>
              </a:ext>
            </a:extLst>
          </p:cNvPr>
          <p:cNvSpPr txBox="1"/>
          <p:nvPr/>
        </p:nvSpPr>
        <p:spPr>
          <a:xfrm>
            <a:off x="163085" y="4273154"/>
            <a:ext cx="6097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107/у-НП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подпись уполномоченного медицинской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F42E0E-3B88-7BB1-BB3B-1BC9D1FC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4" y="493971"/>
            <a:ext cx="5372322" cy="58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8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6CA169-E2C2-60A4-6751-A73DC26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9216A-892F-7EA2-C03F-DBAB90CB2F60}"/>
              </a:ext>
            </a:extLst>
          </p:cNvPr>
          <p:cNvSpPr txBox="1"/>
          <p:nvPr/>
        </p:nvSpPr>
        <p:spPr>
          <a:xfrm>
            <a:off x="416607" y="1254555"/>
            <a:ext cx="6097424" cy="4468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148-1/у-04(л)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49580" algn="l"/>
              </a:tabLst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код из реестра мед организаций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49580" algn="l"/>
              </a:tabLst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ОРГН мед организации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49580" algn="l"/>
              </a:tabLst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Код категории граждан, имеющих право на выписку льготных ЛС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49580" algn="l"/>
              </a:tabLst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Код по МКБ-10, соответствующий коду категории граждан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49580" algn="l"/>
              </a:tabLst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Подчеркнутые необходимые льготы( источник финансирования, процент оплаты)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49580" algn="l"/>
              </a:tabLst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СНИЛС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49580" algn="l"/>
              </a:tabLst>
            </a:pP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Номер полиса ОМС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506026-1C4B-8F0E-4B44-399C93BE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08" y="303223"/>
            <a:ext cx="4336778" cy="64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3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5FFEB5-B02C-A3E8-C714-A01437813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844" y="1690688"/>
            <a:ext cx="4484369" cy="49683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5E765-3B9B-5682-7F75-07DFB178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Проверка правомочия лица, выписавшего рецепт(врач, акушерка, фельдшер)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15687B-9713-4D89-AA7C-B94602CF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7</a:t>
            </a:fld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0B7CAD3-C42F-9782-A950-C5F50B68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5" y="1804594"/>
            <a:ext cx="4825371" cy="48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3A7D1E-10B9-010E-8674-97FF64CC8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62" y="2155913"/>
            <a:ext cx="3600664" cy="40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0E28E-6B6F-D1A4-39E4-409ED9C2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38" y="1365622"/>
            <a:ext cx="5292176" cy="6007677"/>
          </a:xfrm>
        </p:spPr>
        <p:txBody>
          <a:bodyPr>
            <a:normAutofit fontScale="90000"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Проверка срока действия рецепта</a:t>
            </a:r>
            <a:b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Проверка правильности оформления прописи и способа применения ЛС.</a:t>
            </a:r>
            <a:b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что-то из перечисленного(1-6 пункт) не соответствует или отсутствует, то  на рецепт ставится штамп «Рецепт недействителен» и рецепт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больному, нарушение регистрируется в «Журнале учета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еправильно выписанных рецептов», нарушение доносится до руководителя медицинской организации, в которой был выписан рецепт</a:t>
            </a:r>
            <a:b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AvenirNextCyr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2DB93-D9D4-FC26-7267-F13FA506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13E30D-16C7-0EA4-A3BA-B140A8B5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89" y="212000"/>
            <a:ext cx="4548481" cy="64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2FC7BE-7C59-37CE-ADE6-A7F0F6E0F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468">
            <a:off x="6489630" y="2320265"/>
            <a:ext cx="6115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51F8F2-EF15-1A23-E42C-22EC1C2E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71" y="1907528"/>
            <a:ext cx="51465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Проверка нормы отпуска лекарственных средств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нормы отпуска, мы отпускаем установленное количество на один рецепт с проставлением соответствующей отметки в рецепте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F43F46-F23E-0B4A-8D6C-D118F2B3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C4E7-8285-469E-9336-FD247D064393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D2C83-7B4A-DDA1-2FB4-7455FE77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89" y="599134"/>
            <a:ext cx="5539822" cy="56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71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FBC90F3-98A9-43DB-A6AD-38267FDF67A0}">
  <we:reference id="wa104379997" version="2.0.0.0" store="ru-RU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EE73FA2-B1E9-48E5-95A3-2735EE23695C}">
  <we:reference id="wa104178141" version="4.3.3.0" store="ru-RU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6630</TotalTime>
  <Words>511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AvenirNextCyr</vt:lpstr>
      <vt:lpstr>Calibri</vt:lpstr>
      <vt:lpstr>Calibri Light</vt:lpstr>
      <vt:lpstr>Times New Roman</vt:lpstr>
      <vt:lpstr>Wingdings</vt:lpstr>
      <vt:lpstr>Тема Office</vt:lpstr>
      <vt:lpstr>Федеральное государственное учреждение высшего образования «Красноярский государственный медицинский университет имени профессора В.Ф Войно-Ясенецнецкого» Министерства здравоохранения Российской федерации Фармацевтический колледж</vt:lpstr>
      <vt:lpstr>Презентация PowerPoint</vt:lpstr>
      <vt:lpstr>Презентация PowerPoint</vt:lpstr>
      <vt:lpstr>Презентация PowerPoint</vt:lpstr>
      <vt:lpstr>3. Проверка наличия дополнительных реквизитов к бланкам формы 148-1/у-88, 107/у-НП, 148-1/у-04(л): </vt:lpstr>
      <vt:lpstr>Презентация PowerPoint</vt:lpstr>
      <vt:lpstr>4. Проверка правомочия лица, выписавшего рецепт(врач, акушерка, фельдшер)</vt:lpstr>
      <vt:lpstr>5. Проверка срока действия рецепта 6. Проверка правильности оформления прописи и способа применения ЛС.  Если что-то из перечисленного(1-6 пункт) не соответствует или отсутствует, то  на рецепт ставится штамп «Рецепт недействителен» и рецепт возвращается больному, нарушение регистрируется в «Журнале учета неправильно выписанных рецептов», нарушение доносится до руководителя медицинской организации, в которой был выписан рецепт    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учреждение высшего образования «Красноярский государственный медицинский университет имени профессора В.Ф Войно-Ясенецного» Министерства здравоохранения Российской федерации Фармацевтический колледж</dc:title>
  <dc:creator>NaXyi IDITE</dc:creator>
  <cp:lastModifiedBy>okite</cp:lastModifiedBy>
  <cp:revision>53</cp:revision>
  <dcterms:created xsi:type="dcterms:W3CDTF">2021-12-05T13:50:04Z</dcterms:created>
  <dcterms:modified xsi:type="dcterms:W3CDTF">2023-05-09T18:18:21Z</dcterms:modified>
</cp:coreProperties>
</file>