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58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6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4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2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3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8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1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6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7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95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70C3-9A7E-4699-8BF0-3BF3384628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88B5-94F6-4249-815A-D2505567D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18509"/>
            <a:ext cx="9144000" cy="8914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Формирование цен на ЖНВЛП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67599" y="4862802"/>
            <a:ext cx="4488873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Студентка группы 303-11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Филиппова А.Н.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 Тельных М.А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1145" y="155262"/>
            <a:ext cx="840971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профессионального образования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имени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В.Ф.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4565" y="3600790"/>
            <a:ext cx="433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6060" y="6333898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Красноярск,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31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491" y="2803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61630"/>
            <a:ext cx="101358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цен на федеральном уровне на лекарственные препараты для медицинского применения осуществляется посредством утверждения перечня жизненно необходимых и важнейших лекарственных препаратов, утверждения методики и регистрации предельных отпускных цен, установленных производителями лекарственных препаратов.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ЖНВЛП ежегодно утверждается Правительством Российской Федерации, обеспечивая приоритетные потребности здравоохранения в целях профилактики и лечения заболеваний, в том числе преобладающих в структуре заболеваемости в Российской Федерации.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217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vro-gift.ru/wa-data/public/shop/products/76/93/9376/images/33534/33534.9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19" y="2785418"/>
            <a:ext cx="3616036" cy="36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3054" y="1690688"/>
            <a:ext cx="968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effectLst/>
                <a:latin typeface="times new roman" panose="02020603050405020304" pitchFamily="18" charset="0"/>
              </a:rPr>
              <a:t>Ценообразование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</a:rPr>
              <a:t> – процесс формирования цен на товары и услуги.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3054" y="2554586"/>
            <a:ext cx="10238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effectLst/>
                <a:latin typeface="times new roman" panose="02020603050405020304" pitchFamily="18" charset="0"/>
              </a:rPr>
              <a:t>Цена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</a:rPr>
              <a:t> – это денежное выражение стоимости (ценности) товара или услуги.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222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3" y="831273"/>
            <a:ext cx="9573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–(Жизненно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необходимые и важнейшие лекарственные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перечень лекарственных препаратов, утверждаемый Правительством Российской Федерации в целях государственного регулирования цен на лекарственные средства.</a:t>
            </a:r>
          </a:p>
        </p:txBody>
      </p:sp>
      <p:pic>
        <p:nvPicPr>
          <p:cNvPr id="1026" name="Picture 2" descr="https://apteka-lz.ru/upload/iblock/5dd/5dd4bcfb4c11be64d8e8697b64418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20" y="2937164"/>
            <a:ext cx="5583219" cy="349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get-mpic/4420180/img_id351187778055070249.jpeg/or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08" y="3173379"/>
            <a:ext cx="5661900" cy="302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3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637" y="1634836"/>
            <a:ext cx="101462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цен на ЖНВЛП осуществляется с помощью установки предельных размеров оптовых и розничных надбавок.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Красноярском крае размеры надбавок устанавливаются Министерством тарифной политики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расноярскому краю.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предельно допустимыми надбавками можно в Приложении 1 к Приказу министерства тарифной политики Красноярского края от 9 декабря 2021г. №20-т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предельных размеров оптовых надбавок и предельных размеров розничных надбавок к фактическим отпускным ценам, установленным производителями лекарственных препаратов, на лекарственные препараты, включенные в перечень  жизненно необходимых и важнейших лекарственных препаратов»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005" y="540328"/>
            <a:ext cx="567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9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84992"/>
              </p:ext>
            </p:extLst>
          </p:nvPr>
        </p:nvGraphicFramePr>
        <p:xfrm>
          <a:off x="1717963" y="193965"/>
          <a:ext cx="8769926" cy="6456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852">
                  <a:extLst>
                    <a:ext uri="{9D8B030D-6E8A-4147-A177-3AD203B41FA5}">
                      <a16:colId xmlns:a16="http://schemas.microsoft.com/office/drawing/2014/main" val="142830869"/>
                    </a:ext>
                  </a:extLst>
                </a:gridCol>
                <a:gridCol w="1598537">
                  <a:extLst>
                    <a:ext uri="{9D8B030D-6E8A-4147-A177-3AD203B41FA5}">
                      <a16:colId xmlns:a16="http://schemas.microsoft.com/office/drawing/2014/main" val="4056607513"/>
                    </a:ext>
                  </a:extLst>
                </a:gridCol>
                <a:gridCol w="1605877">
                  <a:extLst>
                    <a:ext uri="{9D8B030D-6E8A-4147-A177-3AD203B41FA5}">
                      <a16:colId xmlns:a16="http://schemas.microsoft.com/office/drawing/2014/main" val="1420835311"/>
                    </a:ext>
                  </a:extLst>
                </a:gridCol>
                <a:gridCol w="1605877">
                  <a:extLst>
                    <a:ext uri="{9D8B030D-6E8A-4147-A177-3AD203B41FA5}">
                      <a16:colId xmlns:a16="http://schemas.microsoft.com/office/drawing/2014/main" val="2906567494"/>
                    </a:ext>
                  </a:extLst>
                </a:gridCol>
                <a:gridCol w="1595783">
                  <a:extLst>
                    <a:ext uri="{9D8B030D-6E8A-4147-A177-3AD203B41FA5}">
                      <a16:colId xmlns:a16="http://schemas.microsoft.com/office/drawing/2014/main" val="265804230"/>
                    </a:ext>
                  </a:extLst>
                </a:gridCol>
              </a:tblGrid>
              <a:tr h="218892">
                <a:tc rowSpan="3">
                  <a:txBody>
                    <a:bodyPr/>
                    <a:lstStyle/>
                    <a:p>
                      <a:pPr marL="189230" indent="1460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Фактическая отпускная цена производителя за упаковку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 gridSpan="4">
                  <a:txBody>
                    <a:bodyPr/>
                    <a:lstStyle/>
                    <a:p>
                      <a:pPr marL="73025" marR="4889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Предельные размеры надбавок, %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298"/>
                  </a:ext>
                </a:extLst>
              </a:tr>
              <a:tr h="218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3025" marR="3937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Оптовых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3025" marR="374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Розничных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089858"/>
                  </a:ext>
                </a:extLst>
              </a:tr>
              <a:tr h="1184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marR="6350" indent="1435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Жизненно необходимые и важнейшие лекарственные препараты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4445" indent="3168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</a:t>
                      </a:r>
                      <a:r>
                        <a:rPr lang="ru-RU" sz="1200" dirty="0" err="1">
                          <a:effectLst/>
                        </a:rPr>
                        <a:t>т.ч</a:t>
                      </a:r>
                      <a:r>
                        <a:rPr lang="ru-RU" sz="1200" dirty="0">
                          <a:effectLst/>
                        </a:rPr>
                        <a:t>. наркотические и психотропные лекарственные препараты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6350" indent="1460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Жизненно необходимые и важнейшие лекарственные препараты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6985" indent="31686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</a:t>
                      </a:r>
                      <a:r>
                        <a:rPr lang="ru-RU" sz="1200" dirty="0" err="1">
                          <a:effectLst/>
                        </a:rPr>
                        <a:t>т.ч</a:t>
                      </a:r>
                      <a:r>
                        <a:rPr lang="ru-RU" sz="1200" dirty="0">
                          <a:effectLst/>
                        </a:rPr>
                        <a:t>. наркотические и психотропные лекарственные препараты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extLst>
                  <a:ext uri="{0D108BD9-81ED-4DB2-BD59-A6C34878D82A}">
                    <a16:rowId xmlns:a16="http://schemas.microsoft.com/office/drawing/2014/main" val="76641480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pPr marL="73025" marR="120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2349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indent="-31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2730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1841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extLst>
                  <a:ext uri="{0D108BD9-81ED-4DB2-BD59-A6C34878D82A}">
                    <a16:rowId xmlns:a16="http://schemas.microsoft.com/office/drawing/2014/main" val="386865798"/>
                  </a:ext>
                </a:extLst>
              </a:tr>
              <a:tr h="234939">
                <a:tc gridSpan="5">
                  <a:txBody>
                    <a:bodyPr/>
                    <a:lstStyle/>
                    <a:p>
                      <a:pPr marL="21590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зона - районы Крайнего Севера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708903"/>
                  </a:ext>
                </a:extLst>
              </a:tr>
              <a:tr h="412082">
                <a:tc>
                  <a:txBody>
                    <a:bodyPr/>
                    <a:lstStyle/>
                    <a:p>
                      <a:pPr marL="73025" marR="3048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100 руб.</a:t>
                      </a:r>
                    </a:p>
                    <a:p>
                      <a:pPr marL="73025" marR="2159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включательно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127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marR="120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marR="1524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marR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98,00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1279564804"/>
                  </a:ext>
                </a:extLst>
              </a:tr>
              <a:tr h="569069">
                <a:tc>
                  <a:txBody>
                    <a:bodyPr/>
                    <a:lstStyle/>
                    <a:p>
                      <a:pPr marL="277495" indent="-2197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100 руб. до 500 руб. включительно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444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marR="120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marR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317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82,00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536934278"/>
                  </a:ext>
                </a:extLst>
              </a:tr>
              <a:tr h="218892">
                <a:tc>
                  <a:txBody>
                    <a:bodyPr/>
                    <a:lstStyle/>
                    <a:p>
                      <a:pPr marL="73025" marR="3048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500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698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marR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81,00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extLst>
                  <a:ext uri="{0D108BD9-81ED-4DB2-BD59-A6C34878D82A}">
                    <a16:rowId xmlns:a16="http://schemas.microsoft.com/office/drawing/2014/main" val="3700717743"/>
                  </a:ext>
                </a:extLst>
              </a:tr>
              <a:tr h="234939">
                <a:tc gridSpan="5">
                  <a:txBody>
                    <a:bodyPr/>
                    <a:lstStyle/>
                    <a:p>
                      <a:pPr marL="24130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зона - местности, приравненные к районам Крайнего Севера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723111"/>
                  </a:ext>
                </a:extLst>
              </a:tr>
              <a:tr h="412082">
                <a:tc>
                  <a:txBody>
                    <a:bodyPr/>
                    <a:lstStyle/>
                    <a:p>
                      <a:pPr marL="73025" marR="2159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100 руб.</a:t>
                      </a:r>
                    </a:p>
                    <a:p>
                      <a:pPr marL="73025" marR="12065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включительно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1968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7302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120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99,00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1039944459"/>
                  </a:ext>
                </a:extLst>
              </a:tr>
              <a:tr h="569069">
                <a:tc>
                  <a:txBody>
                    <a:bodyPr/>
                    <a:lstStyle/>
                    <a:p>
                      <a:pPr marL="289560" indent="-2197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100 руб. до 500 руб. включительно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2857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88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1841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78,00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2622265465"/>
                  </a:ext>
                </a:extLst>
              </a:tr>
              <a:tr h="218892">
                <a:tc>
                  <a:txBody>
                    <a:bodyPr/>
                    <a:lstStyle/>
                    <a:p>
                      <a:pPr marL="73025" marR="1524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500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317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1524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120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2413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69,00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extLst>
                  <a:ext uri="{0D108BD9-81ED-4DB2-BD59-A6C34878D82A}">
                    <a16:rowId xmlns:a16="http://schemas.microsoft.com/office/drawing/2014/main" val="1933873993"/>
                  </a:ext>
                </a:extLst>
              </a:tr>
              <a:tr h="444177">
                <a:tc gridSpan="5">
                  <a:txBody>
                    <a:bodyPr/>
                    <a:lstStyle/>
                    <a:p>
                      <a:pPr marL="572770" marR="748030" indent="-5422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 зона - города и районы края, за исключением районов Крайнего Севера и приравненных к ним местностей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969595"/>
                  </a:ext>
                </a:extLst>
              </a:tr>
              <a:tr h="412082">
                <a:tc>
                  <a:txBody>
                    <a:bodyPr/>
                    <a:lstStyle/>
                    <a:p>
                      <a:pPr marL="73025" marR="12065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100 руб.</a:t>
                      </a:r>
                    </a:p>
                    <a:p>
                      <a:pPr marL="73025" marR="3175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включительно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374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2730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215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3683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82,00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1108596009"/>
                  </a:ext>
                </a:extLst>
              </a:tr>
              <a:tr h="605271">
                <a:tc>
                  <a:txBody>
                    <a:bodyPr/>
                    <a:lstStyle/>
                    <a:p>
                      <a:pPr marL="299085" indent="-2197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100 руб. до 500 руб. включительно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4699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2730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2730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tc>
                  <a:txBody>
                    <a:bodyPr/>
                    <a:lstStyle/>
                    <a:p>
                      <a:pPr marL="4254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71,00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 anchor="ctr"/>
                </a:tc>
                <a:extLst>
                  <a:ext uri="{0D108BD9-81ED-4DB2-BD59-A6C34878D82A}">
                    <a16:rowId xmlns:a16="http://schemas.microsoft.com/office/drawing/2014/main" val="2756704917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pPr marL="73025" marR="6350" indent="-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500 руб.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50165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3048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73025" indent="-31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tc>
                  <a:txBody>
                    <a:bodyPr/>
                    <a:lstStyle/>
                    <a:p>
                      <a:pPr marL="3937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57,00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14" marR="33305" marT="18207" marB="0"/>
                </a:tc>
                <a:extLst>
                  <a:ext uri="{0D108BD9-81ED-4DB2-BD59-A6C34878D82A}">
                    <a16:rowId xmlns:a16="http://schemas.microsoft.com/office/drawing/2014/main" val="119107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28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873" y="171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цен на ЖНВЛП в г. Красноярск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009" y="1773815"/>
            <a:ext cx="7779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производителя на безрецептурный препарат без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1543,91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надбавка (11%): 1543,91*11% = 169,83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цена без НДС: 1543,91+169,83 = 1713,74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надбавка (11%): 1543,91*11% = 169,83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 без НДС: 1713,74+169,83 = 1883,57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 с НДС: 1883,57+188,35 (10%) =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2071,92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4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5909" y="198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цен на ЖНВЛП в г. Красноярск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1763" y="2147454"/>
            <a:ext cx="89638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производителя на наркотический или психотропный препарат – 236,87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надбавка (47%): 236,87 *47% = 111,32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цена: 263,87+111,32 = 348,19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надбавка (71%): 236,87*71% = 168,17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розничная без НДС: 168,17+348,19 = 516,36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цена с НДС: 516,36+51,63 (10%) =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567,99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0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1" y="1870364"/>
            <a:ext cx="34497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Оптовые и аптечные организации не могут устанавливать надбавки на ЖНВЛП выше предельно допустимых. Это является прямой формой вмешательства государства в ценообразование.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lleo.me/dnevnik/user/6776730/306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83" y="1722015"/>
            <a:ext cx="5569527" cy="371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95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534</Words>
  <Application>Microsoft Office PowerPoint</Application>
  <PresentationFormat>Широкоэкранный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Times New Roman</vt:lpstr>
      <vt:lpstr>Тема Office</vt:lpstr>
      <vt:lpstr>Тема: Формирование цен на ЖНВЛП</vt:lpstr>
      <vt:lpstr>Презентация PowerPoint</vt:lpstr>
      <vt:lpstr>Основные понятия</vt:lpstr>
      <vt:lpstr>Презентация PowerPoint</vt:lpstr>
      <vt:lpstr>Презентация PowerPoint</vt:lpstr>
      <vt:lpstr>Презентация PowerPoint</vt:lpstr>
      <vt:lpstr>Пример расчета цен на ЖНВЛП в г. Красноярск</vt:lpstr>
      <vt:lpstr>Пример расчета цен на ЖНВЛП в г. Красноярск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Формирование цен на ЖНВЛП</dc:title>
  <dc:creator>Аня Филиппова</dc:creator>
  <cp:lastModifiedBy>Аня Филиппова</cp:lastModifiedBy>
  <cp:revision>8</cp:revision>
  <dcterms:created xsi:type="dcterms:W3CDTF">2022-03-28T04:17:13Z</dcterms:created>
  <dcterms:modified xsi:type="dcterms:W3CDTF">2022-03-28T05:16:25Z</dcterms:modified>
</cp:coreProperties>
</file>