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3" r:id="rId3"/>
    <p:sldId id="284" r:id="rId4"/>
    <p:sldId id="285" r:id="rId5"/>
    <p:sldId id="286" r:id="rId6"/>
    <p:sldId id="287" r:id="rId7"/>
    <p:sldId id="288" r:id="rId8"/>
    <p:sldId id="289" r:id="rId9"/>
    <p:sldId id="290" r:id="rId10"/>
    <p:sldId id="291" r:id="rId11"/>
    <p:sldId id="28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200" autoAdjust="0"/>
  </p:normalViewPr>
  <p:slideViewPr>
    <p:cSldViewPr>
      <p:cViewPr>
        <p:scale>
          <a:sx n="118" d="100"/>
          <a:sy n="118"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26.03.2021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Autofit/>
          </a:bodyPr>
          <a:lstStyle/>
          <a:p>
            <a:r>
              <a:rPr lang="ru-RU" sz="18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ВЫСШЕГО  ОБРАЗОВАНИЯ «КРАСНОЯРСКИЙ  ГОСУДАРСТВЕННЫЙ  МЕДИЦИНСКИЙ  УНИВЕРСИТЕТ  ИМЕНИ ПРОФЕССОРА В.Ф. ВОЙНО-ЯСЕНЕЦКОГО»</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МИНИСТЕРСТВА  ЗДРАВООХРАНЕНИЯ РОССИЙСКОЙ ФЕДЕРАЦИИ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ФАРМАЦЕВТИЧЕСКИЙ  КОЛЛЕДЖ.</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755576" y="2276872"/>
            <a:ext cx="7931224" cy="3960440"/>
          </a:xfrm>
          <a:solidFill>
            <a:schemeClr val="bg1"/>
          </a:solidFill>
        </p:spPr>
        <p:txBody>
          <a:bodyPr>
            <a:normAutofit fontScale="92500" lnSpcReduction="10000"/>
          </a:bodyPr>
          <a:lstStyle/>
          <a:p>
            <a:pPr marL="0" indent="0" algn="ctr">
              <a:buNone/>
            </a:pPr>
            <a:r>
              <a:rPr lang="ru-RU" sz="2200" dirty="0" smtClean="0">
                <a:latin typeface="Times New Roman" pitchFamily="18" charset="0"/>
                <a:cs typeface="Times New Roman" pitchFamily="18" charset="0"/>
              </a:rPr>
              <a:t>Правила ведения кассовых операций</a:t>
            </a:r>
          </a:p>
          <a:p>
            <a:pPr marL="0" indent="0" algn="r">
              <a:buNone/>
            </a:pPr>
            <a:endParaRPr lang="ru-RU" sz="2600" dirty="0">
              <a:latin typeface="Times New Roman" pitchFamily="18" charset="0"/>
              <a:cs typeface="Times New Roman" pitchFamily="18" charset="0"/>
            </a:endParaRPr>
          </a:p>
          <a:p>
            <a:pPr marL="0" indent="0" algn="r">
              <a:buNone/>
            </a:pPr>
            <a:endParaRPr lang="ru-RU" sz="2000" dirty="0" smtClean="0">
              <a:latin typeface="Times New Roman" pitchFamily="18" charset="0"/>
              <a:cs typeface="Times New Roman" pitchFamily="18" charset="0"/>
            </a:endParaRPr>
          </a:p>
          <a:p>
            <a:pPr marL="0" indent="0" algn="r">
              <a:buNone/>
            </a:pPr>
            <a:endParaRPr lang="ru-RU" sz="2000" dirty="0" smtClean="0">
              <a:latin typeface="Times New Roman" pitchFamily="18" charset="0"/>
              <a:cs typeface="Times New Roman" pitchFamily="18" charset="0"/>
            </a:endParaRPr>
          </a:p>
          <a:p>
            <a:pPr marL="0" indent="0" algn="r">
              <a:buNone/>
            </a:pPr>
            <a:endParaRPr lang="ru-RU" sz="2000" dirty="0">
              <a:latin typeface="Times New Roman" pitchFamily="18" charset="0"/>
              <a:cs typeface="Times New Roman" pitchFamily="18" charset="0"/>
            </a:endParaRPr>
          </a:p>
          <a:p>
            <a:pPr marL="0" indent="0" algn="r">
              <a:buNone/>
            </a:pPr>
            <a:r>
              <a:rPr lang="ru-RU" sz="2000" dirty="0" smtClean="0">
                <a:latin typeface="Times New Roman" pitchFamily="18" charset="0"/>
                <a:cs typeface="Times New Roman" pitchFamily="18" charset="0"/>
              </a:rPr>
              <a:t>Выполнила: Сафариева С.Д.</a:t>
            </a:r>
          </a:p>
          <a:p>
            <a:pPr marL="0" indent="0" algn="r">
              <a:buNone/>
            </a:pPr>
            <a:r>
              <a:rPr lang="ru-RU" sz="2000" dirty="0" smtClean="0">
                <a:latin typeface="Times New Roman" pitchFamily="18" charset="0"/>
                <a:cs typeface="Times New Roman" pitchFamily="18" charset="0"/>
              </a:rPr>
              <a:t>Преподаватель: Казакова Е.Н.</a:t>
            </a:r>
            <a:endParaRPr lang="ru-RU" sz="2000" dirty="0">
              <a:latin typeface="Times New Roman" pitchFamily="18" charset="0"/>
              <a:cs typeface="Times New Roman" pitchFamily="18" charset="0"/>
            </a:endParaRPr>
          </a:p>
          <a:p>
            <a:pPr marL="0" indent="0" algn="r">
              <a:buNone/>
            </a:pPr>
            <a:endParaRPr lang="ru-RU" sz="2000" dirty="0" smtClean="0">
              <a:latin typeface="Times New Roman" pitchFamily="18" charset="0"/>
              <a:cs typeface="Times New Roman" pitchFamily="18" charset="0"/>
            </a:endParaRPr>
          </a:p>
          <a:p>
            <a:pPr marL="0" indent="0" algn="r">
              <a:buNone/>
            </a:pPr>
            <a:endParaRPr lang="ru-RU" sz="2000" dirty="0">
              <a:latin typeface="Times New Roman" pitchFamily="18" charset="0"/>
              <a:cs typeface="Times New Roman" pitchFamily="18" charset="0"/>
            </a:endParaRPr>
          </a:p>
          <a:p>
            <a:pPr marL="0" indent="0" algn="ctr">
              <a:buNone/>
            </a:pPr>
            <a:endParaRPr lang="ru-RU" sz="2000" dirty="0" smtClean="0">
              <a:latin typeface="Times New Roman" pitchFamily="18" charset="0"/>
              <a:cs typeface="Times New Roman" pitchFamily="18" charset="0"/>
            </a:endParaRPr>
          </a:p>
          <a:p>
            <a:pPr marL="0" indent="0" algn="ctr">
              <a:buNone/>
            </a:pPr>
            <a:endParaRPr lang="ru-RU" sz="2000" dirty="0">
              <a:latin typeface="Times New Roman" pitchFamily="18" charset="0"/>
              <a:cs typeface="Times New Roman" pitchFamily="18" charset="0"/>
            </a:endParaRPr>
          </a:p>
          <a:p>
            <a:pPr marL="0" indent="0" algn="ctr">
              <a:buNone/>
            </a:pPr>
            <a:r>
              <a:rPr lang="ru-RU" sz="2000" dirty="0" smtClean="0">
                <a:latin typeface="Times New Roman" pitchFamily="18" charset="0"/>
                <a:cs typeface="Times New Roman" pitchFamily="18" charset="0"/>
              </a:rPr>
              <a:t>Красноярск 202.</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228137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anose="02020603050405020304" pitchFamily="18" charset="0"/>
                <a:cs typeface="Times New Roman" panose="02020603050405020304" pitchFamily="18" charset="0"/>
              </a:rPr>
              <a:t>Образец заполнения </a:t>
            </a:r>
            <a:endParaRPr lang="ru-RU" sz="3600" dirty="0">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730" y="1814748"/>
            <a:ext cx="6602540" cy="409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20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34082"/>
          </a:xfrm>
        </p:spPr>
        <p:txBody>
          <a:bodyPr>
            <a:normAutofit fontScale="90000"/>
          </a:bodyPr>
          <a:lstStyle/>
          <a:p>
            <a:r>
              <a:rPr lang="ru-RU" dirty="0" smtClean="0">
                <a:latin typeface="Times New Roman" panose="02020603050405020304" pitchFamily="18" charset="0"/>
                <a:cs typeface="Times New Roman" panose="02020603050405020304" pitchFamily="18" charset="0"/>
              </a:rPr>
              <a:t>Спасибо за внимание!</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124744"/>
            <a:ext cx="8280920" cy="4658018"/>
          </a:xfrm>
        </p:spPr>
      </p:pic>
    </p:spTree>
    <p:extLst>
      <p:ext uri="{BB962C8B-B14F-4D97-AF65-F5344CB8AC3E}">
        <p14:creationId xmlns:p14="http://schemas.microsoft.com/office/powerpoint/2010/main" val="135740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600" dirty="0" smtClean="0">
                <a:latin typeface="Times New Roman" panose="02020603050405020304" pitchFamily="18" charset="0"/>
                <a:cs typeface="Times New Roman" panose="02020603050405020304" pitchFamily="18" charset="0"/>
              </a:rPr>
              <a:t>Понятие кассовых операций</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124744"/>
            <a:ext cx="8229600" cy="5472608"/>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Кассовые операции - операции по приему (</a:t>
            </a:r>
            <a:r>
              <a:rPr lang="ru-RU" sz="2000" dirty="0" smtClean="0">
                <a:latin typeface="Times New Roman" panose="02020603050405020304" pitchFamily="18" charset="0"/>
                <a:cs typeface="Times New Roman" panose="02020603050405020304" pitchFamily="18" charset="0"/>
              </a:rPr>
              <a:t>включая пересчет</a:t>
            </a:r>
            <a:r>
              <a:rPr lang="ru-RU" sz="2000" dirty="0">
                <a:latin typeface="Times New Roman" panose="02020603050405020304" pitchFamily="18" charset="0"/>
                <a:cs typeface="Times New Roman" panose="02020603050405020304" pitchFamily="18" charset="0"/>
              </a:rPr>
              <a:t>) и выдаче наличных денежных средств.</a:t>
            </a:r>
          </a:p>
          <a:p>
            <a:pPr marL="0" indent="0">
              <a:buNone/>
            </a:pPr>
            <a:r>
              <a:rPr lang="ru-RU" sz="2000" dirty="0">
                <a:latin typeface="Times New Roman" panose="02020603050405020304" pitchFamily="18" charset="0"/>
                <a:cs typeface="Times New Roman" panose="02020603050405020304" pitchFamily="18" charset="0"/>
              </a:rPr>
              <a:t>Кассовые операции осуществляются кассиром </a:t>
            </a:r>
            <a:r>
              <a:rPr lang="ru-RU" sz="2000" dirty="0" smtClean="0">
                <a:latin typeface="Times New Roman" panose="02020603050405020304" pitchFamily="18" charset="0"/>
                <a:cs typeface="Times New Roman" panose="02020603050405020304" pitchFamily="18" charset="0"/>
              </a:rPr>
              <a:t>- кассовым </a:t>
            </a:r>
            <a:r>
              <a:rPr lang="ru-RU" sz="2000" dirty="0">
                <a:latin typeface="Times New Roman" panose="02020603050405020304" pitchFamily="18" charset="0"/>
                <a:cs typeface="Times New Roman" panose="02020603050405020304" pitchFamily="18" charset="0"/>
              </a:rPr>
              <a:t>работником или иным </a:t>
            </a:r>
            <a:r>
              <a:rPr lang="ru-RU" sz="2000" dirty="0" smtClean="0">
                <a:latin typeface="Times New Roman" panose="02020603050405020304" pitchFamily="18" charset="0"/>
                <a:cs typeface="Times New Roman" panose="02020603050405020304" pitchFamily="18" charset="0"/>
              </a:rPr>
              <a:t>работником, определенным </a:t>
            </a:r>
            <a:r>
              <a:rPr lang="ru-RU" sz="2000" dirty="0">
                <a:latin typeface="Times New Roman" panose="02020603050405020304" pitchFamily="18" charset="0"/>
                <a:cs typeface="Times New Roman" panose="02020603050405020304" pitchFamily="18" charset="0"/>
              </a:rPr>
              <a:t>руководителем из числа </a:t>
            </a:r>
            <a:r>
              <a:rPr lang="ru-RU" sz="2000" dirty="0" smtClean="0">
                <a:latin typeface="Times New Roman" panose="02020603050405020304" pitchFamily="18" charset="0"/>
                <a:cs typeface="Times New Roman" panose="02020603050405020304" pitchFamily="18" charset="0"/>
              </a:rPr>
              <a:t>сотрудников организации</a:t>
            </a:r>
            <a:r>
              <a:rPr lang="ru-RU" sz="2000" dirty="0">
                <a:latin typeface="Times New Roman" panose="02020603050405020304" pitchFamily="18" charset="0"/>
                <a:cs typeface="Times New Roman" panose="02020603050405020304" pitchFamily="18" charset="0"/>
              </a:rPr>
              <a:t>.</a:t>
            </a:r>
          </a:p>
          <a:p>
            <a:pPr marL="0" indent="0">
              <a:buNone/>
            </a:pPr>
            <a:r>
              <a:rPr lang="ru-RU" sz="2000" dirty="0">
                <a:latin typeface="Times New Roman" panose="02020603050405020304" pitchFamily="18" charset="0"/>
                <a:cs typeface="Times New Roman" panose="02020603050405020304" pitchFamily="18" charset="0"/>
              </a:rPr>
              <a:t>При наличии нескольких кассиров один из </a:t>
            </a:r>
            <a:r>
              <a:rPr lang="ru-RU" sz="2000" dirty="0" smtClean="0">
                <a:latin typeface="Times New Roman" panose="02020603050405020304" pitchFamily="18" charset="0"/>
                <a:cs typeface="Times New Roman" panose="02020603050405020304" pitchFamily="18" charset="0"/>
              </a:rPr>
              <a:t>них выполняет </a:t>
            </a:r>
            <a:r>
              <a:rPr lang="ru-RU" sz="2000" dirty="0">
                <a:latin typeface="Times New Roman" panose="02020603050405020304" pitchFamily="18" charset="0"/>
                <a:cs typeface="Times New Roman" panose="02020603050405020304" pitchFamily="18" charset="0"/>
              </a:rPr>
              <a:t>функции старшего кассира.</a:t>
            </a:r>
          </a:p>
          <a:p>
            <a:pPr marL="0" indent="0">
              <a:buNone/>
            </a:pPr>
            <a:r>
              <a:rPr lang="ru-RU" sz="2000" dirty="0">
                <a:latin typeface="Times New Roman" panose="02020603050405020304" pitchFamily="18" charset="0"/>
                <a:cs typeface="Times New Roman" panose="02020603050405020304" pitchFamily="18" charset="0"/>
              </a:rPr>
              <a:t>Кассовые операции могут </a:t>
            </a:r>
            <a:r>
              <a:rPr lang="ru-RU" sz="2000" dirty="0" smtClean="0">
                <a:latin typeface="Times New Roman" panose="02020603050405020304" pitchFamily="18" charset="0"/>
                <a:cs typeface="Times New Roman" panose="02020603050405020304" pitchFamily="18" charset="0"/>
              </a:rPr>
              <a:t>проводиться руководителем</a:t>
            </a:r>
            <a:r>
              <a:rPr lang="ru-RU"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933056"/>
            <a:ext cx="2520279" cy="262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63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336704"/>
          </a:xfrm>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Порядок ведения кассовых операций </a:t>
            </a: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Порядок </a:t>
            </a:r>
            <a:r>
              <a:rPr lang="ru-RU" sz="2400" dirty="0">
                <a:latin typeface="Times New Roman" panose="02020603050405020304" pitchFamily="18" charset="0"/>
                <a:cs typeface="Times New Roman" panose="02020603050405020304" pitchFamily="18" charset="0"/>
              </a:rPr>
              <a:t>ведения кассовых операций утвержден ЦБРФ. Касса предприятия предназначена для хранения и выдачи наличных денег и денежных документов (проездных документов, почтовых марок, путевок и ценных бумаг, акции, облигации, векселя</a:t>
            </a:r>
            <a:r>
              <a:rPr lang="ru-RU" sz="2400" dirty="0" smtClean="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1" y="3429000"/>
            <a:ext cx="486727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36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6552728"/>
          </a:xfrm>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Помещение кассы</a:t>
            </a:r>
          </a:p>
          <a:p>
            <a:pPr marL="0" indent="0" algn="just">
              <a:buNone/>
            </a:pPr>
            <a:r>
              <a:rPr lang="ru-RU" sz="2000" dirty="0" smtClean="0">
                <a:latin typeface="Times New Roman" panose="02020603050405020304" pitchFamily="18" charset="0"/>
                <a:cs typeface="Times New Roman" panose="02020603050405020304" pitchFamily="18" charset="0"/>
              </a:rPr>
              <a:t>Помещение </a:t>
            </a:r>
            <a:r>
              <a:rPr lang="ru-RU" sz="2000" dirty="0">
                <a:latin typeface="Times New Roman" panose="02020603050405020304" pitchFamily="18" charset="0"/>
                <a:cs typeface="Times New Roman" panose="02020603050405020304" pitchFamily="18" charset="0"/>
              </a:rPr>
              <a:t>в кассу должно быть оборудовано специальной охранной сигнализацией. Кассир несет полную материальную ответственность и обязан возместить ущерб, причиненный предприятию, как в результате умышленных действий, так и при транспортировке денег в банк и из банка. Размер сумм начисленных денег в кассе ограничен лимитом, который устанавливается банком по согласованию с предприятием. Наличность сверх лимита может храниться в кассе только в дни выплаты заработной платы, пенсий, стипендий в течение трех рабочих дней, включая день получения денег в банке.</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17032"/>
            <a:ext cx="3858005" cy="289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81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597352"/>
          </a:xfrm>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Приходный кассовый ордер</a:t>
            </a:r>
          </a:p>
          <a:p>
            <a:pPr marL="0" indent="0">
              <a:buNone/>
            </a:pPr>
            <a:r>
              <a:rPr lang="ru-RU" sz="2400" dirty="0" smtClean="0">
                <a:latin typeface="Times New Roman" panose="02020603050405020304" pitchFamily="18" charset="0"/>
                <a:cs typeface="Times New Roman" panose="02020603050405020304" pitchFamily="18" charset="0"/>
              </a:rPr>
              <a:t>Прием </a:t>
            </a:r>
            <a:r>
              <a:rPr lang="ru-RU" sz="2400" dirty="0">
                <a:latin typeface="Times New Roman" panose="02020603050405020304" pitchFamily="18" charset="0"/>
                <a:cs typeface="Times New Roman" panose="02020603050405020304" pitchFamily="18" charset="0"/>
              </a:rPr>
              <a:t>наличных денег в кассу производится по приходным кассовым ордерам (ПКО). ПКО- квитанция, заверенная печатью или штампом выдается на руки лицу, внесшему деньги в кассу. ПКО остается в кассе.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2339894"/>
            <a:ext cx="6048672" cy="429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53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Расходный кассовый ордер</a:t>
            </a:r>
          </a:p>
          <a:p>
            <a:pPr marL="0" indent="0">
              <a:buNone/>
            </a:pPr>
            <a:r>
              <a:rPr lang="ru-RU" sz="2400" dirty="0" smtClean="0">
                <a:latin typeface="Times New Roman" panose="02020603050405020304" pitchFamily="18" charset="0"/>
                <a:cs typeface="Times New Roman" panose="02020603050405020304" pitchFamily="18" charset="0"/>
              </a:rPr>
              <a:t>Выплата </a:t>
            </a:r>
            <a:r>
              <a:rPr lang="ru-RU" sz="2400" dirty="0">
                <a:latin typeface="Times New Roman" panose="02020603050405020304" pitchFamily="18" charset="0"/>
                <a:cs typeface="Times New Roman" panose="02020603050405020304" pitchFamily="18" charset="0"/>
              </a:rPr>
              <a:t>наличных денег производится по расходным кассовым ордерам (РКО) или другим надлежаще оформленным документам (платежная ведомость, заявление на выдачу денег, счет). Лицам, не состоящим в штате предприятия, деньги выдаются при предъявлении паспорта. Паспортные данные записываются в расходный кассовый ордер.</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180357"/>
            <a:ext cx="4536504" cy="341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74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Заработная плата и премии выплачиваются кассиром по платежной ведомости без составления расходного кассового ордера на каждого получателя. По истечении трех рабочих дней кассир выписывает расходный кассовый ордер на общую сумму, выплаченную по платежной ведомости.</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699135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08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116632"/>
            <a:ext cx="8229600" cy="6552728"/>
          </a:xfrm>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Ошибки в приходных и расходных кассовых ордерах не допускаются. После совершения хозяйственных операций на всех приходных документах ставится штамп «получено», а на расходных «оплачено». По истечении установленных сроков оплаты труда кассир должен напротив фамилий лиц, которым не выплачена зарплата, поставить штамп «депонировано», составить реестр депонированных сумм и сдать эти деньги в банк на расчетный счет. </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Все </a:t>
            </a:r>
            <a:r>
              <a:rPr lang="ru-RU" sz="2400" dirty="0">
                <a:latin typeface="Times New Roman" panose="02020603050405020304" pitchFamily="18" charset="0"/>
                <a:cs typeface="Times New Roman" panose="02020603050405020304" pitchFamily="18" charset="0"/>
              </a:rPr>
              <a:t>поступления и выплаты наличных денег кассир учитывает в кассовой книге. Каждое предприятие может иметь только одну кассовую книгу. Листы кассовой книги нумеруются; пронумеровываются и опечатываются на последней странице делается надпись о количестве пронумерованных страниц, и ставятся подписи руководителя и главбуха.</a:t>
            </a:r>
          </a:p>
        </p:txBody>
      </p:sp>
    </p:spTree>
    <p:extLst>
      <p:ext uri="{BB962C8B-B14F-4D97-AF65-F5344CB8AC3E}">
        <p14:creationId xmlns:p14="http://schemas.microsoft.com/office/powerpoint/2010/main" val="250843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Записи </a:t>
            </a:r>
            <a:r>
              <a:rPr lang="ru-RU" sz="2000" dirty="0">
                <a:latin typeface="Times New Roman" panose="02020603050405020304" pitchFamily="18" charset="0"/>
                <a:cs typeface="Times New Roman" panose="02020603050405020304" pitchFamily="18" charset="0"/>
              </a:rPr>
              <a:t>в кассовой книге ведутся в 2 экземплярах под копирку: первый экземпляр остается в кассовой книге, вторые экземпляры отрывные и они служат отчетом кассира. Отчеты кассира составляются ежедневно или 1раз в 3-5 дней в зависимости от оборота наличных денег. Подчистки и неоговоренные исправления в кассовой книге запрещены, разрешаются исправления, сделанные корректурным способом, заверяются подписями кассира и главбуха.</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7716"/>
            <a:ext cx="4053838" cy="374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533472"/>
            <a:ext cx="4770685" cy="191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7190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516</Words>
  <Application>Microsoft Office PowerPoint</Application>
  <PresentationFormat>Экран (4:3)</PresentationFormat>
  <Paragraphs>33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vt:lpstr>
      <vt:lpstr>Понятие кассовых операций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Образец заполнения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dc:title>
  <dc:creator>Татьяна Дубковская</dc:creator>
  <cp:lastModifiedBy>Тома</cp:lastModifiedBy>
  <cp:revision>31</cp:revision>
  <dcterms:created xsi:type="dcterms:W3CDTF">2019-12-10T11:29:59Z</dcterms:created>
  <dcterms:modified xsi:type="dcterms:W3CDTF">2021-03-26T14:45:41Z</dcterms:modified>
</cp:coreProperties>
</file>