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09" r:id="rId4"/>
    <p:sldId id="260" r:id="rId5"/>
    <p:sldId id="312" r:id="rId6"/>
    <p:sldId id="297" r:id="rId7"/>
    <p:sldId id="299" r:id="rId8"/>
    <p:sldId id="300" r:id="rId9"/>
    <p:sldId id="302" r:id="rId10"/>
    <p:sldId id="303" r:id="rId11"/>
    <p:sldId id="306" r:id="rId12"/>
    <p:sldId id="315" r:id="rId13"/>
    <p:sldId id="264" r:id="rId14"/>
    <p:sldId id="265" r:id="rId15"/>
    <p:sldId id="268" r:id="rId16"/>
    <p:sldId id="269" r:id="rId17"/>
    <p:sldId id="313" r:id="rId18"/>
    <p:sldId id="270" r:id="rId19"/>
    <p:sldId id="314" r:id="rId20"/>
    <p:sldId id="305" r:id="rId21"/>
    <p:sldId id="272" r:id="rId22"/>
    <p:sldId id="273" r:id="rId23"/>
    <p:sldId id="274" r:id="rId24"/>
    <p:sldId id="275" r:id="rId25"/>
    <p:sldId id="277" r:id="rId26"/>
    <p:sldId id="278" r:id="rId27"/>
    <p:sldId id="317" r:id="rId28"/>
    <p:sldId id="316" r:id="rId29"/>
    <p:sldId id="308" r:id="rId30"/>
    <p:sldId id="310" r:id="rId31"/>
    <p:sldId id="320" r:id="rId32"/>
    <p:sldId id="311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5" r:id="rId46"/>
    <p:sldId id="336" r:id="rId47"/>
    <p:sldId id="33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B6325-4B8F-4DB5-AF05-0A43A769104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00984C0-28B0-46B5-9939-6C744061F717}">
      <dgm:prSet phldrT="[Текст]" custT="1"/>
      <dgm:spPr/>
      <dgm:t>
        <a:bodyPr/>
        <a:lstStyle/>
        <a:p>
          <a:r>
            <a:rPr lang="ru-RU" sz="2800" dirty="0" smtClean="0"/>
            <a:t>Длительность каждой отдельной фазы </a:t>
          </a:r>
          <a:endParaRPr lang="ru-RU" sz="2800" dirty="0"/>
        </a:p>
      </dgm:t>
    </dgm:pt>
    <dgm:pt modelId="{CB76366D-545B-49F8-A5F1-BF85F2E58335}" type="parTrans" cxnId="{C3D6BEA8-8348-4531-916F-55766EB0FB81}">
      <dgm:prSet/>
      <dgm:spPr/>
      <dgm:t>
        <a:bodyPr/>
        <a:lstStyle/>
        <a:p>
          <a:endParaRPr lang="ru-RU"/>
        </a:p>
      </dgm:t>
    </dgm:pt>
    <dgm:pt modelId="{882E470D-CFBC-4AD1-B820-25CEBB25BC87}" type="sibTrans" cxnId="{C3D6BEA8-8348-4531-916F-55766EB0FB81}">
      <dgm:prSet/>
      <dgm:spPr/>
      <dgm:t>
        <a:bodyPr/>
        <a:lstStyle/>
        <a:p>
          <a:endParaRPr lang="ru-RU"/>
        </a:p>
      </dgm:t>
    </dgm:pt>
    <dgm:pt modelId="{015C3F50-BD48-42A1-9591-8BA7549C50B0}">
      <dgm:prSet custT="1"/>
      <dgm:spPr/>
      <dgm:t>
        <a:bodyPr/>
        <a:lstStyle/>
        <a:p>
          <a:r>
            <a:rPr lang="ru-RU" sz="2800" dirty="0" smtClean="0"/>
            <a:t>Общая продолжительность жизни</a:t>
          </a:r>
          <a:endParaRPr lang="ru-RU" sz="2800" dirty="0"/>
        </a:p>
      </dgm:t>
    </dgm:pt>
    <dgm:pt modelId="{28F43245-071D-44A3-8A41-DD6C610E56AD}" type="parTrans" cxnId="{5681954C-1916-43F5-850B-9A1D005FC68B}">
      <dgm:prSet/>
      <dgm:spPr/>
      <dgm:t>
        <a:bodyPr/>
        <a:lstStyle/>
        <a:p>
          <a:endParaRPr lang="ru-RU"/>
        </a:p>
      </dgm:t>
    </dgm:pt>
    <dgm:pt modelId="{3B12B8F8-DE89-4427-A719-693F6792E8DC}" type="sibTrans" cxnId="{5681954C-1916-43F5-850B-9A1D005FC68B}">
      <dgm:prSet/>
      <dgm:spPr/>
      <dgm:t>
        <a:bodyPr/>
        <a:lstStyle/>
        <a:p>
          <a:endParaRPr lang="ru-RU"/>
        </a:p>
      </dgm:t>
    </dgm:pt>
    <dgm:pt modelId="{57FD9D30-29C3-419B-A0F4-D95852C6B37E}">
      <dgm:prSet custT="1"/>
      <dgm:spPr/>
      <dgm:t>
        <a:bodyPr/>
        <a:lstStyle/>
        <a:p>
          <a:r>
            <a:rPr lang="ru-RU" sz="2800" dirty="0" smtClean="0"/>
            <a:t>Необратимость  каждой отдельной фазы </a:t>
          </a:r>
          <a:endParaRPr lang="ru-RU" sz="2800" dirty="0"/>
        </a:p>
      </dgm:t>
    </dgm:pt>
    <dgm:pt modelId="{181FAFC9-3F69-4C10-9593-09C13D3DEAF7}" type="parTrans" cxnId="{900E2C2A-3B98-47F7-BDC3-2DE41F8597D5}">
      <dgm:prSet/>
      <dgm:spPr/>
      <dgm:t>
        <a:bodyPr/>
        <a:lstStyle/>
        <a:p>
          <a:endParaRPr lang="ru-RU"/>
        </a:p>
      </dgm:t>
    </dgm:pt>
    <dgm:pt modelId="{2996F3E8-0A4B-4F0A-9386-AD760CB20E9C}" type="sibTrans" cxnId="{900E2C2A-3B98-47F7-BDC3-2DE41F8597D5}">
      <dgm:prSet/>
      <dgm:spPr/>
      <dgm:t>
        <a:bodyPr/>
        <a:lstStyle/>
        <a:p>
          <a:endParaRPr lang="ru-RU"/>
        </a:p>
      </dgm:t>
    </dgm:pt>
    <dgm:pt modelId="{D05BF31B-4530-4038-AFB2-2605C6256178}" type="pres">
      <dgm:prSet presAssocID="{F83B6325-4B8F-4DB5-AF05-0A43A7691043}" presName="compositeShape" presStyleCnt="0">
        <dgm:presLayoutVars>
          <dgm:dir/>
          <dgm:resizeHandles/>
        </dgm:presLayoutVars>
      </dgm:prSet>
      <dgm:spPr/>
    </dgm:pt>
    <dgm:pt modelId="{D8A04E0D-EC52-4C31-95B4-BD3BA59C0A23}" type="pres">
      <dgm:prSet presAssocID="{F83B6325-4B8F-4DB5-AF05-0A43A7691043}" presName="pyramid" presStyleLbl="node1" presStyleIdx="0" presStyleCnt="1" custScaleX="163674"/>
      <dgm:spPr/>
    </dgm:pt>
    <dgm:pt modelId="{86150BA3-7466-48EA-89BB-5FB8A4006156}" type="pres">
      <dgm:prSet presAssocID="{F83B6325-4B8F-4DB5-AF05-0A43A7691043}" presName="theList" presStyleCnt="0"/>
      <dgm:spPr/>
    </dgm:pt>
    <dgm:pt modelId="{B5744054-009C-4059-9306-AD0CB52F44E2}" type="pres">
      <dgm:prSet presAssocID="{015C3F50-BD48-42A1-9591-8BA7549C50B0}" presName="aNode" presStyleLbl="fgAcc1" presStyleIdx="0" presStyleCnt="3" custScaleX="20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6BC8F-D8AC-4DF6-B6BF-BF598001BAA7}" type="pres">
      <dgm:prSet presAssocID="{015C3F50-BD48-42A1-9591-8BA7549C50B0}" presName="aSpace" presStyleCnt="0"/>
      <dgm:spPr/>
    </dgm:pt>
    <dgm:pt modelId="{1282A2C5-BE2E-45B0-945F-C2E33C487F96}" type="pres">
      <dgm:prSet presAssocID="{57FD9D30-29C3-419B-A0F4-D95852C6B37E}" presName="aNode" presStyleLbl="fgAcc1" presStyleIdx="1" presStyleCnt="3" custScaleX="20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7D389-B2A6-45C0-A2D9-1E6B30838D43}" type="pres">
      <dgm:prSet presAssocID="{57FD9D30-29C3-419B-A0F4-D95852C6B37E}" presName="aSpace" presStyleCnt="0"/>
      <dgm:spPr/>
    </dgm:pt>
    <dgm:pt modelId="{6B897883-143B-4CB2-B21C-63810123356A}" type="pres">
      <dgm:prSet presAssocID="{700984C0-28B0-46B5-9939-6C744061F717}" presName="aNode" presStyleLbl="fgAcc1" presStyleIdx="2" presStyleCnt="3" custScaleX="20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DD9D-5AC0-4156-9DFB-81408A98F346}" type="pres">
      <dgm:prSet presAssocID="{700984C0-28B0-46B5-9939-6C744061F717}" presName="aSpace" presStyleCnt="0"/>
      <dgm:spPr/>
    </dgm:pt>
  </dgm:ptLst>
  <dgm:cxnLst>
    <dgm:cxn modelId="{C3D6BEA8-8348-4531-916F-55766EB0FB81}" srcId="{F83B6325-4B8F-4DB5-AF05-0A43A7691043}" destId="{700984C0-28B0-46B5-9939-6C744061F717}" srcOrd="2" destOrd="0" parTransId="{CB76366D-545B-49F8-A5F1-BF85F2E58335}" sibTransId="{882E470D-CFBC-4AD1-B820-25CEBB25BC87}"/>
    <dgm:cxn modelId="{BDE3CCF1-51C1-4950-9F09-46D0998F19AE}" type="presOf" srcId="{015C3F50-BD48-42A1-9591-8BA7549C50B0}" destId="{B5744054-009C-4059-9306-AD0CB52F44E2}" srcOrd="0" destOrd="0" presId="urn:microsoft.com/office/officeart/2005/8/layout/pyramid2"/>
    <dgm:cxn modelId="{900E2C2A-3B98-47F7-BDC3-2DE41F8597D5}" srcId="{F83B6325-4B8F-4DB5-AF05-0A43A7691043}" destId="{57FD9D30-29C3-419B-A0F4-D95852C6B37E}" srcOrd="1" destOrd="0" parTransId="{181FAFC9-3F69-4C10-9593-09C13D3DEAF7}" sibTransId="{2996F3E8-0A4B-4F0A-9386-AD760CB20E9C}"/>
    <dgm:cxn modelId="{9EB3C65E-87E1-480E-AC74-AAEA646DC9DD}" type="presOf" srcId="{57FD9D30-29C3-419B-A0F4-D95852C6B37E}" destId="{1282A2C5-BE2E-45B0-945F-C2E33C487F96}" srcOrd="0" destOrd="0" presId="urn:microsoft.com/office/officeart/2005/8/layout/pyramid2"/>
    <dgm:cxn modelId="{5681954C-1916-43F5-850B-9A1D005FC68B}" srcId="{F83B6325-4B8F-4DB5-AF05-0A43A7691043}" destId="{015C3F50-BD48-42A1-9591-8BA7549C50B0}" srcOrd="0" destOrd="0" parTransId="{28F43245-071D-44A3-8A41-DD6C610E56AD}" sibTransId="{3B12B8F8-DE89-4427-A719-693F6792E8DC}"/>
    <dgm:cxn modelId="{03BAFE76-BA75-4E2A-A641-53E0C0AD475B}" type="presOf" srcId="{700984C0-28B0-46B5-9939-6C744061F717}" destId="{6B897883-143B-4CB2-B21C-63810123356A}" srcOrd="0" destOrd="0" presId="urn:microsoft.com/office/officeart/2005/8/layout/pyramid2"/>
    <dgm:cxn modelId="{32076D06-31C7-45D1-8F85-8E279D8C7ED6}" type="presOf" srcId="{F83B6325-4B8F-4DB5-AF05-0A43A7691043}" destId="{D05BF31B-4530-4038-AFB2-2605C6256178}" srcOrd="0" destOrd="0" presId="urn:microsoft.com/office/officeart/2005/8/layout/pyramid2"/>
    <dgm:cxn modelId="{7AF88CB7-3AF3-4958-8212-699BE76006EC}" type="presParOf" srcId="{D05BF31B-4530-4038-AFB2-2605C6256178}" destId="{D8A04E0D-EC52-4C31-95B4-BD3BA59C0A23}" srcOrd="0" destOrd="0" presId="urn:microsoft.com/office/officeart/2005/8/layout/pyramid2"/>
    <dgm:cxn modelId="{ED40821C-388D-4AFC-AC1E-2D781845C733}" type="presParOf" srcId="{D05BF31B-4530-4038-AFB2-2605C6256178}" destId="{86150BA3-7466-48EA-89BB-5FB8A4006156}" srcOrd="1" destOrd="0" presId="urn:microsoft.com/office/officeart/2005/8/layout/pyramid2"/>
    <dgm:cxn modelId="{7366690D-7860-4EC6-8F7D-816F94EFD2D9}" type="presParOf" srcId="{86150BA3-7466-48EA-89BB-5FB8A4006156}" destId="{B5744054-009C-4059-9306-AD0CB52F44E2}" srcOrd="0" destOrd="0" presId="urn:microsoft.com/office/officeart/2005/8/layout/pyramid2"/>
    <dgm:cxn modelId="{DCB6BE7A-36FE-496F-997E-DBAF3233837D}" type="presParOf" srcId="{86150BA3-7466-48EA-89BB-5FB8A4006156}" destId="{9126BC8F-D8AC-4DF6-B6BF-BF598001BAA7}" srcOrd="1" destOrd="0" presId="urn:microsoft.com/office/officeart/2005/8/layout/pyramid2"/>
    <dgm:cxn modelId="{FD8EDE68-2D4F-490D-A6A0-AA7AA24D61B0}" type="presParOf" srcId="{86150BA3-7466-48EA-89BB-5FB8A4006156}" destId="{1282A2C5-BE2E-45B0-945F-C2E33C487F96}" srcOrd="2" destOrd="0" presId="urn:microsoft.com/office/officeart/2005/8/layout/pyramid2"/>
    <dgm:cxn modelId="{6D168A5E-B5CF-4397-8E15-C0AA66B0147E}" type="presParOf" srcId="{86150BA3-7466-48EA-89BB-5FB8A4006156}" destId="{6E27D389-B2A6-45C0-A2D9-1E6B30838D43}" srcOrd="3" destOrd="0" presId="urn:microsoft.com/office/officeart/2005/8/layout/pyramid2"/>
    <dgm:cxn modelId="{5B1D7107-367C-4170-88E8-2696ED0287C2}" type="presParOf" srcId="{86150BA3-7466-48EA-89BB-5FB8A4006156}" destId="{6B897883-143B-4CB2-B21C-63810123356A}" srcOrd="4" destOrd="0" presId="urn:microsoft.com/office/officeart/2005/8/layout/pyramid2"/>
    <dgm:cxn modelId="{EC5208C2-E275-4970-9EE0-18B291645913}" type="presParOf" srcId="{86150BA3-7466-48EA-89BB-5FB8A4006156}" destId="{43CFDD9D-5AC0-4156-9DFB-81408A98F34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4E0D-EC52-4C31-95B4-BD3BA59C0A23}">
      <dsp:nvSpPr>
        <dsp:cNvPr id="0" name=""/>
        <dsp:cNvSpPr/>
      </dsp:nvSpPr>
      <dsp:spPr>
        <a:xfrm>
          <a:off x="20391" y="0"/>
          <a:ext cx="7407824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44054-009C-4059-9306-AD0CB52F44E2}">
      <dsp:nvSpPr>
        <dsp:cNvPr id="0" name=""/>
        <dsp:cNvSpPr/>
      </dsp:nvSpPr>
      <dsp:spPr>
        <a:xfrm>
          <a:off x="2181275" y="455027"/>
          <a:ext cx="6027933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Общая продолжительность жизни</a:t>
          </a:r>
          <a:endParaRPr lang="ru-RU" sz="2800" kern="1200" dirty="0"/>
        </a:p>
      </dsp:txBody>
      <dsp:txXfrm>
        <a:off x="2233575" y="507327"/>
        <a:ext cx="5923333" cy="966780"/>
      </dsp:txXfrm>
    </dsp:sp>
    <dsp:sp modelId="{1282A2C5-BE2E-45B0-945F-C2E33C487F96}">
      <dsp:nvSpPr>
        <dsp:cNvPr id="0" name=""/>
        <dsp:cNvSpPr/>
      </dsp:nvSpPr>
      <dsp:spPr>
        <a:xfrm>
          <a:off x="2214577" y="1660330"/>
          <a:ext cx="5961329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Необратимость  каждой отдельной фазы </a:t>
          </a:r>
          <a:endParaRPr lang="ru-RU" sz="2800" kern="1200" dirty="0"/>
        </a:p>
      </dsp:txBody>
      <dsp:txXfrm>
        <a:off x="2266877" y="1712630"/>
        <a:ext cx="5856729" cy="966780"/>
      </dsp:txXfrm>
    </dsp:sp>
    <dsp:sp modelId="{6B897883-143B-4CB2-B21C-63810123356A}">
      <dsp:nvSpPr>
        <dsp:cNvPr id="0" name=""/>
        <dsp:cNvSpPr/>
      </dsp:nvSpPr>
      <dsp:spPr>
        <a:xfrm>
          <a:off x="2214577" y="2865632"/>
          <a:ext cx="5961329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Длительность каждой отдельной фазы </a:t>
          </a:r>
          <a:endParaRPr lang="ru-RU" sz="2800" kern="1200" dirty="0"/>
        </a:p>
      </dsp:txBody>
      <dsp:txXfrm>
        <a:off x="2266877" y="2917932"/>
        <a:ext cx="5856729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C7EB-9B4E-47C0-A7BE-BF41E6DB562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9E78-1815-4B08-8355-6F1D7751E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24544C-8C51-48BC-A350-5FABFCA699E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41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D0004-B246-4F08-BAD8-F21D72435A9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20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7528A-215C-4DB5-801D-C96BBD4F0A4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4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0100B7-678D-4252-8F83-CD3B515A883D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2312" cy="3398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91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A71D5-0371-4975-9EC4-5DA1EB8CA5BD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3BF6-98C7-4043-B9B4-1FDBA6397D3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877A1-BD5F-44BB-BF71-448F2D8F9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55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97A6-61D6-493B-BA83-09DB41A97C5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34E39-67FE-4453-9A95-C70FFE132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31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3A11-F7F2-4EC4-B8C1-3B2BC383AC3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E35C-71DE-44C5-B248-15DE033D1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1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CE4B6-6946-49A9-BCE9-A1DEAB7FA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16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436B-8F7F-4731-B55B-D4346979FDC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864ED-8FAE-4570-8047-36DD42D14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52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5339-D26A-4981-9426-1B61DFAF6A1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AE96-3166-4FEC-958C-674FE9F8D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88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6881-5F6A-445A-BA4A-91F86550349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1DE4-1A6C-4898-9815-C7CA0578D0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8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0F17-DF0C-4960-9129-7B0F3480648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4014F-2BF7-4CDC-B79F-03CB827D6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63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E9A4-49D9-4826-987E-2778C900B15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61E0-C9A6-49D3-B3D7-45A8FF1D7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47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E934-99D8-4D1E-B62D-9E16DDED248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460A-821F-4A1B-8594-CBE67987B8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27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4B6D-D219-4490-9F89-C83CFDE81AB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5213A-55CD-4C40-89DA-97F580911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60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1B0E-BE5A-4649-B254-5600E284877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1779A-2E44-4DB9-857A-21571A10F6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99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A4056-631B-4EEF-9533-BCC7546F8EF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760081-1CF3-4A5F-AA27-D30F393F05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1289" TargetMode="External"/><Relationship Id="rId5" Type="http://schemas.openxmlformats.org/officeDocument/2006/relationships/hyperlink" Target="http://krasgmu.ru/index.php?page%5bcommon%5d=elib&amp;cat=catalog&amp;res_id=61259" TargetMode="External"/><Relationship Id="rId4" Type="http://schemas.openxmlformats.org/officeDocument/2006/relationships/hyperlink" Target="http://krasgmu.ru/index.php?page%5bcommon%5d=elib&amp;cat=catalog&amp;res_id=6113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9.jpeg"/><Relationship Id="rId2" Type="http://schemas.openxmlformats.org/officeDocument/2006/relationships/hyperlink" Target="http://avecmarielesenfantsprientpourlapaix.com/files/ndfenfants/fckimage/4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4.afisha.net/MediaStorage/5fa3170be84046bfa72c7e77641e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g1.liveinternet.ru/images/attach/c/1/63/786/63786942_1283988823_Gerard_David_002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liveinternet.ru/images/attach/c/7/97/125/97125509_08_0707972b.jpg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24.media.tumblr.com/tumblr_lqpdp1nTEd1qegasto1_500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hyperlink" Target="http://www.sai.msu.su/cjackson/h/folhogarth1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11.nnm.ru/5/c/e/e/6/822e2da6b9e235dfef523d85e30_prev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hyperlink" Target="http://kupitkartinu.ru/uploads/picture_images/1037/big_1271939629_Vinogradov_48,4x34,5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1287463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Возрастная психология как наука о закономерностях развития человека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075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831210"/>
            <a:ext cx="4142805" cy="18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" y="465888"/>
            <a:ext cx="3895675" cy="17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Заголовок 1"/>
          <p:cNvSpPr txBox="1">
            <a:spLocks/>
          </p:cNvSpPr>
          <p:nvPr/>
        </p:nvSpPr>
        <p:spPr bwMode="auto">
          <a:xfrm>
            <a:off x="4419004" y="69806"/>
            <a:ext cx="4725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</a:rPr>
              <a:t>Кафедра педагогики и  психологии с курсом ПО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446088" y="3670300"/>
            <a:ext cx="527804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12800" eaLnBrk="1" hangingPunct="1"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Лекция №4 для студентов 1 курса, обучающихся по </a:t>
            </a:r>
          </a:p>
          <a:p>
            <a:pPr marL="812800" eaLnBrk="1" hangingPunct="1"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специальности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31.05.02 - Педиатрия</a:t>
            </a:r>
            <a:endParaRPr lang="ru-RU" alt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u="sng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u="sng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u="sng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Канд. </a:t>
            </a:r>
            <a:r>
              <a:rPr lang="ru-RU" altLang="ru-RU" dirty="0" smtClean="0">
                <a:latin typeface="Times New Roman" panose="02020603050405020304" pitchFamily="18" charset="0"/>
              </a:rPr>
              <a:t>биол</a:t>
            </a:r>
            <a:r>
              <a:rPr lang="ru-RU" altLang="ru-RU" dirty="0">
                <a:latin typeface="Times New Roman" panose="02020603050405020304" pitchFamily="18" charset="0"/>
              </a:rPr>
              <a:t>. наук, доцент </a:t>
            </a:r>
            <a:r>
              <a:rPr lang="ru-RU" altLang="ru-RU" dirty="0" smtClean="0">
                <a:latin typeface="Times New Roman" panose="02020603050405020304" pitchFamily="18" charset="0"/>
              </a:rPr>
              <a:t>Гуров В.А.</a:t>
            </a: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Красноярск, </a:t>
            </a:r>
            <a:r>
              <a:rPr lang="ru-RU" altLang="ru-RU" dirty="0" smtClean="0">
                <a:latin typeface="Times New Roman" panose="02020603050405020304" pitchFamily="18" charset="0"/>
              </a:rPr>
              <a:t>2020</a:t>
            </a: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Хронологический – продолжительность жизни человека (паспортный).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Биологический – совокупность биологических показателей, функционирования организма в целом.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Психологический – характеристика степени</a:t>
            </a:r>
            <a:r>
              <a:rPr lang="ru-RU" dirty="0"/>
              <a:t>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 человека к условиям  социума в соответствии  с уровнем интеллекта, способностью к научению, двигательными</a:t>
            </a:r>
            <a:r>
              <a:rPr lang="ru-RU" dirty="0"/>
              <a:t> </a:t>
            </a:r>
            <a:r>
              <a:rPr lang="ru-RU" dirty="0" smtClean="0"/>
              <a:t>навыками, чувствами, установками, мотивами</a:t>
            </a:r>
            <a:r>
              <a:rPr lang="ru-RU" dirty="0"/>
              <a:t> </a:t>
            </a:r>
            <a:r>
              <a:rPr lang="ru-RU" dirty="0" smtClean="0"/>
              <a:t>и пр.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00438"/>
            <a:ext cx="8715375" cy="221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Психологический возраст</a:t>
            </a:r>
            <a:r>
              <a:rPr lang="ru-RU" sz="2800" dirty="0" smtClean="0"/>
              <a:t> </a:t>
            </a:r>
            <a:r>
              <a:rPr lang="ru-RU" sz="2800" b="1" dirty="0" smtClean="0"/>
              <a:t>- </a:t>
            </a:r>
            <a:r>
              <a:rPr lang="ru-RU" sz="2800" dirty="0" smtClean="0"/>
              <a:t>это понятие обозначает определенную, качественно своеобразную </a:t>
            </a:r>
            <a:r>
              <a:rPr lang="ru-RU" sz="2800" dirty="0"/>
              <a:t>(относительно </a:t>
            </a:r>
            <a:r>
              <a:rPr lang="ru-RU" sz="2800" dirty="0" smtClean="0"/>
              <a:t>замкнутую) ступень 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a:t>
            </a:r>
            <a:endParaRPr lang="ru-RU" sz="2800" dirty="0"/>
          </a:p>
        </p:txBody>
      </p:sp>
      <p:pic>
        <p:nvPicPr>
          <p:cNvPr id="13315" name="Содержимое 3" descr="псх возраст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4025" y="714375"/>
            <a:ext cx="4575175" cy="2428875"/>
          </a:xfrm>
        </p:spPr>
      </p:pic>
      <p:pic>
        <p:nvPicPr>
          <p:cNvPr id="13316" name="Picture 2" descr="C:\Users\d107-1\Desktop\Псх личности картинки\psihologicheskij-vozrast-chelovek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9084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84976" cy="59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34607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128588" algn="ctr"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</a:rPr>
              <a:t>П</a:t>
            </a:r>
            <a:r>
              <a:rPr lang="ru-RU" altLang="ru-RU" sz="2600" b="1" dirty="0" smtClean="0">
                <a:solidFill>
                  <a:srgbClr val="7E0021"/>
                </a:solidFill>
              </a:rPr>
              <a:t>одходы </a:t>
            </a:r>
            <a:r>
              <a:rPr lang="ru-RU" altLang="ru-RU" sz="2600" b="1" dirty="0">
                <a:solidFill>
                  <a:srgbClr val="7E0021"/>
                </a:solidFill>
              </a:rPr>
              <a:t>к </a:t>
            </a:r>
            <a:r>
              <a:rPr lang="ru-RU" altLang="ru-RU" sz="2600" b="1" dirty="0" smtClean="0">
                <a:solidFill>
                  <a:srgbClr val="7E0021"/>
                </a:solidFill>
              </a:rPr>
              <a:t>проблеме возрастной  периодизации</a:t>
            </a:r>
            <a:endParaRPr lang="ru-RU" altLang="ru-RU" sz="2600" dirty="0"/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dirty="0"/>
              <a:t>Две различные точки зрения на процесс развития ребенка: </a:t>
            </a:r>
          </a:p>
          <a:p>
            <a:pPr marL="211138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 </a:t>
            </a:r>
            <a:r>
              <a:rPr lang="ru-RU" altLang="ru-RU" sz="2600" i="1" dirty="0"/>
              <a:t>непрерывен</a:t>
            </a:r>
          </a:p>
          <a:p>
            <a:pPr marL="211138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</a:t>
            </a:r>
            <a:r>
              <a:rPr lang="ru-RU" altLang="ru-RU" sz="2600" i="1" dirty="0"/>
              <a:t> дискретен.</a:t>
            </a: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80"/>
                </a:solidFill>
              </a:rPr>
              <a:t>Теория непрерывного развития</a:t>
            </a:r>
            <a:r>
              <a:rPr lang="ru-RU" altLang="ru-RU" sz="2600" dirty="0"/>
              <a:t> — развитие идет не останавливаясь, не ускоряясь и не замедляясь, поэтому четких границ, отделяющих один этап развития от другого, не существует.</a:t>
            </a: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Теория дискретного развития</a:t>
            </a:r>
            <a:r>
              <a:rPr lang="ru-RU" altLang="ru-RU" sz="2600" dirty="0"/>
              <a:t> — развитие идет неравномерно, то ускоряясь, то замедляясь; выделяются стадии (этапы) в развитии, качественно отличающихся друг от друга</a:t>
            </a:r>
            <a:r>
              <a:rPr lang="ru-RU" altLang="ru-RU" sz="1000" dirty="0"/>
              <a:t>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val="3248255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096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Л.С. Выготский о стадиальности развития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254888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3000" i="1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3000" b="1" i="1" dirty="0" smtClean="0"/>
              <a:t>Возрастное развитие </a:t>
            </a:r>
            <a:r>
              <a:rPr lang="ru-RU" altLang="ru-RU" sz="3000" dirty="0" smtClean="0"/>
              <a:t>— сложный процесс, который в силу ряда своих особенностей приводит к изменению всей личности ребенка на каждом возрастном этапе.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3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24812" y="5013176"/>
            <a:ext cx="807650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Л.С. Выготский: </a:t>
            </a:r>
            <a:r>
              <a:rPr lang="ru-RU" altLang="ru-RU" sz="2800" dirty="0"/>
              <a:t>«</a:t>
            </a:r>
            <a:r>
              <a:rPr lang="ru-RU" altLang="ru-RU" sz="2800" i="1" dirty="0"/>
              <a:t>развитие — это, прежде всего, возникновение нового</a:t>
            </a:r>
            <a:r>
              <a:rPr lang="ru-RU" altLang="ru-RU" sz="2800" dirty="0"/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19442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000" dirty="0" smtClean="0"/>
              <a:t>Стадии развития характеризуются </a:t>
            </a:r>
            <a:r>
              <a:rPr lang="ru-RU" altLang="ru-RU" sz="3000" b="1" i="1" dirty="0" smtClean="0"/>
              <a:t>возрастными новообразованиями</a:t>
            </a:r>
            <a:r>
              <a:rPr lang="ru-RU" altLang="ru-RU" sz="3000" i="1" dirty="0" smtClean="0"/>
              <a:t>, </a:t>
            </a:r>
            <a:r>
              <a:rPr lang="ru-RU" altLang="ru-RU" sz="3000" dirty="0" smtClean="0"/>
              <a:t>т.е. качествами или свойствами, которых не было раньше в готовом виде.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000" dirty="0" smtClean="0"/>
          </a:p>
          <a:p>
            <a:pPr eaLnBrk="1" hangingPunct="1"/>
            <a:endParaRPr lang="ru-RU" altLang="ru-RU" sz="3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525963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/>
              <a:t>К концу периода появляются новообразования, среди которых особое место занимает центральное новообразование, имеющее наибольшее значение для развития на следующей стадии.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08920"/>
            <a:ext cx="84249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/>
              <a:t>Л.С. Выготский: </a:t>
            </a:r>
            <a:r>
              <a:rPr lang="ru-RU" altLang="ru-RU" sz="2800" dirty="0"/>
              <a:t>Новое «не падает с неба», оно появляется закономерно, подготовленное всем ходом предшествующего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Кризисы возраста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1563"/>
            <a:ext cx="8305800" cy="5481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Л.С. Выготский : чередование стабильных и кризисных периодов как закон детского развития.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Кризисы</a:t>
            </a:r>
            <a:r>
              <a:rPr lang="ru-RU" altLang="ru-RU" sz="2400" dirty="0" smtClean="0"/>
              <a:t> - краткие, но бурные стадии, в течение которых происходят значительные сдвиги в развитии и ребенок резко меняется во многих своих чертах.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От нескольких месяцев до года или даже двух лет (неблагоприятное стечение обстоятельств).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Границы</a:t>
            </a:r>
            <a:r>
              <a:rPr lang="ru-RU" altLang="ru-RU" sz="2400" dirty="0" smtClean="0"/>
              <a:t> кризиса размыты, </a:t>
            </a:r>
            <a:r>
              <a:rPr lang="ru-RU" altLang="ru-RU" sz="2400" dirty="0" err="1" smtClean="0"/>
              <a:t>неотчетливы</a:t>
            </a:r>
            <a:r>
              <a:rPr lang="ru-RU" altLang="ru-RU" sz="2400" dirty="0" smtClean="0"/>
              <a:t>. Обострение наступает в середине периода.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    Проявляется в изменении поведения, появлением «трудновоспитуемости»: аффективные вспышки, капризы, более или менее острые конфликты с близкими, снижение работоспособности, успеваемости, внутренние конфликты.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84" y="27856"/>
            <a:ext cx="8229600" cy="102488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Главные изменения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152" y="1268760"/>
            <a:ext cx="8511097" cy="48245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внутренние</a:t>
            </a:r>
            <a:r>
              <a:rPr lang="ru-RU" altLang="ru-RU" sz="2400" dirty="0" smtClean="0"/>
              <a:t>: на первый план выдвигаются инволюционные процессы: распадается, исчезает то, что образовалось на предыдущей стадии и создается что-то новое.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новообразования</a:t>
            </a:r>
            <a:r>
              <a:rPr lang="ru-RU" altLang="ru-RU" sz="2400" dirty="0" smtClean="0"/>
              <a:t>, возникшие в бурный, непродолжительный период, оказываются неустойчивыми и в следующем стабильном периоде трансформируются, поглощаются другими новообразованиями и отмирают.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В кризисные периоды</a:t>
            </a:r>
            <a:r>
              <a:rPr lang="ru-RU" altLang="ru-RU" sz="2400" dirty="0" smtClean="0"/>
              <a:t> обостряются основные противоречия: с одной стороны, между возросшими потребностями ребенка и его все еще ограниченными возможностями, с другой — между новыми потребностями ребенка и сложившимися ранее отношениями со взрослыми.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противоречия</a:t>
            </a:r>
            <a:r>
              <a:rPr lang="ru-RU" altLang="ru-RU" sz="2400" dirty="0" smtClean="0"/>
              <a:t> часто рассматриваются как </a:t>
            </a:r>
            <a:r>
              <a:rPr lang="ru-RU" altLang="ru-RU" sz="2400" b="1" i="1" dirty="0" smtClean="0"/>
              <a:t>движущие силы психического развития</a:t>
            </a:r>
            <a:r>
              <a:rPr lang="ru-RU" alt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31800" y="2852936"/>
            <a:ext cx="87122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 smtClean="0"/>
              <a:t>1-й </a:t>
            </a:r>
            <a:r>
              <a:rPr lang="ru-RU" altLang="ru-RU" sz="2200" b="1" dirty="0"/>
              <a:t>закон. Цикличность </a:t>
            </a:r>
            <a:r>
              <a:rPr lang="ru-RU" altLang="ru-RU" sz="2200" b="1" dirty="0" smtClean="0"/>
              <a:t>развития</a:t>
            </a:r>
          </a:p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 smtClean="0"/>
              <a:t>2-й </a:t>
            </a:r>
            <a:r>
              <a:rPr lang="ru-RU" altLang="ru-RU" sz="2200" b="1" dirty="0"/>
              <a:t>закон.</a:t>
            </a:r>
            <a:r>
              <a:rPr lang="ru-RU" altLang="ru-RU" sz="2200" dirty="0"/>
              <a:t> </a:t>
            </a:r>
            <a:r>
              <a:rPr lang="ru-RU" altLang="ru-RU" sz="2200" b="1" dirty="0"/>
              <a:t>Неравномерность развития</a:t>
            </a:r>
            <a:r>
              <a:rPr lang="ru-RU" altLang="ru-RU" sz="2200" dirty="0"/>
              <a:t>.  В раннем возрасте доминирует восприятие, в дошкольном — память, в младшем школьном — мышление.</a:t>
            </a:r>
          </a:p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/>
              <a:t>3-й закон. </a:t>
            </a:r>
            <a:r>
              <a:rPr lang="ru-RU" altLang="ru-RU" sz="2200" dirty="0"/>
              <a:t>«</a:t>
            </a:r>
            <a:r>
              <a:rPr lang="ru-RU" altLang="ru-RU" sz="2200" b="1" dirty="0"/>
              <a:t>Метаморфозы</a:t>
            </a:r>
            <a:r>
              <a:rPr lang="ru-RU" altLang="ru-RU" sz="2200" dirty="0"/>
              <a:t>» в детском развитии. Психика ребенка своеобразна на каждой возрастной ступени, она качественно отлична от того, что было раньше, и того, что будет потом.</a:t>
            </a:r>
          </a:p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/>
              <a:t>4-й закон. </a:t>
            </a:r>
            <a:r>
              <a:rPr lang="ru-RU" altLang="ru-RU" sz="2200" dirty="0"/>
              <a:t>Сочетание процессов эволюции и инволюции в развитии ребенка. </a:t>
            </a:r>
          </a:p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95285"/>
            <a:ext cx="1773414" cy="22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55776" y="260648"/>
            <a:ext cx="6588224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/>
              <a:t>Л.С. </a:t>
            </a:r>
            <a:r>
              <a:rPr lang="ru-RU" altLang="ru-RU" sz="2600" dirty="0" smtClean="0"/>
              <a:t>Выготский</a:t>
            </a:r>
            <a:r>
              <a:rPr lang="ru-RU" altLang="ru-RU" sz="2600" dirty="0"/>
              <a:t>: </a:t>
            </a:r>
            <a:r>
              <a:rPr lang="ru-RU" altLang="ru-RU" sz="2200" i="1" dirty="0"/>
              <a:t>Детское развитие имеет сложную организацию во времени: свой ритм, который не совпадает с ритмом времени, и свой ритм, который меняется в разные годы жизни, так год жизни в младенчестве не равен году жизни в </a:t>
            </a:r>
            <a:r>
              <a:rPr lang="ru-RU" altLang="ru-RU" sz="2200" i="1" dirty="0" smtClean="0"/>
              <a:t>отрочестве </a:t>
            </a:r>
          </a:p>
          <a:p>
            <a:pPr algn="ctr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</a:rPr>
              <a:t>З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аконы </a:t>
            </a:r>
            <a:r>
              <a:rPr lang="ru-RU" altLang="ru-RU" sz="2600" b="1" dirty="0">
                <a:solidFill>
                  <a:srgbClr val="C00000"/>
                </a:solidFill>
              </a:rPr>
              <a:t>детского развития:</a:t>
            </a:r>
          </a:p>
        </p:txBody>
      </p:sp>
    </p:spTree>
    <p:extLst>
      <p:ext uri="{BB962C8B-B14F-4D97-AF65-F5344CB8AC3E}">
        <p14:creationId xmlns:p14="http://schemas.microsoft.com/office/powerpoint/2010/main" val="3197357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Возрастная периодизация  </a:t>
            </a:r>
            <a:r>
              <a:rPr lang="ru-RU" sz="2800" b="1" dirty="0" smtClean="0">
                <a:solidFill>
                  <a:srgbClr val="7030A0"/>
                </a:solidFill>
              </a:rPr>
              <a:t>Л.С. </a:t>
            </a:r>
            <a:r>
              <a:rPr lang="ru-RU" sz="2800" b="1" dirty="0">
                <a:solidFill>
                  <a:srgbClr val="7030A0"/>
                </a:solidFill>
              </a:rPr>
              <a:t>Выготского: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Кризисные и стабильные периоды развития чередуются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кризис новорожденности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младенческий возраст (2 -3 месяца - 1 год)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 кризис 1 года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раннее детство (1—3 года)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кризис 3 лет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дошкольный возраст (3—7 лет)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кризис 7 лет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школьный возраст (7— 13 лет)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кризис 13 лет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 smtClean="0"/>
              <a:t>пубертатный возраст (13—17 лет)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кризис 17 лет.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876256" cy="2952328"/>
          </a:xfrm>
        </p:spPr>
        <p:txBody>
          <a:bodyPr/>
          <a:lstStyle/>
          <a:p>
            <a:pPr algn="l"/>
            <a:r>
              <a:rPr lang="ru-RU" sz="2800" b="1" dirty="0"/>
              <a:t>Л.С. </a:t>
            </a:r>
            <a:r>
              <a:rPr lang="ru-RU" sz="2800" b="1" dirty="0" smtClean="0"/>
              <a:t>Выготский: </a:t>
            </a:r>
            <a:r>
              <a:rPr lang="ru-RU" sz="2800" dirty="0" smtClean="0"/>
              <a:t>Происхождение </a:t>
            </a:r>
            <a:r>
              <a:rPr lang="ru-RU" sz="2800" dirty="0"/>
              <a:t>психики человека - важная и до конца еще не решенная проблема в науке. Один из подходов, претендующих на решение указанной проблемы </a:t>
            </a:r>
            <a:r>
              <a:rPr lang="ru-RU" sz="2800" dirty="0" smtClean="0"/>
              <a:t>– т.н.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культурно-историческая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теория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smtClean="0"/>
              <a:t>или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теория 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575" y="2852936"/>
            <a:ext cx="8699624" cy="8640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общественно-исторического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происхождения высших психических функций человека. 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5" y="332656"/>
            <a:ext cx="1687032" cy="20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188" y="4365104"/>
            <a:ext cx="835292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Человек </a:t>
            </a:r>
            <a:r>
              <a:rPr lang="ru-RU" sz="2400" dirty="0"/>
              <a:t>обладает особым видом психических функций, полностью отсутствующих у животных. Эти функции он назвал </a:t>
            </a:r>
            <a:r>
              <a:rPr lang="ru-RU" sz="2400" b="1" dirty="0"/>
              <a:t>высшими психическими функциями</a:t>
            </a:r>
            <a:r>
              <a:rPr lang="ru-RU" sz="2400" dirty="0"/>
              <a:t>, которые и определяют сознание. </a:t>
            </a:r>
            <a:r>
              <a:rPr lang="ru-RU" sz="2400" dirty="0" smtClean="0"/>
              <a:t>ВПФ </a:t>
            </a:r>
            <a:r>
              <a:rPr lang="ru-RU" sz="2400" dirty="0"/>
              <a:t>возникают в процессе сотрудничества и социального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55699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algn="l" eaLnBrk="1" hangingPunct="1"/>
            <a:r>
              <a:rPr lang="ru-RU" altLang="ru-RU" dirty="0" smtClean="0"/>
              <a:t>План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dirty="0" smtClean="0"/>
              <a:t>Возрастная психология как наука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dirty="0" smtClean="0"/>
              <a:t>Возраст</a:t>
            </a:r>
            <a:r>
              <a:rPr lang="ru-RU" altLang="ru-RU" dirty="0"/>
              <a:t>. Структура возраста.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dirty="0" smtClean="0"/>
              <a:t>Законы возрастного развития.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dirty="0" smtClean="0"/>
              <a:t>Периодизации психического развития человека (на примере Л.С. Выготского, Д.Б. </a:t>
            </a:r>
            <a:r>
              <a:rPr lang="ru-RU" altLang="ru-RU" dirty="0" err="1" smtClean="0"/>
              <a:t>Эльконина</a:t>
            </a:r>
            <a:r>
              <a:rPr lang="ru-RU" altLang="ru-RU" dirty="0" smtClean="0"/>
              <a:t>, Э. Эриксона).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Содержимое 5" descr="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7" y="461824"/>
            <a:ext cx="6120681" cy="8905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Д.Б. </a:t>
            </a:r>
            <a:r>
              <a:rPr lang="ru-RU" sz="3200" b="1" dirty="0" err="1" smtClean="0"/>
              <a:t>Эльконин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о возрастном развитии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889" y="2276872"/>
            <a:ext cx="8077200" cy="4419600"/>
          </a:xfrm>
        </p:spPr>
        <p:txBody>
          <a:bodyPr/>
          <a:lstStyle/>
          <a:p>
            <a:pPr marL="85725" indent="0" eaLnBrk="1" hangingPunct="1"/>
            <a:r>
              <a:rPr lang="ru-RU" altLang="ru-RU" dirty="0" smtClean="0"/>
              <a:t>Ребенок - целостная личность, активно познающая </a:t>
            </a:r>
            <a:r>
              <a:rPr lang="ru-RU" altLang="ru-RU" dirty="0" smtClean="0">
                <a:solidFill>
                  <a:schemeClr val="hlink"/>
                </a:solidFill>
              </a:rPr>
              <a:t>окружающий мир - мир предметов и человеческих отношений</a:t>
            </a:r>
            <a:r>
              <a:rPr lang="ru-RU" altLang="ru-RU" dirty="0" smtClean="0"/>
              <a:t>, включая его при этом в две системы отношений: </a:t>
            </a:r>
            <a:r>
              <a:rPr lang="ru-RU" altLang="ru-RU" b="1" dirty="0" smtClean="0"/>
              <a:t>«ребенок — вещь»</a:t>
            </a:r>
            <a:r>
              <a:rPr lang="ru-RU" altLang="ru-RU" dirty="0" smtClean="0"/>
              <a:t> и </a:t>
            </a:r>
            <a:r>
              <a:rPr lang="ru-RU" altLang="ru-RU" b="1" dirty="0" smtClean="0"/>
              <a:t>«ребенок — взрослый».</a:t>
            </a:r>
            <a:r>
              <a:rPr lang="ru-RU" altLang="ru-RU" dirty="0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4" y="137835"/>
            <a:ext cx="1668176" cy="181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Вещь</a:t>
            </a:r>
            <a:r>
              <a:rPr lang="ru-RU" altLang="ru-RU" sz="2800" smtClean="0"/>
              <a:t>, по сути - </a:t>
            </a:r>
            <a:r>
              <a:rPr lang="ru-RU" altLang="ru-RU" sz="2800" b="1" smtClean="0"/>
              <a:t>общественный предмет</a:t>
            </a:r>
            <a:r>
              <a:rPr lang="ru-RU" altLang="ru-RU" sz="2800" smtClean="0"/>
              <a:t>, действовать с которым ребенок должен научиться. </a:t>
            </a:r>
          </a:p>
          <a:p>
            <a:pPr eaLnBrk="1" hangingPunct="1"/>
            <a:r>
              <a:rPr lang="ru-RU" altLang="ru-RU" sz="2800" b="1" smtClean="0"/>
              <a:t>Взрослый</a:t>
            </a:r>
            <a:r>
              <a:rPr lang="ru-RU" altLang="ru-RU" sz="2800" smtClean="0"/>
              <a:t> - носитель разных видов общественной деятельности с их специфическими задачами и мотивами, нормами отношений, т.е. </a:t>
            </a:r>
            <a:r>
              <a:rPr lang="ru-RU" altLang="ru-RU" sz="2800" b="1" smtClean="0"/>
              <a:t>общественный взрослый</a:t>
            </a:r>
            <a:r>
              <a:rPr lang="ru-RU" altLang="ru-RU" sz="2800" smtClean="0"/>
              <a:t>. </a:t>
            </a:r>
          </a:p>
          <a:p>
            <a:pPr eaLnBrk="1" hangingPunct="1"/>
            <a:r>
              <a:rPr lang="ru-RU" altLang="ru-RU" sz="2800" b="1" smtClean="0">
                <a:solidFill>
                  <a:srgbClr val="7030A0"/>
                </a:solidFill>
              </a:rPr>
              <a:t>Деятельность ребенка </a:t>
            </a:r>
            <a:r>
              <a:rPr lang="ru-RU" altLang="ru-RU" sz="2800" b="1" smtClean="0"/>
              <a:t>внутри</a:t>
            </a:r>
            <a:r>
              <a:rPr lang="ru-RU" altLang="ru-RU" sz="2800" smtClean="0"/>
              <a:t> систем «ребенок — общественный предмет» и «ребенок — общественный взрослый» представляет единый процесс, в котором формируется его личность.</a:t>
            </a:r>
          </a:p>
          <a:p>
            <a:pPr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571625"/>
          </a:xfrm>
        </p:spPr>
        <p:txBody>
          <a:bodyPr/>
          <a:lstStyle/>
          <a:p>
            <a:pPr algn="l" eaLnBrk="1" hangingPunct="1"/>
            <a:r>
              <a:rPr lang="ru-RU" altLang="ru-RU" sz="2800" i="1" smtClean="0"/>
              <a:t>Среди видов ведущей деятельности, оказывающей наиболее сильное влияние на развитие ребенка,               </a:t>
            </a:r>
            <a:br>
              <a:rPr lang="ru-RU" altLang="ru-RU" sz="2800" i="1" smtClean="0"/>
            </a:br>
            <a:r>
              <a:rPr lang="ru-RU" altLang="ru-RU" sz="2800" i="1" smtClean="0"/>
              <a:t> Д.Б. Эльконин выделяет две группы.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766" y="1844824"/>
            <a:ext cx="8705233" cy="4608512"/>
          </a:xfrm>
        </p:spPr>
        <p:txBody>
          <a:bodyPr/>
          <a:lstStyle/>
          <a:p>
            <a:pPr marL="0" indent="0" eaLnBrk="1" hangingPunct="1">
              <a:lnSpc>
                <a:spcPts val="2400"/>
              </a:lnSpc>
              <a:spcBef>
                <a:spcPts val="600"/>
              </a:spcBef>
              <a:buNone/>
            </a:pPr>
            <a:r>
              <a:rPr lang="ru-RU" altLang="ru-RU" sz="2600" b="1" dirty="0" smtClean="0"/>
              <a:t>Первая группа:</a:t>
            </a:r>
            <a:r>
              <a:rPr lang="ru-RU" altLang="ru-RU" sz="2600" dirty="0" smtClean="0"/>
              <a:t> деятельности, которые ориентируют ребенка на нормы отношений между людьми (непосредственно-эмоциональное общение младенца, ролевая игра дошкольника и интимно-личностное общение подростка). </a:t>
            </a:r>
          </a:p>
          <a:p>
            <a:pPr marL="0" indent="0" eaLnBrk="1" hangingPunct="1">
              <a:lnSpc>
                <a:spcPts val="2400"/>
              </a:lnSpc>
              <a:spcBef>
                <a:spcPts val="600"/>
              </a:spcBef>
              <a:buNone/>
            </a:pPr>
            <a:r>
              <a:rPr lang="ru-RU" altLang="ru-RU" sz="2600" b="1" dirty="0"/>
              <a:t>Вторая группа: </a:t>
            </a:r>
            <a:r>
              <a:rPr lang="ru-RU" altLang="ru-RU" sz="2600" dirty="0"/>
              <a:t>ведущие деятельности, благодаря которым усваиваются общественно выработанные способы действий с предметами и различные эталоны: </a:t>
            </a:r>
          </a:p>
          <a:p>
            <a:pPr marL="623888" eaLnBrk="1" hangingPunct="1">
              <a:lnSpc>
                <a:spcPts val="2400"/>
              </a:lnSpc>
              <a:spcBef>
                <a:spcPts val="600"/>
              </a:spcBef>
            </a:pPr>
            <a:r>
              <a:rPr lang="ru-RU" altLang="ru-RU" sz="2600" dirty="0"/>
              <a:t>предметно-</a:t>
            </a:r>
            <a:r>
              <a:rPr lang="ru-RU" altLang="ru-RU" sz="2600" dirty="0" err="1"/>
              <a:t>манипулятивная</a:t>
            </a:r>
            <a:r>
              <a:rPr lang="ru-RU" altLang="ru-RU" sz="2600" dirty="0"/>
              <a:t> деятельность ребенка раннего возраста, </a:t>
            </a:r>
          </a:p>
          <a:p>
            <a:pPr marL="623888" eaLnBrk="1" hangingPunct="1">
              <a:lnSpc>
                <a:spcPts val="2400"/>
              </a:lnSpc>
              <a:spcBef>
                <a:spcPts val="600"/>
              </a:spcBef>
            </a:pPr>
            <a:r>
              <a:rPr lang="ru-RU" altLang="ru-RU" sz="2600" dirty="0"/>
              <a:t>учебная деятельность младшего школьника и </a:t>
            </a:r>
          </a:p>
          <a:p>
            <a:pPr marL="623888" eaLnBrk="1" hangingPunct="1">
              <a:lnSpc>
                <a:spcPts val="2400"/>
              </a:lnSpc>
              <a:spcBef>
                <a:spcPts val="600"/>
              </a:spcBef>
            </a:pPr>
            <a:r>
              <a:rPr lang="ru-RU" altLang="ru-RU" sz="2600" dirty="0"/>
              <a:t>учебно-профессиональная деятельность старшеклассника</a:t>
            </a:r>
            <a:r>
              <a:rPr lang="ru-RU" altLang="ru-RU" sz="2400" dirty="0"/>
              <a:t>.</a:t>
            </a:r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Эти системы отношений осваиваются ребенком в деятельностях разного типа.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Эти две линии образуют </a:t>
            </a:r>
            <a:r>
              <a:rPr lang="ru-RU" altLang="ru-RU" sz="2400" b="1" smtClean="0"/>
              <a:t>единый процесс развития </a:t>
            </a:r>
            <a:r>
              <a:rPr lang="ru-RU" altLang="ru-RU" sz="2400" smtClean="0"/>
              <a:t>личности, но на каждом возрастном этапе получает преимущественное развитие одна из них.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Т.к ребенок</a:t>
            </a:r>
            <a:r>
              <a:rPr lang="ru-RU" altLang="ru-RU" sz="2400" b="1" smtClean="0"/>
              <a:t> поочередно</a:t>
            </a:r>
            <a:r>
              <a:rPr lang="ru-RU" altLang="ru-RU" sz="2400" smtClean="0"/>
              <a:t> осваивает системы отношений «человек — человек» и «человек — вещь», происходит закономерное чередование и сфер, наиболее интенсивно развивающихся: в младенчестве развитие мотивационной сферы опережает развитие сферы интеллектуальной, в следующем, раннем возрасте мотивационная сфера отстает и более быстрыми темпами развивается интеллект и т.д.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79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Закон периодичности и структура возраста по Д.Б. </a:t>
            </a:r>
            <a:r>
              <a:rPr lang="ru-RU" sz="2800" i="1" dirty="0" err="1" smtClean="0"/>
              <a:t>Эльконину</a:t>
            </a:r>
            <a:endParaRPr lang="ru-RU" sz="2800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200"/>
            <a:ext cx="8424936" cy="4953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/>
              <a:t>«К каждой точке своего развития ребенок подходит с известным расхождением между тем, что он усвоил из системы отношений человек-человек, и тем, что он усвоил из системы отношений человек-предмет. Как раз моменты, когда это расхождение принимает наибольшую величину, и называются </a:t>
            </a:r>
            <a:r>
              <a:rPr lang="ru-RU" b="1" dirty="0" smtClean="0"/>
              <a:t>кризисами</a:t>
            </a:r>
            <a:r>
              <a:rPr lang="ru-RU" dirty="0" smtClean="0"/>
              <a:t>, после которых идет развитие той стороны, которая отставала в предшествующий период. Но каждая из сторон подготавливает развитие другой».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609" y="26521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Arial" charset="0"/>
              </a:rPr>
              <a:t>Возраст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491" y="1484784"/>
            <a:ext cx="8739509" cy="324036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dirty="0" smtClean="0"/>
              <a:t>Каждый </a:t>
            </a:r>
            <a:r>
              <a:rPr lang="ru-RU" altLang="ru-RU" sz="2800" b="1" dirty="0" smtClean="0"/>
              <a:t>возраст</a:t>
            </a:r>
            <a:r>
              <a:rPr lang="ru-RU" altLang="ru-RU" sz="2800" dirty="0" smtClean="0"/>
              <a:t> характеризуется своей </a:t>
            </a:r>
          </a:p>
          <a:p>
            <a:pPr eaLnBrk="1" hangingPunct="1"/>
            <a:r>
              <a:rPr lang="ru-RU" altLang="ru-RU" sz="2600" b="1" dirty="0" smtClean="0"/>
              <a:t>социальной ситуацией развития (специфической системой отношений «ребенок-взрослый»); </a:t>
            </a:r>
          </a:p>
          <a:p>
            <a:pPr eaLnBrk="1" hangingPunct="1"/>
            <a:r>
              <a:rPr lang="ru-RU" altLang="ru-RU" sz="2600" b="1" dirty="0" smtClean="0"/>
              <a:t>ведущей деятельностью </a:t>
            </a:r>
            <a:r>
              <a:rPr lang="ru-RU" altLang="ru-RU" sz="2600" dirty="0" smtClean="0"/>
              <a:t>в которой решаются задачи возраста и  в которой преимущественно развивается мотивационно-</a:t>
            </a:r>
            <a:r>
              <a:rPr lang="ru-RU" altLang="ru-RU" sz="2600" dirty="0" err="1" smtClean="0"/>
              <a:t>потребностная</a:t>
            </a:r>
            <a:r>
              <a:rPr lang="ru-RU" altLang="ru-RU" sz="2600" dirty="0" smtClean="0"/>
              <a:t> или интеллектуальная сфера личности; </a:t>
            </a:r>
          </a:p>
          <a:p>
            <a:pPr eaLnBrk="1" hangingPunct="1"/>
            <a:r>
              <a:rPr lang="ru-RU" altLang="ru-RU" sz="2600" b="1" dirty="0" smtClean="0"/>
              <a:t>возрастными новообразованиями,</a:t>
            </a:r>
            <a:r>
              <a:rPr lang="ru-RU" altLang="ru-RU" sz="2600" dirty="0" smtClean="0"/>
              <a:t> формирующимися в конце периода, среди них выделяется центральное, наиболее значимое для последующего развития. </a:t>
            </a:r>
          </a:p>
          <a:p>
            <a:pPr eaLnBrk="1" hangingPunct="1"/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04491" y="5373216"/>
            <a:ext cx="83314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ru-RU" altLang="ru-RU" sz="2400" dirty="0"/>
              <a:t>Границами возрастов служат кризисы — переломные моменты в развитии ребенка.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80256"/>
            <a:ext cx="7020272" cy="762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800" dirty="0" smtClean="0"/>
              <a:t>Периодизация психического развития по</a:t>
            </a:r>
            <a:br>
              <a:rPr lang="ru-RU" sz="2800" dirty="0" smtClean="0"/>
            </a:br>
            <a:r>
              <a:rPr lang="ru-RU" sz="2800" dirty="0" smtClean="0"/>
              <a:t> Д.Б. </a:t>
            </a:r>
            <a:r>
              <a:rPr lang="ru-RU" sz="2800" dirty="0" err="1" smtClean="0"/>
              <a:t>Эльконину</a:t>
            </a:r>
            <a:r>
              <a:rPr lang="ru-RU" sz="2800" dirty="0" smtClean="0"/>
              <a:t> 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454" y="1209741"/>
            <a:ext cx="7873115" cy="4518248"/>
          </a:xfrm>
          <a:noFill/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83568" y="5727989"/>
            <a:ext cx="7992888" cy="9294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altLang="ru-RU" sz="2000" dirty="0">
                <a:latin typeface="Calibri" panose="020F0502020204030204" pitchFamily="34" charset="0"/>
              </a:rPr>
              <a:t>———   — развитие мотивационно-</a:t>
            </a:r>
            <a:r>
              <a:rPr lang="ru-RU" altLang="ru-RU" sz="2000" dirty="0" err="1">
                <a:latin typeface="Calibri" panose="020F0502020204030204" pitchFamily="34" charset="0"/>
              </a:rPr>
              <a:t>потребностной</a:t>
            </a:r>
            <a:r>
              <a:rPr lang="ru-RU" altLang="ru-RU" sz="2000" dirty="0">
                <a:latin typeface="Calibri" panose="020F0502020204030204" pitchFamily="34" charset="0"/>
              </a:rPr>
              <a:t> сферы;</a:t>
            </a:r>
          </a:p>
          <a:p>
            <a:pPr algn="ctr" eaLnBrk="1" hangingPunct="1">
              <a:lnSpc>
                <a:spcPts val="1600"/>
              </a:lnSpc>
            </a:pPr>
            <a:r>
              <a:rPr lang="ru-RU" altLang="ru-RU" sz="2000" dirty="0">
                <a:latin typeface="Calibri" panose="020F0502020204030204" pitchFamily="34" charset="0"/>
              </a:rPr>
              <a:t>–  –  –  – — развитие интеллектуально-познавательной сферы;</a:t>
            </a:r>
          </a:p>
          <a:p>
            <a:pPr algn="ctr" eaLnBrk="1" hangingPunct="1">
              <a:lnSpc>
                <a:spcPts val="1600"/>
              </a:lnSpc>
            </a:pPr>
            <a:r>
              <a:rPr lang="ar-SA" altLang="ru-RU" sz="2000" dirty="0">
                <a:latin typeface="Calibri" panose="020F0502020204030204" pitchFamily="34" charset="0"/>
              </a:rPr>
              <a:t>ٱ</a:t>
            </a:r>
            <a:r>
              <a:rPr lang="ru-RU" altLang="ru-RU" sz="2000" dirty="0">
                <a:latin typeface="Calibri" panose="020F0502020204030204" pitchFamily="34" charset="0"/>
              </a:rPr>
              <a:t> - переходы от эпохи к эпохе;</a:t>
            </a:r>
          </a:p>
          <a:p>
            <a:pPr algn="ctr" eaLnBrk="1" hangingPunct="1">
              <a:lnSpc>
                <a:spcPts val="1600"/>
              </a:lnSpc>
            </a:pPr>
            <a:r>
              <a:rPr lang="ru-RU" altLang="ru-RU" sz="2000" dirty="0">
                <a:latin typeface="Calibri" panose="020F0502020204030204" pitchFamily="34" charset="0"/>
              </a:rPr>
              <a:t>0</a:t>
            </a:r>
            <a:r>
              <a:rPr lang="ru-RU" altLang="ru-RU" sz="2000" i="1" dirty="0">
                <a:latin typeface="Calibri" panose="020F0502020204030204" pitchFamily="34" charset="0"/>
              </a:rPr>
              <a:t>— </a:t>
            </a:r>
            <a:r>
              <a:rPr lang="ru-RU" altLang="ru-RU" sz="2000" dirty="0">
                <a:latin typeface="Calibri" panose="020F0502020204030204" pitchFamily="34" charset="0"/>
              </a:rPr>
              <a:t>переходы от периода к периоду</a:t>
            </a:r>
          </a:p>
        </p:txBody>
      </p:sp>
    </p:spTree>
    <p:extLst>
      <p:ext uri="{BB962C8B-B14F-4D97-AF65-F5344CB8AC3E}">
        <p14:creationId xmlns:p14="http://schemas.microsoft.com/office/powerpoint/2010/main" val="34914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275856" y="233461"/>
            <a:ext cx="53276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7E0021"/>
                </a:solidFill>
              </a:rPr>
              <a:t>Периодизация Эрика Эриксона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518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9350" y="836711"/>
            <a:ext cx="6580188" cy="17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100" dirty="0"/>
              <a:t>Центральное понятие теории Эриксона — </a:t>
            </a:r>
            <a:r>
              <a:rPr lang="ru-RU" altLang="ru-RU" sz="2100" b="1" dirty="0"/>
              <a:t>идентичность личности </a:t>
            </a:r>
            <a:r>
              <a:rPr lang="ru-RU" altLang="ru-RU" sz="2100" dirty="0"/>
              <a:t>(социальная тождественность) определяет систему ценностей личности,  потребности, социальные роли с соответствующими формами поведения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613025"/>
            <a:ext cx="9144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461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100"/>
              <a:t>Важное положение теории Эриксона —</a:t>
            </a:r>
            <a:r>
              <a:rPr lang="ru-RU" altLang="ru-RU" sz="2100" b="1"/>
              <a:t> кризисность развития</a:t>
            </a:r>
            <a:r>
              <a:rPr lang="ru-RU" altLang="ru-RU" sz="2100"/>
              <a:t>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1800" y="2998788"/>
            <a:ext cx="865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>
                <a:solidFill>
                  <a:srgbClr val="000080"/>
                </a:solidFill>
              </a:rPr>
              <a:t>Эриксон выделил пять стадий развития личности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5900" y="3405188"/>
            <a:ext cx="892810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100" b="1"/>
              <a:t>1. Младенческий возраст</a:t>
            </a:r>
            <a:r>
              <a:rPr lang="ru-RU" altLang="ru-RU" sz="2100"/>
              <a:t>, возникает доверие или недоверие к миру. </a:t>
            </a:r>
          </a:p>
          <a:p>
            <a:pPr>
              <a:buClrTx/>
              <a:buFontTx/>
              <a:buNone/>
            </a:pPr>
            <a:r>
              <a:rPr lang="ru-RU" altLang="ru-RU" sz="2100" b="1"/>
              <a:t>2. Ранний возраст. </a:t>
            </a:r>
            <a:r>
              <a:rPr lang="ru-RU" altLang="ru-RU" sz="2100"/>
              <a:t>Устанавливается соотношение между способностью сотрудничать с другими людьми и настаивать на своем, между свободой самовыражения и ее разумным ограничением.</a:t>
            </a:r>
          </a:p>
          <a:p>
            <a:pPr>
              <a:buClrTx/>
              <a:buFontTx/>
              <a:buNone/>
            </a:pPr>
            <a:r>
              <a:rPr lang="ru-RU" altLang="ru-RU" sz="2100" b="1"/>
              <a:t>3. Дошкольный возраст.</a:t>
            </a:r>
            <a:r>
              <a:rPr lang="ru-RU" altLang="ru-RU" sz="2100"/>
              <a:t> Развивается инициативность, происходит половая идентификация.</a:t>
            </a:r>
          </a:p>
          <a:p>
            <a:pPr>
              <a:buClrTx/>
              <a:buFontTx/>
              <a:buNone/>
            </a:pPr>
            <a:r>
              <a:rPr lang="ru-RU" altLang="ru-RU" sz="2100" b="1"/>
              <a:t>4. Младший школьный возраст</a:t>
            </a:r>
            <a:r>
              <a:rPr lang="ru-RU" altLang="ru-RU" sz="2100"/>
              <a:t> — предпубертатный.</a:t>
            </a:r>
          </a:p>
          <a:p>
            <a:pPr>
              <a:buClrTx/>
              <a:buFontTx/>
              <a:buNone/>
            </a:pPr>
            <a:r>
              <a:rPr lang="ru-RU" altLang="ru-RU" sz="2100" b="1"/>
              <a:t>5. Старший подростковый возраст и ранняя юность - </a:t>
            </a:r>
            <a:r>
              <a:rPr lang="ru-RU" altLang="ru-RU" sz="2100"/>
              <a:t> период самого глубокого кризиса. Завершение детства</a:t>
            </a:r>
            <a:r>
              <a:rPr lang="ru-RU" altLang="ru-RU" sz="100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20787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9163" y="126166"/>
            <a:ext cx="8363272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Периодизация развития Э. Эриксона </a:t>
            </a:r>
            <a:endParaRPr lang="ru-RU" altLang="ru-RU" sz="3600" dirty="0" smtClean="0"/>
          </a:p>
        </p:txBody>
      </p:sp>
      <p:pic>
        <p:nvPicPr>
          <p:cNvPr id="31748" name="Содержимое 8" descr="периодизация по эриксон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3" y="1269166"/>
            <a:ext cx="8433330" cy="55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/>
              <a:t>Знания по разделу «Введение в возрастную психологию» необходимы не только в профессиональном контексте, но и в личностном.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/>
              <a:t>Понимание структуры возраста, знание периодизаций психического развития, понимание содержания возраста, становятся основой для эффективного личностного развития и профессионального становления.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/>
              <a:t>Роль психолого-педагогических знаний в структуре деятельности врача-педиатра определена профессиональным стандартом по специальности 31.05.02 – Педиатрия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800" smtClean="0"/>
              <a:t>Понимание основных категорий возрастной психологии – возраст, структура возраста, психологическая периодизация – создают основу для общей возможности понимания содержания каждого возрастного периода в онтогенезе.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800" smtClean="0"/>
              <a:t>Периодизации психического развития Л.С. Выготского, Э.Эриксона позволят системно описывать содержание каждого из возрастов.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95275" y="791936"/>
            <a:ext cx="8632825" cy="15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000099"/>
                </a:solidFill>
              </a:rPr>
              <a:t>Задание на 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дом</a:t>
            </a:r>
          </a:p>
          <a:p>
            <a:pPr indent="174625">
              <a:buClrTx/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1. Просмотреть видео «Жизнь до рождения»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indent="174625">
              <a:buClrTx/>
              <a:buFontTx/>
              <a:buNone/>
            </a:pPr>
            <a:r>
              <a:rPr lang="ru-RU" altLang="ru-RU" sz="2800" dirty="0" smtClean="0"/>
              <a:t>2. Лекции </a:t>
            </a:r>
            <a:r>
              <a:rPr lang="ru-RU" altLang="ru-RU" sz="2800" dirty="0"/>
              <a:t>№ 1-2 </a:t>
            </a:r>
            <a:r>
              <a:rPr lang="ru-RU" altLang="ru-RU" sz="3200" i="1" dirty="0">
                <a:solidFill>
                  <a:srgbClr val="7E0021"/>
                </a:solidFill>
              </a:rPr>
              <a:t> Л.Ф. Обуховой</a:t>
            </a:r>
            <a:r>
              <a:rPr lang="ru-RU" altLang="ru-RU" sz="2800" i="1" dirty="0"/>
              <a:t> </a:t>
            </a:r>
            <a:endParaRPr lang="ru-RU" altLang="ru-RU" sz="2800" dirty="0"/>
          </a:p>
          <a:p>
            <a:pPr algn="ctr">
              <a:buClrTx/>
              <a:buFontTx/>
              <a:buNone/>
            </a:pPr>
            <a:endParaRPr lang="ru-RU" altLang="ru-RU" sz="2800" b="1" dirty="0"/>
          </a:p>
          <a:p>
            <a:pPr algn="ctr">
              <a:buClrTx/>
              <a:buFontTx/>
              <a:buNone/>
            </a:pPr>
            <a:endParaRPr lang="ru-RU" alt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447925"/>
            <a:ext cx="1295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481513"/>
            <a:ext cx="1381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679950"/>
            <a:ext cx="143986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447925"/>
            <a:ext cx="12954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87675"/>
            <a:ext cx="4957763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90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 в медицинском образовании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: учебник / Н. В. Кудрявая, К. В. Зорин, Н. Б. Смирнова [и др.] ; ред. Н. В. Кудрявая. - М. : КНОРУС, 2016. - 318 с.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Токарь, 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развития и возрастная психология в схемах, таблицах, комментариях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О. В. Токарь. - 2-е изд., стер. - М. : Флинта , 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Обухова, Л. 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Возрастная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Л. Ф. Обухова.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О.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развития и возрастная 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Е. В. Зыков, Г.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; ред.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avecmarielesenfantsprientpourlapaix.com/files/ndfenfants/fckimage/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19" y="3212976"/>
            <a:ext cx="2839607" cy="3521968"/>
          </a:xfrm>
          <a:prstGeom prst="rect">
            <a:avLst/>
          </a:prstGeom>
          <a:noFill/>
        </p:spPr>
      </p:pic>
      <p:pic>
        <p:nvPicPr>
          <p:cNvPr id="87044" name="Picture 4" descr="http://img1.liveinternet.ru/images/attach/c/1/63/786/63786942_1283988823_Gerard_David_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413" y="476672"/>
            <a:ext cx="3143250" cy="3810000"/>
          </a:xfrm>
          <a:prstGeom prst="rect">
            <a:avLst/>
          </a:prstGeom>
          <a:noFill/>
        </p:spPr>
      </p:pic>
      <p:pic>
        <p:nvPicPr>
          <p:cNvPr id="50178" name="Picture 2" descr="http://s4.afisha.net/MediaStorage/5fa3170be84046bfa72c7e77641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2700" y="2132856"/>
            <a:ext cx="2085975" cy="3810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4248472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73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latin typeface="+mn-lt"/>
              </a:rPr>
              <a:t>История детства 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(</a:t>
            </a:r>
            <a:r>
              <a:rPr lang="ru-RU" sz="3100" b="1" dirty="0">
                <a:latin typeface="+mn-lt"/>
              </a:rPr>
              <a:t>Ллойд </a:t>
            </a:r>
            <a:r>
              <a:rPr lang="ru-RU" sz="3100" b="1" dirty="0" err="1">
                <a:latin typeface="+mn-lt"/>
              </a:rPr>
              <a:t>Демоз</a:t>
            </a:r>
            <a:r>
              <a:rPr lang="ru-RU" sz="3100" b="1" dirty="0">
                <a:latin typeface="+mn-lt"/>
              </a:rPr>
              <a:t>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3312368"/>
          </a:xfrm>
        </p:spPr>
        <p:txBody>
          <a:bodyPr/>
          <a:lstStyle/>
          <a:p>
            <a:r>
              <a:rPr lang="ru-RU" dirty="0"/>
              <a:t>Кошмар, от которого мы только теперь стали пробуждаться.</a:t>
            </a:r>
          </a:p>
          <a:p>
            <a:r>
              <a:rPr lang="ru-RU" dirty="0" smtClean="0"/>
              <a:t>«Чем </a:t>
            </a:r>
            <a:r>
              <a:rPr lang="ru-RU" dirty="0"/>
              <a:t>глубже в историю- тем больше у ребенка вероятность быть убитым, брошенным, избитым, терроризированным и сексуально оскорбленным»</a:t>
            </a:r>
          </a:p>
        </p:txBody>
      </p:sp>
    </p:spTree>
    <p:extLst>
      <p:ext uri="{BB962C8B-B14F-4D97-AF65-F5344CB8AC3E}">
        <p14:creationId xmlns:p14="http://schemas.microsoft.com/office/powerpoint/2010/main" val="88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IV</a:t>
            </a:r>
            <a:r>
              <a:rPr lang="ru-RU" b="1" dirty="0">
                <a:latin typeface="+mn-lt"/>
              </a:rPr>
              <a:t> век н.э детоубийство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считалось нарушением правовых и моральных норм. </a:t>
            </a:r>
          </a:p>
          <a:p>
            <a:r>
              <a:rPr lang="ru-RU" dirty="0"/>
              <a:t>Первобытные родители приносили собственных детей в жертву, сами съедали их.</a:t>
            </a:r>
          </a:p>
          <a:p>
            <a:r>
              <a:rPr lang="ru-RU" dirty="0"/>
              <a:t>Главным методом воспитания  - была жестокость.</a:t>
            </a:r>
          </a:p>
        </p:txBody>
      </p:sp>
    </p:spTree>
    <p:extLst>
      <p:ext uri="{BB962C8B-B14F-4D97-AF65-F5344CB8AC3E}">
        <p14:creationId xmlns:p14="http://schemas.microsoft.com/office/powerpoint/2010/main" val="30430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Непослушание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8" y="1285860"/>
            <a:ext cx="2971792" cy="47149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Детей швыряли в помойную яму, сажали в кувшин. Чтобы уморить голодом, оставляли на обочине дороги. Ребенок который  не был  безупречен по форме, или размером своего тела, который слишком мало или слишком много кричал  убивали.</a:t>
            </a:r>
          </a:p>
        </p:txBody>
      </p:sp>
      <p:pic>
        <p:nvPicPr>
          <p:cNvPr id="12290" name="Picture 2" descr="Французская журнальная гравюра 19-го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715000" cy="408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Христианство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Умерщвление детей стало рассматриваться европейским законом как убийство в 374 году н.э.</a:t>
            </a:r>
          </a:p>
          <a:p>
            <a:r>
              <a:rPr lang="ru-RU"/>
              <a:t>Церковь противодействовала детоубийству, считая недопустимой встречу их души с душами родителей – их убийц.</a:t>
            </a:r>
          </a:p>
        </p:txBody>
      </p:sp>
    </p:spTree>
    <p:extLst>
      <p:ext uri="{BB962C8B-B14F-4D97-AF65-F5344CB8AC3E}">
        <p14:creationId xmlns:p14="http://schemas.microsoft.com/office/powerpoint/2010/main" val="2280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Однако именно в эпоху христианства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Сохраняется жестокое обращение и пренебрежение отношение к детям. Ребенка рассматривали как нежелательный результат , бремя греха и вины лежало на младенце.</a:t>
            </a:r>
          </a:p>
          <a:p>
            <a:r>
              <a:rPr lang="ru-RU"/>
              <a:t>Детей избивали, за малейшую провинность.</a:t>
            </a:r>
          </a:p>
        </p:txBody>
      </p:sp>
    </p:spTree>
    <p:extLst>
      <p:ext uri="{BB962C8B-B14F-4D97-AF65-F5344CB8AC3E}">
        <p14:creationId xmlns:p14="http://schemas.microsoft.com/office/powerpoint/2010/main" val="13590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+mn-lt"/>
              </a:rPr>
              <a:t>XVI</a:t>
            </a:r>
            <a:r>
              <a:rPr lang="ru-RU" dirty="0">
                <a:latin typeface="+mn-lt"/>
              </a:rPr>
              <a:t> век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Сохраняется торговля детьми, использование их в качестве залога исполнения политических или долговых обязательств.</a:t>
            </a:r>
          </a:p>
          <a:p>
            <a:r>
              <a:rPr lang="ru-RU" dirty="0"/>
              <a:t>В России жестокое обращение считалось вполне допустимым.</a:t>
            </a:r>
          </a:p>
          <a:p>
            <a:r>
              <a:rPr lang="ru-RU" dirty="0"/>
              <a:t>В воспитании детей часто прибегали к запугиванию.</a:t>
            </a:r>
          </a:p>
        </p:txBody>
      </p:sp>
    </p:spTree>
    <p:extLst>
      <p:ext uri="{BB962C8B-B14F-4D97-AF65-F5344CB8AC3E}">
        <p14:creationId xmlns:p14="http://schemas.microsoft.com/office/powerpoint/2010/main" val="21356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зачатие-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819400" cy="2811463"/>
          </a:xfrm>
        </p:spPr>
      </p:pic>
      <p:pic>
        <p:nvPicPr>
          <p:cNvPr id="6147" name="Picture 6" descr="младен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572">
            <a:off x="2971800" y="381000"/>
            <a:ext cx="24003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Дошколь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3213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младший школь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507">
            <a:off x="6550025" y="1905000"/>
            <a:ext cx="2300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подрост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362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семь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1272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старост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206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юност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56">
            <a:off x="4495800" y="4419600"/>
            <a:ext cx="1665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взрослост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23383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XVII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Преодоление Безразличия к детству Преодоление равнодушия к детям происходит, если судить по живописи, не раньше XVII века, когда впервые на полотнах художников начинают появляться первые </a:t>
            </a:r>
            <a:r>
              <a:rPr lang="ru-RU" b="1" dirty="0" smtClean="0"/>
              <a:t>портретные изображения реальных детей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Как правило, это были портреты детей влиятельных лиц и царственных особ в детском возрасте. Таким образом, открытие детства началось в XIII веке, его развитие можно проследить в истории живописи XIV-XVI веков, но очевидность этого открытия наиболее полно проявляется в конце XVI и в течение всего XVII столетия.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mg1.liveinternet.ru/images/attach/c/7/97/125/97125509_08_0707972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57242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24.media.tumblr.com/tumblr_lqpdp1nTEd1qegast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429024" cy="4929222"/>
          </a:xfrm>
          <a:prstGeom prst="rect">
            <a:avLst/>
          </a:prstGeom>
          <a:noFill/>
        </p:spPr>
      </p:pic>
      <p:pic>
        <p:nvPicPr>
          <p:cNvPr id="89092" name="Picture 4" descr="http://www.sai.msu.su/cjackson/h/folhogarth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000108"/>
            <a:ext cx="3429024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Преодоление безразличия к детству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22109"/>
          </a:xfrm>
        </p:spPr>
        <p:txBody>
          <a:bodyPr/>
          <a:lstStyle/>
          <a:p>
            <a:r>
              <a:rPr lang="ru-RU" dirty="0" smtClean="0"/>
              <a:t>Важным символом изменения отношения к детству служит одежда. В средние века, как только ребенок вырастал из пеленок, его сразу же одевали в костюм, ничем не отличающийся от одежды взрослого соответствующего социального положения.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0170" y="5301208"/>
            <a:ext cx="47036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/>
              <a:t>Ребенок – маленький взрослый</a:t>
            </a:r>
          </a:p>
        </p:txBody>
      </p:sp>
    </p:spTree>
    <p:extLst>
      <p:ext uri="{BB962C8B-B14F-4D97-AF65-F5344CB8AC3E}">
        <p14:creationId xmlns:p14="http://schemas.microsoft.com/office/powerpoint/2010/main" val="243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Крестьянские дети</a:t>
            </a:r>
            <a:endParaRPr lang="ru-RU" dirty="0"/>
          </a:p>
        </p:txBody>
      </p:sp>
      <p:pic>
        <p:nvPicPr>
          <p:cNvPr id="4" name="Picture 4" descr="http://img11.nnm.ru/5/c/e/e/6/822e2da6b9e235dfef523d85e30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772" y="2175367"/>
            <a:ext cx="4214380" cy="4008508"/>
          </a:xfrm>
          <a:prstGeom prst="rect">
            <a:avLst/>
          </a:prstGeom>
          <a:noFill/>
        </p:spPr>
      </p:pic>
      <p:pic>
        <p:nvPicPr>
          <p:cNvPr id="5" name="Picture 2" descr="http://kupitkartinu.ru/uploads/picture_images/1037/big_1271939629_Vinogradov_48,4x34,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895" y="1141558"/>
            <a:ext cx="3709843" cy="5023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0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М</a:t>
            </a:r>
            <a:r>
              <a:rPr lang="ru-RU" sz="2800" b="1" dirty="0" smtClean="0"/>
              <a:t>ировые </a:t>
            </a:r>
            <a:r>
              <a:rPr lang="ru-RU" sz="2800" b="1" dirty="0"/>
              <a:t>войны принесли с собой: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Огромное количество детей  -сирот.</a:t>
            </a:r>
          </a:p>
          <a:p>
            <a:r>
              <a:rPr lang="ru-RU" dirty="0"/>
              <a:t>Массовая беспризорность, безнадзорность.</a:t>
            </a:r>
          </a:p>
          <a:p>
            <a:r>
              <a:rPr lang="ru-RU" dirty="0"/>
              <a:t>Жестокое обращение в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351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ru-RU" b="1" u="sng" dirty="0" smtClean="0"/>
              <a:t>Детство -</a:t>
            </a:r>
            <a:r>
              <a:rPr lang="ru-RU" dirty="0" smtClean="0"/>
              <a:t> этап онтогенетического развития индивида, включающий период от его рождения и до появления возможности включения во взрослую жизнь. По мере интенсификации производства и повышения культурного уровня происходит постепенное </a:t>
            </a:r>
            <a:r>
              <a:rPr lang="ru-RU" b="1" dirty="0" smtClean="0"/>
              <a:t>сдвигание верхних возрастных границ</a:t>
            </a:r>
            <a:r>
              <a:rPr lang="ru-RU" dirty="0" smtClean="0"/>
              <a:t>. В детстве обычно выделяют период младенчества, раннее детство, дошкольный возраст и младший школьный возраст. Детство сменяют отрочество и юность, которые предшествуют периоду социальной зрелости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Этапы детства человека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продукт истории, и они столь же подвержены изменению, как и тысячи лет назад. </a:t>
            </a:r>
            <a:endParaRPr lang="ru-RU" dirty="0" smtClean="0"/>
          </a:p>
          <a:p>
            <a:r>
              <a:rPr lang="ru-RU"/>
              <a:t>Н</a:t>
            </a:r>
            <a:r>
              <a:rPr lang="ru-RU" smtClean="0"/>
              <a:t>ельзя </a:t>
            </a:r>
            <a:r>
              <a:rPr lang="ru-RU" dirty="0" smtClean="0"/>
              <a:t>изучать детство ребенка и законы его становления вне развития человеческого общества и законов, определяющих его развитие. </a:t>
            </a:r>
            <a:endParaRPr lang="ru-RU" dirty="0" smtClean="0"/>
          </a:p>
          <a:p>
            <a:r>
              <a:rPr lang="ru-RU" dirty="0" smtClean="0"/>
              <a:t>Продолжительность </a:t>
            </a:r>
            <a:r>
              <a:rPr lang="ru-RU" dirty="0" smtClean="0"/>
              <a:t>детства находится в прямой зависимости от уровня материальной и духовной культуры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31800" y="446881"/>
            <a:ext cx="871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7E0021"/>
                </a:solidFill>
              </a:rPr>
              <a:t>Возрастная 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психология как наука</a:t>
            </a:r>
            <a:endParaRPr lang="ru-RU" altLang="ru-RU" sz="3200" b="1" dirty="0">
              <a:solidFill>
                <a:srgbClr val="7E0021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4650" y="2908300"/>
            <a:ext cx="86868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Объект</a:t>
            </a:r>
            <a:r>
              <a:rPr lang="ru-RU" altLang="ru-RU" sz="2600" b="1" dirty="0"/>
              <a:t> </a:t>
            </a:r>
            <a:r>
              <a:rPr lang="ru-RU" altLang="ru-RU" sz="2600" dirty="0"/>
              <a:t>изучения возрастной психологии — закономерности развития и формирования личности.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Предмет</a:t>
            </a:r>
            <a:r>
              <a:rPr lang="ru-RU" altLang="ru-RU" sz="2600" dirty="0">
                <a:solidFill>
                  <a:srgbClr val="000099"/>
                </a:solidFill>
              </a:rPr>
              <a:t> </a:t>
            </a:r>
            <a:r>
              <a:rPr lang="ru-RU" altLang="ru-RU" sz="2600" dirty="0"/>
              <a:t>возрастной психологии - возрастные периоды развития, причины и механизмы перехода от одного возрастного периода к другому, общие закономерности и тенденции, темп и направленность психического развития в онтогенезе.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31800" y="1257300"/>
            <a:ext cx="87122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600" b="1" dirty="0">
                <a:solidFill>
                  <a:srgbClr val="330099"/>
                </a:solidFill>
              </a:rPr>
              <a:t>Возрастная психология</a:t>
            </a:r>
            <a:r>
              <a:rPr lang="ru-RU" altLang="ru-RU" sz="2600" dirty="0"/>
              <a:t> – отрасль психологии, изучающая закономерности психического развития и формирования личности на разных возрастных этапах</a:t>
            </a:r>
          </a:p>
        </p:txBody>
      </p:sp>
    </p:spTree>
    <p:extLst>
      <p:ext uri="{BB962C8B-B14F-4D97-AF65-F5344CB8AC3E}">
        <p14:creationId xmlns:p14="http://schemas.microsoft.com/office/powerpoint/2010/main" val="3002708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2" descr="855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28625"/>
            <a:ext cx="8086725" cy="5397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категории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9589" y="963170"/>
            <a:ext cx="8507288" cy="5490166"/>
          </a:xfrm>
        </p:spPr>
        <p:txBody>
          <a:bodyPr/>
          <a:lstStyle/>
          <a:p>
            <a:pPr eaLnBrk="1" hangingPunct="1"/>
            <a:r>
              <a:rPr lang="ru-RU" altLang="ru-RU" sz="2600" b="1" dirty="0" smtClean="0"/>
              <a:t>Филогенез </a:t>
            </a:r>
            <a:r>
              <a:rPr lang="ru-RU" altLang="ru-RU" sz="2600" dirty="0" smtClean="0"/>
              <a:t>- эволюционное развитие любой биологической системы; изменения, происходящие в процессе эволюции различных видов органического мира. </a:t>
            </a:r>
            <a:r>
              <a:rPr lang="ru-RU" altLang="ru-RU" sz="2600" dirty="0" err="1" smtClean="0"/>
              <a:t>Э.Г.Геккель</a:t>
            </a:r>
            <a:r>
              <a:rPr lang="ru-RU" altLang="ru-RU" sz="2600" dirty="0" smtClean="0"/>
              <a:t>, 1866 году. </a:t>
            </a:r>
          </a:p>
          <a:p>
            <a:pPr eaLnBrk="1" hangingPunct="1"/>
            <a:r>
              <a:rPr lang="ru-RU" altLang="ru-RU" sz="2600" b="1" dirty="0" smtClean="0"/>
              <a:t>Онтогенез</a:t>
            </a:r>
            <a:r>
              <a:rPr lang="ru-RU" altLang="ru-RU" sz="2600" dirty="0" smtClean="0"/>
              <a:t> (от греч. </a:t>
            </a:r>
            <a:r>
              <a:rPr lang="ru-RU" altLang="ru-RU" sz="2600" dirty="0" err="1" smtClean="0"/>
              <a:t>ontos</a:t>
            </a:r>
            <a:r>
              <a:rPr lang="ru-RU" altLang="ru-RU" sz="2600" dirty="0" smtClean="0"/>
              <a:t> – сущее, </a:t>
            </a:r>
            <a:r>
              <a:rPr lang="ru-RU" altLang="ru-RU" sz="2600" dirty="0" err="1" smtClean="0"/>
              <a:t>genesis</a:t>
            </a:r>
            <a:r>
              <a:rPr lang="ru-RU" altLang="ru-RU" sz="2600" dirty="0" smtClean="0"/>
              <a:t> – происхождение) – процесс развития индивидуального организма. </a:t>
            </a:r>
          </a:p>
          <a:p>
            <a:pPr eaLnBrk="1" hangingPunct="1"/>
            <a:r>
              <a:rPr lang="ru-RU" altLang="ru-RU" sz="2600" b="1" dirty="0" smtClean="0"/>
              <a:t>Развитие</a:t>
            </a:r>
            <a:r>
              <a:rPr lang="ru-RU" altLang="ru-RU" sz="2600" dirty="0" smtClean="0"/>
              <a:t> –процесс </a:t>
            </a:r>
            <a:r>
              <a:rPr lang="ru-RU" altLang="ru-RU" sz="2600" dirty="0"/>
              <a:t>необратимых, направленных и закономерных изменений, приводящий к возникновению количественных, качественных и структурных преобразований психики и поведения </a:t>
            </a:r>
            <a:r>
              <a:rPr lang="ru-RU" altLang="ru-RU" sz="2600" dirty="0" smtClean="0"/>
              <a:t>человека (</a:t>
            </a:r>
            <a:r>
              <a:rPr lang="ru-RU" altLang="ru-RU" sz="2600" dirty="0" err="1" smtClean="0"/>
              <a:t>А.А.Реан</a:t>
            </a:r>
            <a:r>
              <a:rPr lang="ru-RU" altLang="ru-RU" sz="2600" dirty="0" smtClean="0"/>
              <a:t>). </a:t>
            </a:r>
          </a:p>
          <a:p>
            <a:pPr eaLnBrk="1" hangingPunct="1"/>
            <a:r>
              <a:rPr lang="ru-RU" altLang="ru-RU" sz="2400" dirty="0" smtClean="0"/>
              <a:t>Типы развития: </a:t>
            </a:r>
            <a:r>
              <a:rPr lang="ru-RU" altLang="ru-RU" sz="2400" dirty="0" err="1" smtClean="0"/>
              <a:t>преформированное</a:t>
            </a:r>
            <a:r>
              <a:rPr lang="ru-RU" altLang="ru-RU" sz="2400" dirty="0" smtClean="0"/>
              <a:t> и </a:t>
            </a:r>
            <a:r>
              <a:rPr lang="ru-RU" altLang="ru-RU" sz="2400" dirty="0" err="1" smtClean="0"/>
              <a:t>непреформированное</a:t>
            </a:r>
            <a:r>
              <a:rPr lang="ru-RU" altLang="ru-RU" sz="24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628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500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Возраст</a:t>
            </a:r>
            <a:r>
              <a:rPr lang="ru-RU" dirty="0" smtClean="0"/>
              <a:t> – характеристика индивида во времени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2031</Words>
  <Application>Microsoft Office PowerPoint</Application>
  <PresentationFormat>Экран (4:3)</PresentationFormat>
  <Paragraphs>185</Paragraphs>
  <Slides>47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Microsoft YaHei</vt:lpstr>
      <vt:lpstr>Arial</vt:lpstr>
      <vt:lpstr>Calibri</vt:lpstr>
      <vt:lpstr>Times New Roman</vt:lpstr>
      <vt:lpstr>Wingdings</vt:lpstr>
      <vt:lpstr>Тема Office</vt:lpstr>
      <vt:lpstr>Возрастная психология как наука о закономерностях развития человека</vt:lpstr>
      <vt:lpstr>План</vt:lpstr>
      <vt:lpstr>Актуальность темы</vt:lpstr>
      <vt:lpstr>Презентация PowerPoint</vt:lpstr>
      <vt:lpstr>Презентация PowerPoint</vt:lpstr>
      <vt:lpstr>Презентация PowerPoint</vt:lpstr>
      <vt:lpstr>Основные категории</vt:lpstr>
      <vt:lpstr>Презентация PowerPoint</vt:lpstr>
      <vt:lpstr>Возраст – характеристика индивида во времени </vt:lpstr>
      <vt:lpstr>Возраст</vt:lpstr>
      <vt:lpstr>Психологический возраст - это понятие обозначает определенную, качественно своеобразную (относительно замкнутую) ступень 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vt:lpstr>
      <vt:lpstr>Презентация PowerPoint</vt:lpstr>
      <vt:lpstr>Л.С. Выготский о стадиальности развития</vt:lpstr>
      <vt:lpstr>Презентация PowerPoint</vt:lpstr>
      <vt:lpstr>Кризисы возраста</vt:lpstr>
      <vt:lpstr>Главные изменения</vt:lpstr>
      <vt:lpstr>Презентация PowerPoint</vt:lpstr>
      <vt:lpstr>Возрастная периодизация  Л.С. Выготского: Кризисные и стабильные периоды развития чередуются: </vt:lpstr>
      <vt:lpstr>Л.С. Выготский: Происхождение психики человека - важная и до конца еще не решенная проблема в науке. Один из подходов, претендующих на решение указанной проблемы – т.н. культурно-историческая теория или теория </vt:lpstr>
      <vt:lpstr>Презентация PowerPoint</vt:lpstr>
      <vt:lpstr>Д.Б. Эльконин  о возрастном развитии</vt:lpstr>
      <vt:lpstr>Презентация PowerPoint</vt:lpstr>
      <vt:lpstr>Среди видов ведущей деятельности, оказывающей наиболее сильное влияние на развитие ребенка,                 Д.Б. Эльконин выделяет две группы. </vt:lpstr>
      <vt:lpstr>Презентация PowerPoint</vt:lpstr>
      <vt:lpstr>Закон периодичности и структура возраста по Д.Б. Эльконину</vt:lpstr>
      <vt:lpstr>Возраст</vt:lpstr>
      <vt:lpstr>Периодизация психического развития по  Д.Б. Эльконину </vt:lpstr>
      <vt:lpstr>Презентация PowerPoint</vt:lpstr>
      <vt:lpstr>Периодизация развития Э. Эриксона </vt:lpstr>
      <vt:lpstr>Заключение</vt:lpstr>
      <vt:lpstr>Презентация PowerPoint</vt:lpstr>
      <vt:lpstr>Литература</vt:lpstr>
      <vt:lpstr>Презентация PowerPoint</vt:lpstr>
      <vt:lpstr>История детства  (Ллойд Демоз)</vt:lpstr>
      <vt:lpstr>IV век н.э детоубийство</vt:lpstr>
      <vt:lpstr>Непослушание </vt:lpstr>
      <vt:lpstr>Христианство</vt:lpstr>
      <vt:lpstr>Однако именно в эпоху христианства</vt:lpstr>
      <vt:lpstr> XVI век</vt:lpstr>
      <vt:lpstr>XVII век</vt:lpstr>
      <vt:lpstr>Презентация PowerPoint</vt:lpstr>
      <vt:lpstr>Презентация PowerPoint</vt:lpstr>
      <vt:lpstr>Преодоление безразличия к детству</vt:lpstr>
      <vt:lpstr>Крестьянские дети</vt:lpstr>
      <vt:lpstr>Мировые войны принесли с собой:</vt:lpstr>
      <vt:lpstr>Презентация PowerPoint</vt:lpstr>
      <vt:lpstr>Этапы детства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Возрастная психология как наука о закономерностях развития человека</dc:title>
  <dc:creator>рабочий</dc:creator>
  <cp:lastModifiedBy>w7</cp:lastModifiedBy>
  <cp:revision>57</cp:revision>
  <dcterms:created xsi:type="dcterms:W3CDTF">2017-04-05T16:27:13Z</dcterms:created>
  <dcterms:modified xsi:type="dcterms:W3CDTF">2020-03-26T15:51:00Z</dcterms:modified>
</cp:coreProperties>
</file>